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3B5E761-EB28-4DCD-A448-E77E4863BCB0}" type="datetimeFigureOut">
              <a:rPr lang="en-GB" smtClean="0"/>
              <a:pPr/>
              <a:t>11/01/2011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43216DB-0F2C-49CF-85EE-D9AB54D18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Anthropology in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Course learning outcomes</a:t>
            </a:r>
          </a:p>
          <a:p>
            <a:r>
              <a:rPr lang="en-GB" dirty="0" smtClean="0"/>
              <a:t>Revision</a:t>
            </a:r>
          </a:p>
          <a:p>
            <a:r>
              <a:rPr lang="en-GB" dirty="0" smtClean="0"/>
              <a:t>Revision</a:t>
            </a:r>
          </a:p>
          <a:p>
            <a:r>
              <a:rPr lang="en-GB" dirty="0" smtClean="0"/>
              <a:t>Revision</a:t>
            </a:r>
          </a:p>
          <a:p>
            <a:r>
              <a:rPr lang="en-GB" dirty="0" smtClean="0"/>
              <a:t>Revision 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Demonstrate knowledge of the history and development of anthropology</a:t>
            </a:r>
          </a:p>
          <a:p>
            <a:r>
              <a:rPr lang="en-GB" dirty="0" smtClean="0"/>
              <a:t>Demonstrate awareness of the key figures in anthropology’s development and theoretical perspectives</a:t>
            </a:r>
          </a:p>
          <a:p>
            <a:r>
              <a:rPr lang="en-GB" dirty="0" smtClean="0"/>
              <a:t>Demonstrate a basic understanding of various ideas and theoretical concepts of central importance</a:t>
            </a:r>
          </a:p>
          <a:p>
            <a:r>
              <a:rPr lang="en-GB" dirty="0" smtClean="0"/>
              <a:t>Demonstrate an awareness of a range of ethnographic examples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History and development of anthropology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Herodotus – travel writer</a:t>
            </a:r>
          </a:p>
          <a:p>
            <a:r>
              <a:rPr lang="en-GB" dirty="0" smtClean="0"/>
              <a:t>Darwin – theory of evolution</a:t>
            </a:r>
          </a:p>
          <a:p>
            <a:r>
              <a:rPr lang="en-GB" dirty="0" smtClean="0"/>
              <a:t>Morgan, Spencer, </a:t>
            </a:r>
            <a:r>
              <a:rPr lang="en-GB" dirty="0" err="1" smtClean="0"/>
              <a:t>Tylor</a:t>
            </a:r>
            <a:r>
              <a:rPr lang="en-GB" dirty="0" smtClean="0"/>
              <a:t> and Frazer – social evolution</a:t>
            </a:r>
          </a:p>
          <a:p>
            <a:pPr lvl="1"/>
            <a:r>
              <a:rPr lang="en-GB" dirty="0" smtClean="0"/>
              <a:t>Frazer - Magic</a:t>
            </a:r>
            <a:r>
              <a:rPr lang="en-GB" dirty="0" smtClean="0">
                <a:latin typeface="Arial"/>
                <a:cs typeface="Arial"/>
              </a:rPr>
              <a:t>→ religion→ science</a:t>
            </a:r>
          </a:p>
          <a:p>
            <a:pPr lvl="1"/>
            <a:r>
              <a:rPr lang="en-GB" dirty="0" smtClean="0">
                <a:latin typeface="Arial"/>
                <a:cs typeface="Arial"/>
              </a:rPr>
              <a:t>Morgan - savagery→ barbarism→ civilisation</a:t>
            </a:r>
          </a:p>
          <a:p>
            <a:r>
              <a:rPr lang="en-GB" dirty="0" smtClean="0"/>
              <a:t>Daddies of anthropology:</a:t>
            </a:r>
          </a:p>
          <a:p>
            <a:pPr lvl="1"/>
            <a:r>
              <a:rPr lang="en-GB" dirty="0" smtClean="0"/>
              <a:t>Boas, </a:t>
            </a:r>
            <a:r>
              <a:rPr lang="en-GB" dirty="0" smtClean="0"/>
              <a:t>Malinowski </a:t>
            </a:r>
          </a:p>
          <a:p>
            <a:pPr lvl="1"/>
            <a:r>
              <a:rPr lang="en-GB" dirty="0" smtClean="0"/>
              <a:t>(Radcliffe-brown – Biological analogy; Evans Pritchard)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figures in anthropology’s development and theoretical perspectives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Franz Boas </a:t>
            </a:r>
            <a:r>
              <a:rPr lang="en-GB" dirty="0" smtClean="0"/>
              <a:t>– ideas on how to study others and on what culture is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Malinowski</a:t>
            </a:r>
            <a:r>
              <a:rPr lang="en-GB" dirty="0" smtClean="0"/>
              <a:t> – established British anthropological methodology; functionalism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Radcliffe Brown </a:t>
            </a:r>
            <a:r>
              <a:rPr lang="en-GB" dirty="0" smtClean="0"/>
              <a:t>– biological analogy; structural functionalism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Evans Pritchard </a:t>
            </a:r>
            <a:r>
              <a:rPr lang="en-GB" dirty="0" smtClean="0"/>
              <a:t>– rational thinking; </a:t>
            </a:r>
            <a:r>
              <a:rPr lang="en-GB" dirty="0" err="1" smtClean="0"/>
              <a:t>Azande</a:t>
            </a:r>
            <a:endParaRPr lang="en-GB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Geertz</a:t>
            </a:r>
            <a:r>
              <a:rPr lang="en-GB" dirty="0" smtClean="0"/>
              <a:t> – interpretation; reflexivity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Levi-Strauss</a:t>
            </a:r>
            <a:r>
              <a:rPr lang="en-GB" dirty="0" smtClean="0"/>
              <a:t> – structuralism; kinship; mind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anthropologists and their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Douglas – boundaries/ identity/ purity</a:t>
            </a:r>
          </a:p>
          <a:p>
            <a:r>
              <a:rPr lang="en-GB" dirty="0" smtClean="0"/>
              <a:t>Delaney – gender; rural Turkish community</a:t>
            </a:r>
          </a:p>
          <a:p>
            <a:r>
              <a:rPr lang="en-GB" dirty="0" smtClean="0"/>
              <a:t>Weiner – Trobriand Islanders</a:t>
            </a:r>
          </a:p>
          <a:p>
            <a:r>
              <a:rPr lang="en-GB" dirty="0" smtClean="0"/>
              <a:t>Hutchinson - </a:t>
            </a:r>
            <a:r>
              <a:rPr lang="en-GB" dirty="0" err="1" smtClean="0"/>
              <a:t>Nuer</a:t>
            </a:r>
            <a:endParaRPr lang="en-GB" dirty="0" smtClean="0"/>
          </a:p>
          <a:p>
            <a:r>
              <a:rPr lang="en-GB" dirty="0" smtClean="0"/>
              <a:t>De Saussure </a:t>
            </a:r>
            <a:r>
              <a:rPr lang="en-GB" smtClean="0"/>
              <a:t>– l anguage</a:t>
            </a:r>
            <a:endParaRPr lang="en-GB" dirty="0" smtClean="0"/>
          </a:p>
          <a:p>
            <a:r>
              <a:rPr lang="en-GB" dirty="0" smtClean="0"/>
              <a:t>Sapir/Whorf – language</a:t>
            </a:r>
          </a:p>
          <a:p>
            <a:r>
              <a:rPr lang="en-GB" dirty="0" err="1" smtClean="0"/>
              <a:t>Mauss</a:t>
            </a:r>
            <a:r>
              <a:rPr lang="en-GB" dirty="0" smtClean="0"/>
              <a:t> – exchange </a:t>
            </a:r>
          </a:p>
          <a:p>
            <a:r>
              <a:rPr lang="en-GB" dirty="0" err="1" smtClean="0"/>
              <a:t>Sahlins</a:t>
            </a:r>
            <a:r>
              <a:rPr lang="en-GB" dirty="0" smtClean="0"/>
              <a:t> – reciprocity/exchange </a:t>
            </a:r>
          </a:p>
          <a:p>
            <a:r>
              <a:rPr lang="en-GB" dirty="0" smtClean="0"/>
              <a:t>Ekman - emotions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basic understanding of various ideas and theoretical concepts of central importance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Fieldwork</a:t>
            </a:r>
          </a:p>
          <a:p>
            <a:r>
              <a:rPr lang="en-GB" dirty="0" smtClean="0"/>
              <a:t>Ethnocentricity</a:t>
            </a:r>
          </a:p>
          <a:p>
            <a:r>
              <a:rPr lang="en-GB" dirty="0" smtClean="0"/>
              <a:t>Otherness</a:t>
            </a:r>
          </a:p>
          <a:p>
            <a:r>
              <a:rPr lang="en-GB" dirty="0" smtClean="0"/>
              <a:t>Kinship</a:t>
            </a:r>
          </a:p>
          <a:p>
            <a:r>
              <a:rPr lang="en-GB" dirty="0" smtClean="0"/>
              <a:t>Gender </a:t>
            </a:r>
          </a:p>
          <a:p>
            <a:r>
              <a:rPr lang="en-GB" dirty="0" smtClean="0"/>
              <a:t>Reciprocity </a:t>
            </a:r>
          </a:p>
          <a:p>
            <a:r>
              <a:rPr lang="en-GB" dirty="0" smtClean="0"/>
              <a:t>Communication – verbal and non-verbal</a:t>
            </a:r>
          </a:p>
          <a:p>
            <a:r>
              <a:rPr lang="en-GB" dirty="0" smtClean="0"/>
              <a:t>Feminist anthropology</a:t>
            </a:r>
          </a:p>
          <a:p>
            <a:r>
              <a:rPr lang="en-GB" dirty="0" smtClean="0"/>
              <a:t>Environment and cosmology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ethnographic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Trobriand islanders – Malinowski and Weiner; Kula</a:t>
            </a:r>
          </a:p>
          <a:p>
            <a:r>
              <a:rPr lang="en-GB" dirty="0" err="1" smtClean="0"/>
              <a:t>Azande</a:t>
            </a:r>
            <a:r>
              <a:rPr lang="en-GB" dirty="0" smtClean="0"/>
              <a:t> – Evans Pritchard</a:t>
            </a:r>
          </a:p>
          <a:p>
            <a:r>
              <a:rPr lang="en-GB" dirty="0" err="1" smtClean="0"/>
              <a:t>Nuer</a:t>
            </a:r>
            <a:r>
              <a:rPr lang="en-GB" dirty="0" smtClean="0"/>
              <a:t> – Evans Pritchard and Hutchinson</a:t>
            </a:r>
          </a:p>
          <a:p>
            <a:r>
              <a:rPr lang="en-GB" dirty="0" err="1" smtClean="0"/>
              <a:t>Hamar</a:t>
            </a:r>
            <a:r>
              <a:rPr lang="en-GB" dirty="0" smtClean="0"/>
              <a:t> – </a:t>
            </a:r>
            <a:r>
              <a:rPr lang="en-GB" dirty="0" err="1" smtClean="0"/>
              <a:t>Duka’s</a:t>
            </a:r>
            <a:r>
              <a:rPr lang="en-GB" dirty="0" smtClean="0"/>
              <a:t> Dilemma, </a:t>
            </a:r>
            <a:r>
              <a:rPr lang="en-GB" dirty="0" err="1" smtClean="0"/>
              <a:t>Lydall</a:t>
            </a:r>
            <a:endParaRPr lang="en-GB" dirty="0" smtClean="0"/>
          </a:p>
          <a:p>
            <a:r>
              <a:rPr lang="en-GB" dirty="0" err="1" smtClean="0"/>
              <a:t>Masai</a:t>
            </a:r>
            <a:r>
              <a:rPr lang="en-GB" dirty="0" smtClean="0"/>
              <a:t> – Moran ritual</a:t>
            </a:r>
          </a:p>
          <a:p>
            <a:r>
              <a:rPr lang="en-GB" dirty="0" smtClean="0"/>
              <a:t>Kwakiutl – Boas, Potlatch</a:t>
            </a:r>
          </a:p>
          <a:p>
            <a:r>
              <a:rPr lang="en-GB" dirty="0" err="1" smtClean="0"/>
              <a:t>Kogi</a:t>
            </a:r>
            <a:r>
              <a:rPr lang="en-GB" dirty="0" smtClean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Eriera</a:t>
            </a:r>
            <a:endParaRPr lang="en-GB" dirty="0" smtClean="0"/>
          </a:p>
          <a:p>
            <a:r>
              <a:rPr lang="en-GB" dirty="0" err="1" smtClean="0"/>
              <a:t>Yanomami</a:t>
            </a:r>
            <a:r>
              <a:rPr lang="en-GB" dirty="0" smtClean="0"/>
              <a:t> –  </a:t>
            </a:r>
            <a:r>
              <a:rPr lang="en-GB" smtClean="0"/>
              <a:t>Chagnon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2008"/>
  <p:tag name="POWERPOINTVERSION" val="12.0"/>
  <p:tag name="PPVERSION" val="12.0"/>
  <p:tag name="DELIMITERS" val="3.1"/>
  <p:tag name="SHOWBARVISIBLE" val="True"/>
  <p:tag name="EXPANDSHOWBAR" val="True"/>
  <p:tag name="USESECONDARYMONITOR" val="True"/>
  <p:tag name="SAVECSVWITHSESSION" val="True"/>
  <p:tag name="CSVFORMAT" val="0"/>
  <p:tag name="BULLETTYPE" val="3"/>
  <p:tag name="ANSWERNOWSTYLE" val="-1"/>
  <p:tag name="ANSWERNOWTEXT" val="Answer Now"/>
  <p:tag name="COUNTDOWNSTYLE" val="-1"/>
  <p:tag name="RESPCOUNTERSTYLE" val="-1"/>
  <p:tag name="RESPCOUNTERFORMAT" val="0"/>
  <p:tag name="RESPTABLESTYLE" val="-1"/>
  <p:tag name="COUNTDOWNSECONDS" val="10"/>
  <p:tag name="INPUTSOURCE" val="1"/>
  <p:tag name="NUMRESPONSES" val="1"/>
  <p:tag name="ALLOWDUPLICATES" val="False"/>
  <p:tag name="BACKUPSESSIONS" val="True"/>
  <p:tag name="BACKUPMAINTENANCE" val="7"/>
  <p:tag name="CHARTVALUEFORMAT" val="0%"/>
  <p:tag name="AUTOADVANCE" val="False"/>
  <p:tag name="REVIEWONLY" val="False"/>
  <p:tag name="ROTATIONINTERVAL" val="2"/>
  <p:tag name="AUTOUPDATEALIASES" val="True"/>
  <p:tag name="STDCHART" val="1"/>
  <p:tag name="RACEENDPOINTS" val="100"/>
  <p:tag name="RACERSMAXDISPLAYED" val="5"/>
  <p:tag name="RACEANIMATIONSPEED" val="3"/>
  <p:tag name="SKIPREMAININGRACESLIDES" val="True"/>
  <p:tag name="PARTICIPANTSINLEADERBOARD" val="5"/>
  <p:tag name="TEAMSINLEADERBOARD" val="5"/>
  <p:tag name="MAXRESPONDERS" val="5"/>
  <p:tag name="BUBBLENAMEVISIBLE" val="True"/>
  <p:tag name="BUBBLESIZEVISIBLE" val="True"/>
  <p:tag name="BUBBLEVALUEFORMAT" val="0.0"/>
  <p:tag name="BUBBLEGROUPING" val="3"/>
  <p:tag name="DEFAULTNUMTEAMS" val="5"/>
  <p:tag name="CUSTOMGRIDBACKCOLOR" val="-2830136"/>
  <p:tag name="CUSTOMCELLFORECOLOR" val="-16777216"/>
  <p:tag name="CUSTOMCELLBACKCOLOR1" val="-657956"/>
  <p:tag name="CUSTOMCELLBACKCOLOR2" val="-13395457"/>
  <p:tag name="CUSTOMCELLBACKCOLOR3" val="-268652"/>
  <p:tag name="CUSTOMCELLBACKCOLOR4" val="-8355712"/>
  <p:tag name="USESCHEMECOLORS" val="True"/>
  <p:tag name="DISPLAYNAME" val="True"/>
  <p:tag name="DISPLAYDEVICENUMBER" val="True"/>
  <p:tag name="DISPLAYDEVICEID" val="True"/>
  <p:tag name="GRIDOPACITY" val="90"/>
  <p:tag name="GRIDROTATIONINTERVAL" val="2"/>
  <p:tag name="AUTOSIZEGRID" val="True"/>
  <p:tag name="GRIDSIZE" val="{Width=800, Height=600}"/>
  <p:tag name="GRIDPOSITION" val="1"/>
  <p:tag name="POLLINGCYCLE" val="2"/>
  <p:tag name="CHARTCOLORS" val="0"/>
  <p:tag name="CHARTLABELS" val="1"/>
  <p:tag name="RESETCHARTS" val="True"/>
  <p:tag name="INCLUDENONRESPONDERS" val="False"/>
  <p:tag name="MULTIRESPDIVISOR" val="1"/>
  <p:tag name="PARTLISTDEFAULT" val="1"/>
  <p:tag name="INCLUDEPPT" val="True"/>
  <p:tag name="ALLOWUSERFEEDBACK" val="True"/>
  <p:tag name="CORRECTPOINTVALUE" val="1"/>
  <p:tag name="INCORRECTPOINTVALUE" val="0"/>
  <p:tag name="REALTIMEBACKUP" val="False"/>
  <p:tag name="REALTIMEBACKUPPATH" val="(None)"/>
  <p:tag name="ZEROBASED" val="False"/>
  <p:tag name="AUTOADJUSTPARTRANGE" val="True"/>
  <p:tag name="CHARTSCALE" val="True"/>
  <p:tag name="ADVANCEDSETTINGSVIEW" val="False"/>
  <p:tag name="FIBDISPLAYRESULTS" val="True"/>
  <p:tag name="FIBNUMRESULTS" val="5"/>
  <p:tag name="FIBINCLUDEOTHER" val="True"/>
  <p:tag name="FIBDISPLAYKEYWORDS" val="True"/>
  <p:tag name="PRRESPONSE1" val="10"/>
  <p:tag name="PRRESPONSE2" val="9"/>
  <p:tag name="PRRESPONSE3" val="8"/>
  <p:tag name="PRRESPONSE4" val="7"/>
  <p:tag name="PRRESPONSE5" val="6"/>
  <p:tag name="PRRESPONSE6" val="5"/>
  <p:tag name="PRRESPONSE7" val="4"/>
  <p:tag name="PRRESPONSE8" val="3"/>
  <p:tag name="PRRESPONSE9" val="2"/>
  <p:tag name="PRRESPONSE10" val="1"/>
  <p:tag name="SHOWFLASHWARNING" val="True"/>
  <p:tag name="ALWAYSOPENPOLL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ELIMITERS" val="3.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23">
      <a:dk1>
        <a:srgbClr val="FFFFFF"/>
      </a:dk1>
      <a:lt1>
        <a:srgbClr val="141415"/>
      </a:lt1>
      <a:dk2>
        <a:srgbClr val="340000"/>
      </a:dk2>
      <a:lt2>
        <a:srgbClr val="FFC000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140</TotalTime>
  <Words>280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Module</vt:lpstr>
      <vt:lpstr>Anthropology in context</vt:lpstr>
      <vt:lpstr>Today’s class</vt:lpstr>
      <vt:lpstr>Learning outcomes</vt:lpstr>
      <vt:lpstr>History and development of anthropology</vt:lpstr>
      <vt:lpstr>Key figures in anthropology’s development and theoretical perspectives</vt:lpstr>
      <vt:lpstr>Other anthropologists and their work</vt:lpstr>
      <vt:lpstr>basic understanding of various ideas and theoretical concepts of central importance</vt:lpstr>
      <vt:lpstr>Some ethnographic examples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Anthropology in context</dc:title>
  <dc:creator>sa025</dc:creator>
  <cp:lastModifiedBy>sa025</cp:lastModifiedBy>
  <cp:revision>11</cp:revision>
  <dcterms:created xsi:type="dcterms:W3CDTF">2011-01-11T09:54:05Z</dcterms:created>
  <dcterms:modified xsi:type="dcterms:W3CDTF">2011-01-11T12:58:20Z</dcterms:modified>
</cp:coreProperties>
</file>