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36"/>
  </p:notesMasterIdLst>
  <p:sldIdLst>
    <p:sldId id="401" r:id="rId5"/>
    <p:sldId id="402" r:id="rId6"/>
    <p:sldId id="405" r:id="rId7"/>
    <p:sldId id="510" r:id="rId8"/>
    <p:sldId id="525" r:id="rId9"/>
    <p:sldId id="410" r:id="rId10"/>
    <p:sldId id="286" r:id="rId11"/>
    <p:sldId id="287" r:id="rId12"/>
    <p:sldId id="288" r:id="rId13"/>
    <p:sldId id="289" r:id="rId14"/>
    <p:sldId id="394" r:id="rId15"/>
    <p:sldId id="514" r:id="rId16"/>
    <p:sldId id="407" r:id="rId17"/>
    <p:sldId id="530" r:id="rId18"/>
    <p:sldId id="408" r:id="rId19"/>
    <p:sldId id="526" r:id="rId20"/>
    <p:sldId id="527" r:id="rId21"/>
    <p:sldId id="459" r:id="rId22"/>
    <p:sldId id="280" r:id="rId23"/>
    <p:sldId id="291" r:id="rId24"/>
    <p:sldId id="293" r:id="rId25"/>
    <p:sldId id="515" r:id="rId26"/>
    <p:sldId id="520" r:id="rId27"/>
    <p:sldId id="521" r:id="rId28"/>
    <p:sldId id="522" r:id="rId29"/>
    <p:sldId id="523" r:id="rId30"/>
    <p:sldId id="529" r:id="rId31"/>
    <p:sldId id="260" r:id="rId32"/>
    <p:sldId id="261" r:id="rId33"/>
    <p:sldId id="262" r:id="rId34"/>
    <p:sldId id="52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436B21-16F3-4B06-A8FA-5548016D60CD}" v="21" dt="2022-10-04T07:43:51.7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02" autoAdjust="0"/>
    <p:restoredTop sz="49538" autoAdjust="0"/>
  </p:normalViewPr>
  <p:slideViewPr>
    <p:cSldViewPr snapToGrid="0">
      <p:cViewPr varScale="1">
        <p:scale>
          <a:sx n="43" d="100"/>
          <a:sy n="43" d="100"/>
        </p:scale>
        <p:origin x="1428" y="30"/>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49e84a28-c8f7-470d-a3f2-69207d692ef0" providerId="ADAL" clId="{88436B21-16F3-4B06-A8FA-5548016D60CD}"/>
    <pc:docChg chg="undo custSel addSld delSld modSld sldOrd">
      <pc:chgData name="Daisy Wilson" userId="49e84a28-c8f7-470d-a3f2-69207d692ef0" providerId="ADAL" clId="{88436B21-16F3-4B06-A8FA-5548016D60CD}" dt="2022-10-04T07:44:51.104" v="1071" actId="2696"/>
      <pc:docMkLst>
        <pc:docMk/>
      </pc:docMkLst>
      <pc:sldChg chg="modSp mod modNotesTx">
        <pc:chgData name="Daisy Wilson" userId="49e84a28-c8f7-470d-a3f2-69207d692ef0" providerId="ADAL" clId="{88436B21-16F3-4B06-A8FA-5548016D60CD}" dt="2022-10-04T07:44:45.161" v="1070" actId="20577"/>
        <pc:sldMkLst>
          <pc:docMk/>
          <pc:sldMk cId="0" sldId="260"/>
        </pc:sldMkLst>
        <pc:spChg chg="mod">
          <ac:chgData name="Daisy Wilson" userId="49e84a28-c8f7-470d-a3f2-69207d692ef0" providerId="ADAL" clId="{88436B21-16F3-4B06-A8FA-5548016D60CD}" dt="2022-10-04T07:43:58.277" v="944" actId="1076"/>
          <ac:spMkLst>
            <pc:docMk/>
            <pc:sldMk cId="0" sldId="260"/>
            <ac:spMk id="75" creationId="{00000000-0000-0000-0000-000000000000}"/>
          </ac:spMkLst>
        </pc:spChg>
      </pc:sldChg>
      <pc:sldChg chg="modSp mod">
        <pc:chgData name="Daisy Wilson" userId="49e84a28-c8f7-470d-a3f2-69207d692ef0" providerId="ADAL" clId="{88436B21-16F3-4B06-A8FA-5548016D60CD}" dt="2022-10-04T07:44:08.994" v="945" actId="1076"/>
        <pc:sldMkLst>
          <pc:docMk/>
          <pc:sldMk cId="0" sldId="261"/>
        </pc:sldMkLst>
        <pc:spChg chg="mod">
          <ac:chgData name="Daisy Wilson" userId="49e84a28-c8f7-470d-a3f2-69207d692ef0" providerId="ADAL" clId="{88436B21-16F3-4B06-A8FA-5548016D60CD}" dt="2022-10-04T07:44:08.994" v="945" actId="1076"/>
          <ac:spMkLst>
            <pc:docMk/>
            <pc:sldMk cId="0" sldId="261"/>
            <ac:spMk id="80" creationId="{00000000-0000-0000-0000-000000000000}"/>
          </ac:spMkLst>
        </pc:spChg>
      </pc:sldChg>
      <pc:sldChg chg="addSp delSp modSp mod modClrScheme chgLayout">
        <pc:chgData name="Daisy Wilson" userId="49e84a28-c8f7-470d-a3f2-69207d692ef0" providerId="ADAL" clId="{88436B21-16F3-4B06-A8FA-5548016D60CD}" dt="2022-10-04T05:57:45.023" v="22" actId="1076"/>
        <pc:sldMkLst>
          <pc:docMk/>
          <pc:sldMk cId="1299457748" sldId="280"/>
        </pc:sldMkLst>
        <pc:spChg chg="mod">
          <ac:chgData name="Daisy Wilson" userId="49e84a28-c8f7-470d-a3f2-69207d692ef0" providerId="ADAL" clId="{88436B21-16F3-4B06-A8FA-5548016D60CD}" dt="2022-10-04T05:56:33.095" v="1" actId="26606"/>
          <ac:spMkLst>
            <pc:docMk/>
            <pc:sldMk cId="1299457748" sldId="280"/>
            <ac:spMk id="3" creationId="{3CD34B8C-158D-4588-87AF-F4A06AD00C7E}"/>
          </ac:spMkLst>
        </pc:spChg>
        <pc:spChg chg="mod">
          <ac:chgData name="Daisy Wilson" userId="49e84a28-c8f7-470d-a3f2-69207d692ef0" providerId="ADAL" clId="{88436B21-16F3-4B06-A8FA-5548016D60CD}" dt="2022-10-04T05:57:31.396" v="15" actId="1076"/>
          <ac:spMkLst>
            <pc:docMk/>
            <pc:sldMk cId="1299457748" sldId="280"/>
            <ac:spMk id="5" creationId="{A031BC2A-4A88-44E0-B3AF-2D5BDB31395C}"/>
          </ac:spMkLst>
        </pc:spChg>
        <pc:spChg chg="add del mod">
          <ac:chgData name="Daisy Wilson" userId="49e84a28-c8f7-470d-a3f2-69207d692ef0" providerId="ADAL" clId="{88436B21-16F3-4B06-A8FA-5548016D60CD}" dt="2022-10-04T05:57:08.350" v="10" actId="478"/>
          <ac:spMkLst>
            <pc:docMk/>
            <pc:sldMk cId="1299457748" sldId="280"/>
            <ac:spMk id="10" creationId="{1310289C-336A-3EDD-B45C-41DC6EFCDA34}"/>
          </ac:spMkLst>
        </pc:spChg>
        <pc:spChg chg="add del mod">
          <ac:chgData name="Daisy Wilson" userId="49e84a28-c8f7-470d-a3f2-69207d692ef0" providerId="ADAL" clId="{88436B21-16F3-4B06-A8FA-5548016D60CD}" dt="2022-10-04T05:57:09.812" v="11" actId="478"/>
          <ac:spMkLst>
            <pc:docMk/>
            <pc:sldMk cId="1299457748" sldId="280"/>
            <ac:spMk id="12" creationId="{E95C1958-88A3-C8A6-EBE7-6859A273D3F5}"/>
          </ac:spMkLst>
        </pc:spChg>
        <pc:spChg chg="add del mod">
          <ac:chgData name="Daisy Wilson" userId="49e84a28-c8f7-470d-a3f2-69207d692ef0" providerId="ADAL" clId="{88436B21-16F3-4B06-A8FA-5548016D60CD}" dt="2022-10-04T05:57:12.155" v="12" actId="478"/>
          <ac:spMkLst>
            <pc:docMk/>
            <pc:sldMk cId="1299457748" sldId="280"/>
            <ac:spMk id="14" creationId="{0CE45CEE-D812-3801-7657-580417004515}"/>
          </ac:spMkLst>
        </pc:spChg>
        <pc:spChg chg="add del mod">
          <ac:chgData name="Daisy Wilson" userId="49e84a28-c8f7-470d-a3f2-69207d692ef0" providerId="ADAL" clId="{88436B21-16F3-4B06-A8FA-5548016D60CD}" dt="2022-10-04T05:56:53.246" v="6" actId="478"/>
          <ac:spMkLst>
            <pc:docMk/>
            <pc:sldMk cId="1299457748" sldId="280"/>
            <ac:spMk id="19" creationId="{E4FF2446-1898-403B-E821-4B74C144AAEA}"/>
          </ac:spMkLst>
        </pc:spChg>
        <pc:spChg chg="add del mod">
          <ac:chgData name="Daisy Wilson" userId="49e84a28-c8f7-470d-a3f2-69207d692ef0" providerId="ADAL" clId="{88436B21-16F3-4B06-A8FA-5548016D60CD}" dt="2022-10-04T05:56:49.392" v="5" actId="478"/>
          <ac:spMkLst>
            <pc:docMk/>
            <pc:sldMk cId="1299457748" sldId="280"/>
            <ac:spMk id="21" creationId="{C4877EA5-F055-2977-1A11-1DD121DAF670}"/>
          </ac:spMkLst>
        </pc:spChg>
        <pc:picChg chg="mod ord">
          <ac:chgData name="Daisy Wilson" userId="49e84a28-c8f7-470d-a3f2-69207d692ef0" providerId="ADAL" clId="{88436B21-16F3-4B06-A8FA-5548016D60CD}" dt="2022-10-04T05:57:45.023" v="22" actId="1076"/>
          <ac:picMkLst>
            <pc:docMk/>
            <pc:sldMk cId="1299457748" sldId="280"/>
            <ac:picMk id="2" creationId="{43276A63-5D98-4BF7-BA90-A6F6C1FAA09B}"/>
          </ac:picMkLst>
        </pc:picChg>
      </pc:sldChg>
      <pc:sldChg chg="modSp mod">
        <pc:chgData name="Daisy Wilson" userId="49e84a28-c8f7-470d-a3f2-69207d692ef0" providerId="ADAL" clId="{88436B21-16F3-4B06-A8FA-5548016D60CD}" dt="2022-10-04T05:55:40.535" v="0" actId="1076"/>
        <pc:sldMkLst>
          <pc:docMk/>
          <pc:sldMk cId="2170681724" sldId="293"/>
        </pc:sldMkLst>
        <pc:picChg chg="mod">
          <ac:chgData name="Daisy Wilson" userId="49e84a28-c8f7-470d-a3f2-69207d692ef0" providerId="ADAL" clId="{88436B21-16F3-4B06-A8FA-5548016D60CD}" dt="2022-10-04T05:55:40.535" v="0" actId="1076"/>
          <ac:picMkLst>
            <pc:docMk/>
            <pc:sldMk cId="2170681724" sldId="293"/>
            <ac:picMk id="2" creationId="{AE1D25AD-6426-4C98-A747-F5CE26897379}"/>
          </ac:picMkLst>
        </pc:picChg>
      </pc:sldChg>
      <pc:sldChg chg="modNotesTx">
        <pc:chgData name="Daisy Wilson" userId="49e84a28-c8f7-470d-a3f2-69207d692ef0" providerId="ADAL" clId="{88436B21-16F3-4B06-A8FA-5548016D60CD}" dt="2022-10-04T07:27:24.671" v="517" actId="5793"/>
        <pc:sldMkLst>
          <pc:docMk/>
          <pc:sldMk cId="2849151971" sldId="402"/>
        </pc:sldMkLst>
      </pc:sldChg>
      <pc:sldChg chg="modTransition modAnim">
        <pc:chgData name="Daisy Wilson" userId="49e84a28-c8f7-470d-a3f2-69207d692ef0" providerId="ADAL" clId="{88436B21-16F3-4B06-A8FA-5548016D60CD}" dt="2022-10-04T07:23:44.595" v="403"/>
        <pc:sldMkLst>
          <pc:docMk/>
          <pc:sldMk cId="2724449328" sldId="510"/>
        </pc:sldMkLst>
      </pc:sldChg>
      <pc:sldChg chg="addSp delSp modSp new mod ord modClrScheme chgLayout modNotesTx">
        <pc:chgData name="Daisy Wilson" userId="49e84a28-c8f7-470d-a3f2-69207d692ef0" providerId="ADAL" clId="{88436B21-16F3-4B06-A8FA-5548016D60CD}" dt="2022-10-04T07:31:44.741" v="817" actId="113"/>
        <pc:sldMkLst>
          <pc:docMk/>
          <pc:sldMk cId="842777825" sldId="529"/>
        </pc:sldMkLst>
        <pc:spChg chg="add del mod">
          <ac:chgData name="Daisy Wilson" userId="49e84a28-c8f7-470d-a3f2-69207d692ef0" providerId="ADAL" clId="{88436B21-16F3-4B06-A8FA-5548016D60CD}" dt="2022-10-04T07:31:01.102" v="802"/>
          <ac:spMkLst>
            <pc:docMk/>
            <pc:sldMk cId="842777825" sldId="529"/>
            <ac:spMk id="2" creationId="{5EE3AAD3-91F4-E138-32C2-C236D1A9326E}"/>
          </ac:spMkLst>
        </pc:spChg>
        <pc:spChg chg="del">
          <ac:chgData name="Daisy Wilson" userId="49e84a28-c8f7-470d-a3f2-69207d692ef0" providerId="ADAL" clId="{88436B21-16F3-4B06-A8FA-5548016D60CD}" dt="2022-10-04T05:58:42.892" v="25" actId="478"/>
          <ac:spMkLst>
            <pc:docMk/>
            <pc:sldMk cId="842777825" sldId="529"/>
            <ac:spMk id="2" creationId="{74F11A82-BB0A-7554-04E6-6B98595F7732}"/>
          </ac:spMkLst>
        </pc:spChg>
        <pc:spChg chg="del">
          <ac:chgData name="Daisy Wilson" userId="49e84a28-c8f7-470d-a3f2-69207d692ef0" providerId="ADAL" clId="{88436B21-16F3-4B06-A8FA-5548016D60CD}" dt="2022-10-04T05:58:41.105" v="24" actId="478"/>
          <ac:spMkLst>
            <pc:docMk/>
            <pc:sldMk cId="842777825" sldId="529"/>
            <ac:spMk id="3" creationId="{440A14B2-0035-F598-F2CD-F5077CF5D075}"/>
          </ac:spMkLst>
        </pc:spChg>
        <pc:spChg chg="add mod">
          <ac:chgData name="Daisy Wilson" userId="49e84a28-c8f7-470d-a3f2-69207d692ef0" providerId="ADAL" clId="{88436B21-16F3-4B06-A8FA-5548016D60CD}" dt="2022-10-04T07:31:44.741" v="817" actId="113"/>
          <ac:spMkLst>
            <pc:docMk/>
            <pc:sldMk cId="842777825" sldId="529"/>
            <ac:spMk id="3" creationId="{581FD74A-AFDC-4ECA-AC0B-4136687CC499}"/>
          </ac:spMkLst>
        </pc:spChg>
        <pc:spChg chg="del">
          <ac:chgData name="Daisy Wilson" userId="49e84a28-c8f7-470d-a3f2-69207d692ef0" providerId="ADAL" clId="{88436B21-16F3-4B06-A8FA-5548016D60CD}" dt="2022-10-04T05:58:44.673" v="26" actId="478"/>
          <ac:spMkLst>
            <pc:docMk/>
            <pc:sldMk cId="842777825" sldId="529"/>
            <ac:spMk id="4" creationId="{513ED801-04E6-3435-7D3B-007002AA2037}"/>
          </ac:spMkLst>
        </pc:spChg>
        <pc:spChg chg="add mod">
          <ac:chgData name="Daisy Wilson" userId="49e84a28-c8f7-470d-a3f2-69207d692ef0" providerId="ADAL" clId="{88436B21-16F3-4B06-A8FA-5548016D60CD}" dt="2022-10-04T06:03:34.936" v="325" actId="1076"/>
          <ac:spMkLst>
            <pc:docMk/>
            <pc:sldMk cId="842777825" sldId="529"/>
            <ac:spMk id="6" creationId="{8E9E39D8-2BF4-62DD-4EC4-1DAA122E6610}"/>
          </ac:spMkLst>
        </pc:spChg>
        <pc:spChg chg="add mod">
          <ac:chgData name="Daisy Wilson" userId="49e84a28-c8f7-470d-a3f2-69207d692ef0" providerId="ADAL" clId="{88436B21-16F3-4B06-A8FA-5548016D60CD}" dt="2022-10-04T07:31:17.438" v="810" actId="20577"/>
          <ac:spMkLst>
            <pc:docMk/>
            <pc:sldMk cId="842777825" sldId="529"/>
            <ac:spMk id="8" creationId="{E6F99822-8467-3255-E781-B8D7E4BC85DD}"/>
          </ac:spMkLst>
        </pc:spChg>
        <pc:spChg chg="add del mod">
          <ac:chgData name="Daisy Wilson" userId="49e84a28-c8f7-470d-a3f2-69207d692ef0" providerId="ADAL" clId="{88436B21-16F3-4B06-A8FA-5548016D60CD}" dt="2022-10-04T05:59:44.021" v="72" actId="478"/>
          <ac:spMkLst>
            <pc:docMk/>
            <pc:sldMk cId="842777825" sldId="529"/>
            <ac:spMk id="10" creationId="{F7343CA9-702C-A888-B643-81ED0CDA3411}"/>
          </ac:spMkLst>
        </pc:spChg>
        <pc:spChg chg="add del mod">
          <ac:chgData name="Daisy Wilson" userId="49e84a28-c8f7-470d-a3f2-69207d692ef0" providerId="ADAL" clId="{88436B21-16F3-4B06-A8FA-5548016D60CD}" dt="2022-10-04T05:59:42.223" v="71" actId="478"/>
          <ac:spMkLst>
            <pc:docMk/>
            <pc:sldMk cId="842777825" sldId="529"/>
            <ac:spMk id="12" creationId="{74E6882C-EBD6-0D53-95EB-F7D7B61D66EA}"/>
          </ac:spMkLst>
        </pc:spChg>
        <pc:spChg chg="add del mod">
          <ac:chgData name="Daisy Wilson" userId="49e84a28-c8f7-470d-a3f2-69207d692ef0" providerId="ADAL" clId="{88436B21-16F3-4B06-A8FA-5548016D60CD}" dt="2022-10-04T05:59:46.213" v="73" actId="478"/>
          <ac:spMkLst>
            <pc:docMk/>
            <pc:sldMk cId="842777825" sldId="529"/>
            <ac:spMk id="14" creationId="{C7E671CA-BB17-84C4-565B-B735644D8F4C}"/>
          </ac:spMkLst>
        </pc:spChg>
      </pc:sldChg>
      <pc:sldChg chg="new del">
        <pc:chgData name="Daisy Wilson" userId="49e84a28-c8f7-470d-a3f2-69207d692ef0" providerId="ADAL" clId="{88436B21-16F3-4B06-A8FA-5548016D60CD}" dt="2022-10-04T07:33:48.245" v="819" actId="680"/>
        <pc:sldMkLst>
          <pc:docMk/>
          <pc:sldMk cId="1752905756" sldId="530"/>
        </pc:sldMkLst>
      </pc:sldChg>
      <pc:sldChg chg="addSp delSp modSp add mod">
        <pc:chgData name="Daisy Wilson" userId="49e84a28-c8f7-470d-a3f2-69207d692ef0" providerId="ADAL" clId="{88436B21-16F3-4B06-A8FA-5548016D60CD}" dt="2022-10-04T07:42:00.099" v="937" actId="1076"/>
        <pc:sldMkLst>
          <pc:docMk/>
          <pc:sldMk cId="2936370255" sldId="530"/>
        </pc:sldMkLst>
        <pc:spChg chg="mod">
          <ac:chgData name="Daisy Wilson" userId="49e84a28-c8f7-470d-a3f2-69207d692ef0" providerId="ADAL" clId="{88436B21-16F3-4B06-A8FA-5548016D60CD}" dt="2022-10-04T07:40:21.186" v="918" actId="20577"/>
          <ac:spMkLst>
            <pc:docMk/>
            <pc:sldMk cId="2936370255" sldId="530"/>
            <ac:spMk id="2" creationId="{60EC02B0-6114-45FA-BF40-69F0FB5E2F14}"/>
          </ac:spMkLst>
        </pc:spChg>
        <pc:spChg chg="add mod">
          <ac:chgData name="Daisy Wilson" userId="49e84a28-c8f7-470d-a3f2-69207d692ef0" providerId="ADAL" clId="{88436B21-16F3-4B06-A8FA-5548016D60CD}" dt="2022-10-04T07:41:55.996" v="936" actId="1076"/>
          <ac:spMkLst>
            <pc:docMk/>
            <pc:sldMk cId="2936370255" sldId="530"/>
            <ac:spMk id="4" creationId="{4BCAF490-18CF-CA06-5A67-0A716A437C8A}"/>
          </ac:spMkLst>
        </pc:spChg>
        <pc:spChg chg="add mod">
          <ac:chgData name="Daisy Wilson" userId="49e84a28-c8f7-470d-a3f2-69207d692ef0" providerId="ADAL" clId="{88436B21-16F3-4B06-A8FA-5548016D60CD}" dt="2022-10-04T07:41:52.180" v="935" actId="2711"/>
          <ac:spMkLst>
            <pc:docMk/>
            <pc:sldMk cId="2936370255" sldId="530"/>
            <ac:spMk id="6" creationId="{24BCCAC6-E53A-EFE5-2E2E-171C5D9E4F77}"/>
          </ac:spMkLst>
        </pc:spChg>
        <pc:spChg chg="del">
          <ac:chgData name="Daisy Wilson" userId="49e84a28-c8f7-470d-a3f2-69207d692ef0" providerId="ADAL" clId="{88436B21-16F3-4B06-A8FA-5548016D60CD}" dt="2022-10-04T07:41:05.673" v="930" actId="478"/>
          <ac:spMkLst>
            <pc:docMk/>
            <pc:sldMk cId="2936370255" sldId="530"/>
            <ac:spMk id="24" creationId="{420F381A-D6EE-BE96-6B73-2C15B30653BC}"/>
          </ac:spMkLst>
        </pc:spChg>
        <pc:spChg chg="mod">
          <ac:chgData name="Daisy Wilson" userId="49e84a28-c8f7-470d-a3f2-69207d692ef0" providerId="ADAL" clId="{88436B21-16F3-4B06-A8FA-5548016D60CD}" dt="2022-10-04T07:42:00.099" v="937" actId="1076"/>
          <ac:spMkLst>
            <pc:docMk/>
            <pc:sldMk cId="2936370255" sldId="530"/>
            <ac:spMk id="26" creationId="{B1E500F1-14BF-B0D8-B60B-A3B768B665B8}"/>
          </ac:spMkLst>
        </pc:spChg>
        <pc:picChg chg="del">
          <ac:chgData name="Daisy Wilson" userId="49e84a28-c8f7-470d-a3f2-69207d692ef0" providerId="ADAL" clId="{88436B21-16F3-4B06-A8FA-5548016D60CD}" dt="2022-10-04T07:33:56.549" v="822" actId="478"/>
          <ac:picMkLst>
            <pc:docMk/>
            <pc:sldMk cId="2936370255" sldId="530"/>
            <ac:picMk id="27" creationId="{11FEDF34-0418-68CF-0A01-BBE5EA7DF42A}"/>
          </ac:picMkLst>
        </pc:picChg>
        <pc:picChg chg="add mod">
          <ac:chgData name="Daisy Wilson" userId="49e84a28-c8f7-470d-a3f2-69207d692ef0" providerId="ADAL" clId="{88436B21-16F3-4B06-A8FA-5548016D60CD}" dt="2022-10-04T07:41:08.626" v="932" actId="14100"/>
          <ac:picMkLst>
            <pc:docMk/>
            <pc:sldMk cId="2936370255" sldId="530"/>
            <ac:picMk id="1026" creationId="{C4FE8AAC-A71E-C4E0-FC45-90B3C042EF42}"/>
          </ac:picMkLst>
        </pc:picChg>
      </pc:sldChg>
      <pc:sldChg chg="delSp new del mod">
        <pc:chgData name="Daisy Wilson" userId="49e84a28-c8f7-470d-a3f2-69207d692ef0" providerId="ADAL" clId="{88436B21-16F3-4B06-A8FA-5548016D60CD}" dt="2022-10-04T07:44:51.104" v="1071" actId="2696"/>
        <pc:sldMkLst>
          <pc:docMk/>
          <pc:sldMk cId="1918595644" sldId="531"/>
        </pc:sldMkLst>
        <pc:spChg chg="del">
          <ac:chgData name="Daisy Wilson" userId="49e84a28-c8f7-470d-a3f2-69207d692ef0" providerId="ADAL" clId="{88436B21-16F3-4B06-A8FA-5548016D60CD}" dt="2022-10-04T07:43:40.970" v="940" actId="478"/>
          <ac:spMkLst>
            <pc:docMk/>
            <pc:sldMk cId="1918595644" sldId="531"/>
            <ac:spMk id="2" creationId="{8EF1F232-ED9E-9017-B951-93A05F1B2334}"/>
          </ac:spMkLst>
        </pc:spChg>
        <pc:spChg chg="del">
          <ac:chgData name="Daisy Wilson" userId="49e84a28-c8f7-470d-a3f2-69207d692ef0" providerId="ADAL" clId="{88436B21-16F3-4B06-A8FA-5548016D60CD}" dt="2022-10-04T07:43:38.802" v="939" actId="478"/>
          <ac:spMkLst>
            <pc:docMk/>
            <pc:sldMk cId="1918595644" sldId="531"/>
            <ac:spMk id="3" creationId="{CA700149-5007-8C09-7726-C016987C4CA9}"/>
          </ac:spMkLst>
        </pc:spChg>
        <pc:spChg chg="del">
          <ac:chgData name="Daisy Wilson" userId="49e84a28-c8f7-470d-a3f2-69207d692ef0" providerId="ADAL" clId="{88436B21-16F3-4B06-A8FA-5548016D60CD}" dt="2022-10-04T07:43:46.858" v="942" actId="478"/>
          <ac:spMkLst>
            <pc:docMk/>
            <pc:sldMk cId="1918595644" sldId="531"/>
            <ac:spMk id="4" creationId="{CE35495A-EF3B-538F-95F6-118676B2E2DE}"/>
          </ac:spMkLst>
        </pc:spChg>
        <pc:spChg chg="del">
          <ac:chgData name="Daisy Wilson" userId="49e84a28-c8f7-470d-a3f2-69207d692ef0" providerId="ADAL" clId="{88436B21-16F3-4B06-A8FA-5548016D60CD}" dt="2022-10-04T07:43:44.610" v="941" actId="478"/>
          <ac:spMkLst>
            <pc:docMk/>
            <pc:sldMk cId="1918595644" sldId="531"/>
            <ac:spMk id="5" creationId="{981D215D-63AC-C826-7E17-BBE99C4CBED5}"/>
          </ac:spMkLst>
        </pc:spChg>
        <pc:spChg chg="del">
          <ac:chgData name="Daisy Wilson" userId="49e84a28-c8f7-470d-a3f2-69207d692ef0" providerId="ADAL" clId="{88436B21-16F3-4B06-A8FA-5548016D60CD}" dt="2022-10-04T07:43:48.840" v="943" actId="478"/>
          <ac:spMkLst>
            <pc:docMk/>
            <pc:sldMk cId="1918595644" sldId="531"/>
            <ac:spMk id="6" creationId="{52A128C9-0747-4EE6-B821-3CAC461EC25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10/4/2022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owtsd-my.sharepoint.com/personal/kelly_gipson_uwtsd_ac_uk/_layouts/15/stream.aspx?id=%2Fpersonal%2Fkelly%5Fgipson%5Fuwtsd%5Fac%5Fuk%2FDocuments%2F6008%2FQuestioning%2FQuestioning%20intro%20video%20and%20readings%2FQUESTIONING%20intro%20KG%2Emp4&amp;ct=1664868276268&amp;or=OWA-NT&amp;cid=5580a347-a2da-4d93-5bb6-713df24ca299&amp;ga=1"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www.youtube.com/watch?v=b97TNZisixM" TargetMode="External"/><Relationship Id="rId5" Type="http://schemas.openxmlformats.org/officeDocument/2006/relationships/hyperlink" Target="https://open.spotify.com/episode/0kvld8CrjsNrHBSWikth18?si=m2gu774yS_KH6HZ9wd6iAw&amp;nd=1" TargetMode="External"/><Relationship Id="rId4" Type="http://schemas.openxmlformats.org/officeDocument/2006/relationships/hyperlink" Target="https://uowtsd-my.sharepoint.com/personal/aled_p_williams_uwtsd_ac_uk/_layouts/15/stream.aspx?id=%2Fpersonal%2Faled%5Fp%5Fwilliams%5Fuwtsd%5Fac%5Fuk%2FDocuments%2FDrindod%2FBehaviour%20management%20%2D%20Rheoli%20ymddygiad%2Emp4&amp;ct=1664868322146&amp;or=OWA-NT&amp;cid=135a0dce-cafe-f2d3-9101-770b0389a404&amp;ga=1"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QUESTIONING intro KG.mp4 (sharepoint.com)</a:t>
            </a:r>
            <a:r>
              <a:rPr lang="en-GB" dirty="0"/>
              <a:t> (For Art group, before Friday)</a:t>
            </a:r>
          </a:p>
          <a:p>
            <a:r>
              <a:rPr lang="en-GB" dirty="0">
                <a:hlinkClick r:id="rId4"/>
              </a:rPr>
              <a:t>Behaviour management - </a:t>
            </a:r>
            <a:r>
              <a:rPr lang="en-GB" dirty="0" err="1">
                <a:hlinkClick r:id="rId4"/>
              </a:rPr>
              <a:t>Rheoli</a:t>
            </a:r>
            <a:r>
              <a:rPr lang="en-GB" dirty="0">
                <a:hlinkClick r:id="rId4"/>
              </a:rPr>
              <a:t> ymddygiad.mp4 (sharepoint.com)</a:t>
            </a:r>
            <a:endParaRPr lang="en-GB" dirty="0"/>
          </a:p>
          <a:p>
            <a:r>
              <a:rPr lang="en-GB" dirty="0">
                <a:hlinkClick r:id="rId5"/>
              </a:rPr>
              <a:t>James Sturtevant on the power of relationships and Cheeky Nando's! - PP72 - Pivotal Podcast - Managing Behaviour | Podcast on Spotify</a:t>
            </a:r>
            <a:endParaRPr lang="en-GB" dirty="0"/>
          </a:p>
          <a:p>
            <a:r>
              <a:rPr lang="en-GB" dirty="0">
                <a:hlinkClick r:id="rId6"/>
              </a:rPr>
              <a:t>Behaviour Management Strategies Every Teacher Should Know – YouTube</a:t>
            </a:r>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2</a:t>
            </a:fld>
            <a:endParaRPr lang="en-US" dirty="0"/>
          </a:p>
        </p:txBody>
      </p:sp>
    </p:spTree>
    <p:extLst>
      <p:ext uri="{BB962C8B-B14F-4D97-AF65-F5344CB8AC3E}">
        <p14:creationId xmlns:p14="http://schemas.microsoft.com/office/powerpoint/2010/main" val="392105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A0CFAF1-BF00-44B1-9661-63B2440FFC85}" type="slidenum">
              <a:rPr lang="en-GB" smtClean="0"/>
              <a:t>4</a:t>
            </a:fld>
            <a:endParaRPr lang="en-GB"/>
          </a:p>
        </p:txBody>
      </p:sp>
    </p:spTree>
    <p:extLst>
      <p:ext uri="{BB962C8B-B14F-4D97-AF65-F5344CB8AC3E}">
        <p14:creationId xmlns:p14="http://schemas.microsoft.com/office/powerpoint/2010/main" val="2368500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5</a:t>
            </a:fld>
            <a:endParaRPr lang="en-GB"/>
          </a:p>
        </p:txBody>
      </p:sp>
    </p:spTree>
    <p:extLst>
      <p:ext uri="{BB962C8B-B14F-4D97-AF65-F5344CB8AC3E}">
        <p14:creationId xmlns:p14="http://schemas.microsoft.com/office/powerpoint/2010/main" val="159424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9A0D24D-67A1-4268-BCDD-E7C968FB8FDB}" type="slidenum">
              <a:rPr lang="en-GB" altLang="en-US">
                <a:solidFill>
                  <a:srgbClr val="000000"/>
                </a:solidFill>
              </a:rPr>
              <a:pPr eaLnBrk="1" hangingPunct="1">
                <a:spcBef>
                  <a:spcPct val="0"/>
                </a:spcBef>
              </a:pPr>
              <a:t>7</a:t>
            </a:fld>
            <a:endParaRPr lang="en-GB" altLang="en-US">
              <a:solidFill>
                <a:srgbClr val="000000"/>
              </a:solidFill>
            </a:endParaRPr>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cs typeface="Arial" panose="020B0604020202020204" pitchFamily="34" charset="0"/>
              </a:rPr>
              <a:t>THERE ARE 4 THEMES TO DIAMOND RANKING DIAMOND 9 TASKS. </a:t>
            </a:r>
          </a:p>
        </p:txBody>
      </p:sp>
    </p:spTree>
    <p:extLst>
      <p:ext uri="{BB962C8B-B14F-4D97-AF65-F5344CB8AC3E}">
        <p14:creationId xmlns:p14="http://schemas.microsoft.com/office/powerpoint/2010/main" val="2663379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B3EE2C0F-FD12-4130-B40C-569736D7900A}" type="slidenum">
              <a:rPr lang="en-GB" altLang="en-US">
                <a:solidFill>
                  <a:srgbClr val="000000"/>
                </a:solidFill>
              </a:rPr>
              <a:pPr eaLnBrk="1" hangingPunct="1">
                <a:spcBef>
                  <a:spcPct val="0"/>
                </a:spcBef>
              </a:pPr>
              <a:t>8</a:t>
            </a:fld>
            <a:endParaRPr lang="en-GB" altLang="en-US">
              <a:solidFill>
                <a:srgbClr val="000000"/>
              </a:solidFill>
            </a:endParaRPr>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3465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4682E55-A7EF-44C1-81EA-444895DB1B6D}" type="slidenum">
              <a:rPr lang="en-GB" altLang="en-US">
                <a:solidFill>
                  <a:srgbClr val="000000"/>
                </a:solidFill>
              </a:rPr>
              <a:pPr eaLnBrk="1" hangingPunct="1">
                <a:spcBef>
                  <a:spcPct val="0"/>
                </a:spcBef>
              </a:pPr>
              <a:t>9</a:t>
            </a:fld>
            <a:endParaRPr lang="en-GB" altLang="en-US">
              <a:solidFill>
                <a:srgbClr val="000000"/>
              </a:solidFill>
            </a:endParaRPr>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9434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7C2E4DD-F9DD-421E-8AEB-6D74A92128E4}" type="slidenum">
              <a:rPr lang="en-GB" altLang="en-US">
                <a:solidFill>
                  <a:srgbClr val="000000"/>
                </a:solidFill>
              </a:rPr>
              <a:pPr eaLnBrk="1" hangingPunct="1">
                <a:spcBef>
                  <a:spcPct val="0"/>
                </a:spcBef>
              </a:pPr>
              <a:t>10</a:t>
            </a:fld>
            <a:endParaRPr lang="en-GB" altLang="en-US">
              <a:solidFill>
                <a:srgbClr val="000000"/>
              </a:solidFill>
            </a:endParaRPr>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9624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don’t have designer IDs since they were based off the default master slides already in the deck. </a:t>
            </a:r>
          </a:p>
        </p:txBody>
      </p:sp>
      <p:sp>
        <p:nvSpPr>
          <p:cNvPr id="4" name="Slide Number Placeholder 3"/>
          <p:cNvSpPr>
            <a:spLocks noGrp="1"/>
          </p:cNvSpPr>
          <p:nvPr>
            <p:ph type="sldNum" sz="quarter" idx="5"/>
          </p:nvPr>
        </p:nvSpPr>
        <p:spPr/>
        <p:txBody>
          <a:bodyPr/>
          <a:lstStyle/>
          <a:p>
            <a:fld id="{0D0EDF81-139F-488C-872B-4720FBA6BF98}" type="slidenum">
              <a:rPr lang="en-US" smtClean="0"/>
              <a:t>11</a:t>
            </a:fld>
            <a:endParaRPr lang="en-US" dirty="0"/>
          </a:p>
        </p:txBody>
      </p:sp>
    </p:spTree>
    <p:extLst>
      <p:ext uri="{BB962C8B-B14F-4D97-AF65-F5344CB8AC3E}">
        <p14:creationId xmlns:p14="http://schemas.microsoft.com/office/powerpoint/2010/main" val="3531483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12</a:t>
            </a:fld>
            <a:endParaRPr lang="en-GB"/>
          </a:p>
        </p:txBody>
      </p:sp>
    </p:spTree>
    <p:extLst>
      <p:ext uri="{BB962C8B-B14F-4D97-AF65-F5344CB8AC3E}">
        <p14:creationId xmlns:p14="http://schemas.microsoft.com/office/powerpoint/2010/main" val="871023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14</a:t>
            </a:fld>
            <a:endParaRPr lang="en-US" dirty="0"/>
          </a:p>
        </p:txBody>
      </p:sp>
    </p:spTree>
    <p:extLst>
      <p:ext uri="{BB962C8B-B14F-4D97-AF65-F5344CB8AC3E}">
        <p14:creationId xmlns:p14="http://schemas.microsoft.com/office/powerpoint/2010/main" val="2188413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18</a:t>
            </a:fld>
            <a:endParaRPr lang="en-GB"/>
          </a:p>
        </p:txBody>
      </p:sp>
    </p:spTree>
    <p:extLst>
      <p:ext uri="{BB962C8B-B14F-4D97-AF65-F5344CB8AC3E}">
        <p14:creationId xmlns:p14="http://schemas.microsoft.com/office/powerpoint/2010/main" val="2431070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this is a rather ‘dated’ piece of research, the activity that follows it is quite nice.  Lots of discussion in groups.  </a:t>
            </a:r>
          </a:p>
        </p:txBody>
      </p:sp>
      <p:sp>
        <p:nvSpPr>
          <p:cNvPr id="4" name="Slide Number Placeholder 3"/>
          <p:cNvSpPr>
            <a:spLocks noGrp="1"/>
          </p:cNvSpPr>
          <p:nvPr>
            <p:ph type="sldNum" sz="quarter" idx="5"/>
          </p:nvPr>
        </p:nvSpPr>
        <p:spPr/>
        <p:txBody>
          <a:bodyPr/>
          <a:lstStyle/>
          <a:p>
            <a:fld id="{1A0CFAF1-BF00-44B1-9661-63B2440FFC85}" type="slidenum">
              <a:rPr lang="en-GB" smtClean="0"/>
              <a:t>19</a:t>
            </a:fld>
            <a:endParaRPr lang="en-GB"/>
          </a:p>
        </p:txBody>
      </p:sp>
    </p:spTree>
    <p:extLst>
      <p:ext uri="{BB962C8B-B14F-4D97-AF65-F5344CB8AC3E}">
        <p14:creationId xmlns:p14="http://schemas.microsoft.com/office/powerpoint/2010/main" val="3807212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class into 4 groups.  They need to suggest potential issues that might arise in the 4 situations and how they could mitigate them </a:t>
            </a:r>
          </a:p>
        </p:txBody>
      </p:sp>
      <p:sp>
        <p:nvSpPr>
          <p:cNvPr id="4" name="Slide Number Placeholder 3"/>
          <p:cNvSpPr>
            <a:spLocks noGrp="1"/>
          </p:cNvSpPr>
          <p:nvPr>
            <p:ph type="sldNum" sz="quarter" idx="5"/>
          </p:nvPr>
        </p:nvSpPr>
        <p:spPr/>
        <p:txBody>
          <a:bodyPr/>
          <a:lstStyle/>
          <a:p>
            <a:fld id="{1A0CFAF1-BF00-44B1-9661-63B2440FFC85}" type="slidenum">
              <a:rPr lang="en-GB" smtClean="0"/>
              <a:t>20</a:t>
            </a:fld>
            <a:endParaRPr lang="en-GB"/>
          </a:p>
        </p:txBody>
      </p:sp>
    </p:spTree>
    <p:extLst>
      <p:ext uri="{BB962C8B-B14F-4D97-AF65-F5344CB8AC3E}">
        <p14:creationId xmlns:p14="http://schemas.microsoft.com/office/powerpoint/2010/main" val="614923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0CFAF1-BF00-44B1-9661-63B2440FFC85}" type="slidenum">
              <a:rPr lang="en-GB" smtClean="0"/>
              <a:t>21</a:t>
            </a:fld>
            <a:endParaRPr lang="en-GB"/>
          </a:p>
        </p:txBody>
      </p:sp>
    </p:spTree>
    <p:extLst>
      <p:ext uri="{BB962C8B-B14F-4D97-AF65-F5344CB8AC3E}">
        <p14:creationId xmlns:p14="http://schemas.microsoft.com/office/powerpoint/2010/main" val="11443598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22</a:t>
            </a:fld>
            <a:endParaRPr lang="en-GB"/>
          </a:p>
        </p:txBody>
      </p:sp>
    </p:spTree>
    <p:extLst>
      <p:ext uri="{BB962C8B-B14F-4D97-AF65-F5344CB8AC3E}">
        <p14:creationId xmlns:p14="http://schemas.microsoft.com/office/powerpoint/2010/main" val="538789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23</a:t>
            </a:fld>
            <a:endParaRPr lang="en-GB"/>
          </a:p>
        </p:txBody>
      </p:sp>
    </p:spTree>
    <p:extLst>
      <p:ext uri="{BB962C8B-B14F-4D97-AF65-F5344CB8AC3E}">
        <p14:creationId xmlns:p14="http://schemas.microsoft.com/office/powerpoint/2010/main" val="17795288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24</a:t>
            </a:fld>
            <a:endParaRPr lang="en-GB"/>
          </a:p>
        </p:txBody>
      </p:sp>
    </p:spTree>
    <p:extLst>
      <p:ext uri="{BB962C8B-B14F-4D97-AF65-F5344CB8AC3E}">
        <p14:creationId xmlns:p14="http://schemas.microsoft.com/office/powerpoint/2010/main" val="16179399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25</a:t>
            </a:fld>
            <a:endParaRPr lang="en-GB"/>
          </a:p>
        </p:txBody>
      </p:sp>
    </p:spTree>
    <p:extLst>
      <p:ext uri="{BB962C8B-B14F-4D97-AF65-F5344CB8AC3E}">
        <p14:creationId xmlns:p14="http://schemas.microsoft.com/office/powerpoint/2010/main" val="5162798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groups; list challenges. Pose solutions.</a:t>
            </a:r>
          </a:p>
        </p:txBody>
      </p:sp>
      <p:sp>
        <p:nvSpPr>
          <p:cNvPr id="4" name="Slide Number Placeholder 3"/>
          <p:cNvSpPr>
            <a:spLocks noGrp="1"/>
          </p:cNvSpPr>
          <p:nvPr>
            <p:ph type="sldNum" sz="quarter" idx="5"/>
          </p:nvPr>
        </p:nvSpPr>
        <p:spPr/>
        <p:txBody>
          <a:bodyPr/>
          <a:lstStyle/>
          <a:p>
            <a:fld id="{0D0EDF81-139F-488C-872B-4720FBA6BF98}" type="slidenum">
              <a:rPr lang="en-US" smtClean="0"/>
              <a:t>27</a:t>
            </a:fld>
            <a:endParaRPr lang="en-US" dirty="0"/>
          </a:p>
        </p:txBody>
      </p:sp>
    </p:spTree>
    <p:extLst>
      <p:ext uri="{BB962C8B-B14F-4D97-AF65-F5344CB8AC3E}">
        <p14:creationId xmlns:p14="http://schemas.microsoft.com/office/powerpoint/2010/main" val="39385409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fada776d96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fada776d96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Twitter advice from experienced teacher. Discuss. Agree, disagree?</a:t>
            </a: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fada776d96_1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fada776d96_1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fada776d96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fada776d96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key takeaway from today’s session?</a:t>
            </a:r>
          </a:p>
          <a:p>
            <a:r>
              <a:rPr lang="en-GB" dirty="0"/>
              <a:t>What are you looking forward to most about PTE?</a:t>
            </a:r>
          </a:p>
          <a:p>
            <a:r>
              <a:rPr lang="en-GB" dirty="0"/>
              <a:t>What concerns might you still have? </a:t>
            </a:r>
          </a:p>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31</a:t>
            </a:fld>
            <a:endParaRPr lang="en-US" dirty="0"/>
          </a:p>
        </p:txBody>
      </p:sp>
    </p:spTree>
    <p:extLst>
      <p:ext uri="{BB962C8B-B14F-4D97-AF65-F5344CB8AC3E}">
        <p14:creationId xmlns:p14="http://schemas.microsoft.com/office/powerpoint/2010/main" val="482182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2.png"/><Relationship Id="rId3" Type="http://schemas.openxmlformats.org/officeDocument/2006/relationships/image" Target="../media/image6.png"/><Relationship Id="rId7" Type="http://schemas.openxmlformats.org/officeDocument/2006/relationships/hyperlink" Target="http://www.qehs.carms.sch.uk/media/bvun0cdq/pupil-rewards-discipline-policy-incl-anti-bullying-nov-2019-complete-a.pdf" TargetMode="External"/><Relationship Id="rId12" Type="http://schemas.openxmlformats.org/officeDocument/2006/relationships/hyperlink" Target="https://www.coedcae.org.uk/docs/Documents/Policies/Behaviour_Management_Policy_.pdf" TargetMode="External"/><Relationship Id="rId17" Type="http://schemas.openxmlformats.org/officeDocument/2006/relationships/image" Target="../media/image14.png"/><Relationship Id="rId2" Type="http://schemas.openxmlformats.org/officeDocument/2006/relationships/notesSlide" Target="../notesSlides/notesSlide9.xml"/><Relationship Id="rId16" Type="http://schemas.openxmlformats.org/officeDocument/2006/relationships/hyperlink" Target="https://fitzallen.s3.amazonaws.com/uploads/document/33.-Relationships-Policy-Jan-20.pdf?t=1584289145" TargetMode="External"/><Relationship Id="rId1" Type="http://schemas.openxmlformats.org/officeDocument/2006/relationships/slideLayout" Target="../slideLayouts/slideLayout14.xml"/><Relationship Id="rId6" Type="http://schemas.openxmlformats.org/officeDocument/2006/relationships/image" Target="../media/image8.png"/><Relationship Id="rId11" Type="http://schemas.openxmlformats.org/officeDocument/2006/relationships/image" Target="../media/image11.png"/><Relationship Id="rId5" Type="http://schemas.openxmlformats.org/officeDocument/2006/relationships/image" Target="../media/image7.png"/><Relationship Id="rId15" Type="http://schemas.openxmlformats.org/officeDocument/2006/relationships/image" Target="../media/image13.png"/><Relationship Id="rId10" Type="http://schemas.openxmlformats.org/officeDocument/2006/relationships/image" Target="../media/image10.png"/><Relationship Id="rId4" Type="http://schemas.openxmlformats.org/officeDocument/2006/relationships/hyperlink" Target="https://morristoncomp.co.uk/download/behaviour-policy/?wpdmdl=522&amp;refresh=63399336e60331664717622" TargetMode="External"/><Relationship Id="rId9" Type="http://schemas.openxmlformats.org/officeDocument/2006/relationships/hyperlink" Target="file:///C:\Users\aliru\Downloads\Behaviour-for-Learning-Policy-Approved-November-2020-Review-Autumn-2023.pdf" TargetMode="External"/><Relationship Id="rId14" Type="http://schemas.openxmlformats.org/officeDocument/2006/relationships/hyperlink" Target="https://drive.google.com/file/d/1bmBTtuZZsw9Jxn1UKg0WxSPelLSb7Fi5/view"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hyperlink" Target="https://www.goodreads.com/work/quotes/56955489"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1.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b97TNZisixM" TargetMode="Externa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a:normAutofit fontScale="90000"/>
          </a:bodyPr>
          <a:lstStyle/>
          <a:p>
            <a:r>
              <a:rPr lang="en-GB" sz="4800" dirty="0">
                <a:solidFill>
                  <a:schemeClr val="tx1">
                    <a:lumMod val="95000"/>
                    <a:lumOff val="5000"/>
                  </a:schemeClr>
                </a:solidFill>
                <a:latin typeface="Arial" panose="020B0604020202020204" pitchFamily="34" charset="0"/>
                <a:cs typeface="Arial" panose="020B0604020202020204" pitchFamily="34" charset="0"/>
              </a:rPr>
              <a:t>ECAD 6008 – </a:t>
            </a:r>
            <a:r>
              <a:rPr lang="en-US" sz="48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Professional and Pedagogic Studies: Leading the Learning: what, how and why am I teaching?</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p:txBody>
          <a:bodyPr/>
          <a:lstStyle/>
          <a:p>
            <a:pPr algn="ctr"/>
            <a:endParaRPr lang="en-GB" sz="2800"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endParaRPr>
          </a:p>
          <a:p>
            <a:pPr algn="ctr"/>
            <a:r>
              <a:rPr lang="en-GB" sz="2800"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Tuesday 4 October 2022</a:t>
            </a:r>
          </a:p>
          <a:p>
            <a:pPr algn="ctr"/>
            <a:r>
              <a:rPr lang="en-GB" sz="28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Behaviour Management </a:t>
            </a:r>
          </a:p>
          <a:p>
            <a:endParaRPr lang="en-US" dirty="0"/>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67F229A-48C3-4BE7-96EC-3C05DC7FB720}"/>
              </a:ext>
            </a:extLst>
          </p:cNvPr>
          <p:cNvSpPr>
            <a:spLocks noGrp="1"/>
          </p:cNvSpPr>
          <p:nvPr>
            <p:ph type="title"/>
          </p:nvPr>
        </p:nvSpPr>
        <p:spPr/>
        <p:txBody>
          <a:bodyPr/>
          <a:lstStyle/>
          <a:p>
            <a:r>
              <a:rPr lang="en-GB" sz="4000" b="1" dirty="0"/>
              <a:t>Link to pedagogical principles:</a:t>
            </a:r>
            <a:br>
              <a:rPr lang="en-GB" sz="4000" b="1" dirty="0"/>
            </a:br>
            <a:r>
              <a:rPr lang="en-US" dirty="0"/>
              <a:t> </a:t>
            </a:r>
          </a:p>
        </p:txBody>
      </p:sp>
      <p:sp>
        <p:nvSpPr>
          <p:cNvPr id="11" name="Content Placeholder 10">
            <a:extLst>
              <a:ext uri="{FF2B5EF4-FFF2-40B4-BE49-F238E27FC236}">
                <a16:creationId xmlns:a16="http://schemas.microsoft.com/office/drawing/2014/main" id="{7041F48D-F184-4F9F-B5AC-F127F0898F39}"/>
              </a:ext>
            </a:extLst>
          </p:cNvPr>
          <p:cNvSpPr>
            <a:spLocks noGrp="1"/>
          </p:cNvSpPr>
          <p:nvPr>
            <p:ph sz="quarter" idx="13"/>
          </p:nvPr>
        </p:nvSpPr>
        <p:spPr/>
        <p:txBody>
          <a:bodyPr/>
          <a:lstStyle/>
          <a:p>
            <a:r>
              <a:rPr lang="en-GB" sz="1800" dirty="0"/>
              <a:t>2. Good teaching and learning challenges all learners by encouraging them to recognise the importance of sustained effort in meeting expectations that are high but achievable for them</a:t>
            </a:r>
          </a:p>
          <a:p>
            <a:endParaRPr lang="en-GB" sz="1800" dirty="0"/>
          </a:p>
          <a:p>
            <a:r>
              <a:rPr lang="en-GB" sz="1800" dirty="0"/>
              <a:t>10. Good teaching and learning encourages children and young people to take increasing responsibility for their own learning </a:t>
            </a:r>
          </a:p>
          <a:p>
            <a:endParaRPr lang="en-GB" sz="1800" dirty="0"/>
          </a:p>
          <a:p>
            <a:r>
              <a:rPr lang="en-GB" sz="1800" dirty="0"/>
              <a:t>11. Good teaching and learning supports social and emotional development and positive relationships </a:t>
            </a:r>
          </a:p>
        </p:txBody>
      </p:sp>
      <p:sp>
        <p:nvSpPr>
          <p:cNvPr id="14" name="Slide Number Placeholder 13">
            <a:extLst>
              <a:ext uri="{FF2B5EF4-FFF2-40B4-BE49-F238E27FC236}">
                <a16:creationId xmlns:a16="http://schemas.microsoft.com/office/drawing/2014/main" id="{C1EA167B-7079-4284-997F-7309C510B763}"/>
              </a:ext>
            </a:extLst>
          </p:cNvPr>
          <p:cNvSpPr>
            <a:spLocks noGrp="1"/>
          </p:cNvSpPr>
          <p:nvPr>
            <p:ph type="sldNum" sz="quarter" idx="12"/>
          </p:nvPr>
        </p:nvSpPr>
        <p:spPr/>
        <p:txBody>
          <a:bodyPr/>
          <a:lstStyle/>
          <a:p>
            <a:fld id="{B9713C8C-8E70-45D5-AE59-23E60168254E}" type="slidenum">
              <a:rPr lang="en-US" smtClean="0"/>
              <a:t>2</a:t>
            </a:fld>
            <a:endParaRPr lang="en-US" dirty="0"/>
          </a:p>
        </p:txBody>
      </p:sp>
    </p:spTree>
    <p:extLst>
      <p:ext uri="{BB962C8B-B14F-4D97-AF65-F5344CB8AC3E}">
        <p14:creationId xmlns:p14="http://schemas.microsoft.com/office/powerpoint/2010/main" val="2849151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E08A1-FEAA-4F21-96E4-5A57CFAABBE2}"/>
              </a:ext>
            </a:extLst>
          </p:cNvPr>
          <p:cNvSpPr>
            <a:spLocks noGrp="1"/>
          </p:cNvSpPr>
          <p:nvPr>
            <p:ph type="title"/>
          </p:nvPr>
        </p:nvSpPr>
        <p:spPr>
          <a:xfrm>
            <a:off x="2430087" y="2215342"/>
            <a:ext cx="7331825" cy="3458094"/>
          </a:xfrm>
        </p:spPr>
        <p:txBody>
          <a:bodyPr>
            <a:normAutofit/>
          </a:bodyPr>
          <a:lstStyle/>
          <a:p>
            <a:r>
              <a:rPr lang="en-GB" sz="2200" dirty="0">
                <a:latin typeface="Calibri" panose="020F0502020204030204" pitchFamily="34" charset="0"/>
              </a:rPr>
              <a:t>- Analyse why pupils might display poor behaviour in our classes  </a:t>
            </a:r>
            <a:br>
              <a:rPr lang="en-GB" sz="2200" dirty="0">
                <a:latin typeface="Calibri" panose="020F0502020204030204" pitchFamily="34" charset="0"/>
              </a:rPr>
            </a:br>
            <a:r>
              <a:rPr lang="en-GB" sz="2200" dirty="0">
                <a:latin typeface="Calibri" panose="020F0502020204030204" pitchFamily="34" charset="0"/>
              </a:rPr>
              <a:t>- Evaluate behaviour/classroom management strategies </a:t>
            </a:r>
            <a:br>
              <a:rPr lang="en-GB" sz="2200" dirty="0">
                <a:latin typeface="Calibri" panose="020F0502020204030204" pitchFamily="34" charset="0"/>
              </a:rPr>
            </a:br>
            <a:br>
              <a:rPr lang="en-GB" sz="2200" dirty="0">
                <a:latin typeface="Calibri" panose="020F0502020204030204" pitchFamily="34" charset="0"/>
              </a:rPr>
            </a:br>
            <a:r>
              <a:rPr lang="en-GB" sz="2200" dirty="0">
                <a:latin typeface="Calibri" panose="020F0502020204030204" pitchFamily="34" charset="0"/>
              </a:rPr>
              <a:t>- Plan to create conditions conducive to learning in your classroom </a:t>
            </a:r>
            <a:br>
              <a:rPr lang="en-GB" sz="2200" dirty="0">
                <a:latin typeface="Calibri" panose="020F0502020204030204" pitchFamily="34" charset="0"/>
              </a:rPr>
            </a:br>
            <a:br>
              <a:rPr lang="en-GB" sz="2200" dirty="0">
                <a:latin typeface="Calibri" panose="020F0502020204030204" pitchFamily="34" charset="0"/>
              </a:rPr>
            </a:br>
            <a:r>
              <a:rPr lang="en-GB" sz="2200" dirty="0">
                <a:latin typeface="Calibri" panose="020F0502020204030204" pitchFamily="34" charset="0"/>
              </a:rPr>
              <a:t>- To use the information presented to enhance planning in ECAD6008 and PTE1/2</a:t>
            </a:r>
            <a:br>
              <a:rPr lang="en-GB" sz="3600" dirty="0">
                <a:latin typeface="Calibri" panose="020F0502020204030204" pitchFamily="34" charset="0"/>
              </a:rPr>
            </a:br>
            <a:endParaRPr lang="en-US" dirty="0"/>
          </a:p>
        </p:txBody>
      </p:sp>
      <p:sp>
        <p:nvSpPr>
          <p:cNvPr id="6" name="Slide Number Placeholder 5">
            <a:extLst>
              <a:ext uri="{FF2B5EF4-FFF2-40B4-BE49-F238E27FC236}">
                <a16:creationId xmlns:a16="http://schemas.microsoft.com/office/drawing/2014/main" id="{ABC57B06-3F43-4092-8AB5-0AC06017930A}"/>
              </a:ext>
            </a:extLst>
          </p:cNvPr>
          <p:cNvSpPr>
            <a:spLocks noGrp="1"/>
          </p:cNvSpPr>
          <p:nvPr>
            <p:ph type="sldNum" sz="quarter" idx="12"/>
          </p:nvPr>
        </p:nvSpPr>
        <p:spPr/>
        <p:txBody>
          <a:bodyPr/>
          <a:lstStyle/>
          <a:p>
            <a:fld id="{B9713C8C-8E70-45D5-AE59-23E60168254E}" type="slidenum">
              <a:rPr lang="en-US" smtClean="0"/>
              <a:t>3</a:t>
            </a:fld>
            <a:endParaRPr lang="en-US" dirty="0"/>
          </a:p>
        </p:txBody>
      </p:sp>
      <p:sp>
        <p:nvSpPr>
          <p:cNvPr id="8" name="TextBox 7">
            <a:extLst>
              <a:ext uri="{FF2B5EF4-FFF2-40B4-BE49-F238E27FC236}">
                <a16:creationId xmlns:a16="http://schemas.microsoft.com/office/drawing/2014/main" id="{52804640-F012-2107-A6C2-58E08100498C}"/>
              </a:ext>
            </a:extLst>
          </p:cNvPr>
          <p:cNvSpPr txBox="1"/>
          <p:nvPr/>
        </p:nvSpPr>
        <p:spPr>
          <a:xfrm>
            <a:off x="2816629" y="1467781"/>
            <a:ext cx="6093228" cy="369332"/>
          </a:xfrm>
          <a:prstGeom prst="rect">
            <a:avLst/>
          </a:prstGeom>
          <a:noFill/>
        </p:spPr>
        <p:txBody>
          <a:bodyPr wrap="square">
            <a:spAutoFit/>
          </a:bodyPr>
          <a:lstStyle/>
          <a:p>
            <a:r>
              <a:rPr lang="en-GB" sz="1800" b="1" dirty="0"/>
              <a:t>Session aims</a:t>
            </a:r>
          </a:p>
        </p:txBody>
      </p:sp>
    </p:spTree>
    <p:extLst>
      <p:ext uri="{BB962C8B-B14F-4D97-AF65-F5344CB8AC3E}">
        <p14:creationId xmlns:p14="http://schemas.microsoft.com/office/powerpoint/2010/main" val="3079534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F7C79E-A43D-4E6F-886A-DDF69F050AD2}"/>
              </a:ext>
            </a:extLst>
          </p:cNvPr>
          <p:cNvPicPr>
            <a:picLocks noChangeAspect="1"/>
          </p:cNvPicPr>
          <p:nvPr/>
        </p:nvPicPr>
        <p:blipFill rotWithShape="1">
          <a:blip r:embed="rId3"/>
          <a:srcRect t="3191" b="6826"/>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F2B7713D-6C1C-4C1B-A841-1C22A871ED83}"/>
              </a:ext>
            </a:extLst>
          </p:cNvPr>
          <p:cNvSpPr txBox="1"/>
          <p:nvPr/>
        </p:nvSpPr>
        <p:spPr>
          <a:xfrm>
            <a:off x="1082848" y="4964346"/>
            <a:ext cx="10026303" cy="1754326"/>
          </a:xfrm>
          <a:prstGeom prst="rect">
            <a:avLst/>
          </a:prstGeom>
          <a:solidFill>
            <a:schemeClr val="accent4">
              <a:lumMod val="20000"/>
              <a:lumOff val="80000"/>
            </a:schemeClr>
          </a:solidFill>
        </p:spPr>
        <p:txBody>
          <a:bodyPr wrap="square" rtlCol="0">
            <a:spAutoFit/>
          </a:bodyPr>
          <a:lstStyle/>
          <a:p>
            <a:pPr marL="571500" indent="-571500">
              <a:buFont typeface="Arial" panose="020B0604020202020204" pitchFamily="34" charset="0"/>
              <a:buChar char="•"/>
            </a:pPr>
            <a:r>
              <a:rPr lang="en-GB" sz="3600" b="1" dirty="0"/>
              <a:t>What is going on here?</a:t>
            </a:r>
          </a:p>
          <a:p>
            <a:pPr marL="571500" indent="-571500">
              <a:buFont typeface="Arial" panose="020B0604020202020204" pitchFamily="34" charset="0"/>
              <a:buChar char="•"/>
            </a:pPr>
            <a:r>
              <a:rPr lang="en-GB" sz="3600" b="1" dirty="0"/>
              <a:t>What might have caused it?</a:t>
            </a:r>
          </a:p>
          <a:p>
            <a:pPr marL="571500" indent="-571500">
              <a:buFont typeface="Arial" panose="020B0604020202020204" pitchFamily="34" charset="0"/>
              <a:buChar char="•"/>
            </a:pPr>
            <a:r>
              <a:rPr lang="en-GB" sz="3600" b="1" dirty="0"/>
              <a:t>What do we want our learners to be like? </a:t>
            </a:r>
          </a:p>
        </p:txBody>
      </p:sp>
    </p:spTree>
    <p:extLst>
      <p:ext uri="{BB962C8B-B14F-4D97-AF65-F5344CB8AC3E}">
        <p14:creationId xmlns:p14="http://schemas.microsoft.com/office/powerpoint/2010/main" val="272444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A9086E-EB50-BBC9-C9F3-A845A536C857}"/>
              </a:ext>
            </a:extLst>
          </p:cNvPr>
          <p:cNvPicPr>
            <a:picLocks noChangeAspect="1"/>
          </p:cNvPicPr>
          <p:nvPr/>
        </p:nvPicPr>
        <p:blipFill rotWithShape="1">
          <a:blip r:embed="rId3"/>
          <a:srcRect l="11975" t="11008" r="11757" b="18604"/>
          <a:stretch/>
        </p:blipFill>
        <p:spPr>
          <a:xfrm>
            <a:off x="0" y="141700"/>
            <a:ext cx="3383215" cy="3296093"/>
          </a:xfrm>
          <a:prstGeom prst="rect">
            <a:avLst/>
          </a:prstGeom>
        </p:spPr>
      </p:pic>
      <p:sp>
        <p:nvSpPr>
          <p:cNvPr id="3" name="TextBox 2">
            <a:extLst>
              <a:ext uri="{FF2B5EF4-FFF2-40B4-BE49-F238E27FC236}">
                <a16:creationId xmlns:a16="http://schemas.microsoft.com/office/drawing/2014/main" id="{6CFE2218-1C0B-1C43-14F5-B17FF8EBE58E}"/>
              </a:ext>
            </a:extLst>
          </p:cNvPr>
          <p:cNvSpPr txBox="1"/>
          <p:nvPr/>
        </p:nvSpPr>
        <p:spPr>
          <a:xfrm>
            <a:off x="3646967" y="132907"/>
            <a:ext cx="8293396" cy="3508653"/>
          </a:xfrm>
          <a:prstGeom prst="rect">
            <a:avLst/>
          </a:prstGeom>
          <a:noFill/>
        </p:spPr>
        <p:txBody>
          <a:bodyPr wrap="square" rtlCol="0">
            <a:spAutoFit/>
          </a:bodyPr>
          <a:lstStyle/>
          <a:p>
            <a:r>
              <a:rPr lang="en-GB" sz="2800" dirty="0"/>
              <a:t>Seven seconds or less. That’s all the time you have to make a first impression. From studies where viewers saw a microsecond of political candidates and predicted  who would win the election to studies measuring the impact of eye contact, first impressions are a well-dissected  human interaction.</a:t>
            </a:r>
          </a:p>
          <a:p>
            <a:pPr algn="r"/>
            <a:r>
              <a:rPr lang="en-GB" dirty="0"/>
              <a:t>Susan Springer</a:t>
            </a:r>
          </a:p>
          <a:p>
            <a:pPr algn="r"/>
            <a:r>
              <a:rPr lang="en-GB" dirty="0"/>
              <a:t>10 Best Ways to Make a Great First Impression</a:t>
            </a:r>
          </a:p>
          <a:p>
            <a:pPr algn="r"/>
            <a:endParaRPr lang="en-GB" dirty="0"/>
          </a:p>
        </p:txBody>
      </p:sp>
      <p:sp>
        <p:nvSpPr>
          <p:cNvPr id="4" name="TextBox 3">
            <a:extLst>
              <a:ext uri="{FF2B5EF4-FFF2-40B4-BE49-F238E27FC236}">
                <a16:creationId xmlns:a16="http://schemas.microsoft.com/office/drawing/2014/main" id="{B7AF7423-8EBF-2BCE-A614-5856A71690AC}"/>
              </a:ext>
            </a:extLst>
          </p:cNvPr>
          <p:cNvSpPr txBox="1"/>
          <p:nvPr/>
        </p:nvSpPr>
        <p:spPr>
          <a:xfrm>
            <a:off x="159489" y="3865112"/>
            <a:ext cx="8601739" cy="2246769"/>
          </a:xfrm>
          <a:prstGeom prst="rect">
            <a:avLst/>
          </a:prstGeom>
          <a:solidFill>
            <a:schemeClr val="accent4">
              <a:lumMod val="20000"/>
              <a:lumOff val="80000"/>
            </a:schemeClr>
          </a:solidFill>
        </p:spPr>
        <p:txBody>
          <a:bodyPr wrap="square" rtlCol="0">
            <a:spAutoFit/>
          </a:bodyPr>
          <a:lstStyle/>
          <a:p>
            <a:r>
              <a:rPr lang="en-GB" sz="2800" b="1" dirty="0"/>
              <a:t>Write a paragraph – your first five sentences of what you would say and how you would behave -  when meeting a class for the first time.  </a:t>
            </a:r>
          </a:p>
          <a:p>
            <a:r>
              <a:rPr lang="en-GB" sz="2800" b="1" dirty="0"/>
              <a:t>Use the excerpt from ‘Getting the Buggers to Behave’ as a guide </a:t>
            </a:r>
          </a:p>
        </p:txBody>
      </p:sp>
      <p:pic>
        <p:nvPicPr>
          <p:cNvPr id="7" name="Picture 6">
            <a:extLst>
              <a:ext uri="{FF2B5EF4-FFF2-40B4-BE49-F238E27FC236}">
                <a16:creationId xmlns:a16="http://schemas.microsoft.com/office/drawing/2014/main" id="{00DD0C67-7625-FECB-42B0-7889EDD78EFA}"/>
              </a:ext>
            </a:extLst>
          </p:cNvPr>
          <p:cNvPicPr>
            <a:picLocks noChangeAspect="1"/>
          </p:cNvPicPr>
          <p:nvPr/>
        </p:nvPicPr>
        <p:blipFill>
          <a:blip r:embed="rId4"/>
          <a:stretch>
            <a:fillRect/>
          </a:stretch>
        </p:blipFill>
        <p:spPr>
          <a:xfrm>
            <a:off x="9171660" y="3841340"/>
            <a:ext cx="2358093" cy="3016660"/>
          </a:xfrm>
          <a:prstGeom prst="rect">
            <a:avLst/>
          </a:prstGeom>
        </p:spPr>
      </p:pic>
    </p:spTree>
    <p:extLst>
      <p:ext uri="{BB962C8B-B14F-4D97-AF65-F5344CB8AC3E}">
        <p14:creationId xmlns:p14="http://schemas.microsoft.com/office/powerpoint/2010/main" val="2288193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08BF2E-A458-543D-0449-7E779DBC43E5}"/>
              </a:ext>
            </a:extLst>
          </p:cNvPr>
          <p:cNvPicPr>
            <a:picLocks noChangeAspect="1"/>
          </p:cNvPicPr>
          <p:nvPr/>
        </p:nvPicPr>
        <p:blipFill>
          <a:blip r:embed="rId2"/>
          <a:stretch>
            <a:fillRect/>
          </a:stretch>
        </p:blipFill>
        <p:spPr>
          <a:xfrm>
            <a:off x="6746583" y="0"/>
            <a:ext cx="5445417" cy="6828107"/>
          </a:xfrm>
          <a:prstGeom prst="rect">
            <a:avLst/>
          </a:prstGeom>
          <a:noFill/>
        </p:spPr>
      </p:pic>
      <p:sp>
        <p:nvSpPr>
          <p:cNvPr id="8" name="Slide Number Placeholder 7">
            <a:extLst>
              <a:ext uri="{FF2B5EF4-FFF2-40B4-BE49-F238E27FC236}">
                <a16:creationId xmlns:a16="http://schemas.microsoft.com/office/drawing/2014/main" id="{60264F83-93CE-4B81-87A0-2FF1A991148D}"/>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6</a:t>
            </a:fld>
            <a:endParaRPr lang="en-US"/>
          </a:p>
        </p:txBody>
      </p:sp>
      <p:pic>
        <p:nvPicPr>
          <p:cNvPr id="10" name="Picture 9">
            <a:extLst>
              <a:ext uri="{FF2B5EF4-FFF2-40B4-BE49-F238E27FC236}">
                <a16:creationId xmlns:a16="http://schemas.microsoft.com/office/drawing/2014/main" id="{3D7D38D5-CC7B-BEF4-58C8-A5877E5929C2}"/>
              </a:ext>
            </a:extLst>
          </p:cNvPr>
          <p:cNvPicPr>
            <a:picLocks noChangeAspect="1"/>
          </p:cNvPicPr>
          <p:nvPr/>
        </p:nvPicPr>
        <p:blipFill>
          <a:blip r:embed="rId3"/>
          <a:stretch>
            <a:fillRect/>
          </a:stretch>
        </p:blipFill>
        <p:spPr>
          <a:xfrm>
            <a:off x="390455" y="1417011"/>
            <a:ext cx="4004394" cy="5121901"/>
          </a:xfrm>
          <a:prstGeom prst="rect">
            <a:avLst/>
          </a:prstGeom>
        </p:spPr>
      </p:pic>
    </p:spTree>
    <p:extLst>
      <p:ext uri="{BB962C8B-B14F-4D97-AF65-F5344CB8AC3E}">
        <p14:creationId xmlns:p14="http://schemas.microsoft.com/office/powerpoint/2010/main" val="970158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12"/>
          <p:cNvSpPr txBox="1">
            <a:spLocks noChangeArrowheads="1"/>
          </p:cNvSpPr>
          <p:nvPr/>
        </p:nvSpPr>
        <p:spPr bwMode="auto">
          <a:xfrm>
            <a:off x="2852739" y="327025"/>
            <a:ext cx="644118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r>
              <a:rPr lang="en-GB" altLang="en-US" sz="2800" b="1" u="sng" dirty="0">
                <a:solidFill>
                  <a:srgbClr val="000000"/>
                </a:solidFill>
              </a:rPr>
              <a:t>Behaviour Management </a:t>
            </a:r>
            <a:r>
              <a:rPr lang="en-GB" altLang="en-US" sz="2800" b="1" u="sng" dirty="0">
                <a:solidFill>
                  <a:srgbClr val="FF0000"/>
                </a:solidFill>
              </a:rPr>
              <a:t>1</a:t>
            </a:r>
            <a:r>
              <a:rPr lang="en-GB" altLang="en-US" sz="2800" b="1" u="sng" dirty="0">
                <a:solidFill>
                  <a:srgbClr val="000000"/>
                </a:solidFill>
              </a:rPr>
              <a:t> – Defiance</a:t>
            </a:r>
          </a:p>
        </p:txBody>
      </p:sp>
      <p:grpSp>
        <p:nvGrpSpPr>
          <p:cNvPr id="2051" name="Group 46"/>
          <p:cNvGrpSpPr>
            <a:grpSpLocks/>
          </p:cNvGrpSpPr>
          <p:nvPr/>
        </p:nvGrpSpPr>
        <p:grpSpPr bwMode="auto">
          <a:xfrm>
            <a:off x="5754688" y="1733551"/>
            <a:ext cx="3973512" cy="3292475"/>
            <a:chOff x="971550" y="260350"/>
            <a:chExt cx="7200900" cy="6337300"/>
          </a:xfrm>
        </p:grpSpPr>
        <p:sp>
          <p:nvSpPr>
            <p:cNvPr id="2056" name="AutoShape 2"/>
            <p:cNvSpPr>
              <a:spLocks noChangeArrowheads="1"/>
            </p:cNvSpPr>
            <p:nvPr/>
          </p:nvSpPr>
          <p:spPr bwMode="auto">
            <a:xfrm>
              <a:off x="971550" y="260350"/>
              <a:ext cx="7200900" cy="6337300"/>
            </a:xfrm>
            <a:prstGeom prst="diamond">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57" name="Rectangle 3"/>
            <p:cNvSpPr>
              <a:spLocks noChangeArrowheads="1"/>
            </p:cNvSpPr>
            <p:nvPr/>
          </p:nvSpPr>
          <p:spPr bwMode="auto">
            <a:xfrm>
              <a:off x="4175125" y="908050"/>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58" name="Rectangle 4"/>
            <p:cNvSpPr>
              <a:spLocks noChangeArrowheads="1"/>
            </p:cNvSpPr>
            <p:nvPr/>
          </p:nvSpPr>
          <p:spPr bwMode="auto">
            <a:xfrm>
              <a:off x="2987675" y="1989138"/>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59" name="Rectangle 5"/>
            <p:cNvSpPr>
              <a:spLocks noChangeArrowheads="1"/>
            </p:cNvSpPr>
            <p:nvPr/>
          </p:nvSpPr>
          <p:spPr bwMode="auto">
            <a:xfrm>
              <a:off x="6588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0" name="Rectangle 6"/>
            <p:cNvSpPr>
              <a:spLocks noChangeArrowheads="1"/>
            </p:cNvSpPr>
            <p:nvPr/>
          </p:nvSpPr>
          <p:spPr bwMode="auto">
            <a:xfrm>
              <a:off x="4175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1" name="Rectangle 7"/>
            <p:cNvSpPr>
              <a:spLocks noChangeArrowheads="1"/>
            </p:cNvSpPr>
            <p:nvPr/>
          </p:nvSpPr>
          <p:spPr bwMode="auto">
            <a:xfrm>
              <a:off x="1979613" y="32480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2" name="Rectangle 8"/>
            <p:cNvSpPr>
              <a:spLocks noChangeArrowheads="1"/>
            </p:cNvSpPr>
            <p:nvPr/>
          </p:nvSpPr>
          <p:spPr bwMode="auto">
            <a:xfrm>
              <a:off x="5219700" y="43656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3" name="Rectangle 9"/>
            <p:cNvSpPr>
              <a:spLocks noChangeArrowheads="1"/>
            </p:cNvSpPr>
            <p:nvPr/>
          </p:nvSpPr>
          <p:spPr bwMode="auto">
            <a:xfrm>
              <a:off x="3132138" y="43656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4" name="Rectangle 10"/>
            <p:cNvSpPr>
              <a:spLocks noChangeArrowheads="1"/>
            </p:cNvSpPr>
            <p:nvPr/>
          </p:nvSpPr>
          <p:spPr bwMode="auto">
            <a:xfrm>
              <a:off x="4175125" y="5516563"/>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5" name="Rectangle 11"/>
            <p:cNvSpPr>
              <a:spLocks noChangeArrowheads="1"/>
            </p:cNvSpPr>
            <p:nvPr/>
          </p:nvSpPr>
          <p:spPr bwMode="auto">
            <a:xfrm>
              <a:off x="5219700" y="206057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grpSp>
      <p:sp>
        <p:nvSpPr>
          <p:cNvPr id="2" name="TextBox 1"/>
          <p:cNvSpPr txBox="1"/>
          <p:nvPr/>
        </p:nvSpPr>
        <p:spPr>
          <a:xfrm>
            <a:off x="1803400" y="868364"/>
            <a:ext cx="3240088"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Observed behaviour: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Talks back or laughs at teacher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Appears unaffected by what teacher says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Claims teacher is unfair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Poor relationship with peers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Blames others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Often over-emotional</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p:txBody>
      </p:sp>
      <p:sp>
        <p:nvSpPr>
          <p:cNvPr id="4" name="TextBox 3"/>
          <p:cNvSpPr txBox="1"/>
          <p:nvPr/>
        </p:nvSpPr>
        <p:spPr>
          <a:xfrm>
            <a:off x="4983163" y="868363"/>
            <a:ext cx="3816350" cy="1384300"/>
          </a:xfrm>
          <a:prstGeom prst="rect">
            <a:avLst/>
          </a:prstGeom>
          <a:noFill/>
        </p:spPr>
        <p:txBody>
          <a:bodyPr>
            <a:spAutoFit/>
          </a:bodyPr>
          <a:lstStyle/>
          <a:p>
            <a:pPr fontAlgn="base">
              <a:spcBef>
                <a:spcPct val="0"/>
              </a:spcBef>
              <a:spcAft>
                <a:spcPct val="0"/>
              </a:spcAft>
              <a:defRPr/>
            </a:pPr>
            <a:r>
              <a:rPr lang="en-GB" sz="1200" b="1" dirty="0">
                <a:solidFill>
                  <a:srgbClr val="000000"/>
                </a:solidFill>
              </a:rPr>
              <a:t>Causes: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Low self esteem – tries to get attention in an inappropriate way</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Interactions with others are often negative, therefore student feels frustrated </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p:txBody>
      </p:sp>
      <p:sp>
        <p:nvSpPr>
          <p:cNvPr id="5" name="TextBox 4"/>
          <p:cNvSpPr txBox="1"/>
          <p:nvPr/>
        </p:nvSpPr>
        <p:spPr>
          <a:xfrm>
            <a:off x="1919288" y="2347914"/>
            <a:ext cx="3835400" cy="2492375"/>
          </a:xfrm>
          <a:prstGeom prst="rect">
            <a:avLst/>
          </a:prstGeom>
          <a:noFill/>
        </p:spPr>
        <p:txBody>
          <a:bodyPr>
            <a:spAutoFit/>
          </a:bodyPr>
          <a:lstStyle/>
          <a:p>
            <a:pPr fontAlgn="base">
              <a:spcBef>
                <a:spcPct val="0"/>
              </a:spcBef>
              <a:spcAft>
                <a:spcPct val="0"/>
              </a:spcAft>
              <a:defRPr/>
            </a:pPr>
            <a:r>
              <a:rPr lang="en-GB" sz="1200" b="1" dirty="0">
                <a:solidFill>
                  <a:srgbClr val="000000"/>
                </a:solidFill>
              </a:rPr>
              <a:t>Possible strategies:</a:t>
            </a:r>
          </a:p>
          <a:p>
            <a:pPr marL="228600" indent="-228600" fontAlgn="base">
              <a:spcBef>
                <a:spcPct val="0"/>
              </a:spcBef>
              <a:spcAft>
                <a:spcPct val="0"/>
              </a:spcAft>
              <a:buFontTx/>
              <a:buAutoNum type="arabicPeriod"/>
              <a:defRPr/>
            </a:pPr>
            <a:r>
              <a:rPr lang="en-GB" sz="1200" dirty="0">
                <a:solidFill>
                  <a:srgbClr val="000000"/>
                </a:solidFill>
              </a:rPr>
              <a:t>Ignore the behaviour</a:t>
            </a:r>
          </a:p>
          <a:p>
            <a:pPr marL="228600" indent="-228600" fontAlgn="base">
              <a:spcBef>
                <a:spcPct val="0"/>
              </a:spcBef>
              <a:spcAft>
                <a:spcPct val="0"/>
              </a:spcAft>
              <a:buFontTx/>
              <a:buAutoNum type="arabicPeriod"/>
              <a:defRPr/>
            </a:pPr>
            <a:r>
              <a:rPr lang="en-GB" sz="1200" dirty="0">
                <a:solidFill>
                  <a:srgbClr val="000000"/>
                </a:solidFill>
              </a:rPr>
              <a:t>Contact parents</a:t>
            </a:r>
          </a:p>
          <a:p>
            <a:pPr marL="228600" indent="-228600" fontAlgn="base">
              <a:spcBef>
                <a:spcPct val="0"/>
              </a:spcBef>
              <a:spcAft>
                <a:spcPct val="0"/>
              </a:spcAft>
              <a:buFontTx/>
              <a:buAutoNum type="arabicPeriod"/>
              <a:defRPr/>
            </a:pPr>
            <a:r>
              <a:rPr lang="en-GB" sz="1200" dirty="0">
                <a:solidFill>
                  <a:srgbClr val="000000"/>
                </a:solidFill>
              </a:rPr>
              <a:t>Arrange lunch time or after school detention</a:t>
            </a:r>
          </a:p>
          <a:p>
            <a:pPr marL="228600" indent="-228600" fontAlgn="base">
              <a:spcBef>
                <a:spcPct val="0"/>
              </a:spcBef>
              <a:spcAft>
                <a:spcPct val="0"/>
              </a:spcAft>
              <a:buFontTx/>
              <a:buAutoNum type="arabicPeriod"/>
              <a:defRPr/>
            </a:pPr>
            <a:r>
              <a:rPr lang="en-GB" sz="1200" dirty="0">
                <a:solidFill>
                  <a:srgbClr val="000000"/>
                </a:solidFill>
              </a:rPr>
              <a:t>Remove audience pressure</a:t>
            </a:r>
          </a:p>
          <a:p>
            <a:pPr marL="228600" indent="-228600" fontAlgn="base">
              <a:spcBef>
                <a:spcPct val="0"/>
              </a:spcBef>
              <a:spcAft>
                <a:spcPct val="0"/>
              </a:spcAft>
              <a:buFontTx/>
              <a:buAutoNum type="arabicPeriod"/>
              <a:defRPr/>
            </a:pPr>
            <a:r>
              <a:rPr lang="en-GB" sz="1200" dirty="0">
                <a:solidFill>
                  <a:srgbClr val="000000"/>
                </a:solidFill>
              </a:rPr>
              <a:t>Acknowledge achievements</a:t>
            </a:r>
          </a:p>
          <a:p>
            <a:pPr marL="228600" indent="-228600" fontAlgn="base">
              <a:spcBef>
                <a:spcPct val="0"/>
              </a:spcBef>
              <a:spcAft>
                <a:spcPct val="0"/>
              </a:spcAft>
              <a:buFontTx/>
              <a:buAutoNum type="arabicPeriod"/>
              <a:defRPr/>
            </a:pPr>
            <a:r>
              <a:rPr lang="en-GB" sz="1200" dirty="0">
                <a:solidFill>
                  <a:srgbClr val="000000"/>
                </a:solidFill>
              </a:rPr>
              <a:t>Respond with silence</a:t>
            </a:r>
          </a:p>
          <a:p>
            <a:pPr marL="228600" indent="-228600" fontAlgn="base">
              <a:spcBef>
                <a:spcPct val="0"/>
              </a:spcBef>
              <a:spcAft>
                <a:spcPct val="0"/>
              </a:spcAft>
              <a:buFontTx/>
              <a:buAutoNum type="arabicPeriod"/>
              <a:defRPr/>
            </a:pPr>
            <a:r>
              <a:rPr lang="en-GB" sz="1200" dirty="0">
                <a:solidFill>
                  <a:srgbClr val="000000"/>
                </a:solidFill>
              </a:rPr>
              <a:t>Find out and use their interests</a:t>
            </a:r>
          </a:p>
          <a:p>
            <a:pPr marL="228600" indent="-228600" fontAlgn="base">
              <a:spcBef>
                <a:spcPct val="0"/>
              </a:spcBef>
              <a:spcAft>
                <a:spcPct val="0"/>
              </a:spcAft>
              <a:buFontTx/>
              <a:buAutoNum type="arabicPeriod"/>
              <a:defRPr/>
            </a:pPr>
            <a:r>
              <a:rPr lang="en-GB" sz="1200" dirty="0">
                <a:solidFill>
                  <a:srgbClr val="000000"/>
                </a:solidFill>
              </a:rPr>
              <a:t>Call a member of the Senior Management Team</a:t>
            </a:r>
          </a:p>
          <a:p>
            <a:pPr marL="228600" indent="-228600" fontAlgn="base">
              <a:spcBef>
                <a:spcPct val="0"/>
              </a:spcBef>
              <a:spcAft>
                <a:spcPct val="0"/>
              </a:spcAft>
              <a:buFontTx/>
              <a:buAutoNum type="arabicPeriod"/>
              <a:defRPr/>
            </a:pPr>
            <a:r>
              <a:rPr lang="en-GB" sz="1200" dirty="0">
                <a:solidFill>
                  <a:srgbClr val="000000"/>
                </a:solidFill>
              </a:rPr>
              <a:t>Tactically use a seating plan</a:t>
            </a:r>
          </a:p>
          <a:p>
            <a:pPr marL="228600" indent="-228600" fontAlgn="base">
              <a:spcBef>
                <a:spcPct val="0"/>
              </a:spcBef>
              <a:spcAft>
                <a:spcPct val="0"/>
              </a:spcAft>
              <a:buFontTx/>
              <a:buAutoNum type="arabicPeriod"/>
              <a:defRPr/>
            </a:pPr>
            <a:r>
              <a:rPr lang="en-GB" sz="1200" dirty="0">
                <a:solidFill>
                  <a:srgbClr val="000000"/>
                </a:solidFill>
              </a:rPr>
              <a:t>Adjust the work to make it accessible</a:t>
            </a:r>
          </a:p>
          <a:p>
            <a:pPr marL="228600" indent="-228600" fontAlgn="base">
              <a:spcBef>
                <a:spcPct val="0"/>
              </a:spcBef>
              <a:spcAft>
                <a:spcPct val="0"/>
              </a:spcAft>
              <a:buFontTx/>
              <a:buAutoNum type="arabicPeriod"/>
              <a:defRPr/>
            </a:pPr>
            <a:r>
              <a:rPr lang="en-GB" sz="1200" dirty="0">
                <a:solidFill>
                  <a:srgbClr val="000000"/>
                </a:solidFill>
              </a:rPr>
              <a:t>Explain the effect of their behaviour on others</a:t>
            </a:r>
          </a:p>
          <a:p>
            <a:pPr marL="228600" indent="-228600" fontAlgn="base">
              <a:spcBef>
                <a:spcPct val="0"/>
              </a:spcBef>
              <a:spcAft>
                <a:spcPct val="0"/>
              </a:spcAft>
              <a:buFontTx/>
              <a:buAutoNum type="arabicPeriod"/>
              <a:defRPr/>
            </a:pPr>
            <a:r>
              <a:rPr lang="en-GB" sz="1200" dirty="0">
                <a:solidFill>
                  <a:srgbClr val="000000"/>
                </a:solidFill>
              </a:rPr>
              <a:t>Put student outside the door to calm down</a:t>
            </a:r>
          </a:p>
        </p:txBody>
      </p:sp>
      <p:sp>
        <p:nvSpPr>
          <p:cNvPr id="6" name="TextBox 5"/>
          <p:cNvSpPr txBox="1"/>
          <p:nvPr/>
        </p:nvSpPr>
        <p:spPr>
          <a:xfrm>
            <a:off x="1919288" y="5251450"/>
            <a:ext cx="8424862" cy="1200150"/>
          </a:xfrm>
          <a:prstGeom prst="rect">
            <a:avLst/>
          </a:prstGeom>
          <a:solidFill>
            <a:schemeClr val="bg1">
              <a:lumMod val="85000"/>
            </a:schemeClr>
          </a:solidFill>
        </p:spPr>
        <p:txBody>
          <a:bodyPr>
            <a:spAutoFit/>
          </a:bodyPr>
          <a:lstStyle/>
          <a:p>
            <a:pPr fontAlgn="base">
              <a:spcBef>
                <a:spcPct val="0"/>
              </a:spcBef>
              <a:spcAft>
                <a:spcPct val="0"/>
              </a:spcAft>
              <a:defRPr/>
            </a:pPr>
            <a:r>
              <a:rPr lang="en-GB" sz="1200" b="1" dirty="0">
                <a:solidFill>
                  <a:srgbClr val="000000"/>
                </a:solidFill>
              </a:rPr>
              <a:t>Justification of preferred approaches:</a:t>
            </a: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r>
              <a:rPr lang="en-GB" sz="1200" b="1" dirty="0">
                <a:solidFill>
                  <a:srgbClr val="000000"/>
                </a:solidFill>
              </a:rPr>
              <a:t> </a:t>
            </a:r>
          </a:p>
        </p:txBody>
      </p:sp>
    </p:spTree>
    <p:extLst>
      <p:ext uri="{BB962C8B-B14F-4D97-AF65-F5344CB8AC3E}">
        <p14:creationId xmlns:p14="http://schemas.microsoft.com/office/powerpoint/2010/main" val="4236513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12"/>
          <p:cNvSpPr txBox="1">
            <a:spLocks noChangeArrowheads="1"/>
          </p:cNvSpPr>
          <p:nvPr/>
        </p:nvSpPr>
        <p:spPr bwMode="auto">
          <a:xfrm>
            <a:off x="1919289" y="327026"/>
            <a:ext cx="8529637"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r>
              <a:rPr lang="en-GB" altLang="en-US" sz="2800" b="1" u="sng" dirty="0">
                <a:solidFill>
                  <a:srgbClr val="000000"/>
                </a:solidFill>
              </a:rPr>
              <a:t>Behaviour Management </a:t>
            </a:r>
            <a:r>
              <a:rPr lang="en-GB" altLang="en-US" sz="2800" b="1" u="sng" dirty="0">
                <a:solidFill>
                  <a:srgbClr val="FF0000"/>
                </a:solidFill>
              </a:rPr>
              <a:t>2</a:t>
            </a:r>
            <a:r>
              <a:rPr lang="en-GB" altLang="en-US" sz="2800" b="1" u="sng" dirty="0">
                <a:solidFill>
                  <a:srgbClr val="000000"/>
                </a:solidFill>
              </a:rPr>
              <a:t> – </a:t>
            </a:r>
            <a:r>
              <a:rPr lang="en-GB" altLang="en-US" sz="1400" b="1" u="sng" dirty="0">
                <a:solidFill>
                  <a:srgbClr val="000000"/>
                </a:solidFill>
              </a:rPr>
              <a:t>Low level disruption: making silly noises</a:t>
            </a:r>
            <a:endParaRPr lang="en-GB" altLang="en-US" b="1" u="sng" dirty="0">
              <a:solidFill>
                <a:srgbClr val="000000"/>
              </a:solidFill>
            </a:endParaRPr>
          </a:p>
        </p:txBody>
      </p:sp>
      <p:grpSp>
        <p:nvGrpSpPr>
          <p:cNvPr id="3075" name="Group 46"/>
          <p:cNvGrpSpPr>
            <a:grpSpLocks/>
          </p:cNvGrpSpPr>
          <p:nvPr/>
        </p:nvGrpSpPr>
        <p:grpSpPr bwMode="auto">
          <a:xfrm>
            <a:off x="5754688" y="1976439"/>
            <a:ext cx="3973512" cy="3292475"/>
            <a:chOff x="971550" y="260350"/>
            <a:chExt cx="7200900" cy="6337300"/>
          </a:xfrm>
        </p:grpSpPr>
        <p:sp>
          <p:nvSpPr>
            <p:cNvPr id="3080" name="AutoShape 2"/>
            <p:cNvSpPr>
              <a:spLocks noChangeArrowheads="1"/>
            </p:cNvSpPr>
            <p:nvPr/>
          </p:nvSpPr>
          <p:spPr bwMode="auto">
            <a:xfrm>
              <a:off x="971550" y="260350"/>
              <a:ext cx="7200900" cy="6337300"/>
            </a:xfrm>
            <a:prstGeom prst="diamond">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1" name="Rectangle 3"/>
            <p:cNvSpPr>
              <a:spLocks noChangeArrowheads="1"/>
            </p:cNvSpPr>
            <p:nvPr/>
          </p:nvSpPr>
          <p:spPr bwMode="auto">
            <a:xfrm>
              <a:off x="4175125" y="908050"/>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2" name="Rectangle 4"/>
            <p:cNvSpPr>
              <a:spLocks noChangeArrowheads="1"/>
            </p:cNvSpPr>
            <p:nvPr/>
          </p:nvSpPr>
          <p:spPr bwMode="auto">
            <a:xfrm>
              <a:off x="2987675" y="1989138"/>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3" name="Rectangle 5"/>
            <p:cNvSpPr>
              <a:spLocks noChangeArrowheads="1"/>
            </p:cNvSpPr>
            <p:nvPr/>
          </p:nvSpPr>
          <p:spPr bwMode="auto">
            <a:xfrm>
              <a:off x="6588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4" name="Rectangle 6"/>
            <p:cNvSpPr>
              <a:spLocks noChangeArrowheads="1"/>
            </p:cNvSpPr>
            <p:nvPr/>
          </p:nvSpPr>
          <p:spPr bwMode="auto">
            <a:xfrm>
              <a:off x="4175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5" name="Rectangle 7"/>
            <p:cNvSpPr>
              <a:spLocks noChangeArrowheads="1"/>
            </p:cNvSpPr>
            <p:nvPr/>
          </p:nvSpPr>
          <p:spPr bwMode="auto">
            <a:xfrm>
              <a:off x="1979613" y="32480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6" name="Rectangle 8"/>
            <p:cNvSpPr>
              <a:spLocks noChangeArrowheads="1"/>
            </p:cNvSpPr>
            <p:nvPr/>
          </p:nvSpPr>
          <p:spPr bwMode="auto">
            <a:xfrm>
              <a:off x="5219700" y="43656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7" name="Rectangle 9"/>
            <p:cNvSpPr>
              <a:spLocks noChangeArrowheads="1"/>
            </p:cNvSpPr>
            <p:nvPr/>
          </p:nvSpPr>
          <p:spPr bwMode="auto">
            <a:xfrm>
              <a:off x="3132138" y="43656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8" name="Rectangle 10"/>
            <p:cNvSpPr>
              <a:spLocks noChangeArrowheads="1"/>
            </p:cNvSpPr>
            <p:nvPr/>
          </p:nvSpPr>
          <p:spPr bwMode="auto">
            <a:xfrm>
              <a:off x="4175125" y="5516563"/>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9" name="Rectangle 11"/>
            <p:cNvSpPr>
              <a:spLocks noChangeArrowheads="1"/>
            </p:cNvSpPr>
            <p:nvPr/>
          </p:nvSpPr>
          <p:spPr bwMode="auto">
            <a:xfrm>
              <a:off x="5219700" y="206057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grpSp>
      <p:sp>
        <p:nvSpPr>
          <p:cNvPr id="2" name="TextBox 1"/>
          <p:cNvSpPr txBox="1"/>
          <p:nvPr/>
        </p:nvSpPr>
        <p:spPr>
          <a:xfrm>
            <a:off x="1803400" y="868364"/>
            <a:ext cx="3240088"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Observed behaviour: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Makes noises in the classroom (humming, tapping the desk, whistling, etc.)</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Pretends he is not the cause when asked to stop</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Gives impression he is purposely trying to annoy the teacher</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p:txBody>
      </p:sp>
      <p:sp>
        <p:nvSpPr>
          <p:cNvPr id="4" name="TextBox 3"/>
          <p:cNvSpPr txBox="1"/>
          <p:nvPr/>
        </p:nvSpPr>
        <p:spPr>
          <a:xfrm>
            <a:off x="4983163" y="868364"/>
            <a:ext cx="3816350"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Causes: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Low self esteem – tries to get attention in an inappropriate way</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May be bored</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Avoidance tactic – fear of failure</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Trying to satisfy need for power and belonging</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p:txBody>
      </p:sp>
      <p:sp>
        <p:nvSpPr>
          <p:cNvPr id="5" name="TextBox 4"/>
          <p:cNvSpPr txBox="1"/>
          <p:nvPr/>
        </p:nvSpPr>
        <p:spPr>
          <a:xfrm>
            <a:off x="1919288" y="2347914"/>
            <a:ext cx="3835400" cy="2492375"/>
          </a:xfrm>
          <a:prstGeom prst="rect">
            <a:avLst/>
          </a:prstGeom>
          <a:noFill/>
        </p:spPr>
        <p:txBody>
          <a:bodyPr>
            <a:spAutoFit/>
          </a:bodyPr>
          <a:lstStyle/>
          <a:p>
            <a:pPr fontAlgn="base">
              <a:spcBef>
                <a:spcPct val="0"/>
              </a:spcBef>
              <a:spcAft>
                <a:spcPct val="0"/>
              </a:spcAft>
              <a:defRPr/>
            </a:pPr>
            <a:r>
              <a:rPr lang="en-GB" sz="1200" b="1" dirty="0">
                <a:solidFill>
                  <a:srgbClr val="000000"/>
                </a:solidFill>
              </a:rPr>
              <a:t>Possible strategies:</a:t>
            </a:r>
          </a:p>
          <a:p>
            <a:pPr marL="228600" indent="-228600" fontAlgn="base">
              <a:spcBef>
                <a:spcPct val="0"/>
              </a:spcBef>
              <a:spcAft>
                <a:spcPct val="0"/>
              </a:spcAft>
              <a:buFontTx/>
              <a:buAutoNum type="arabicPeriod"/>
              <a:defRPr/>
            </a:pPr>
            <a:r>
              <a:rPr lang="en-GB" sz="1200" dirty="0">
                <a:solidFill>
                  <a:srgbClr val="000000"/>
                </a:solidFill>
              </a:rPr>
              <a:t>Ignore the behaviour</a:t>
            </a:r>
          </a:p>
          <a:p>
            <a:pPr marL="228600" indent="-228600" fontAlgn="base">
              <a:spcBef>
                <a:spcPct val="0"/>
              </a:spcBef>
              <a:spcAft>
                <a:spcPct val="0"/>
              </a:spcAft>
              <a:buFontTx/>
              <a:buAutoNum type="arabicPeriod"/>
              <a:defRPr/>
            </a:pPr>
            <a:r>
              <a:rPr lang="en-GB" sz="1200" dirty="0">
                <a:solidFill>
                  <a:srgbClr val="000000"/>
                </a:solidFill>
              </a:rPr>
              <a:t>Contact parents</a:t>
            </a:r>
          </a:p>
          <a:p>
            <a:pPr marL="228600" indent="-228600" fontAlgn="base">
              <a:spcBef>
                <a:spcPct val="0"/>
              </a:spcBef>
              <a:spcAft>
                <a:spcPct val="0"/>
              </a:spcAft>
              <a:buFontTx/>
              <a:buAutoNum type="arabicPeriod"/>
              <a:defRPr/>
            </a:pPr>
            <a:r>
              <a:rPr lang="en-GB" sz="1200" dirty="0">
                <a:solidFill>
                  <a:srgbClr val="000000"/>
                </a:solidFill>
              </a:rPr>
              <a:t>Arrange lunch time or after school detention</a:t>
            </a:r>
          </a:p>
          <a:p>
            <a:pPr marL="228600" indent="-228600" fontAlgn="base">
              <a:spcBef>
                <a:spcPct val="0"/>
              </a:spcBef>
              <a:spcAft>
                <a:spcPct val="0"/>
              </a:spcAft>
              <a:buFontTx/>
              <a:buAutoNum type="arabicPeriod"/>
              <a:defRPr/>
            </a:pPr>
            <a:r>
              <a:rPr lang="en-GB" sz="1200" dirty="0">
                <a:solidFill>
                  <a:srgbClr val="000000"/>
                </a:solidFill>
              </a:rPr>
              <a:t>Remove audience pressure</a:t>
            </a:r>
          </a:p>
          <a:p>
            <a:pPr marL="228600" indent="-228600" fontAlgn="base">
              <a:spcBef>
                <a:spcPct val="0"/>
              </a:spcBef>
              <a:spcAft>
                <a:spcPct val="0"/>
              </a:spcAft>
              <a:buFontTx/>
              <a:buAutoNum type="arabicPeriod"/>
              <a:defRPr/>
            </a:pPr>
            <a:r>
              <a:rPr lang="en-GB" sz="1200" dirty="0">
                <a:solidFill>
                  <a:srgbClr val="000000"/>
                </a:solidFill>
              </a:rPr>
              <a:t>Acknowledge achievements</a:t>
            </a:r>
          </a:p>
          <a:p>
            <a:pPr marL="228600" indent="-228600" fontAlgn="base">
              <a:spcBef>
                <a:spcPct val="0"/>
              </a:spcBef>
              <a:spcAft>
                <a:spcPct val="0"/>
              </a:spcAft>
              <a:buFontTx/>
              <a:buAutoNum type="arabicPeriod"/>
              <a:defRPr/>
            </a:pPr>
            <a:r>
              <a:rPr lang="en-GB" sz="1200" dirty="0">
                <a:solidFill>
                  <a:srgbClr val="000000"/>
                </a:solidFill>
              </a:rPr>
              <a:t>Respond with silence</a:t>
            </a:r>
          </a:p>
          <a:p>
            <a:pPr marL="228600" indent="-228600" fontAlgn="base">
              <a:spcBef>
                <a:spcPct val="0"/>
              </a:spcBef>
              <a:spcAft>
                <a:spcPct val="0"/>
              </a:spcAft>
              <a:buFontTx/>
              <a:buAutoNum type="arabicPeriod"/>
              <a:defRPr/>
            </a:pPr>
            <a:r>
              <a:rPr lang="en-GB" sz="1200" dirty="0">
                <a:solidFill>
                  <a:srgbClr val="000000"/>
                </a:solidFill>
              </a:rPr>
              <a:t>Find out and use their interests</a:t>
            </a:r>
          </a:p>
          <a:p>
            <a:pPr marL="228600" indent="-228600" fontAlgn="base">
              <a:spcBef>
                <a:spcPct val="0"/>
              </a:spcBef>
              <a:spcAft>
                <a:spcPct val="0"/>
              </a:spcAft>
              <a:buFontTx/>
              <a:buAutoNum type="arabicPeriod"/>
              <a:defRPr/>
            </a:pPr>
            <a:r>
              <a:rPr lang="en-GB" sz="1200" dirty="0">
                <a:solidFill>
                  <a:srgbClr val="000000"/>
                </a:solidFill>
              </a:rPr>
              <a:t>Call a member of the Senior Management Team</a:t>
            </a:r>
          </a:p>
          <a:p>
            <a:pPr marL="228600" indent="-228600" fontAlgn="base">
              <a:spcBef>
                <a:spcPct val="0"/>
              </a:spcBef>
              <a:spcAft>
                <a:spcPct val="0"/>
              </a:spcAft>
              <a:buFontTx/>
              <a:buAutoNum type="arabicPeriod"/>
              <a:defRPr/>
            </a:pPr>
            <a:r>
              <a:rPr lang="en-GB" sz="1200" dirty="0">
                <a:solidFill>
                  <a:srgbClr val="000000"/>
                </a:solidFill>
              </a:rPr>
              <a:t>Tactically use a seating plan</a:t>
            </a:r>
          </a:p>
          <a:p>
            <a:pPr marL="228600" indent="-228600" fontAlgn="base">
              <a:spcBef>
                <a:spcPct val="0"/>
              </a:spcBef>
              <a:spcAft>
                <a:spcPct val="0"/>
              </a:spcAft>
              <a:buFontTx/>
              <a:buAutoNum type="arabicPeriod"/>
              <a:defRPr/>
            </a:pPr>
            <a:r>
              <a:rPr lang="en-GB" sz="1200" dirty="0">
                <a:solidFill>
                  <a:srgbClr val="000000"/>
                </a:solidFill>
              </a:rPr>
              <a:t>Adjust the work to make it accessible</a:t>
            </a:r>
          </a:p>
          <a:p>
            <a:pPr marL="228600" indent="-228600" fontAlgn="base">
              <a:spcBef>
                <a:spcPct val="0"/>
              </a:spcBef>
              <a:spcAft>
                <a:spcPct val="0"/>
              </a:spcAft>
              <a:buFontTx/>
              <a:buAutoNum type="arabicPeriod"/>
              <a:defRPr/>
            </a:pPr>
            <a:r>
              <a:rPr lang="en-GB" sz="1200" dirty="0">
                <a:solidFill>
                  <a:srgbClr val="000000"/>
                </a:solidFill>
              </a:rPr>
              <a:t>Explain the effect of their behaviour on others</a:t>
            </a:r>
          </a:p>
          <a:p>
            <a:pPr marL="228600" indent="-228600" fontAlgn="base">
              <a:spcBef>
                <a:spcPct val="0"/>
              </a:spcBef>
              <a:spcAft>
                <a:spcPct val="0"/>
              </a:spcAft>
              <a:buFontTx/>
              <a:buAutoNum type="arabicPeriod"/>
              <a:defRPr/>
            </a:pPr>
            <a:r>
              <a:rPr lang="en-GB" sz="1200" dirty="0">
                <a:solidFill>
                  <a:srgbClr val="000000"/>
                </a:solidFill>
              </a:rPr>
              <a:t>Put student outside the door to calm down</a:t>
            </a:r>
          </a:p>
        </p:txBody>
      </p:sp>
      <p:sp>
        <p:nvSpPr>
          <p:cNvPr id="6" name="TextBox 5"/>
          <p:cNvSpPr txBox="1"/>
          <p:nvPr/>
        </p:nvSpPr>
        <p:spPr>
          <a:xfrm>
            <a:off x="1919288" y="5251450"/>
            <a:ext cx="8424862" cy="1200150"/>
          </a:xfrm>
          <a:prstGeom prst="rect">
            <a:avLst/>
          </a:prstGeom>
          <a:solidFill>
            <a:schemeClr val="bg1">
              <a:lumMod val="85000"/>
            </a:schemeClr>
          </a:solidFill>
        </p:spPr>
        <p:txBody>
          <a:bodyPr>
            <a:spAutoFit/>
          </a:bodyPr>
          <a:lstStyle/>
          <a:p>
            <a:pPr fontAlgn="base">
              <a:spcBef>
                <a:spcPct val="0"/>
              </a:spcBef>
              <a:spcAft>
                <a:spcPct val="0"/>
              </a:spcAft>
              <a:defRPr/>
            </a:pPr>
            <a:r>
              <a:rPr lang="en-GB" sz="1200" b="1" dirty="0">
                <a:solidFill>
                  <a:srgbClr val="000000"/>
                </a:solidFill>
              </a:rPr>
              <a:t>Justification of preferred approaches:</a:t>
            </a: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r>
              <a:rPr lang="en-GB" sz="1200" b="1" dirty="0">
                <a:solidFill>
                  <a:srgbClr val="000000"/>
                </a:solidFill>
              </a:rPr>
              <a:t> </a:t>
            </a:r>
          </a:p>
        </p:txBody>
      </p:sp>
    </p:spTree>
    <p:extLst>
      <p:ext uri="{BB962C8B-B14F-4D97-AF65-F5344CB8AC3E}">
        <p14:creationId xmlns:p14="http://schemas.microsoft.com/office/powerpoint/2010/main" val="3463841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12"/>
          <p:cNvSpPr txBox="1">
            <a:spLocks noChangeArrowheads="1"/>
          </p:cNvSpPr>
          <p:nvPr/>
        </p:nvSpPr>
        <p:spPr bwMode="auto">
          <a:xfrm>
            <a:off x="2852739" y="327026"/>
            <a:ext cx="761779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r>
              <a:rPr lang="en-GB" altLang="en-US" sz="2800" b="1" u="sng" dirty="0">
                <a:solidFill>
                  <a:srgbClr val="000000"/>
                </a:solidFill>
              </a:rPr>
              <a:t>Behaviour Management </a:t>
            </a:r>
            <a:r>
              <a:rPr lang="en-GB" altLang="en-US" sz="2800" b="1" u="sng" dirty="0">
                <a:solidFill>
                  <a:srgbClr val="FF0000"/>
                </a:solidFill>
              </a:rPr>
              <a:t>3</a:t>
            </a:r>
            <a:r>
              <a:rPr lang="en-GB" altLang="en-US" sz="2800" b="1" u="sng" dirty="0">
                <a:solidFill>
                  <a:srgbClr val="000000"/>
                </a:solidFill>
              </a:rPr>
              <a:t> – Refusal to work</a:t>
            </a:r>
          </a:p>
        </p:txBody>
      </p:sp>
      <p:grpSp>
        <p:nvGrpSpPr>
          <p:cNvPr id="4099" name="Group 46"/>
          <p:cNvGrpSpPr>
            <a:grpSpLocks/>
          </p:cNvGrpSpPr>
          <p:nvPr/>
        </p:nvGrpSpPr>
        <p:grpSpPr bwMode="auto">
          <a:xfrm>
            <a:off x="5754688" y="1947864"/>
            <a:ext cx="3973512" cy="3292475"/>
            <a:chOff x="971550" y="260350"/>
            <a:chExt cx="7200900" cy="6337300"/>
          </a:xfrm>
        </p:grpSpPr>
        <p:sp>
          <p:nvSpPr>
            <p:cNvPr id="4104" name="AutoShape 2"/>
            <p:cNvSpPr>
              <a:spLocks noChangeArrowheads="1"/>
            </p:cNvSpPr>
            <p:nvPr/>
          </p:nvSpPr>
          <p:spPr bwMode="auto">
            <a:xfrm>
              <a:off x="971550" y="260350"/>
              <a:ext cx="7200900" cy="6337300"/>
            </a:xfrm>
            <a:prstGeom prst="diamond">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5" name="Rectangle 3"/>
            <p:cNvSpPr>
              <a:spLocks noChangeArrowheads="1"/>
            </p:cNvSpPr>
            <p:nvPr/>
          </p:nvSpPr>
          <p:spPr bwMode="auto">
            <a:xfrm>
              <a:off x="4175125" y="908050"/>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6" name="Rectangle 4"/>
            <p:cNvSpPr>
              <a:spLocks noChangeArrowheads="1"/>
            </p:cNvSpPr>
            <p:nvPr/>
          </p:nvSpPr>
          <p:spPr bwMode="auto">
            <a:xfrm>
              <a:off x="2987675" y="1989138"/>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7" name="Rectangle 5"/>
            <p:cNvSpPr>
              <a:spLocks noChangeArrowheads="1"/>
            </p:cNvSpPr>
            <p:nvPr/>
          </p:nvSpPr>
          <p:spPr bwMode="auto">
            <a:xfrm>
              <a:off x="6588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8" name="Rectangle 6"/>
            <p:cNvSpPr>
              <a:spLocks noChangeArrowheads="1"/>
            </p:cNvSpPr>
            <p:nvPr/>
          </p:nvSpPr>
          <p:spPr bwMode="auto">
            <a:xfrm>
              <a:off x="4175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9" name="Rectangle 7"/>
            <p:cNvSpPr>
              <a:spLocks noChangeArrowheads="1"/>
            </p:cNvSpPr>
            <p:nvPr/>
          </p:nvSpPr>
          <p:spPr bwMode="auto">
            <a:xfrm>
              <a:off x="1979613" y="32480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10" name="Rectangle 8"/>
            <p:cNvSpPr>
              <a:spLocks noChangeArrowheads="1"/>
            </p:cNvSpPr>
            <p:nvPr/>
          </p:nvSpPr>
          <p:spPr bwMode="auto">
            <a:xfrm>
              <a:off x="5219700" y="43656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11" name="Rectangle 9"/>
            <p:cNvSpPr>
              <a:spLocks noChangeArrowheads="1"/>
            </p:cNvSpPr>
            <p:nvPr/>
          </p:nvSpPr>
          <p:spPr bwMode="auto">
            <a:xfrm>
              <a:off x="3132138" y="43656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12" name="Rectangle 10"/>
            <p:cNvSpPr>
              <a:spLocks noChangeArrowheads="1"/>
            </p:cNvSpPr>
            <p:nvPr/>
          </p:nvSpPr>
          <p:spPr bwMode="auto">
            <a:xfrm>
              <a:off x="4175125" y="5516563"/>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13" name="Rectangle 11"/>
            <p:cNvSpPr>
              <a:spLocks noChangeArrowheads="1"/>
            </p:cNvSpPr>
            <p:nvPr/>
          </p:nvSpPr>
          <p:spPr bwMode="auto">
            <a:xfrm>
              <a:off x="5219700" y="206057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grpSp>
      <p:sp>
        <p:nvSpPr>
          <p:cNvPr id="2" name="TextBox 1"/>
          <p:cNvSpPr txBox="1"/>
          <p:nvPr/>
        </p:nvSpPr>
        <p:spPr>
          <a:xfrm>
            <a:off x="1803400" y="868364"/>
            <a:ext cx="3240088" cy="1754187"/>
          </a:xfrm>
          <a:prstGeom prst="rect">
            <a:avLst/>
          </a:prstGeom>
          <a:noFill/>
        </p:spPr>
        <p:txBody>
          <a:bodyPr>
            <a:spAutoFit/>
          </a:bodyPr>
          <a:lstStyle/>
          <a:p>
            <a:pPr fontAlgn="base">
              <a:spcBef>
                <a:spcPct val="0"/>
              </a:spcBef>
              <a:spcAft>
                <a:spcPct val="0"/>
              </a:spcAft>
              <a:defRPr/>
            </a:pPr>
            <a:r>
              <a:rPr lang="en-GB" sz="1200" b="1" dirty="0">
                <a:solidFill>
                  <a:srgbClr val="000000"/>
                </a:solidFill>
              </a:rPr>
              <a:t>Observed behaviour: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Draws, daydreams and uses a variety of tactics to avoid work</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Frequently out of seat, wandering around the room</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Fails to bring equipment to class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Short attention span  </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p:txBody>
      </p:sp>
      <p:sp>
        <p:nvSpPr>
          <p:cNvPr id="4" name="TextBox 3"/>
          <p:cNvSpPr txBox="1"/>
          <p:nvPr/>
        </p:nvSpPr>
        <p:spPr>
          <a:xfrm>
            <a:off x="4983163" y="868364"/>
            <a:ext cx="5187950"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Causes: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Few positive lesson experiences/successes to draw upon </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Lack of self worth:  ‘</a:t>
            </a:r>
            <a:r>
              <a:rPr lang="en-GB" sz="1200" i="1" dirty="0">
                <a:solidFill>
                  <a:srgbClr val="000000"/>
                </a:solidFill>
              </a:rPr>
              <a:t>there’s no point’ </a:t>
            </a:r>
            <a:r>
              <a:rPr lang="en-GB" sz="1200" dirty="0">
                <a:solidFill>
                  <a:srgbClr val="000000"/>
                </a:solidFill>
              </a:rPr>
              <a:t>attitude</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Does not feel connected to the rest of the class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General lack of interest in school due to consistent failures and possibly family attitudes </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p:txBody>
      </p:sp>
      <p:sp>
        <p:nvSpPr>
          <p:cNvPr id="5" name="TextBox 4"/>
          <p:cNvSpPr txBox="1"/>
          <p:nvPr/>
        </p:nvSpPr>
        <p:spPr>
          <a:xfrm>
            <a:off x="1919288" y="2347914"/>
            <a:ext cx="3835400" cy="2492375"/>
          </a:xfrm>
          <a:prstGeom prst="rect">
            <a:avLst/>
          </a:prstGeom>
          <a:noFill/>
        </p:spPr>
        <p:txBody>
          <a:bodyPr>
            <a:spAutoFit/>
          </a:bodyPr>
          <a:lstStyle/>
          <a:p>
            <a:pPr fontAlgn="base">
              <a:spcBef>
                <a:spcPct val="0"/>
              </a:spcBef>
              <a:spcAft>
                <a:spcPct val="0"/>
              </a:spcAft>
              <a:defRPr/>
            </a:pPr>
            <a:r>
              <a:rPr lang="en-GB" sz="1200" b="1" dirty="0">
                <a:solidFill>
                  <a:srgbClr val="000000"/>
                </a:solidFill>
              </a:rPr>
              <a:t>Possible strategies:</a:t>
            </a:r>
          </a:p>
          <a:p>
            <a:pPr marL="228600" indent="-228600" fontAlgn="base">
              <a:spcBef>
                <a:spcPct val="0"/>
              </a:spcBef>
              <a:spcAft>
                <a:spcPct val="0"/>
              </a:spcAft>
              <a:buFontTx/>
              <a:buAutoNum type="arabicPeriod"/>
              <a:defRPr/>
            </a:pPr>
            <a:r>
              <a:rPr lang="en-GB" sz="1200" dirty="0">
                <a:solidFill>
                  <a:srgbClr val="000000"/>
                </a:solidFill>
              </a:rPr>
              <a:t>Ignore the behaviour</a:t>
            </a:r>
          </a:p>
          <a:p>
            <a:pPr marL="228600" indent="-228600" fontAlgn="base">
              <a:spcBef>
                <a:spcPct val="0"/>
              </a:spcBef>
              <a:spcAft>
                <a:spcPct val="0"/>
              </a:spcAft>
              <a:buFontTx/>
              <a:buAutoNum type="arabicPeriod"/>
              <a:defRPr/>
            </a:pPr>
            <a:r>
              <a:rPr lang="en-GB" sz="1200" dirty="0">
                <a:solidFill>
                  <a:srgbClr val="000000"/>
                </a:solidFill>
              </a:rPr>
              <a:t>Contact parents</a:t>
            </a:r>
          </a:p>
          <a:p>
            <a:pPr marL="228600" indent="-228600" fontAlgn="base">
              <a:spcBef>
                <a:spcPct val="0"/>
              </a:spcBef>
              <a:spcAft>
                <a:spcPct val="0"/>
              </a:spcAft>
              <a:buFontTx/>
              <a:buAutoNum type="arabicPeriod"/>
              <a:defRPr/>
            </a:pPr>
            <a:r>
              <a:rPr lang="en-GB" sz="1200" dirty="0">
                <a:solidFill>
                  <a:srgbClr val="000000"/>
                </a:solidFill>
              </a:rPr>
              <a:t>Arrange lunch time or after school detention</a:t>
            </a:r>
          </a:p>
          <a:p>
            <a:pPr marL="228600" indent="-228600" fontAlgn="base">
              <a:spcBef>
                <a:spcPct val="0"/>
              </a:spcBef>
              <a:spcAft>
                <a:spcPct val="0"/>
              </a:spcAft>
              <a:buFontTx/>
              <a:buAutoNum type="arabicPeriod"/>
              <a:defRPr/>
            </a:pPr>
            <a:r>
              <a:rPr lang="en-GB" sz="1200" dirty="0">
                <a:solidFill>
                  <a:srgbClr val="000000"/>
                </a:solidFill>
              </a:rPr>
              <a:t>Remove audience pressure</a:t>
            </a:r>
          </a:p>
          <a:p>
            <a:pPr marL="228600" indent="-228600" fontAlgn="base">
              <a:spcBef>
                <a:spcPct val="0"/>
              </a:spcBef>
              <a:spcAft>
                <a:spcPct val="0"/>
              </a:spcAft>
              <a:buFontTx/>
              <a:buAutoNum type="arabicPeriod"/>
              <a:defRPr/>
            </a:pPr>
            <a:r>
              <a:rPr lang="en-GB" sz="1200" dirty="0">
                <a:solidFill>
                  <a:srgbClr val="000000"/>
                </a:solidFill>
              </a:rPr>
              <a:t>Acknowledge achievements</a:t>
            </a:r>
          </a:p>
          <a:p>
            <a:pPr marL="228600" indent="-228600" fontAlgn="base">
              <a:spcBef>
                <a:spcPct val="0"/>
              </a:spcBef>
              <a:spcAft>
                <a:spcPct val="0"/>
              </a:spcAft>
              <a:buFontTx/>
              <a:buAutoNum type="arabicPeriod"/>
              <a:defRPr/>
            </a:pPr>
            <a:r>
              <a:rPr lang="en-GB" sz="1200" dirty="0">
                <a:solidFill>
                  <a:srgbClr val="000000"/>
                </a:solidFill>
              </a:rPr>
              <a:t>Respond with silence</a:t>
            </a:r>
          </a:p>
          <a:p>
            <a:pPr marL="228600" indent="-228600" fontAlgn="base">
              <a:spcBef>
                <a:spcPct val="0"/>
              </a:spcBef>
              <a:spcAft>
                <a:spcPct val="0"/>
              </a:spcAft>
              <a:buFontTx/>
              <a:buAutoNum type="arabicPeriod"/>
              <a:defRPr/>
            </a:pPr>
            <a:r>
              <a:rPr lang="en-GB" sz="1200" dirty="0">
                <a:solidFill>
                  <a:srgbClr val="000000"/>
                </a:solidFill>
              </a:rPr>
              <a:t>Find out and use their interests</a:t>
            </a:r>
          </a:p>
          <a:p>
            <a:pPr marL="228600" indent="-228600" fontAlgn="base">
              <a:spcBef>
                <a:spcPct val="0"/>
              </a:spcBef>
              <a:spcAft>
                <a:spcPct val="0"/>
              </a:spcAft>
              <a:buFontTx/>
              <a:buAutoNum type="arabicPeriod"/>
              <a:defRPr/>
            </a:pPr>
            <a:r>
              <a:rPr lang="en-GB" sz="1200" dirty="0">
                <a:solidFill>
                  <a:srgbClr val="000000"/>
                </a:solidFill>
              </a:rPr>
              <a:t>Call a member of the Senior Management Team</a:t>
            </a:r>
          </a:p>
          <a:p>
            <a:pPr marL="228600" indent="-228600" fontAlgn="base">
              <a:spcBef>
                <a:spcPct val="0"/>
              </a:spcBef>
              <a:spcAft>
                <a:spcPct val="0"/>
              </a:spcAft>
              <a:buFontTx/>
              <a:buAutoNum type="arabicPeriod"/>
              <a:defRPr/>
            </a:pPr>
            <a:r>
              <a:rPr lang="en-GB" sz="1200" dirty="0">
                <a:solidFill>
                  <a:srgbClr val="000000"/>
                </a:solidFill>
              </a:rPr>
              <a:t>Tactically use a seating plan</a:t>
            </a:r>
          </a:p>
          <a:p>
            <a:pPr marL="228600" indent="-228600" fontAlgn="base">
              <a:spcBef>
                <a:spcPct val="0"/>
              </a:spcBef>
              <a:spcAft>
                <a:spcPct val="0"/>
              </a:spcAft>
              <a:buFontTx/>
              <a:buAutoNum type="arabicPeriod"/>
              <a:defRPr/>
            </a:pPr>
            <a:r>
              <a:rPr lang="en-GB" sz="1200" dirty="0">
                <a:solidFill>
                  <a:srgbClr val="000000"/>
                </a:solidFill>
              </a:rPr>
              <a:t>Adjust the work to make it accessible</a:t>
            </a:r>
          </a:p>
          <a:p>
            <a:pPr marL="228600" indent="-228600" fontAlgn="base">
              <a:spcBef>
                <a:spcPct val="0"/>
              </a:spcBef>
              <a:spcAft>
                <a:spcPct val="0"/>
              </a:spcAft>
              <a:buFontTx/>
              <a:buAutoNum type="arabicPeriod"/>
              <a:defRPr/>
            </a:pPr>
            <a:r>
              <a:rPr lang="en-GB" sz="1200" dirty="0">
                <a:solidFill>
                  <a:srgbClr val="000000"/>
                </a:solidFill>
              </a:rPr>
              <a:t>Explain the effect of their behaviour on others</a:t>
            </a:r>
          </a:p>
          <a:p>
            <a:pPr marL="228600" indent="-228600" fontAlgn="base">
              <a:spcBef>
                <a:spcPct val="0"/>
              </a:spcBef>
              <a:spcAft>
                <a:spcPct val="0"/>
              </a:spcAft>
              <a:buFontTx/>
              <a:buAutoNum type="arabicPeriod"/>
              <a:defRPr/>
            </a:pPr>
            <a:r>
              <a:rPr lang="en-GB" sz="1200" dirty="0">
                <a:solidFill>
                  <a:srgbClr val="000000"/>
                </a:solidFill>
              </a:rPr>
              <a:t>Put student outside the door to calm down</a:t>
            </a:r>
          </a:p>
        </p:txBody>
      </p:sp>
      <p:sp>
        <p:nvSpPr>
          <p:cNvPr id="6" name="TextBox 5"/>
          <p:cNvSpPr txBox="1"/>
          <p:nvPr/>
        </p:nvSpPr>
        <p:spPr>
          <a:xfrm>
            <a:off x="1919288" y="5251450"/>
            <a:ext cx="8424862" cy="1200150"/>
          </a:xfrm>
          <a:prstGeom prst="rect">
            <a:avLst/>
          </a:prstGeom>
          <a:solidFill>
            <a:schemeClr val="bg1">
              <a:lumMod val="85000"/>
            </a:schemeClr>
          </a:solidFill>
        </p:spPr>
        <p:txBody>
          <a:bodyPr>
            <a:spAutoFit/>
          </a:bodyPr>
          <a:lstStyle/>
          <a:p>
            <a:pPr fontAlgn="base">
              <a:spcBef>
                <a:spcPct val="0"/>
              </a:spcBef>
              <a:spcAft>
                <a:spcPct val="0"/>
              </a:spcAft>
              <a:defRPr/>
            </a:pPr>
            <a:r>
              <a:rPr lang="en-GB" sz="1200" b="1" dirty="0">
                <a:solidFill>
                  <a:srgbClr val="000000"/>
                </a:solidFill>
              </a:rPr>
              <a:t>Justification of preferred approaches:</a:t>
            </a: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r>
              <a:rPr lang="en-GB" sz="1200" b="1" dirty="0">
                <a:solidFill>
                  <a:srgbClr val="000000"/>
                </a:solidFill>
              </a:rPr>
              <a:t> </a:t>
            </a:r>
          </a:p>
        </p:txBody>
      </p:sp>
    </p:spTree>
    <p:extLst>
      <p:ext uri="{BB962C8B-B14F-4D97-AF65-F5344CB8AC3E}">
        <p14:creationId xmlns:p14="http://schemas.microsoft.com/office/powerpoint/2010/main" val="1459360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12"/>
          <p:cNvSpPr txBox="1">
            <a:spLocks noChangeArrowheads="1"/>
          </p:cNvSpPr>
          <p:nvPr/>
        </p:nvSpPr>
        <p:spPr bwMode="auto">
          <a:xfrm>
            <a:off x="2852739" y="327026"/>
            <a:ext cx="800520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r>
              <a:rPr lang="en-GB" altLang="en-US" sz="2800" b="1" u="sng" dirty="0">
                <a:solidFill>
                  <a:srgbClr val="000000"/>
                </a:solidFill>
              </a:rPr>
              <a:t>Behaviour Management </a:t>
            </a:r>
            <a:r>
              <a:rPr lang="en-GB" altLang="en-US" sz="2800" b="1" u="sng" dirty="0">
                <a:solidFill>
                  <a:srgbClr val="FF0000"/>
                </a:solidFill>
              </a:rPr>
              <a:t>4</a:t>
            </a:r>
            <a:r>
              <a:rPr lang="en-GB" altLang="en-US" sz="2800" b="1" u="sng" dirty="0">
                <a:solidFill>
                  <a:srgbClr val="000000"/>
                </a:solidFill>
              </a:rPr>
              <a:t> – Abusive language</a:t>
            </a:r>
          </a:p>
        </p:txBody>
      </p:sp>
      <p:grpSp>
        <p:nvGrpSpPr>
          <p:cNvPr id="5123" name="Group 46"/>
          <p:cNvGrpSpPr>
            <a:grpSpLocks/>
          </p:cNvGrpSpPr>
          <p:nvPr/>
        </p:nvGrpSpPr>
        <p:grpSpPr bwMode="auto">
          <a:xfrm>
            <a:off x="5754688" y="1733551"/>
            <a:ext cx="3973512" cy="3292475"/>
            <a:chOff x="971550" y="260350"/>
            <a:chExt cx="7200900" cy="6337300"/>
          </a:xfrm>
        </p:grpSpPr>
        <p:sp>
          <p:nvSpPr>
            <p:cNvPr id="5128" name="AutoShape 2"/>
            <p:cNvSpPr>
              <a:spLocks noChangeArrowheads="1"/>
            </p:cNvSpPr>
            <p:nvPr/>
          </p:nvSpPr>
          <p:spPr bwMode="auto">
            <a:xfrm>
              <a:off x="971550" y="260350"/>
              <a:ext cx="7200900" cy="6337300"/>
            </a:xfrm>
            <a:prstGeom prst="diamond">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29" name="Rectangle 3"/>
            <p:cNvSpPr>
              <a:spLocks noChangeArrowheads="1"/>
            </p:cNvSpPr>
            <p:nvPr/>
          </p:nvSpPr>
          <p:spPr bwMode="auto">
            <a:xfrm>
              <a:off x="4175125" y="908050"/>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0" name="Rectangle 4"/>
            <p:cNvSpPr>
              <a:spLocks noChangeArrowheads="1"/>
            </p:cNvSpPr>
            <p:nvPr/>
          </p:nvSpPr>
          <p:spPr bwMode="auto">
            <a:xfrm>
              <a:off x="2987675" y="1989138"/>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1" name="Rectangle 5"/>
            <p:cNvSpPr>
              <a:spLocks noChangeArrowheads="1"/>
            </p:cNvSpPr>
            <p:nvPr/>
          </p:nvSpPr>
          <p:spPr bwMode="auto">
            <a:xfrm>
              <a:off x="6588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2" name="Rectangle 6"/>
            <p:cNvSpPr>
              <a:spLocks noChangeArrowheads="1"/>
            </p:cNvSpPr>
            <p:nvPr/>
          </p:nvSpPr>
          <p:spPr bwMode="auto">
            <a:xfrm>
              <a:off x="4175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3" name="Rectangle 7"/>
            <p:cNvSpPr>
              <a:spLocks noChangeArrowheads="1"/>
            </p:cNvSpPr>
            <p:nvPr/>
          </p:nvSpPr>
          <p:spPr bwMode="auto">
            <a:xfrm>
              <a:off x="1979613" y="32480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4" name="Rectangle 8"/>
            <p:cNvSpPr>
              <a:spLocks noChangeArrowheads="1"/>
            </p:cNvSpPr>
            <p:nvPr/>
          </p:nvSpPr>
          <p:spPr bwMode="auto">
            <a:xfrm>
              <a:off x="5219700" y="43656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5" name="Rectangle 9"/>
            <p:cNvSpPr>
              <a:spLocks noChangeArrowheads="1"/>
            </p:cNvSpPr>
            <p:nvPr/>
          </p:nvSpPr>
          <p:spPr bwMode="auto">
            <a:xfrm>
              <a:off x="3132138" y="43656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6" name="Rectangle 10"/>
            <p:cNvSpPr>
              <a:spLocks noChangeArrowheads="1"/>
            </p:cNvSpPr>
            <p:nvPr/>
          </p:nvSpPr>
          <p:spPr bwMode="auto">
            <a:xfrm>
              <a:off x="4175125" y="5516563"/>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7" name="Rectangle 11"/>
            <p:cNvSpPr>
              <a:spLocks noChangeArrowheads="1"/>
            </p:cNvSpPr>
            <p:nvPr/>
          </p:nvSpPr>
          <p:spPr bwMode="auto">
            <a:xfrm>
              <a:off x="5219700" y="206057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grpSp>
      <p:sp>
        <p:nvSpPr>
          <p:cNvPr id="2" name="TextBox 1"/>
          <p:cNvSpPr txBox="1"/>
          <p:nvPr/>
        </p:nvSpPr>
        <p:spPr>
          <a:xfrm>
            <a:off x="1803400" y="868363"/>
            <a:ext cx="3240088" cy="1569660"/>
          </a:xfrm>
          <a:prstGeom prst="rect">
            <a:avLst/>
          </a:prstGeom>
          <a:noFill/>
        </p:spPr>
        <p:txBody>
          <a:bodyPr>
            <a:spAutoFit/>
          </a:bodyPr>
          <a:lstStyle/>
          <a:p>
            <a:pPr fontAlgn="base">
              <a:spcBef>
                <a:spcPct val="0"/>
              </a:spcBef>
              <a:spcAft>
                <a:spcPct val="0"/>
              </a:spcAft>
              <a:defRPr/>
            </a:pPr>
            <a:r>
              <a:rPr lang="en-GB" sz="1200" b="1" dirty="0">
                <a:solidFill>
                  <a:srgbClr val="000000"/>
                </a:solidFill>
              </a:rPr>
              <a:t>Observed behaviour: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Loud, offensive, abusive to others in group situations yet can be polite in 1:1 situations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Can’t accept criticism from others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Attempts to shock staff and impress peers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Can find it difficult to form relationships with peers </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p:txBody>
      </p:sp>
      <p:sp>
        <p:nvSpPr>
          <p:cNvPr id="4" name="TextBox 3"/>
          <p:cNvSpPr txBox="1"/>
          <p:nvPr/>
        </p:nvSpPr>
        <p:spPr>
          <a:xfrm>
            <a:off x="4983164" y="868364"/>
            <a:ext cx="5360987"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Causes: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A need for status and attention</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Lack of social skills – inability to control temper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May be a way of covering up inadequacies in group situations</a:t>
            </a:r>
          </a:p>
          <a:p>
            <a:pPr fontAlgn="base">
              <a:spcBef>
                <a:spcPct val="0"/>
              </a:spcBef>
              <a:spcAft>
                <a:spcPct val="0"/>
              </a:spcAft>
              <a:defRPr/>
            </a:pPr>
            <a:endParaRPr lang="en-GB" sz="1200" dirty="0">
              <a:solidFill>
                <a:srgbClr val="000000"/>
              </a:solidFill>
            </a:endParaRP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p:txBody>
      </p:sp>
      <p:sp>
        <p:nvSpPr>
          <p:cNvPr id="5" name="TextBox 4"/>
          <p:cNvSpPr txBox="1"/>
          <p:nvPr/>
        </p:nvSpPr>
        <p:spPr>
          <a:xfrm>
            <a:off x="1919288" y="2347914"/>
            <a:ext cx="3835400" cy="2492375"/>
          </a:xfrm>
          <a:prstGeom prst="rect">
            <a:avLst/>
          </a:prstGeom>
          <a:noFill/>
        </p:spPr>
        <p:txBody>
          <a:bodyPr>
            <a:spAutoFit/>
          </a:bodyPr>
          <a:lstStyle/>
          <a:p>
            <a:pPr fontAlgn="base">
              <a:spcBef>
                <a:spcPct val="0"/>
              </a:spcBef>
              <a:spcAft>
                <a:spcPct val="0"/>
              </a:spcAft>
              <a:defRPr/>
            </a:pPr>
            <a:r>
              <a:rPr lang="en-GB" sz="1200" b="1" dirty="0">
                <a:solidFill>
                  <a:srgbClr val="000000"/>
                </a:solidFill>
              </a:rPr>
              <a:t>Possible strategies:</a:t>
            </a:r>
          </a:p>
          <a:p>
            <a:pPr marL="228600" indent="-228600" fontAlgn="base">
              <a:spcBef>
                <a:spcPct val="0"/>
              </a:spcBef>
              <a:spcAft>
                <a:spcPct val="0"/>
              </a:spcAft>
              <a:buFontTx/>
              <a:buAutoNum type="arabicPeriod"/>
              <a:defRPr/>
            </a:pPr>
            <a:r>
              <a:rPr lang="en-GB" sz="1200" dirty="0">
                <a:solidFill>
                  <a:srgbClr val="000000"/>
                </a:solidFill>
              </a:rPr>
              <a:t>Ignore the behaviour</a:t>
            </a:r>
          </a:p>
          <a:p>
            <a:pPr marL="228600" indent="-228600" fontAlgn="base">
              <a:spcBef>
                <a:spcPct val="0"/>
              </a:spcBef>
              <a:spcAft>
                <a:spcPct val="0"/>
              </a:spcAft>
              <a:buFontTx/>
              <a:buAutoNum type="arabicPeriod"/>
              <a:defRPr/>
            </a:pPr>
            <a:r>
              <a:rPr lang="en-GB" sz="1200" dirty="0">
                <a:solidFill>
                  <a:srgbClr val="000000"/>
                </a:solidFill>
              </a:rPr>
              <a:t>Contact parents</a:t>
            </a:r>
          </a:p>
          <a:p>
            <a:pPr marL="228600" indent="-228600" fontAlgn="base">
              <a:spcBef>
                <a:spcPct val="0"/>
              </a:spcBef>
              <a:spcAft>
                <a:spcPct val="0"/>
              </a:spcAft>
              <a:buFontTx/>
              <a:buAutoNum type="arabicPeriod"/>
              <a:defRPr/>
            </a:pPr>
            <a:r>
              <a:rPr lang="en-GB" sz="1200" dirty="0">
                <a:solidFill>
                  <a:srgbClr val="000000"/>
                </a:solidFill>
              </a:rPr>
              <a:t>Arrange lunch time or after school detention</a:t>
            </a:r>
          </a:p>
          <a:p>
            <a:pPr marL="228600" indent="-228600" fontAlgn="base">
              <a:spcBef>
                <a:spcPct val="0"/>
              </a:spcBef>
              <a:spcAft>
                <a:spcPct val="0"/>
              </a:spcAft>
              <a:buFontTx/>
              <a:buAutoNum type="arabicPeriod"/>
              <a:defRPr/>
            </a:pPr>
            <a:r>
              <a:rPr lang="en-GB" sz="1200" dirty="0">
                <a:solidFill>
                  <a:srgbClr val="000000"/>
                </a:solidFill>
              </a:rPr>
              <a:t>Remove audience pressure</a:t>
            </a:r>
          </a:p>
          <a:p>
            <a:pPr marL="228600" indent="-228600" fontAlgn="base">
              <a:spcBef>
                <a:spcPct val="0"/>
              </a:spcBef>
              <a:spcAft>
                <a:spcPct val="0"/>
              </a:spcAft>
              <a:buFontTx/>
              <a:buAutoNum type="arabicPeriod"/>
              <a:defRPr/>
            </a:pPr>
            <a:r>
              <a:rPr lang="en-GB" sz="1200" dirty="0">
                <a:solidFill>
                  <a:srgbClr val="000000"/>
                </a:solidFill>
              </a:rPr>
              <a:t>Acknowledge achievements</a:t>
            </a:r>
          </a:p>
          <a:p>
            <a:pPr marL="228600" indent="-228600" fontAlgn="base">
              <a:spcBef>
                <a:spcPct val="0"/>
              </a:spcBef>
              <a:spcAft>
                <a:spcPct val="0"/>
              </a:spcAft>
              <a:buFontTx/>
              <a:buAutoNum type="arabicPeriod"/>
              <a:defRPr/>
            </a:pPr>
            <a:r>
              <a:rPr lang="en-GB" sz="1200" dirty="0">
                <a:solidFill>
                  <a:srgbClr val="000000"/>
                </a:solidFill>
              </a:rPr>
              <a:t>Respond with silence</a:t>
            </a:r>
          </a:p>
          <a:p>
            <a:pPr marL="228600" indent="-228600" fontAlgn="base">
              <a:spcBef>
                <a:spcPct val="0"/>
              </a:spcBef>
              <a:spcAft>
                <a:spcPct val="0"/>
              </a:spcAft>
              <a:buFontTx/>
              <a:buAutoNum type="arabicPeriod"/>
              <a:defRPr/>
            </a:pPr>
            <a:r>
              <a:rPr lang="en-GB" sz="1200" dirty="0">
                <a:solidFill>
                  <a:srgbClr val="000000"/>
                </a:solidFill>
              </a:rPr>
              <a:t>Find out and use their interests</a:t>
            </a:r>
          </a:p>
          <a:p>
            <a:pPr marL="228600" indent="-228600" fontAlgn="base">
              <a:spcBef>
                <a:spcPct val="0"/>
              </a:spcBef>
              <a:spcAft>
                <a:spcPct val="0"/>
              </a:spcAft>
              <a:buFontTx/>
              <a:buAutoNum type="arabicPeriod"/>
              <a:defRPr/>
            </a:pPr>
            <a:r>
              <a:rPr lang="en-GB" sz="1200" dirty="0">
                <a:solidFill>
                  <a:srgbClr val="000000"/>
                </a:solidFill>
              </a:rPr>
              <a:t>Call a member of the Senior Management Team</a:t>
            </a:r>
          </a:p>
          <a:p>
            <a:pPr marL="228600" indent="-228600" fontAlgn="base">
              <a:spcBef>
                <a:spcPct val="0"/>
              </a:spcBef>
              <a:spcAft>
                <a:spcPct val="0"/>
              </a:spcAft>
              <a:buFontTx/>
              <a:buAutoNum type="arabicPeriod"/>
              <a:defRPr/>
            </a:pPr>
            <a:r>
              <a:rPr lang="en-GB" sz="1200" dirty="0">
                <a:solidFill>
                  <a:srgbClr val="000000"/>
                </a:solidFill>
              </a:rPr>
              <a:t>Tactically use a seating plan</a:t>
            </a:r>
          </a:p>
          <a:p>
            <a:pPr marL="228600" indent="-228600" fontAlgn="base">
              <a:spcBef>
                <a:spcPct val="0"/>
              </a:spcBef>
              <a:spcAft>
                <a:spcPct val="0"/>
              </a:spcAft>
              <a:buFontTx/>
              <a:buAutoNum type="arabicPeriod"/>
              <a:defRPr/>
            </a:pPr>
            <a:r>
              <a:rPr lang="en-GB" sz="1200" dirty="0">
                <a:solidFill>
                  <a:srgbClr val="000000"/>
                </a:solidFill>
              </a:rPr>
              <a:t>Adjust the work to make it accessible</a:t>
            </a:r>
          </a:p>
          <a:p>
            <a:pPr marL="228600" indent="-228600" fontAlgn="base">
              <a:spcBef>
                <a:spcPct val="0"/>
              </a:spcBef>
              <a:spcAft>
                <a:spcPct val="0"/>
              </a:spcAft>
              <a:buFontTx/>
              <a:buAutoNum type="arabicPeriod"/>
              <a:defRPr/>
            </a:pPr>
            <a:r>
              <a:rPr lang="en-GB" sz="1200" dirty="0">
                <a:solidFill>
                  <a:srgbClr val="000000"/>
                </a:solidFill>
              </a:rPr>
              <a:t>Explain the effect of their behaviour on others</a:t>
            </a:r>
          </a:p>
          <a:p>
            <a:pPr marL="228600" indent="-228600" fontAlgn="base">
              <a:spcBef>
                <a:spcPct val="0"/>
              </a:spcBef>
              <a:spcAft>
                <a:spcPct val="0"/>
              </a:spcAft>
              <a:buFontTx/>
              <a:buAutoNum type="arabicPeriod"/>
              <a:defRPr/>
            </a:pPr>
            <a:r>
              <a:rPr lang="en-GB" sz="1200" dirty="0">
                <a:solidFill>
                  <a:srgbClr val="000000"/>
                </a:solidFill>
              </a:rPr>
              <a:t>Put student outside the door to calm down</a:t>
            </a:r>
          </a:p>
        </p:txBody>
      </p:sp>
      <p:sp>
        <p:nvSpPr>
          <p:cNvPr id="6" name="TextBox 5"/>
          <p:cNvSpPr txBox="1"/>
          <p:nvPr/>
        </p:nvSpPr>
        <p:spPr>
          <a:xfrm>
            <a:off x="1919288" y="5251450"/>
            <a:ext cx="8424862" cy="1200150"/>
          </a:xfrm>
          <a:prstGeom prst="rect">
            <a:avLst/>
          </a:prstGeom>
          <a:solidFill>
            <a:schemeClr val="bg1">
              <a:lumMod val="85000"/>
            </a:schemeClr>
          </a:solidFill>
        </p:spPr>
        <p:txBody>
          <a:bodyPr>
            <a:spAutoFit/>
          </a:bodyPr>
          <a:lstStyle/>
          <a:p>
            <a:pPr fontAlgn="base">
              <a:spcBef>
                <a:spcPct val="0"/>
              </a:spcBef>
              <a:spcAft>
                <a:spcPct val="0"/>
              </a:spcAft>
              <a:defRPr/>
            </a:pPr>
            <a:r>
              <a:rPr lang="en-GB" sz="1200" b="1" dirty="0">
                <a:solidFill>
                  <a:srgbClr val="000000"/>
                </a:solidFill>
              </a:rPr>
              <a:t>Justification of preferred approaches:</a:t>
            </a: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r>
              <a:rPr lang="en-GB" sz="1200" b="1" dirty="0">
                <a:solidFill>
                  <a:srgbClr val="000000"/>
                </a:solidFill>
              </a:rPr>
              <a:t> </a:t>
            </a:r>
          </a:p>
        </p:txBody>
      </p:sp>
    </p:spTree>
    <p:extLst>
      <p:ext uri="{BB962C8B-B14F-4D97-AF65-F5344CB8AC3E}">
        <p14:creationId xmlns:p14="http://schemas.microsoft.com/office/powerpoint/2010/main" val="390080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B795-03E9-4E34-9357-C0628914ABA2}"/>
              </a:ext>
            </a:extLst>
          </p:cNvPr>
          <p:cNvSpPr>
            <a:spLocks noGrp="1"/>
          </p:cNvSpPr>
          <p:nvPr>
            <p:ph type="title"/>
          </p:nvPr>
        </p:nvSpPr>
        <p:spPr/>
        <p:txBody>
          <a:bodyPr>
            <a:normAutofit fontScale="90000"/>
          </a:bodyPr>
          <a:lstStyle/>
          <a:p>
            <a:r>
              <a:rPr lang="en-GB" sz="4000" b="1" dirty="0"/>
              <a:t>Choose </a:t>
            </a:r>
            <a:r>
              <a:rPr lang="en-GB" sz="4000" b="1" u="sng" dirty="0"/>
              <a:t>any two </a:t>
            </a:r>
            <a:r>
              <a:rPr lang="en-GB" sz="4000" b="1" dirty="0"/>
              <a:t>school policies from the next slide. Read, make notes and think about… </a:t>
            </a:r>
          </a:p>
        </p:txBody>
      </p:sp>
      <p:sp>
        <p:nvSpPr>
          <p:cNvPr id="9" name="Slide Number Placeholder 7">
            <a:extLst>
              <a:ext uri="{FF2B5EF4-FFF2-40B4-BE49-F238E27FC236}">
                <a16:creationId xmlns:a16="http://schemas.microsoft.com/office/drawing/2014/main" id="{E2ACE18F-7572-4B57-B093-F422098CCA80}"/>
              </a:ext>
            </a:extLst>
          </p:cNvPr>
          <p:cNvSpPr>
            <a:spLocks noGrp="1"/>
          </p:cNvSpPr>
          <p:nvPr>
            <p:ph type="sldNum" sz="quarter" idx="12"/>
          </p:nvPr>
        </p:nvSpPr>
        <p:spPr/>
        <p:txBody>
          <a:bodyPr/>
          <a:lstStyle/>
          <a:p>
            <a:fld id="{590024A9-0184-448B-881E-CC722A916CB1}" type="slidenum">
              <a:rPr lang="en-US" smtClean="0"/>
              <a:pPr/>
              <a:t>11</a:t>
            </a:fld>
            <a:endParaRPr lang="en-US" dirty="0"/>
          </a:p>
        </p:txBody>
      </p:sp>
      <p:sp>
        <p:nvSpPr>
          <p:cNvPr id="15" name="TextBox 14">
            <a:extLst>
              <a:ext uri="{FF2B5EF4-FFF2-40B4-BE49-F238E27FC236}">
                <a16:creationId xmlns:a16="http://schemas.microsoft.com/office/drawing/2014/main" id="{B26AE41A-F654-1BFC-13C5-A9C2C99E35E6}"/>
              </a:ext>
            </a:extLst>
          </p:cNvPr>
          <p:cNvSpPr txBox="1"/>
          <p:nvPr/>
        </p:nvSpPr>
        <p:spPr>
          <a:xfrm>
            <a:off x="3049466" y="2038360"/>
            <a:ext cx="6093068" cy="3970318"/>
          </a:xfrm>
          <a:prstGeom prst="rect">
            <a:avLst/>
          </a:prstGeom>
          <a:noFill/>
        </p:spPr>
        <p:txBody>
          <a:bodyPr wrap="square">
            <a:spAutoFit/>
          </a:bodyPr>
          <a:lstStyle/>
          <a:p>
            <a:pPr marL="285750" indent="-285750">
              <a:buFont typeface="Arial" panose="020B0604020202020204" pitchFamily="34" charset="0"/>
              <a:buChar char="•"/>
            </a:pPr>
            <a:r>
              <a:rPr lang="en-GB" sz="2800" dirty="0"/>
              <a:t>Did anything surprise you about the policies?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To what extent did the policies demonstrate the ‘hidden curriculum’ of the school?</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To what extent were the two policies similar and different?   </a:t>
            </a:r>
          </a:p>
        </p:txBody>
      </p:sp>
    </p:spTree>
    <p:extLst>
      <p:ext uri="{BB962C8B-B14F-4D97-AF65-F5344CB8AC3E}">
        <p14:creationId xmlns:p14="http://schemas.microsoft.com/office/powerpoint/2010/main" val="1974942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B09B13B-DF4B-541E-90C7-EAE061EB95E9}"/>
              </a:ext>
            </a:extLst>
          </p:cNvPr>
          <p:cNvPicPr>
            <a:picLocks noChangeAspect="1"/>
          </p:cNvPicPr>
          <p:nvPr/>
        </p:nvPicPr>
        <p:blipFill rotWithShape="1">
          <a:blip r:embed="rId3"/>
          <a:srcRect l="32703" t="25891" r="33372" b="30038"/>
          <a:stretch/>
        </p:blipFill>
        <p:spPr>
          <a:xfrm>
            <a:off x="193250" y="250420"/>
            <a:ext cx="3120374" cy="2280129"/>
          </a:xfrm>
          <a:prstGeom prst="rect">
            <a:avLst/>
          </a:prstGeom>
          <a:ln>
            <a:noFill/>
          </a:ln>
          <a:effectLst>
            <a:outerShdw blurRad="292100" dist="139700" dir="2700000" algn="tl" rotWithShape="0">
              <a:srgbClr val="333333">
                <a:alpha val="65000"/>
              </a:srgbClr>
            </a:outerShdw>
          </a:effectLst>
        </p:spPr>
      </p:pic>
      <p:pic>
        <p:nvPicPr>
          <p:cNvPr id="6" name="Picture 5">
            <a:hlinkClick r:id="rId4"/>
            <a:extLst>
              <a:ext uri="{FF2B5EF4-FFF2-40B4-BE49-F238E27FC236}">
                <a16:creationId xmlns:a16="http://schemas.microsoft.com/office/drawing/2014/main" id="{1E44E711-003E-77EC-E319-AB1A99D6FA8D}"/>
              </a:ext>
            </a:extLst>
          </p:cNvPr>
          <p:cNvPicPr>
            <a:picLocks noChangeAspect="1"/>
          </p:cNvPicPr>
          <p:nvPr/>
        </p:nvPicPr>
        <p:blipFill rotWithShape="1">
          <a:blip r:embed="rId5"/>
          <a:srcRect l="12471" t="23875" r="11342" b="25892"/>
          <a:stretch/>
        </p:blipFill>
        <p:spPr>
          <a:xfrm>
            <a:off x="3102184" y="624696"/>
            <a:ext cx="1540786" cy="792404"/>
          </a:xfrm>
          <a:prstGeom prst="rect">
            <a:avLst/>
          </a:prstGeom>
        </p:spPr>
      </p:pic>
      <p:pic>
        <p:nvPicPr>
          <p:cNvPr id="11" name="Picture 10">
            <a:extLst>
              <a:ext uri="{FF2B5EF4-FFF2-40B4-BE49-F238E27FC236}">
                <a16:creationId xmlns:a16="http://schemas.microsoft.com/office/drawing/2014/main" id="{94905F95-1CDA-92DD-6E32-45C4DD3500DD}"/>
              </a:ext>
            </a:extLst>
          </p:cNvPr>
          <p:cNvPicPr>
            <a:picLocks noChangeAspect="1"/>
          </p:cNvPicPr>
          <p:nvPr/>
        </p:nvPicPr>
        <p:blipFill rotWithShape="1">
          <a:blip r:embed="rId6"/>
          <a:srcRect l="36541" t="22717" r="38779" b="47908"/>
          <a:stretch/>
        </p:blipFill>
        <p:spPr>
          <a:xfrm>
            <a:off x="215303" y="2735640"/>
            <a:ext cx="3120373" cy="2089118"/>
          </a:xfrm>
          <a:prstGeom prst="rect">
            <a:avLst/>
          </a:prstGeom>
          <a:ln>
            <a:noFill/>
          </a:ln>
          <a:effectLst>
            <a:outerShdw blurRad="292100" dist="139700" dir="2700000" algn="tl" rotWithShape="0">
              <a:srgbClr val="333333">
                <a:alpha val="65000"/>
              </a:srgbClr>
            </a:outerShdw>
          </a:effectLst>
        </p:spPr>
      </p:pic>
      <p:pic>
        <p:nvPicPr>
          <p:cNvPr id="7" name="Picture 6">
            <a:hlinkClick r:id="rId7"/>
            <a:extLst>
              <a:ext uri="{FF2B5EF4-FFF2-40B4-BE49-F238E27FC236}">
                <a16:creationId xmlns:a16="http://schemas.microsoft.com/office/drawing/2014/main" id="{DD793EE7-FD7D-843B-ED7A-AD6A745C5507}"/>
              </a:ext>
            </a:extLst>
          </p:cNvPr>
          <p:cNvPicPr>
            <a:picLocks noChangeAspect="1"/>
          </p:cNvPicPr>
          <p:nvPr/>
        </p:nvPicPr>
        <p:blipFill rotWithShape="1">
          <a:blip r:embed="rId5"/>
          <a:srcRect l="12471" t="23875" r="11342" b="25892"/>
          <a:stretch/>
        </p:blipFill>
        <p:spPr>
          <a:xfrm>
            <a:off x="2667426" y="4502917"/>
            <a:ext cx="1540786" cy="792404"/>
          </a:xfrm>
          <a:prstGeom prst="rect">
            <a:avLst/>
          </a:prstGeom>
        </p:spPr>
      </p:pic>
      <p:pic>
        <p:nvPicPr>
          <p:cNvPr id="13" name="Picture 12">
            <a:extLst>
              <a:ext uri="{FF2B5EF4-FFF2-40B4-BE49-F238E27FC236}">
                <a16:creationId xmlns:a16="http://schemas.microsoft.com/office/drawing/2014/main" id="{3017EDF6-C56C-67EA-14DA-B0E850D7B787}"/>
              </a:ext>
            </a:extLst>
          </p:cNvPr>
          <p:cNvPicPr>
            <a:picLocks noChangeAspect="1"/>
          </p:cNvPicPr>
          <p:nvPr/>
        </p:nvPicPr>
        <p:blipFill rotWithShape="1">
          <a:blip r:embed="rId8"/>
          <a:srcRect l="32442" t="14108" r="30233" b="17054"/>
          <a:stretch/>
        </p:blipFill>
        <p:spPr>
          <a:xfrm>
            <a:off x="4612458" y="1007373"/>
            <a:ext cx="2936574" cy="3046352"/>
          </a:xfrm>
          <a:prstGeom prst="rect">
            <a:avLst/>
          </a:prstGeom>
          <a:ln>
            <a:noFill/>
          </a:ln>
          <a:effectLst>
            <a:outerShdw blurRad="292100" dist="139700" dir="2700000" algn="tl" rotWithShape="0">
              <a:srgbClr val="333333">
                <a:alpha val="65000"/>
              </a:srgbClr>
            </a:outerShdw>
          </a:effectLst>
        </p:spPr>
      </p:pic>
      <p:pic>
        <p:nvPicPr>
          <p:cNvPr id="8" name="Picture 7">
            <a:hlinkClick r:id="rId9"/>
            <a:extLst>
              <a:ext uri="{FF2B5EF4-FFF2-40B4-BE49-F238E27FC236}">
                <a16:creationId xmlns:a16="http://schemas.microsoft.com/office/drawing/2014/main" id="{1B12ADF5-FD82-A48C-63DB-FA6591B24446}"/>
              </a:ext>
            </a:extLst>
          </p:cNvPr>
          <p:cNvPicPr>
            <a:picLocks noChangeAspect="1"/>
          </p:cNvPicPr>
          <p:nvPr/>
        </p:nvPicPr>
        <p:blipFill rotWithShape="1">
          <a:blip r:embed="rId5"/>
          <a:srcRect l="12471" t="23875" r="11342" b="25892"/>
          <a:stretch/>
        </p:blipFill>
        <p:spPr>
          <a:xfrm>
            <a:off x="7285028" y="1477849"/>
            <a:ext cx="1540786" cy="792404"/>
          </a:xfrm>
          <a:prstGeom prst="rect">
            <a:avLst/>
          </a:prstGeom>
        </p:spPr>
      </p:pic>
      <p:pic>
        <p:nvPicPr>
          <p:cNvPr id="14" name="Picture 13">
            <a:extLst>
              <a:ext uri="{FF2B5EF4-FFF2-40B4-BE49-F238E27FC236}">
                <a16:creationId xmlns:a16="http://schemas.microsoft.com/office/drawing/2014/main" id="{04C6A496-E263-BC96-CB47-43ECE5833EB6}"/>
              </a:ext>
            </a:extLst>
          </p:cNvPr>
          <p:cNvPicPr>
            <a:picLocks noChangeAspect="1"/>
          </p:cNvPicPr>
          <p:nvPr/>
        </p:nvPicPr>
        <p:blipFill rotWithShape="1">
          <a:blip r:embed="rId10"/>
          <a:srcRect l="19057" t="9524" r="60510" b="79783"/>
          <a:stretch/>
        </p:blipFill>
        <p:spPr>
          <a:xfrm>
            <a:off x="4671795" y="111560"/>
            <a:ext cx="2877237" cy="846944"/>
          </a:xfrm>
          <a:prstGeom prst="rect">
            <a:avLst/>
          </a:prstGeom>
        </p:spPr>
      </p:pic>
      <p:pic>
        <p:nvPicPr>
          <p:cNvPr id="16" name="Picture 15">
            <a:extLst>
              <a:ext uri="{FF2B5EF4-FFF2-40B4-BE49-F238E27FC236}">
                <a16:creationId xmlns:a16="http://schemas.microsoft.com/office/drawing/2014/main" id="{DEBFD62B-1905-6F46-BB9E-0E93AD2980A8}"/>
              </a:ext>
            </a:extLst>
          </p:cNvPr>
          <p:cNvPicPr>
            <a:picLocks noChangeAspect="1"/>
          </p:cNvPicPr>
          <p:nvPr/>
        </p:nvPicPr>
        <p:blipFill rotWithShape="1">
          <a:blip r:embed="rId11"/>
          <a:srcRect l="33546" t="20664" r="33547" b="27361"/>
          <a:stretch/>
        </p:blipFill>
        <p:spPr>
          <a:xfrm>
            <a:off x="8976956" y="405794"/>
            <a:ext cx="2619152" cy="2326968"/>
          </a:xfrm>
          <a:prstGeom prst="rect">
            <a:avLst/>
          </a:prstGeom>
          <a:ln>
            <a:noFill/>
          </a:ln>
          <a:effectLst>
            <a:outerShdw blurRad="292100" dist="139700" dir="2700000" algn="tl" rotWithShape="0">
              <a:srgbClr val="333333">
                <a:alpha val="65000"/>
              </a:srgbClr>
            </a:outerShdw>
          </a:effectLst>
        </p:spPr>
      </p:pic>
      <p:pic>
        <p:nvPicPr>
          <p:cNvPr id="9" name="Picture 8">
            <a:hlinkClick r:id="rId12"/>
            <a:extLst>
              <a:ext uri="{FF2B5EF4-FFF2-40B4-BE49-F238E27FC236}">
                <a16:creationId xmlns:a16="http://schemas.microsoft.com/office/drawing/2014/main" id="{66925619-ADDE-4192-D2D9-CBB2B187CF19}"/>
              </a:ext>
            </a:extLst>
          </p:cNvPr>
          <p:cNvPicPr>
            <a:picLocks noChangeAspect="1"/>
          </p:cNvPicPr>
          <p:nvPr/>
        </p:nvPicPr>
        <p:blipFill rotWithShape="1">
          <a:blip r:embed="rId5"/>
          <a:srcRect l="12471" t="23875" r="11342" b="25892"/>
          <a:stretch/>
        </p:blipFill>
        <p:spPr>
          <a:xfrm>
            <a:off x="9818699" y="2530549"/>
            <a:ext cx="1540786" cy="792404"/>
          </a:xfrm>
          <a:prstGeom prst="rect">
            <a:avLst/>
          </a:prstGeom>
        </p:spPr>
      </p:pic>
      <p:pic>
        <p:nvPicPr>
          <p:cNvPr id="18" name="Picture 17">
            <a:extLst>
              <a:ext uri="{FF2B5EF4-FFF2-40B4-BE49-F238E27FC236}">
                <a16:creationId xmlns:a16="http://schemas.microsoft.com/office/drawing/2014/main" id="{F0F2EE34-F5EC-5E2F-77D8-1E0280F4E3E2}"/>
              </a:ext>
            </a:extLst>
          </p:cNvPr>
          <p:cNvPicPr>
            <a:picLocks noChangeAspect="1"/>
          </p:cNvPicPr>
          <p:nvPr/>
        </p:nvPicPr>
        <p:blipFill rotWithShape="1">
          <a:blip r:embed="rId13"/>
          <a:srcRect l="33401" t="18294" r="32412" b="35310"/>
          <a:stretch/>
        </p:blipFill>
        <p:spPr>
          <a:xfrm>
            <a:off x="4281378" y="4331617"/>
            <a:ext cx="2837557" cy="2166149"/>
          </a:xfrm>
          <a:prstGeom prst="rect">
            <a:avLst/>
          </a:prstGeom>
          <a:ln>
            <a:noFill/>
          </a:ln>
          <a:effectLst>
            <a:outerShdw blurRad="292100" dist="139700" dir="2700000" algn="tl" rotWithShape="0">
              <a:srgbClr val="333333">
                <a:alpha val="65000"/>
              </a:srgbClr>
            </a:outerShdw>
          </a:effectLst>
        </p:spPr>
      </p:pic>
      <p:pic>
        <p:nvPicPr>
          <p:cNvPr id="19" name="Picture 18">
            <a:hlinkClick r:id="rId14"/>
            <a:extLst>
              <a:ext uri="{FF2B5EF4-FFF2-40B4-BE49-F238E27FC236}">
                <a16:creationId xmlns:a16="http://schemas.microsoft.com/office/drawing/2014/main" id="{6EF8CCFC-C26C-2EEB-0DB2-7EB17E120C42}"/>
              </a:ext>
            </a:extLst>
          </p:cNvPr>
          <p:cNvPicPr>
            <a:picLocks noChangeAspect="1"/>
          </p:cNvPicPr>
          <p:nvPr/>
        </p:nvPicPr>
        <p:blipFill rotWithShape="1">
          <a:blip r:embed="rId5"/>
          <a:srcRect l="12471" t="23875" r="11342" b="25892"/>
          <a:stretch/>
        </p:blipFill>
        <p:spPr>
          <a:xfrm>
            <a:off x="6682316" y="5705362"/>
            <a:ext cx="1540786" cy="792404"/>
          </a:xfrm>
          <a:prstGeom prst="rect">
            <a:avLst/>
          </a:prstGeom>
        </p:spPr>
      </p:pic>
      <p:pic>
        <p:nvPicPr>
          <p:cNvPr id="21" name="Picture 20">
            <a:extLst>
              <a:ext uri="{FF2B5EF4-FFF2-40B4-BE49-F238E27FC236}">
                <a16:creationId xmlns:a16="http://schemas.microsoft.com/office/drawing/2014/main" id="{8263F86B-DCC7-BCEA-6919-DBDCA01979EE}"/>
              </a:ext>
            </a:extLst>
          </p:cNvPr>
          <p:cNvPicPr>
            <a:picLocks noChangeAspect="1"/>
          </p:cNvPicPr>
          <p:nvPr/>
        </p:nvPicPr>
        <p:blipFill rotWithShape="1">
          <a:blip r:embed="rId15"/>
          <a:srcRect l="29738" t="19434" r="29709" b="56279"/>
          <a:stretch/>
        </p:blipFill>
        <p:spPr>
          <a:xfrm>
            <a:off x="7854574" y="4302312"/>
            <a:ext cx="3991156" cy="1344556"/>
          </a:xfrm>
          <a:prstGeom prst="rect">
            <a:avLst/>
          </a:prstGeom>
          <a:ln>
            <a:noFill/>
          </a:ln>
          <a:effectLst>
            <a:outerShdw blurRad="292100" dist="139700" dir="2700000" algn="tl" rotWithShape="0">
              <a:srgbClr val="333333">
                <a:alpha val="65000"/>
              </a:srgbClr>
            </a:outerShdw>
          </a:effectLst>
        </p:spPr>
      </p:pic>
      <p:pic>
        <p:nvPicPr>
          <p:cNvPr id="22" name="Picture 21">
            <a:hlinkClick r:id="rId16"/>
            <a:extLst>
              <a:ext uri="{FF2B5EF4-FFF2-40B4-BE49-F238E27FC236}">
                <a16:creationId xmlns:a16="http://schemas.microsoft.com/office/drawing/2014/main" id="{8F0D50DF-77E6-74D5-BFEB-2A1D239D117A}"/>
              </a:ext>
            </a:extLst>
          </p:cNvPr>
          <p:cNvPicPr>
            <a:picLocks noChangeAspect="1"/>
          </p:cNvPicPr>
          <p:nvPr/>
        </p:nvPicPr>
        <p:blipFill rotWithShape="1">
          <a:blip r:embed="rId5"/>
          <a:srcRect l="12471" t="23875" r="11342" b="25892"/>
          <a:stretch/>
        </p:blipFill>
        <p:spPr>
          <a:xfrm>
            <a:off x="10304944" y="3906110"/>
            <a:ext cx="1540786" cy="792404"/>
          </a:xfrm>
          <a:prstGeom prst="rect">
            <a:avLst/>
          </a:prstGeom>
        </p:spPr>
      </p:pic>
      <p:pic>
        <p:nvPicPr>
          <p:cNvPr id="24" name="Picture 23">
            <a:extLst>
              <a:ext uri="{FF2B5EF4-FFF2-40B4-BE49-F238E27FC236}">
                <a16:creationId xmlns:a16="http://schemas.microsoft.com/office/drawing/2014/main" id="{B3988C95-D8E0-37D0-6DF1-FA5B813A118F}"/>
              </a:ext>
            </a:extLst>
          </p:cNvPr>
          <p:cNvPicPr>
            <a:picLocks noChangeAspect="1"/>
          </p:cNvPicPr>
          <p:nvPr/>
        </p:nvPicPr>
        <p:blipFill rotWithShape="1">
          <a:blip r:embed="rId17"/>
          <a:srcRect l="19216" t="9109" r="65484" b="82340"/>
          <a:stretch/>
        </p:blipFill>
        <p:spPr>
          <a:xfrm>
            <a:off x="7854574" y="3473493"/>
            <a:ext cx="2450370" cy="770326"/>
          </a:xfrm>
          <a:prstGeom prst="rect">
            <a:avLst/>
          </a:prstGeom>
        </p:spPr>
      </p:pic>
    </p:spTree>
    <p:extLst>
      <p:ext uri="{BB962C8B-B14F-4D97-AF65-F5344CB8AC3E}">
        <p14:creationId xmlns:p14="http://schemas.microsoft.com/office/powerpoint/2010/main" val="1056400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C02B0-6114-45FA-BF40-69F0FB5E2F14}"/>
              </a:ext>
            </a:extLst>
          </p:cNvPr>
          <p:cNvSpPr>
            <a:spLocks noGrp="1"/>
          </p:cNvSpPr>
          <p:nvPr>
            <p:ph type="title"/>
          </p:nvPr>
        </p:nvSpPr>
        <p:spPr>
          <a:xfrm>
            <a:off x="713643" y="223847"/>
            <a:ext cx="10515600" cy="1325563"/>
          </a:xfrm>
        </p:spPr>
        <p:txBody>
          <a:bodyPr/>
          <a:lstStyle/>
          <a:p>
            <a:r>
              <a:rPr lang="en-US" dirty="0"/>
              <a:t>Quigley, A (2016). The Confident Teacher </a:t>
            </a:r>
          </a:p>
        </p:txBody>
      </p:sp>
      <p:sp>
        <p:nvSpPr>
          <p:cNvPr id="11" name="Slide Number Placeholder 10">
            <a:extLst>
              <a:ext uri="{FF2B5EF4-FFF2-40B4-BE49-F238E27FC236}">
                <a16:creationId xmlns:a16="http://schemas.microsoft.com/office/drawing/2014/main" id="{A2A5F5C6-0A35-4E6A-BF43-EDAF5AD55104}"/>
              </a:ext>
            </a:extLst>
          </p:cNvPr>
          <p:cNvSpPr>
            <a:spLocks noGrp="1"/>
          </p:cNvSpPr>
          <p:nvPr>
            <p:ph type="sldNum" sz="quarter" idx="12"/>
          </p:nvPr>
        </p:nvSpPr>
        <p:spPr/>
        <p:txBody>
          <a:bodyPr/>
          <a:lstStyle/>
          <a:p>
            <a:fld id="{B9713C8C-8E70-45D5-AE59-23E60168254E}" type="slidenum">
              <a:rPr lang="en-US" smtClean="0"/>
              <a:t>13</a:t>
            </a:fld>
            <a:endParaRPr lang="en-US" dirty="0"/>
          </a:p>
        </p:txBody>
      </p:sp>
      <p:sp>
        <p:nvSpPr>
          <p:cNvPr id="24" name="TextBox 23">
            <a:extLst>
              <a:ext uri="{FF2B5EF4-FFF2-40B4-BE49-F238E27FC236}">
                <a16:creationId xmlns:a16="http://schemas.microsoft.com/office/drawing/2014/main" id="{420F381A-D6EE-BE96-6B73-2C15B30653BC}"/>
              </a:ext>
            </a:extLst>
          </p:cNvPr>
          <p:cNvSpPr txBox="1"/>
          <p:nvPr/>
        </p:nvSpPr>
        <p:spPr>
          <a:xfrm>
            <a:off x="836612" y="1690688"/>
            <a:ext cx="2298989" cy="954107"/>
          </a:xfrm>
          <a:prstGeom prst="rect">
            <a:avLst/>
          </a:prstGeom>
          <a:noFill/>
        </p:spPr>
        <p:txBody>
          <a:bodyPr wrap="square" rtlCol="0">
            <a:spAutoFit/>
          </a:bodyPr>
          <a:lstStyle/>
          <a:p>
            <a:r>
              <a:rPr lang="en-GB" sz="1400" dirty="0"/>
              <a:t> Developing successful habits of mind, body and pedagogy.  New York: Routledge </a:t>
            </a:r>
          </a:p>
        </p:txBody>
      </p:sp>
      <p:sp>
        <p:nvSpPr>
          <p:cNvPr id="26" name="TextBox 25">
            <a:extLst>
              <a:ext uri="{FF2B5EF4-FFF2-40B4-BE49-F238E27FC236}">
                <a16:creationId xmlns:a16="http://schemas.microsoft.com/office/drawing/2014/main" id="{B1E500F1-14BF-B0D8-B60B-A3B768B665B8}"/>
              </a:ext>
            </a:extLst>
          </p:cNvPr>
          <p:cNvSpPr txBox="1"/>
          <p:nvPr/>
        </p:nvSpPr>
        <p:spPr>
          <a:xfrm>
            <a:off x="5345723" y="1899138"/>
            <a:ext cx="6132634" cy="3853539"/>
          </a:xfrm>
          <a:prstGeom prst="rect">
            <a:avLst/>
          </a:prstGeom>
          <a:noFill/>
        </p:spPr>
        <p:txBody>
          <a:bodyPr wrap="square">
            <a:spAutoFit/>
          </a:bodyPr>
          <a:lstStyle/>
          <a:p>
            <a:r>
              <a:rPr lang="en-GB" sz="2000" dirty="0"/>
              <a:t>‘Our students crave confidence and trust in their teacher.  They seek it out, listening for it in the words we speak and looking to read it in our every gesture and movement’ (page 138) </a:t>
            </a:r>
          </a:p>
          <a:p>
            <a:endParaRPr lang="en-GB" sz="2000" dirty="0"/>
          </a:p>
          <a:p>
            <a:r>
              <a:rPr lang="en-GB" sz="2000" dirty="0"/>
              <a:t>‘A classroom climate characterised by focus and high effort is synonymous with successful learning.  It requires clear and consistent parameters of behaviour being established.  If a student is late, we relentlessly deal with the lateness; if there is a school behaviour policy, we follow that policy with rigour’ (page 162)  </a:t>
            </a:r>
          </a:p>
        </p:txBody>
      </p:sp>
      <p:pic>
        <p:nvPicPr>
          <p:cNvPr id="27" name="Picture 26">
            <a:extLst>
              <a:ext uri="{FF2B5EF4-FFF2-40B4-BE49-F238E27FC236}">
                <a16:creationId xmlns:a16="http://schemas.microsoft.com/office/drawing/2014/main" id="{11FEDF34-0418-68CF-0A01-BBE5EA7DF42A}"/>
              </a:ext>
            </a:extLst>
          </p:cNvPr>
          <p:cNvPicPr>
            <a:picLocks noChangeAspect="1"/>
          </p:cNvPicPr>
          <p:nvPr/>
        </p:nvPicPr>
        <p:blipFill>
          <a:blip r:embed="rId2"/>
          <a:stretch>
            <a:fillRect/>
          </a:stretch>
        </p:blipFill>
        <p:spPr>
          <a:xfrm>
            <a:off x="713643" y="2927350"/>
            <a:ext cx="2298989" cy="3429000"/>
          </a:xfrm>
          <a:prstGeom prst="rect">
            <a:avLst/>
          </a:prstGeom>
        </p:spPr>
      </p:pic>
    </p:spTree>
    <p:extLst>
      <p:ext uri="{BB962C8B-B14F-4D97-AF65-F5344CB8AC3E}">
        <p14:creationId xmlns:p14="http://schemas.microsoft.com/office/powerpoint/2010/main" val="1241505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C02B0-6114-45FA-BF40-69F0FB5E2F14}"/>
              </a:ext>
            </a:extLst>
          </p:cNvPr>
          <p:cNvSpPr>
            <a:spLocks noGrp="1"/>
          </p:cNvSpPr>
          <p:nvPr>
            <p:ph type="title"/>
          </p:nvPr>
        </p:nvSpPr>
        <p:spPr>
          <a:xfrm>
            <a:off x="713643" y="223847"/>
            <a:ext cx="10515600" cy="1325563"/>
          </a:xfrm>
        </p:spPr>
        <p:txBody>
          <a:bodyPr/>
          <a:lstStyle/>
          <a:p>
            <a:r>
              <a:rPr lang="en-US" dirty="0"/>
              <a:t>Dix, P (2016). When the Adults Change, Everything Changes </a:t>
            </a:r>
          </a:p>
        </p:txBody>
      </p:sp>
      <p:sp>
        <p:nvSpPr>
          <p:cNvPr id="11" name="Slide Number Placeholder 10">
            <a:extLst>
              <a:ext uri="{FF2B5EF4-FFF2-40B4-BE49-F238E27FC236}">
                <a16:creationId xmlns:a16="http://schemas.microsoft.com/office/drawing/2014/main" id="{A2A5F5C6-0A35-4E6A-BF43-EDAF5AD55104}"/>
              </a:ext>
            </a:extLst>
          </p:cNvPr>
          <p:cNvSpPr>
            <a:spLocks noGrp="1"/>
          </p:cNvSpPr>
          <p:nvPr>
            <p:ph type="sldNum" sz="quarter" idx="12"/>
          </p:nvPr>
        </p:nvSpPr>
        <p:spPr/>
        <p:txBody>
          <a:bodyPr/>
          <a:lstStyle/>
          <a:p>
            <a:fld id="{B9713C8C-8E70-45D5-AE59-23E60168254E}" type="slidenum">
              <a:rPr lang="en-US" smtClean="0"/>
              <a:t>14</a:t>
            </a:fld>
            <a:endParaRPr lang="en-US" dirty="0"/>
          </a:p>
        </p:txBody>
      </p:sp>
      <p:sp>
        <p:nvSpPr>
          <p:cNvPr id="26" name="TextBox 25">
            <a:extLst>
              <a:ext uri="{FF2B5EF4-FFF2-40B4-BE49-F238E27FC236}">
                <a16:creationId xmlns:a16="http://schemas.microsoft.com/office/drawing/2014/main" id="{B1E500F1-14BF-B0D8-B60B-A3B768B665B8}"/>
              </a:ext>
            </a:extLst>
          </p:cNvPr>
          <p:cNvSpPr txBox="1"/>
          <p:nvPr/>
        </p:nvSpPr>
        <p:spPr>
          <a:xfrm>
            <a:off x="5113068" y="1715436"/>
            <a:ext cx="6132634" cy="1938992"/>
          </a:xfrm>
          <a:prstGeom prst="rect">
            <a:avLst/>
          </a:prstGeom>
          <a:noFill/>
        </p:spPr>
        <p:txBody>
          <a:bodyPr wrap="square">
            <a:spAutoFit/>
          </a:bodyPr>
          <a:lstStyle/>
          <a:p>
            <a:r>
              <a:rPr lang="en-GB" sz="2000" b="0" i="0" dirty="0">
                <a:solidFill>
                  <a:srgbClr val="181818"/>
                </a:solidFill>
                <a:effectLst/>
                <a:cs typeface="Mangal" panose="020B0502040204020203" pitchFamily="18" charset="0"/>
              </a:rPr>
              <a:t>“Getting the culture right is pivotal. With the right culture the strategies that are used become less important. The culture is set by the way that the adults behave.”</a:t>
            </a:r>
          </a:p>
          <a:p>
            <a:endParaRPr lang="en-GB" sz="2000" dirty="0">
              <a:solidFill>
                <a:srgbClr val="181818"/>
              </a:solidFill>
              <a:latin typeface="Merriweather" panose="020B0604020202020204" pitchFamily="2" charset="0"/>
            </a:endParaRPr>
          </a:p>
          <a:p>
            <a:endParaRPr lang="en-GB" sz="2000" dirty="0"/>
          </a:p>
        </p:txBody>
      </p:sp>
      <p:pic>
        <p:nvPicPr>
          <p:cNvPr id="1026" name="Picture 2" descr="See the source image">
            <a:extLst>
              <a:ext uri="{FF2B5EF4-FFF2-40B4-BE49-F238E27FC236}">
                <a16:creationId xmlns:a16="http://schemas.microsoft.com/office/drawing/2014/main" id="{C4FE8AAC-A71E-C4E0-FC45-90B3C042E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643" y="1819790"/>
            <a:ext cx="3144679" cy="47170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CAF490-18CF-CA06-5A67-0A716A437C8A}"/>
              </a:ext>
            </a:extLst>
          </p:cNvPr>
          <p:cNvSpPr txBox="1"/>
          <p:nvPr/>
        </p:nvSpPr>
        <p:spPr>
          <a:xfrm>
            <a:off x="5129527" y="3284226"/>
            <a:ext cx="6099716" cy="1477328"/>
          </a:xfrm>
          <a:prstGeom prst="rect">
            <a:avLst/>
          </a:prstGeom>
          <a:noFill/>
        </p:spPr>
        <p:txBody>
          <a:bodyPr wrap="square">
            <a:spAutoFit/>
          </a:bodyPr>
          <a:lstStyle/>
          <a:p>
            <a:r>
              <a:rPr lang="en-GB" b="0" i="0" dirty="0">
                <a:solidFill>
                  <a:srgbClr val="181818"/>
                </a:solidFill>
                <a:effectLst/>
              </a:rPr>
              <a:t>“You can land a sanction with a hard edge or you can land a sanction with an immediate reminder of the child’s previous good behaviour. Done well, with good timing and perfect tone, there is a little magic here.”</a:t>
            </a:r>
            <a:endParaRPr lang="en-GB" dirty="0"/>
          </a:p>
        </p:txBody>
      </p:sp>
      <p:sp>
        <p:nvSpPr>
          <p:cNvPr id="6" name="TextBox 5">
            <a:extLst>
              <a:ext uri="{FF2B5EF4-FFF2-40B4-BE49-F238E27FC236}">
                <a16:creationId xmlns:a16="http://schemas.microsoft.com/office/drawing/2014/main" id="{24BCCAC6-E53A-EFE5-2E2E-171C5D9E4F77}"/>
              </a:ext>
            </a:extLst>
          </p:cNvPr>
          <p:cNvSpPr txBox="1"/>
          <p:nvPr/>
        </p:nvSpPr>
        <p:spPr>
          <a:xfrm>
            <a:off x="5129527" y="4927580"/>
            <a:ext cx="6099716" cy="1477328"/>
          </a:xfrm>
          <a:prstGeom prst="rect">
            <a:avLst/>
          </a:prstGeom>
          <a:noFill/>
        </p:spPr>
        <p:txBody>
          <a:bodyPr wrap="square">
            <a:spAutoFit/>
          </a:bodyPr>
          <a:lstStyle/>
          <a:p>
            <a:r>
              <a:rPr lang="en-GB" b="0" i="0" dirty="0">
                <a:solidFill>
                  <a:srgbClr val="181818"/>
                </a:solidFill>
                <a:effectLst/>
              </a:rPr>
              <a:t>“what are the visible consistencies in your setting? What could they be? Are they embedded with love or punishment?”</a:t>
            </a:r>
            <a:br>
              <a:rPr lang="en-GB" dirty="0"/>
            </a:br>
            <a:r>
              <a:rPr lang="en-GB" b="0" i="0" dirty="0">
                <a:solidFill>
                  <a:srgbClr val="181818"/>
                </a:solidFill>
                <a:effectLst/>
              </a:rPr>
              <a:t>― </a:t>
            </a:r>
            <a:r>
              <a:rPr lang="en-GB" b="1" i="0" dirty="0">
                <a:solidFill>
                  <a:srgbClr val="333333"/>
                </a:solidFill>
                <a:effectLst/>
              </a:rPr>
              <a:t>Paul Dix, </a:t>
            </a:r>
            <a:r>
              <a:rPr lang="en-GB" b="1" i="0" u="none" strike="noStrike" dirty="0">
                <a:solidFill>
                  <a:srgbClr val="333333"/>
                </a:solidFill>
                <a:effectLst/>
                <a:hlinkClick r:id="rId4"/>
              </a:rPr>
              <a:t>When the Adults Change, Everything Changes: Seismic Shifts in School Behaviour</a:t>
            </a:r>
            <a:endParaRPr lang="en-GB" dirty="0"/>
          </a:p>
        </p:txBody>
      </p:sp>
    </p:spTree>
    <p:extLst>
      <p:ext uri="{BB962C8B-B14F-4D97-AF65-F5344CB8AC3E}">
        <p14:creationId xmlns:p14="http://schemas.microsoft.com/office/powerpoint/2010/main" val="2936370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man standing in front of rack of clothing">
            <a:extLst>
              <a:ext uri="{FF2B5EF4-FFF2-40B4-BE49-F238E27FC236}">
                <a16:creationId xmlns:a16="http://schemas.microsoft.com/office/drawing/2014/main" id="{7559ED0A-57D2-475A-80AA-FDDB6E882B4A}"/>
              </a:ext>
            </a:extLst>
          </p:cNvPr>
          <p:cNvPicPr>
            <a:picLocks noGrp="1" noChangeAspect="1"/>
          </p:cNvPicPr>
          <p:nvPr>
            <p:ph type="pic" sz="quarter" idx="13"/>
          </p:nvPr>
        </p:nvPicPr>
        <p:blipFill rotWithShape="1">
          <a:blip r:embed="rId2"/>
          <a:srcRect t="64" b="64"/>
          <a:stretch/>
        </p:blipFill>
        <p:spPr/>
      </p:pic>
      <p:pic>
        <p:nvPicPr>
          <p:cNvPr id="9" name="Picture Placeholder 8" descr="close up of hanging clothes and a purse">
            <a:extLst>
              <a:ext uri="{FF2B5EF4-FFF2-40B4-BE49-F238E27FC236}">
                <a16:creationId xmlns:a16="http://schemas.microsoft.com/office/drawing/2014/main" id="{24426D4C-56B2-463F-99F9-8F6C8EBBC003}"/>
              </a:ext>
            </a:extLst>
          </p:cNvPr>
          <p:cNvPicPr>
            <a:picLocks noGrp="1" noChangeAspect="1"/>
          </p:cNvPicPr>
          <p:nvPr>
            <p:ph type="pic" sz="quarter" idx="14"/>
          </p:nvPr>
        </p:nvPicPr>
        <p:blipFill rotWithShape="1">
          <a:blip r:embed="rId3"/>
          <a:srcRect t="15" b="15"/>
          <a:stretch/>
        </p:blipFill>
        <p:spPr/>
      </p:pic>
      <p:sp>
        <p:nvSpPr>
          <p:cNvPr id="4" name="Title 3">
            <a:extLst>
              <a:ext uri="{FF2B5EF4-FFF2-40B4-BE49-F238E27FC236}">
                <a16:creationId xmlns:a16="http://schemas.microsoft.com/office/drawing/2014/main" id="{80D2FA59-42D1-4596-BADF-65EE2EECB2F4}"/>
              </a:ext>
            </a:extLst>
          </p:cNvPr>
          <p:cNvSpPr>
            <a:spLocks noGrp="1"/>
          </p:cNvSpPr>
          <p:nvPr>
            <p:ph type="title"/>
          </p:nvPr>
        </p:nvSpPr>
        <p:spPr/>
        <p:txBody>
          <a:bodyPr/>
          <a:lstStyle/>
          <a:p>
            <a:r>
              <a:rPr lang="en-US" dirty="0"/>
              <a:t>Summary</a:t>
            </a:r>
          </a:p>
        </p:txBody>
      </p:sp>
      <p:sp>
        <p:nvSpPr>
          <p:cNvPr id="5" name="Content Placeholder 4">
            <a:extLst>
              <a:ext uri="{FF2B5EF4-FFF2-40B4-BE49-F238E27FC236}">
                <a16:creationId xmlns:a16="http://schemas.microsoft.com/office/drawing/2014/main" id="{708C1B7C-03BA-4C6C-B759-6DAB6A63B451}"/>
              </a:ext>
            </a:extLst>
          </p:cNvPr>
          <p:cNvSpPr>
            <a:spLocks noGrp="1"/>
          </p:cNvSpPr>
          <p:nvPr>
            <p:ph idx="1"/>
          </p:nvPr>
        </p:nvSpPr>
        <p:spPr/>
        <p:txBody>
          <a:bodyPr/>
          <a:lstStyle/>
          <a:p>
            <a:pPr marL="0" indent="0">
              <a:buNone/>
            </a:pPr>
            <a:r>
              <a:rPr lang="en-US" sz="1800" dirty="0"/>
              <a:t>With PowerPoint, you can create presentations and share your work with others, wherever they are. Type the text you want here to get started. You can also add images, art, and videos on this template. Save to OneDrive and access your presentations from your computer, tablet, or phone. </a:t>
            </a:r>
          </a:p>
        </p:txBody>
      </p:sp>
      <p:pic>
        <p:nvPicPr>
          <p:cNvPr id="2" name="Picture 1">
            <a:extLst>
              <a:ext uri="{FF2B5EF4-FFF2-40B4-BE49-F238E27FC236}">
                <a16:creationId xmlns:a16="http://schemas.microsoft.com/office/drawing/2014/main" id="{E39FBB6D-0504-FEB3-C74B-03E211A5B989}"/>
              </a:ext>
            </a:extLst>
          </p:cNvPr>
          <p:cNvPicPr>
            <a:picLocks noChangeAspect="1"/>
          </p:cNvPicPr>
          <p:nvPr/>
        </p:nvPicPr>
        <p:blipFill rotWithShape="1">
          <a:blip r:embed="rId4"/>
          <a:srcRect b="15429"/>
          <a:stretch/>
        </p:blipFill>
        <p:spPr>
          <a:xfrm>
            <a:off x="20" y="1282"/>
            <a:ext cx="12191980" cy="6856718"/>
          </a:xfrm>
          <a:prstGeom prst="rect">
            <a:avLst/>
          </a:prstGeom>
        </p:spPr>
      </p:pic>
      <p:sp>
        <p:nvSpPr>
          <p:cNvPr id="10" name="Footer Placeholder 9">
            <a:extLst>
              <a:ext uri="{FF2B5EF4-FFF2-40B4-BE49-F238E27FC236}">
                <a16:creationId xmlns:a16="http://schemas.microsoft.com/office/drawing/2014/main" id="{8751E420-B483-4040-8E33-A32E82D74E33}"/>
              </a:ext>
            </a:extLst>
          </p:cNvPr>
          <p:cNvSpPr>
            <a:spLocks noGrp="1"/>
          </p:cNvSpPr>
          <p:nvPr>
            <p:ph type="ftr" sz="quarter" idx="11"/>
          </p:nvPr>
        </p:nvSpPr>
        <p:spPr/>
        <p:txBody>
          <a:bodyPr/>
          <a:lstStyle/>
          <a:p>
            <a:pPr algn="l"/>
            <a:r>
              <a:rPr lang="en-US" dirty="0"/>
              <a:t>Presentation Title</a:t>
            </a:r>
          </a:p>
        </p:txBody>
      </p:sp>
      <p:sp>
        <p:nvSpPr>
          <p:cNvPr id="11" name="Slide Number Placeholder 10">
            <a:extLst>
              <a:ext uri="{FF2B5EF4-FFF2-40B4-BE49-F238E27FC236}">
                <a16:creationId xmlns:a16="http://schemas.microsoft.com/office/drawing/2014/main" id="{A720F25F-904B-4AA2-9CB6-69411308A123}"/>
              </a:ext>
            </a:extLst>
          </p:cNvPr>
          <p:cNvSpPr>
            <a:spLocks noGrp="1"/>
          </p:cNvSpPr>
          <p:nvPr>
            <p:ph type="sldNum" sz="quarter" idx="12"/>
          </p:nvPr>
        </p:nvSpPr>
        <p:spPr/>
        <p:txBody>
          <a:bodyPr/>
          <a:lstStyle/>
          <a:p>
            <a:fld id="{B9713C8C-8E70-45D5-AE59-23E60168254E}" type="slidenum">
              <a:rPr lang="en-US" smtClean="0"/>
              <a:t>15</a:t>
            </a:fld>
            <a:endParaRPr lang="en-US" dirty="0"/>
          </a:p>
        </p:txBody>
      </p:sp>
      <p:sp>
        <p:nvSpPr>
          <p:cNvPr id="3" name="TextBox 2">
            <a:extLst>
              <a:ext uri="{FF2B5EF4-FFF2-40B4-BE49-F238E27FC236}">
                <a16:creationId xmlns:a16="http://schemas.microsoft.com/office/drawing/2014/main" id="{3B8E9AA0-AB34-0DF6-5949-E07F2D4ECFFA}"/>
              </a:ext>
            </a:extLst>
          </p:cNvPr>
          <p:cNvSpPr txBox="1"/>
          <p:nvPr/>
        </p:nvSpPr>
        <p:spPr>
          <a:xfrm>
            <a:off x="680424" y="190754"/>
            <a:ext cx="11483416" cy="1569660"/>
          </a:xfrm>
          <a:prstGeom prst="rect">
            <a:avLst/>
          </a:prstGeom>
          <a:noFill/>
        </p:spPr>
        <p:txBody>
          <a:bodyPr wrap="square" rtlCol="0">
            <a:spAutoFit/>
          </a:bodyPr>
          <a:lstStyle/>
          <a:p>
            <a:r>
              <a:rPr lang="en-GB" sz="4800" b="1" dirty="0">
                <a:solidFill>
                  <a:schemeClr val="accent1">
                    <a:lumMod val="60000"/>
                    <a:lumOff val="40000"/>
                  </a:schemeClr>
                </a:solidFill>
              </a:rPr>
              <a:t>What behaviours should a teacher model? </a:t>
            </a:r>
          </a:p>
        </p:txBody>
      </p:sp>
    </p:spTree>
    <p:extLst>
      <p:ext uri="{BB962C8B-B14F-4D97-AF65-F5344CB8AC3E}">
        <p14:creationId xmlns:p14="http://schemas.microsoft.com/office/powerpoint/2010/main" val="3958427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C02B0-6114-45FA-BF40-69F0FB5E2F14}"/>
              </a:ext>
            </a:extLst>
          </p:cNvPr>
          <p:cNvSpPr>
            <a:spLocks noGrp="1"/>
          </p:cNvSpPr>
          <p:nvPr>
            <p:ph type="title"/>
          </p:nvPr>
        </p:nvSpPr>
        <p:spPr>
          <a:xfrm>
            <a:off x="425417" y="280399"/>
            <a:ext cx="4919823" cy="999188"/>
          </a:xfrm>
        </p:spPr>
        <p:txBody>
          <a:bodyPr anchor="b">
            <a:normAutofit/>
          </a:bodyPr>
          <a:lstStyle/>
          <a:p>
            <a:r>
              <a:rPr lang="en-US" dirty="0" err="1"/>
              <a:t>Behaviour</a:t>
            </a:r>
            <a:r>
              <a:rPr lang="en-US" dirty="0"/>
              <a:t> Management Tips</a:t>
            </a:r>
          </a:p>
        </p:txBody>
      </p:sp>
      <p:pic>
        <p:nvPicPr>
          <p:cNvPr id="4" name="Picture 3">
            <a:hlinkClick r:id="rId2"/>
            <a:extLst>
              <a:ext uri="{FF2B5EF4-FFF2-40B4-BE49-F238E27FC236}">
                <a16:creationId xmlns:a16="http://schemas.microsoft.com/office/drawing/2014/main" id="{586D34EE-2FE5-24F2-A235-2C1CF18BC13B}"/>
              </a:ext>
            </a:extLst>
          </p:cNvPr>
          <p:cNvPicPr>
            <a:picLocks noChangeAspect="1"/>
          </p:cNvPicPr>
          <p:nvPr/>
        </p:nvPicPr>
        <p:blipFill>
          <a:blip r:embed="rId3"/>
          <a:stretch>
            <a:fillRect/>
          </a:stretch>
        </p:blipFill>
        <p:spPr>
          <a:xfrm>
            <a:off x="6878175" y="779993"/>
            <a:ext cx="4489704" cy="4467255"/>
          </a:xfrm>
          <a:prstGeom prst="rect">
            <a:avLst/>
          </a:prstGeom>
          <a:noFill/>
        </p:spPr>
      </p:pic>
      <p:sp>
        <p:nvSpPr>
          <p:cNvPr id="16" name="Text Placeholder 3">
            <a:extLst>
              <a:ext uri="{FF2B5EF4-FFF2-40B4-BE49-F238E27FC236}">
                <a16:creationId xmlns:a16="http://schemas.microsoft.com/office/drawing/2014/main" id="{3B26CFD1-1BB0-B399-487F-084FA4AF8ACC}"/>
              </a:ext>
            </a:extLst>
          </p:cNvPr>
          <p:cNvSpPr>
            <a:spLocks noGrp="1"/>
          </p:cNvSpPr>
          <p:nvPr>
            <p:ph type="body" sz="half" idx="2"/>
          </p:nvPr>
        </p:nvSpPr>
        <p:spPr>
          <a:xfrm>
            <a:off x="221096" y="1441938"/>
            <a:ext cx="5107042" cy="2806123"/>
          </a:xfrm>
        </p:spPr>
        <p:txBody>
          <a:bodyPr>
            <a:normAutofit fontScale="25000" lnSpcReduction="20000"/>
          </a:bodyPr>
          <a:lstStyle/>
          <a:p>
            <a:pPr marL="342900" indent="-342900">
              <a:buFont typeface="Arial" panose="020B0604020202020204" pitchFamily="34" charset="0"/>
              <a:buChar char="•"/>
            </a:pPr>
            <a:r>
              <a:rPr lang="en-GB" sz="8000" dirty="0"/>
              <a:t>Learn names – this will help to build positive relationships</a:t>
            </a:r>
          </a:p>
          <a:p>
            <a:pPr marL="342900" indent="-342900">
              <a:buFont typeface="Arial" panose="020B0604020202020204" pitchFamily="34" charset="0"/>
              <a:buChar char="•"/>
            </a:pPr>
            <a:r>
              <a:rPr lang="en-GB" sz="8000" dirty="0"/>
              <a:t>Welcome students at the door</a:t>
            </a:r>
          </a:p>
          <a:p>
            <a:pPr marL="342900" indent="-342900">
              <a:buFont typeface="Arial" panose="020B0604020202020204" pitchFamily="34" charset="0"/>
              <a:buChar char="•"/>
            </a:pPr>
            <a:r>
              <a:rPr lang="en-GB" sz="8000" dirty="0"/>
              <a:t>Ensure students sit in established seating plan </a:t>
            </a:r>
          </a:p>
          <a:p>
            <a:pPr marL="342900" indent="-342900">
              <a:buFont typeface="Arial" panose="020B0604020202020204" pitchFamily="34" charset="0"/>
              <a:buChar char="•"/>
            </a:pPr>
            <a:r>
              <a:rPr lang="en-GB" sz="8000" dirty="0"/>
              <a:t>Wait for silence before you begin</a:t>
            </a:r>
          </a:p>
          <a:p>
            <a:pPr marL="342900" indent="-342900">
              <a:buFont typeface="Arial" panose="020B0604020202020204" pitchFamily="34" charset="0"/>
              <a:buChar char="•"/>
            </a:pPr>
            <a:r>
              <a:rPr lang="en-GB" sz="8000" dirty="0"/>
              <a:t>Label the behaviour, not the student</a:t>
            </a:r>
          </a:p>
          <a:p>
            <a:pPr marL="342900" indent="-342900">
              <a:buFont typeface="Arial" panose="020B0604020202020204" pitchFamily="34" charset="0"/>
              <a:buChar char="•"/>
            </a:pPr>
            <a:r>
              <a:rPr lang="en-GB" sz="8000" dirty="0"/>
              <a:t>Use regular positive language with all students</a:t>
            </a:r>
          </a:p>
          <a:p>
            <a:pPr marL="342900" indent="-342900">
              <a:buFont typeface="Arial" panose="020B0604020202020204" pitchFamily="34" charset="0"/>
              <a:buChar char="•"/>
            </a:pPr>
            <a:r>
              <a:rPr lang="en-GB" sz="8000" dirty="0"/>
              <a:t>Try subtly walking towards students who are talking when you are talking</a:t>
            </a:r>
          </a:p>
          <a:p>
            <a:pPr marL="342900" indent="-342900">
              <a:buFont typeface="Arial" panose="020B0604020202020204" pitchFamily="34" charset="0"/>
              <a:buChar char="•"/>
            </a:pPr>
            <a:r>
              <a:rPr lang="en-GB" sz="8000" dirty="0"/>
              <a:t>Catch them being good!</a:t>
            </a:r>
          </a:p>
          <a:p>
            <a:pPr marL="342900" indent="-342900">
              <a:buFont typeface="Arial" panose="020B0604020202020204" pitchFamily="34" charset="0"/>
              <a:buChar char="•"/>
            </a:pPr>
            <a:r>
              <a:rPr lang="en-GB" sz="8000" b="1" dirty="0"/>
              <a:t>Don’t hold grudges – each lesson is a clean slate! </a:t>
            </a:r>
          </a:p>
          <a:p>
            <a:endParaRPr lang="en-US" dirty="0"/>
          </a:p>
        </p:txBody>
      </p:sp>
      <p:sp>
        <p:nvSpPr>
          <p:cNvPr id="11" name="Slide Number Placeholder 10">
            <a:extLst>
              <a:ext uri="{FF2B5EF4-FFF2-40B4-BE49-F238E27FC236}">
                <a16:creationId xmlns:a16="http://schemas.microsoft.com/office/drawing/2014/main" id="{A2A5F5C6-0A35-4E6A-BF43-EDAF5AD5510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16</a:t>
            </a:fld>
            <a:endParaRPr lang="en-US"/>
          </a:p>
        </p:txBody>
      </p:sp>
      <p:sp>
        <p:nvSpPr>
          <p:cNvPr id="5" name="TextBox 4">
            <a:extLst>
              <a:ext uri="{FF2B5EF4-FFF2-40B4-BE49-F238E27FC236}">
                <a16:creationId xmlns:a16="http://schemas.microsoft.com/office/drawing/2014/main" id="{274BB917-6EE1-C09F-317E-F99B5260E7CB}"/>
              </a:ext>
            </a:extLst>
          </p:cNvPr>
          <p:cNvSpPr txBox="1"/>
          <p:nvPr/>
        </p:nvSpPr>
        <p:spPr>
          <a:xfrm>
            <a:off x="269577" y="6075144"/>
            <a:ext cx="5058561" cy="646331"/>
          </a:xfrm>
          <a:prstGeom prst="rect">
            <a:avLst/>
          </a:prstGeom>
          <a:noFill/>
        </p:spPr>
        <p:txBody>
          <a:bodyPr wrap="square" rtlCol="0">
            <a:spAutoFit/>
          </a:bodyPr>
          <a:lstStyle/>
          <a:p>
            <a:r>
              <a:rPr lang="en-GB" dirty="0"/>
              <a:t>Adapted from Boyne et al (2018)</a:t>
            </a:r>
          </a:p>
          <a:p>
            <a:r>
              <a:rPr lang="en-GB" dirty="0"/>
              <a:t>Thrive in your first 3 years of teaching </a:t>
            </a:r>
          </a:p>
        </p:txBody>
      </p:sp>
    </p:spTree>
    <p:extLst>
      <p:ext uri="{BB962C8B-B14F-4D97-AF65-F5344CB8AC3E}">
        <p14:creationId xmlns:p14="http://schemas.microsoft.com/office/powerpoint/2010/main" val="916265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8F837C2-AA50-B467-823B-7FBA78F53429}"/>
              </a:ext>
            </a:extLst>
          </p:cNvPr>
          <p:cNvSpPr>
            <a:spLocks noGrp="1"/>
          </p:cNvSpPr>
          <p:nvPr>
            <p:ph type="sldNum" sz="quarter" idx="12"/>
          </p:nvPr>
        </p:nvSpPr>
        <p:spPr/>
        <p:txBody>
          <a:bodyPr/>
          <a:lstStyle/>
          <a:p>
            <a:fld id="{B9713C8C-8E70-45D5-AE59-23E60168254E}" type="slidenum">
              <a:rPr lang="en-US" smtClean="0"/>
              <a:t>17</a:t>
            </a:fld>
            <a:endParaRPr lang="en-US" dirty="0"/>
          </a:p>
        </p:txBody>
      </p:sp>
      <p:sp>
        <p:nvSpPr>
          <p:cNvPr id="8" name="Speech Bubble: Rectangle with Corners Rounded 7">
            <a:extLst>
              <a:ext uri="{FF2B5EF4-FFF2-40B4-BE49-F238E27FC236}">
                <a16:creationId xmlns:a16="http://schemas.microsoft.com/office/drawing/2014/main" id="{04CCE96C-CF9A-CDE2-00B8-3AE78FE78597}"/>
              </a:ext>
            </a:extLst>
          </p:cNvPr>
          <p:cNvSpPr/>
          <p:nvPr/>
        </p:nvSpPr>
        <p:spPr>
          <a:xfrm>
            <a:off x="461974" y="1363133"/>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1">
                    <a:lumMod val="75000"/>
                  </a:schemeClr>
                </a:solidFill>
              </a:rPr>
              <a:t>Undemanding work </a:t>
            </a:r>
          </a:p>
        </p:txBody>
      </p:sp>
      <p:sp>
        <p:nvSpPr>
          <p:cNvPr id="9" name="Speech Bubble: Rectangle with Corners Rounded 8">
            <a:extLst>
              <a:ext uri="{FF2B5EF4-FFF2-40B4-BE49-F238E27FC236}">
                <a16:creationId xmlns:a16="http://schemas.microsoft.com/office/drawing/2014/main" id="{5824A38A-E38D-0C1B-8244-E73ACCAFC799}"/>
              </a:ext>
            </a:extLst>
          </p:cNvPr>
          <p:cNvSpPr/>
          <p:nvPr/>
        </p:nvSpPr>
        <p:spPr>
          <a:xfrm>
            <a:off x="4309098" y="1382102"/>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1">
                    <a:lumMod val="75000"/>
                  </a:schemeClr>
                </a:solidFill>
              </a:rPr>
              <a:t>Unclear</a:t>
            </a:r>
            <a:r>
              <a:rPr lang="en-GB" sz="1800" dirty="0"/>
              <a:t> </a:t>
            </a:r>
            <a:r>
              <a:rPr lang="en-GB" sz="2800" dirty="0">
                <a:solidFill>
                  <a:schemeClr val="accent1">
                    <a:lumMod val="75000"/>
                  </a:schemeClr>
                </a:solidFill>
              </a:rPr>
              <a:t>instructions</a:t>
            </a:r>
            <a:r>
              <a:rPr lang="en-GB" sz="1800" dirty="0"/>
              <a:t> </a:t>
            </a:r>
          </a:p>
        </p:txBody>
      </p:sp>
      <p:sp>
        <p:nvSpPr>
          <p:cNvPr id="10" name="Speech Bubble: Rectangle with Corners Rounded 9">
            <a:extLst>
              <a:ext uri="{FF2B5EF4-FFF2-40B4-BE49-F238E27FC236}">
                <a16:creationId xmlns:a16="http://schemas.microsoft.com/office/drawing/2014/main" id="{1A1CBD0F-00D7-D2D4-C033-7F25858AA689}"/>
              </a:ext>
            </a:extLst>
          </p:cNvPr>
          <p:cNvSpPr/>
          <p:nvPr/>
        </p:nvSpPr>
        <p:spPr>
          <a:xfrm>
            <a:off x="8156222" y="1382102"/>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1">
                    <a:lumMod val="75000"/>
                  </a:schemeClr>
                </a:solidFill>
              </a:rPr>
              <a:t>Too much teacher talk</a:t>
            </a:r>
          </a:p>
        </p:txBody>
      </p:sp>
      <p:sp>
        <p:nvSpPr>
          <p:cNvPr id="11" name="Speech Bubble: Rectangle with Corners Rounded 10">
            <a:extLst>
              <a:ext uri="{FF2B5EF4-FFF2-40B4-BE49-F238E27FC236}">
                <a16:creationId xmlns:a16="http://schemas.microsoft.com/office/drawing/2014/main" id="{E97F9724-5F9F-7790-60C5-54F72D83A3EE}"/>
              </a:ext>
            </a:extLst>
          </p:cNvPr>
          <p:cNvSpPr/>
          <p:nvPr/>
        </p:nvSpPr>
        <p:spPr>
          <a:xfrm>
            <a:off x="461974" y="3899838"/>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1">
                    <a:lumMod val="75000"/>
                  </a:schemeClr>
                </a:solidFill>
              </a:rPr>
              <a:t>Too much teacher-led activity </a:t>
            </a:r>
          </a:p>
        </p:txBody>
      </p:sp>
      <p:sp>
        <p:nvSpPr>
          <p:cNvPr id="12" name="Speech Bubble: Rectangle with Corners Rounded 11">
            <a:extLst>
              <a:ext uri="{FF2B5EF4-FFF2-40B4-BE49-F238E27FC236}">
                <a16:creationId xmlns:a16="http://schemas.microsoft.com/office/drawing/2014/main" id="{DBC83AFA-F072-6419-7E89-17060DCFE8C6}"/>
              </a:ext>
            </a:extLst>
          </p:cNvPr>
          <p:cNvSpPr/>
          <p:nvPr/>
        </p:nvSpPr>
        <p:spPr>
          <a:xfrm>
            <a:off x="4309098" y="3895889"/>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1">
                    <a:lumMod val="75000"/>
                  </a:schemeClr>
                </a:solidFill>
              </a:rPr>
              <a:t>Problems with transitions</a:t>
            </a:r>
          </a:p>
        </p:txBody>
      </p:sp>
      <p:sp>
        <p:nvSpPr>
          <p:cNvPr id="13" name="Speech Bubble: Rectangle with Corners Rounded 12">
            <a:extLst>
              <a:ext uri="{FF2B5EF4-FFF2-40B4-BE49-F238E27FC236}">
                <a16:creationId xmlns:a16="http://schemas.microsoft.com/office/drawing/2014/main" id="{14BE129A-63C1-00D9-F4E6-70F8E3857A70}"/>
              </a:ext>
            </a:extLst>
          </p:cNvPr>
          <p:cNvSpPr/>
          <p:nvPr/>
        </p:nvSpPr>
        <p:spPr>
          <a:xfrm>
            <a:off x="8156222" y="3899838"/>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1">
                    <a:lumMod val="75000"/>
                  </a:schemeClr>
                </a:solidFill>
              </a:rPr>
              <a:t>Inaudible voice/Shouting </a:t>
            </a:r>
          </a:p>
        </p:txBody>
      </p:sp>
      <p:sp>
        <p:nvSpPr>
          <p:cNvPr id="14" name="TextBox 13">
            <a:extLst>
              <a:ext uri="{FF2B5EF4-FFF2-40B4-BE49-F238E27FC236}">
                <a16:creationId xmlns:a16="http://schemas.microsoft.com/office/drawing/2014/main" id="{6F950D68-AC86-5C01-24B7-6A8DADE5910F}"/>
              </a:ext>
            </a:extLst>
          </p:cNvPr>
          <p:cNvSpPr txBox="1"/>
          <p:nvPr/>
        </p:nvSpPr>
        <p:spPr>
          <a:xfrm>
            <a:off x="7367954" y="6352143"/>
            <a:ext cx="4683369" cy="369332"/>
          </a:xfrm>
          <a:prstGeom prst="rect">
            <a:avLst/>
          </a:prstGeom>
          <a:noFill/>
        </p:spPr>
        <p:txBody>
          <a:bodyPr wrap="square" rtlCol="0">
            <a:spAutoFit/>
          </a:bodyPr>
          <a:lstStyle/>
          <a:p>
            <a:r>
              <a:rPr lang="en-GB" dirty="0"/>
              <a:t>Newman University College, Birmingham</a:t>
            </a:r>
          </a:p>
        </p:txBody>
      </p:sp>
      <p:sp>
        <p:nvSpPr>
          <p:cNvPr id="15" name="TextBox 14">
            <a:extLst>
              <a:ext uri="{FF2B5EF4-FFF2-40B4-BE49-F238E27FC236}">
                <a16:creationId xmlns:a16="http://schemas.microsoft.com/office/drawing/2014/main" id="{38367B1D-ACDA-65F4-7805-4B4FF92E5CA2}"/>
              </a:ext>
            </a:extLst>
          </p:cNvPr>
          <p:cNvSpPr txBox="1"/>
          <p:nvPr/>
        </p:nvSpPr>
        <p:spPr>
          <a:xfrm>
            <a:off x="434622" y="554463"/>
            <a:ext cx="11322756" cy="523220"/>
          </a:xfrm>
          <a:prstGeom prst="rect">
            <a:avLst/>
          </a:prstGeom>
          <a:noFill/>
        </p:spPr>
        <p:txBody>
          <a:bodyPr wrap="square" rtlCol="0">
            <a:spAutoFit/>
          </a:bodyPr>
          <a:lstStyle/>
          <a:p>
            <a:pPr algn="ctr"/>
            <a:r>
              <a:rPr lang="en-GB" sz="2800" b="1" dirty="0">
                <a:solidFill>
                  <a:schemeClr val="accent1">
                    <a:lumMod val="50000"/>
                  </a:schemeClr>
                </a:solidFill>
              </a:rPr>
              <a:t>Common classroom management issues for new teachers </a:t>
            </a:r>
          </a:p>
        </p:txBody>
      </p:sp>
    </p:spTree>
    <p:extLst>
      <p:ext uri="{BB962C8B-B14F-4D97-AF65-F5344CB8AC3E}">
        <p14:creationId xmlns:p14="http://schemas.microsoft.com/office/powerpoint/2010/main" val="17872765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A16632E3-D87E-4A03-9F7C-CC66CC53BD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540"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5D6EFB9-6D7D-48BE-A0AC-5A466A583C87}"/>
              </a:ext>
            </a:extLst>
          </p:cNvPr>
          <p:cNvSpPr txBox="1"/>
          <p:nvPr/>
        </p:nvSpPr>
        <p:spPr>
          <a:xfrm>
            <a:off x="313898" y="5377218"/>
            <a:ext cx="11028772" cy="1200329"/>
          </a:xfrm>
          <a:prstGeom prst="rect">
            <a:avLst/>
          </a:prstGeom>
          <a:noFill/>
        </p:spPr>
        <p:txBody>
          <a:bodyPr wrap="square" rtlCol="0">
            <a:spAutoFit/>
          </a:bodyPr>
          <a:lstStyle/>
          <a:p>
            <a:r>
              <a:rPr lang="en-GB" sz="3600" b="1" dirty="0">
                <a:solidFill>
                  <a:schemeClr val="accent2">
                    <a:lumMod val="50000"/>
                  </a:schemeClr>
                </a:solidFill>
              </a:rPr>
              <a:t>Engage with Asynchronous presentation – </a:t>
            </a:r>
          </a:p>
          <a:p>
            <a:r>
              <a:rPr lang="en-GB" sz="3600" b="1" dirty="0">
                <a:solidFill>
                  <a:schemeClr val="accent2">
                    <a:lumMod val="50000"/>
                  </a:schemeClr>
                </a:solidFill>
              </a:rPr>
              <a:t>Aled Williams </a:t>
            </a:r>
            <a:r>
              <a:rPr lang="en-GB" sz="3600" b="1" dirty="0">
                <a:solidFill>
                  <a:schemeClr val="accent4">
                    <a:lumMod val="20000"/>
                    <a:lumOff val="80000"/>
                  </a:schemeClr>
                </a:solidFill>
              </a:rPr>
              <a:t>(BEHAVIOUR MANAGEMENT)</a:t>
            </a:r>
          </a:p>
        </p:txBody>
      </p:sp>
      <p:pic>
        <p:nvPicPr>
          <p:cNvPr id="5" name="Picture 2" descr="See the source image">
            <a:extLst>
              <a:ext uri="{FF2B5EF4-FFF2-40B4-BE49-F238E27FC236}">
                <a16:creationId xmlns:a16="http://schemas.microsoft.com/office/drawing/2014/main" id="{FD5042A3-A12D-4B66-A0C2-95051D9857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533" t="7562" r="8448" b="19204"/>
          <a:stretch/>
        </p:blipFill>
        <p:spPr bwMode="auto">
          <a:xfrm>
            <a:off x="6741996" y="46622"/>
            <a:ext cx="2606722" cy="2642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724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D34B8C-158D-4588-87AF-F4A06AD00C7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1" kern="1200">
                <a:latin typeface="+mj-lt"/>
                <a:ea typeface="+mj-ea"/>
                <a:cs typeface="+mj-cs"/>
              </a:rPr>
              <a:t>Plan for success! </a:t>
            </a:r>
          </a:p>
        </p:txBody>
      </p:sp>
      <p:sp>
        <p:nvSpPr>
          <p:cNvPr id="5" name="TextBox 4">
            <a:extLst>
              <a:ext uri="{FF2B5EF4-FFF2-40B4-BE49-F238E27FC236}">
                <a16:creationId xmlns:a16="http://schemas.microsoft.com/office/drawing/2014/main" id="{A031BC2A-4A88-44E0-B3AF-2D5BDB31395C}"/>
              </a:ext>
            </a:extLst>
          </p:cNvPr>
          <p:cNvSpPr txBox="1"/>
          <p:nvPr/>
        </p:nvSpPr>
        <p:spPr>
          <a:xfrm>
            <a:off x="523265" y="1690688"/>
            <a:ext cx="4937760" cy="3063240"/>
          </a:xfrm>
          <a:prstGeom prst="rect">
            <a:avLst/>
          </a:prstGeom>
        </p:spPr>
        <p:txBody>
          <a:bodyPr vert="horz" lIns="91440" tIns="45720" rIns="91440" bIns="45720" rtlCol="0">
            <a:noAutofit/>
          </a:bodyPr>
          <a:lstStyle/>
          <a:p>
            <a:pPr>
              <a:lnSpc>
                <a:spcPct val="90000"/>
              </a:lnSpc>
              <a:spcAft>
                <a:spcPts val="600"/>
              </a:spcAft>
            </a:pPr>
            <a:r>
              <a:rPr lang="en-US" sz="2400" dirty="0"/>
              <a:t>It is an established idea in education that teachers need to reduce the chances of incidents arising.  Smith and </a:t>
            </a:r>
            <a:r>
              <a:rPr lang="en-US" sz="2400" dirty="0" err="1"/>
              <a:t>Laslett</a:t>
            </a:r>
            <a:r>
              <a:rPr lang="en-US" sz="2400" dirty="0"/>
              <a:t> (1993) outlined 4 key rules of effective classroom management:</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	1.  Get them in</a:t>
            </a:r>
          </a:p>
          <a:p>
            <a:pPr indent="-228600">
              <a:lnSpc>
                <a:spcPct val="90000"/>
              </a:lnSpc>
              <a:spcAft>
                <a:spcPts val="600"/>
              </a:spcAft>
              <a:buFont typeface="Arial" panose="020B0604020202020204" pitchFamily="34" charset="0"/>
              <a:buChar char="•"/>
            </a:pPr>
            <a:r>
              <a:rPr lang="en-US" sz="2400" dirty="0"/>
              <a:t>	2.  Get on with it</a:t>
            </a:r>
          </a:p>
          <a:p>
            <a:pPr indent="-228600">
              <a:lnSpc>
                <a:spcPct val="90000"/>
              </a:lnSpc>
              <a:spcAft>
                <a:spcPts val="600"/>
              </a:spcAft>
              <a:buFont typeface="Arial" panose="020B0604020202020204" pitchFamily="34" charset="0"/>
              <a:buChar char="•"/>
            </a:pPr>
            <a:r>
              <a:rPr lang="en-US" sz="2400" dirty="0"/>
              <a:t>	3.  Get on with them</a:t>
            </a:r>
          </a:p>
          <a:p>
            <a:pPr indent="-228600">
              <a:lnSpc>
                <a:spcPct val="90000"/>
              </a:lnSpc>
              <a:spcAft>
                <a:spcPts val="600"/>
              </a:spcAft>
              <a:buFont typeface="Arial" panose="020B0604020202020204" pitchFamily="34" charset="0"/>
              <a:buChar char="•"/>
            </a:pPr>
            <a:r>
              <a:rPr lang="en-US" sz="2400" dirty="0"/>
              <a:t>	4.  Get them out</a:t>
            </a:r>
          </a:p>
        </p:txBody>
      </p:sp>
      <p:pic>
        <p:nvPicPr>
          <p:cNvPr id="2" name="Picture 1" descr="A person writing on a blackboard&#10;&#10;Description automatically generated">
            <a:extLst>
              <a:ext uri="{FF2B5EF4-FFF2-40B4-BE49-F238E27FC236}">
                <a16:creationId xmlns:a16="http://schemas.microsoft.com/office/drawing/2014/main" id="{43276A63-5D98-4BF7-BA90-A6F6C1FAA09B}"/>
              </a:ext>
            </a:extLst>
          </p:cNvPr>
          <p:cNvPicPr>
            <a:picLocks noChangeAspect="1"/>
          </p:cNvPicPr>
          <p:nvPr/>
        </p:nvPicPr>
        <p:blipFill rotWithShape="1">
          <a:blip r:embed="rId3"/>
          <a:srcRect t="342" r="-3" b="-3"/>
          <a:stretch/>
        </p:blipFill>
        <p:spPr>
          <a:xfrm>
            <a:off x="6730975" y="3429635"/>
            <a:ext cx="4937760" cy="3063240"/>
          </a:xfrm>
          <a:prstGeom prst="rect">
            <a:avLst/>
          </a:prstGeom>
          <a:noFill/>
        </p:spPr>
      </p:pic>
    </p:spTree>
    <p:extLst>
      <p:ext uri="{BB962C8B-B14F-4D97-AF65-F5344CB8AC3E}">
        <p14:creationId xmlns:p14="http://schemas.microsoft.com/office/powerpoint/2010/main" val="129945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animEffect transition="in" filter="fade">
                                      <p:cBhvr>
                                        <p:cTn id="7" dur="1000"/>
                                        <p:tgtEl>
                                          <p:spTgt spid="5">
                                            <p:txEl>
                                              <p:pRg st="3" end="3"/>
                                            </p:txEl>
                                          </p:spTgt>
                                        </p:tgtEl>
                                      </p:cBhvr>
                                    </p:animEffect>
                                    <p:anim calcmode="lin" valueType="num">
                                      <p:cBhvr>
                                        <p:cTn id="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4" end="4"/>
                                            </p:txEl>
                                          </p:spTgt>
                                        </p:tgtEl>
                                        <p:attrNameLst>
                                          <p:attrName>style.visibility</p:attrName>
                                        </p:attrNameLst>
                                      </p:cBhvr>
                                      <p:to>
                                        <p:strVal val="visible"/>
                                      </p:to>
                                    </p:set>
                                    <p:animEffect transition="in" filter="fade">
                                      <p:cBhvr>
                                        <p:cTn id="14" dur="1000"/>
                                        <p:tgtEl>
                                          <p:spTgt spid="5">
                                            <p:txEl>
                                              <p:pRg st="4" end="4"/>
                                            </p:txEl>
                                          </p:spTgt>
                                        </p:tgtEl>
                                      </p:cBhvr>
                                    </p:animEffect>
                                    <p:anim calcmode="lin" valueType="num">
                                      <p:cBhvr>
                                        <p:cTn id="1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animEffect transition="in" filter="fade">
                                      <p:cBhvr>
                                        <p:cTn id="21" dur="1000"/>
                                        <p:tgtEl>
                                          <p:spTgt spid="5">
                                            <p:txEl>
                                              <p:pRg st="5" end="5"/>
                                            </p:txEl>
                                          </p:spTgt>
                                        </p:tgtEl>
                                      </p:cBhvr>
                                    </p:animEffect>
                                    <p:anim calcmode="lin" valueType="num">
                                      <p:cBhvr>
                                        <p:cTn id="22"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Effect transition="in" filter="fade">
                                      <p:cBhvr>
                                        <p:cTn id="28" dur="1000"/>
                                        <p:tgtEl>
                                          <p:spTgt spid="5">
                                            <p:txEl>
                                              <p:pRg st="6" end="6"/>
                                            </p:txEl>
                                          </p:spTgt>
                                        </p:tgtEl>
                                      </p:cBhvr>
                                    </p:animEffect>
                                    <p:anim calcmode="lin" valueType="num">
                                      <p:cBhvr>
                                        <p:cTn id="2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097501-687C-4B32-A4C2-7DC1C6EB29A8}"/>
              </a:ext>
            </a:extLst>
          </p:cNvPr>
          <p:cNvSpPr txBox="1"/>
          <p:nvPr/>
        </p:nvSpPr>
        <p:spPr>
          <a:xfrm>
            <a:off x="395111" y="124178"/>
            <a:ext cx="11176000" cy="646331"/>
          </a:xfrm>
          <a:prstGeom prst="rect">
            <a:avLst/>
          </a:prstGeom>
          <a:noFill/>
        </p:spPr>
        <p:txBody>
          <a:bodyPr wrap="square" rtlCol="0">
            <a:spAutoFit/>
          </a:bodyPr>
          <a:lstStyle/>
          <a:p>
            <a:r>
              <a:rPr lang="en-GB" sz="3600" b="1" dirty="0"/>
              <a:t>1.  Get them in…</a:t>
            </a:r>
          </a:p>
        </p:txBody>
      </p:sp>
      <p:graphicFrame>
        <p:nvGraphicFramePr>
          <p:cNvPr id="3" name="Table 3">
            <a:extLst>
              <a:ext uri="{FF2B5EF4-FFF2-40B4-BE49-F238E27FC236}">
                <a16:creationId xmlns:a16="http://schemas.microsoft.com/office/drawing/2014/main" id="{D8EAA898-57F5-4DA9-9A18-457683B35CD1}"/>
              </a:ext>
            </a:extLst>
          </p:cNvPr>
          <p:cNvGraphicFramePr>
            <a:graphicFrameLocks noGrp="1"/>
          </p:cNvGraphicFramePr>
          <p:nvPr/>
        </p:nvGraphicFramePr>
        <p:xfrm>
          <a:off x="1309511" y="660945"/>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09799228"/>
                    </a:ext>
                  </a:extLst>
                </a:gridCol>
                <a:gridCol w="4064000">
                  <a:extLst>
                    <a:ext uri="{9D8B030D-6E8A-4147-A177-3AD203B41FA5}">
                      <a16:colId xmlns:a16="http://schemas.microsoft.com/office/drawing/2014/main" val="1777303365"/>
                    </a:ext>
                  </a:extLst>
                </a:gridCol>
              </a:tblGrid>
              <a:tr h="370840">
                <a:tc>
                  <a:txBody>
                    <a:bodyPr/>
                    <a:lstStyle/>
                    <a:p>
                      <a:r>
                        <a:rPr lang="en-GB" sz="3600" dirty="0"/>
                        <a:t>Potential issues </a:t>
                      </a:r>
                    </a:p>
                  </a:txBody>
                  <a:tcPr/>
                </a:tc>
                <a:tc>
                  <a:txBody>
                    <a:bodyPr/>
                    <a:lstStyle/>
                    <a:p>
                      <a:r>
                        <a:rPr lang="en-GB" sz="3600" dirty="0"/>
                        <a:t>Plan for success </a:t>
                      </a:r>
                    </a:p>
                  </a:txBody>
                  <a:tcPr/>
                </a:tc>
                <a:extLst>
                  <a:ext uri="{0D108BD9-81ED-4DB2-BD59-A6C34878D82A}">
                    <a16:rowId xmlns:a16="http://schemas.microsoft.com/office/drawing/2014/main" val="1627881266"/>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726910202"/>
                  </a:ext>
                </a:extLst>
              </a:tr>
            </a:tbl>
          </a:graphicData>
        </a:graphic>
      </p:graphicFrame>
      <p:sp>
        <p:nvSpPr>
          <p:cNvPr id="5" name="TextBox 4">
            <a:extLst>
              <a:ext uri="{FF2B5EF4-FFF2-40B4-BE49-F238E27FC236}">
                <a16:creationId xmlns:a16="http://schemas.microsoft.com/office/drawing/2014/main" id="{7A5FEDA8-AA4E-4562-9FA7-615D30D19C58}"/>
              </a:ext>
            </a:extLst>
          </p:cNvPr>
          <p:cNvSpPr txBox="1"/>
          <p:nvPr/>
        </p:nvSpPr>
        <p:spPr>
          <a:xfrm>
            <a:off x="508000" y="1841003"/>
            <a:ext cx="11176000" cy="646331"/>
          </a:xfrm>
          <a:prstGeom prst="rect">
            <a:avLst/>
          </a:prstGeom>
          <a:noFill/>
        </p:spPr>
        <p:txBody>
          <a:bodyPr wrap="square" rtlCol="0">
            <a:spAutoFit/>
          </a:bodyPr>
          <a:lstStyle/>
          <a:p>
            <a:r>
              <a:rPr lang="en-GB" sz="3600" b="1" dirty="0"/>
              <a:t>2.  Get on with it…</a:t>
            </a:r>
          </a:p>
        </p:txBody>
      </p:sp>
      <p:graphicFrame>
        <p:nvGraphicFramePr>
          <p:cNvPr id="7" name="Table 3">
            <a:extLst>
              <a:ext uri="{FF2B5EF4-FFF2-40B4-BE49-F238E27FC236}">
                <a16:creationId xmlns:a16="http://schemas.microsoft.com/office/drawing/2014/main" id="{313BA446-B4C5-4EE8-825C-8D81C0CC8FF4}"/>
              </a:ext>
            </a:extLst>
          </p:cNvPr>
          <p:cNvGraphicFramePr>
            <a:graphicFrameLocks noGrp="1"/>
          </p:cNvGraphicFramePr>
          <p:nvPr/>
        </p:nvGraphicFramePr>
        <p:xfrm>
          <a:off x="1309511" y="2418080"/>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09799228"/>
                    </a:ext>
                  </a:extLst>
                </a:gridCol>
                <a:gridCol w="4064000">
                  <a:extLst>
                    <a:ext uri="{9D8B030D-6E8A-4147-A177-3AD203B41FA5}">
                      <a16:colId xmlns:a16="http://schemas.microsoft.com/office/drawing/2014/main" val="1777303365"/>
                    </a:ext>
                  </a:extLst>
                </a:gridCol>
              </a:tblGrid>
              <a:tr h="370840">
                <a:tc>
                  <a:txBody>
                    <a:bodyPr/>
                    <a:lstStyle/>
                    <a:p>
                      <a:r>
                        <a:rPr lang="en-GB" sz="3600" dirty="0"/>
                        <a:t>Potential issues </a:t>
                      </a:r>
                    </a:p>
                  </a:txBody>
                  <a:tcPr/>
                </a:tc>
                <a:tc>
                  <a:txBody>
                    <a:bodyPr/>
                    <a:lstStyle/>
                    <a:p>
                      <a:r>
                        <a:rPr lang="en-GB" sz="3600" dirty="0"/>
                        <a:t>Plan for success </a:t>
                      </a:r>
                    </a:p>
                  </a:txBody>
                  <a:tcPr/>
                </a:tc>
                <a:extLst>
                  <a:ext uri="{0D108BD9-81ED-4DB2-BD59-A6C34878D82A}">
                    <a16:rowId xmlns:a16="http://schemas.microsoft.com/office/drawing/2014/main" val="1627881266"/>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726910202"/>
                  </a:ext>
                </a:extLst>
              </a:tr>
            </a:tbl>
          </a:graphicData>
        </a:graphic>
      </p:graphicFrame>
      <p:graphicFrame>
        <p:nvGraphicFramePr>
          <p:cNvPr id="9" name="Table 3">
            <a:extLst>
              <a:ext uri="{FF2B5EF4-FFF2-40B4-BE49-F238E27FC236}">
                <a16:creationId xmlns:a16="http://schemas.microsoft.com/office/drawing/2014/main" id="{B64DCEC1-6E3E-44EE-A4AC-C1D72ED90A8D}"/>
              </a:ext>
            </a:extLst>
          </p:cNvPr>
          <p:cNvGraphicFramePr>
            <a:graphicFrameLocks noGrp="1"/>
          </p:cNvGraphicFramePr>
          <p:nvPr/>
        </p:nvGraphicFramePr>
        <p:xfrm>
          <a:off x="1309511" y="5638379"/>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09799228"/>
                    </a:ext>
                  </a:extLst>
                </a:gridCol>
                <a:gridCol w="4064000">
                  <a:extLst>
                    <a:ext uri="{9D8B030D-6E8A-4147-A177-3AD203B41FA5}">
                      <a16:colId xmlns:a16="http://schemas.microsoft.com/office/drawing/2014/main" val="1777303365"/>
                    </a:ext>
                  </a:extLst>
                </a:gridCol>
              </a:tblGrid>
              <a:tr h="370840">
                <a:tc>
                  <a:txBody>
                    <a:bodyPr/>
                    <a:lstStyle/>
                    <a:p>
                      <a:r>
                        <a:rPr lang="en-GB" sz="3600" dirty="0"/>
                        <a:t>Potential issues </a:t>
                      </a:r>
                    </a:p>
                  </a:txBody>
                  <a:tcPr/>
                </a:tc>
                <a:tc>
                  <a:txBody>
                    <a:bodyPr/>
                    <a:lstStyle/>
                    <a:p>
                      <a:r>
                        <a:rPr lang="en-GB" sz="3600" dirty="0"/>
                        <a:t>Plan for success </a:t>
                      </a:r>
                    </a:p>
                  </a:txBody>
                  <a:tcPr/>
                </a:tc>
                <a:extLst>
                  <a:ext uri="{0D108BD9-81ED-4DB2-BD59-A6C34878D82A}">
                    <a16:rowId xmlns:a16="http://schemas.microsoft.com/office/drawing/2014/main" val="1627881266"/>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726910202"/>
                  </a:ext>
                </a:extLst>
              </a:tr>
            </a:tbl>
          </a:graphicData>
        </a:graphic>
      </p:graphicFrame>
      <p:graphicFrame>
        <p:nvGraphicFramePr>
          <p:cNvPr id="11" name="Table 3">
            <a:extLst>
              <a:ext uri="{FF2B5EF4-FFF2-40B4-BE49-F238E27FC236}">
                <a16:creationId xmlns:a16="http://schemas.microsoft.com/office/drawing/2014/main" id="{4A9E78C8-DB1C-4C75-9F87-41387AD2827E}"/>
              </a:ext>
            </a:extLst>
          </p:cNvPr>
          <p:cNvGraphicFramePr>
            <a:graphicFrameLocks noGrp="1"/>
          </p:cNvGraphicFramePr>
          <p:nvPr/>
        </p:nvGraphicFramePr>
        <p:xfrm>
          <a:off x="1309511" y="4071095"/>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09799228"/>
                    </a:ext>
                  </a:extLst>
                </a:gridCol>
                <a:gridCol w="4064000">
                  <a:extLst>
                    <a:ext uri="{9D8B030D-6E8A-4147-A177-3AD203B41FA5}">
                      <a16:colId xmlns:a16="http://schemas.microsoft.com/office/drawing/2014/main" val="1777303365"/>
                    </a:ext>
                  </a:extLst>
                </a:gridCol>
              </a:tblGrid>
              <a:tr h="370840">
                <a:tc>
                  <a:txBody>
                    <a:bodyPr/>
                    <a:lstStyle/>
                    <a:p>
                      <a:r>
                        <a:rPr lang="en-GB" sz="3600" dirty="0"/>
                        <a:t>Potential issues </a:t>
                      </a:r>
                    </a:p>
                  </a:txBody>
                  <a:tcPr/>
                </a:tc>
                <a:tc>
                  <a:txBody>
                    <a:bodyPr/>
                    <a:lstStyle/>
                    <a:p>
                      <a:r>
                        <a:rPr lang="en-GB" sz="3600" dirty="0"/>
                        <a:t>Plan for success </a:t>
                      </a:r>
                    </a:p>
                  </a:txBody>
                  <a:tcPr/>
                </a:tc>
                <a:extLst>
                  <a:ext uri="{0D108BD9-81ED-4DB2-BD59-A6C34878D82A}">
                    <a16:rowId xmlns:a16="http://schemas.microsoft.com/office/drawing/2014/main" val="1627881266"/>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26910202"/>
                  </a:ext>
                </a:extLst>
              </a:tr>
            </a:tbl>
          </a:graphicData>
        </a:graphic>
      </p:graphicFrame>
      <p:sp>
        <p:nvSpPr>
          <p:cNvPr id="13" name="TextBox 12">
            <a:extLst>
              <a:ext uri="{FF2B5EF4-FFF2-40B4-BE49-F238E27FC236}">
                <a16:creationId xmlns:a16="http://schemas.microsoft.com/office/drawing/2014/main" id="{FEC7987A-060F-49AB-8EA0-4E2B3E92A829}"/>
              </a:ext>
            </a:extLst>
          </p:cNvPr>
          <p:cNvSpPr txBox="1"/>
          <p:nvPr/>
        </p:nvSpPr>
        <p:spPr>
          <a:xfrm>
            <a:off x="508000" y="3520375"/>
            <a:ext cx="11176000" cy="584775"/>
          </a:xfrm>
          <a:prstGeom prst="rect">
            <a:avLst/>
          </a:prstGeom>
          <a:noFill/>
        </p:spPr>
        <p:txBody>
          <a:bodyPr wrap="square" rtlCol="0">
            <a:spAutoFit/>
          </a:bodyPr>
          <a:lstStyle/>
          <a:p>
            <a:r>
              <a:rPr lang="en-GB" sz="3200" b="1" dirty="0"/>
              <a:t>3.  Get on with them…</a:t>
            </a:r>
          </a:p>
        </p:txBody>
      </p:sp>
      <p:sp>
        <p:nvSpPr>
          <p:cNvPr id="15" name="TextBox 14">
            <a:extLst>
              <a:ext uri="{FF2B5EF4-FFF2-40B4-BE49-F238E27FC236}">
                <a16:creationId xmlns:a16="http://schemas.microsoft.com/office/drawing/2014/main" id="{2D099794-8629-46B3-A6FD-66CFC1CA2BE3}"/>
              </a:ext>
            </a:extLst>
          </p:cNvPr>
          <p:cNvSpPr txBox="1"/>
          <p:nvPr/>
        </p:nvSpPr>
        <p:spPr>
          <a:xfrm>
            <a:off x="508000" y="5138191"/>
            <a:ext cx="11176000" cy="584775"/>
          </a:xfrm>
          <a:prstGeom prst="rect">
            <a:avLst/>
          </a:prstGeom>
          <a:noFill/>
        </p:spPr>
        <p:txBody>
          <a:bodyPr wrap="square" rtlCol="0">
            <a:spAutoFit/>
          </a:bodyPr>
          <a:lstStyle/>
          <a:p>
            <a:r>
              <a:rPr lang="en-GB" sz="3200" b="1" dirty="0"/>
              <a:t>4.  Get them out…</a:t>
            </a:r>
          </a:p>
        </p:txBody>
      </p:sp>
    </p:spTree>
    <p:extLst>
      <p:ext uri="{BB962C8B-B14F-4D97-AF65-F5344CB8AC3E}">
        <p14:creationId xmlns:p14="http://schemas.microsoft.com/office/powerpoint/2010/main" val="232376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1D25AD-6426-4C98-A747-F5CE26897379}"/>
              </a:ext>
            </a:extLst>
          </p:cNvPr>
          <p:cNvPicPr>
            <a:picLocks noChangeAspect="1"/>
          </p:cNvPicPr>
          <p:nvPr/>
        </p:nvPicPr>
        <p:blipFill rotWithShape="1">
          <a:blip r:embed="rId3">
            <a:alphaModFix amt="42000"/>
          </a:blip>
          <a:srcRect t="14505" b="29255"/>
          <a:stretch/>
        </p:blipFill>
        <p:spPr>
          <a:xfrm>
            <a:off x="0" y="1282"/>
            <a:ext cx="12191980" cy="6856718"/>
          </a:xfrm>
          <a:prstGeom prst="rect">
            <a:avLst/>
          </a:prstGeom>
        </p:spPr>
      </p:pic>
      <p:sp>
        <p:nvSpPr>
          <p:cNvPr id="3" name="TextBox 2">
            <a:extLst>
              <a:ext uri="{FF2B5EF4-FFF2-40B4-BE49-F238E27FC236}">
                <a16:creationId xmlns:a16="http://schemas.microsoft.com/office/drawing/2014/main" id="{378EFFAF-BBEE-4EAC-B6B1-983C83EDF6FA}"/>
              </a:ext>
            </a:extLst>
          </p:cNvPr>
          <p:cNvSpPr txBox="1"/>
          <p:nvPr/>
        </p:nvSpPr>
        <p:spPr>
          <a:xfrm>
            <a:off x="323888" y="550863"/>
            <a:ext cx="11728501" cy="584775"/>
          </a:xfrm>
          <a:prstGeom prst="rect">
            <a:avLst/>
          </a:prstGeom>
          <a:solidFill>
            <a:schemeClr val="bg1"/>
          </a:solidFill>
        </p:spPr>
        <p:txBody>
          <a:bodyPr wrap="square" rtlCol="0">
            <a:spAutoFit/>
          </a:bodyPr>
          <a:lstStyle/>
          <a:p>
            <a:r>
              <a:rPr lang="en-GB" sz="3200" b="1" dirty="0">
                <a:solidFill>
                  <a:schemeClr val="accent1">
                    <a:lumMod val="60000"/>
                    <a:lumOff val="40000"/>
                  </a:schemeClr>
                </a:solidFill>
              </a:rPr>
              <a:t>Behaviour Management Scenarios… </a:t>
            </a:r>
          </a:p>
        </p:txBody>
      </p:sp>
      <p:sp>
        <p:nvSpPr>
          <p:cNvPr id="4" name="Subtitle 2">
            <a:extLst>
              <a:ext uri="{FF2B5EF4-FFF2-40B4-BE49-F238E27FC236}">
                <a16:creationId xmlns:a16="http://schemas.microsoft.com/office/drawing/2014/main" id="{13266EF5-2735-49B3-7CC9-3300BD907758}"/>
              </a:ext>
            </a:extLst>
          </p:cNvPr>
          <p:cNvSpPr>
            <a:spLocks noGrp="1"/>
          </p:cNvSpPr>
          <p:nvPr/>
        </p:nvSpPr>
        <p:spPr>
          <a:xfrm>
            <a:off x="371350" y="2980741"/>
            <a:ext cx="11728501" cy="1405107"/>
          </a:xfrm>
          <a:prstGeom prst="rect">
            <a:avLst/>
          </a:prstGeom>
        </p:spPr>
        <p:txBody>
          <a:bodyPr vert="horz" lIns="91440" tIns="45720" rIns="91440" bIns="45720" rtlCol="0">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342900" indent="0" algn="ctr" defTabSz="914400" rtl="0" eaLnBrk="1" latinLnBrk="0" hangingPunct="1">
              <a:lnSpc>
                <a:spcPct val="90000"/>
              </a:lnSpc>
              <a:spcBef>
                <a:spcPts val="500"/>
              </a:spcBef>
              <a:buFont typeface="Arial" panose="020B0604020202020204" pitchFamily="34" charset="0"/>
              <a:buNone/>
              <a:defRPr sz="1500" kern="1200">
                <a:solidFill>
                  <a:schemeClr val="tx1"/>
                </a:solidFill>
                <a:latin typeface="+mn-lt"/>
                <a:ea typeface="+mn-ea"/>
                <a:cs typeface="+mn-cs"/>
              </a:defRPr>
            </a:lvl2pPr>
            <a:lvl3pPr marL="685800" indent="0" algn="ctr" defTabSz="914400" rtl="0" eaLnBrk="1" latinLnBrk="0" hangingPunct="1">
              <a:lnSpc>
                <a:spcPct val="90000"/>
              </a:lnSpc>
              <a:spcBef>
                <a:spcPts val="500"/>
              </a:spcBef>
              <a:buFont typeface="Arial" panose="020B0604020202020204" pitchFamily="34" charset="0"/>
              <a:buNone/>
              <a:defRPr sz="1350" kern="1200">
                <a:solidFill>
                  <a:schemeClr val="tx1"/>
                </a:solidFill>
                <a:latin typeface="+mn-lt"/>
                <a:ea typeface="+mn-ea"/>
                <a:cs typeface="+mn-cs"/>
              </a:defRPr>
            </a:lvl3pPr>
            <a:lvl4pPr marL="10287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4pPr>
            <a:lvl5pPr marL="13716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5pPr>
            <a:lvl6pPr marL="17145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6pPr>
            <a:lvl7pPr marL="20574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7pPr>
            <a:lvl8pPr marL="24003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8pPr>
            <a:lvl9pPr marL="27432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9pPr>
          </a:lstStyle>
          <a:p>
            <a:pPr algn="l"/>
            <a:r>
              <a:rPr lang="en-GB" sz="2800" dirty="0"/>
              <a:t>There are five slides with different scenarios. What would you do? You have a choice of 4 options. Which option would you take, and is that the correct option? You might decide to react differently… </a:t>
            </a:r>
          </a:p>
        </p:txBody>
      </p:sp>
    </p:spTree>
    <p:extLst>
      <p:ext uri="{BB962C8B-B14F-4D97-AF65-F5344CB8AC3E}">
        <p14:creationId xmlns:p14="http://schemas.microsoft.com/office/powerpoint/2010/main" val="2170681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3"/>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7CE05328-9169-7D7A-4F1B-4C0A9D0C6BD3}"/>
              </a:ext>
            </a:extLst>
          </p:cNvPr>
          <p:cNvSpPr>
            <a:spLocks noGrp="1"/>
          </p:cNvSpPr>
          <p:nvPr/>
        </p:nvSpPr>
        <p:spPr>
          <a:xfrm>
            <a:off x="414670" y="276447"/>
            <a:ext cx="9101470" cy="532822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cs typeface="Arial" panose="020B0604020202020204" pitchFamily="34" charset="0"/>
              </a:rPr>
              <a:t>You get to your classroom for your first lesson with a year 8 class. You’re 5 mins late because you have just come from observing a lesson at the other end of the school. All the pupils are noisy. Some are sitting on tables. No-one listens when you ask them to sit down and be quiet.</a:t>
            </a:r>
          </a:p>
          <a:p>
            <a:pPr marL="0" indent="0">
              <a:buNone/>
            </a:pPr>
            <a:endParaRPr lang="en-GB" dirty="0">
              <a:cs typeface="Arial" panose="020B0604020202020204" pitchFamily="34" charset="0"/>
            </a:endParaRPr>
          </a:p>
          <a:p>
            <a:pPr marL="0" indent="0">
              <a:buNone/>
            </a:pPr>
            <a:r>
              <a:rPr lang="en-GB" b="1" dirty="0">
                <a:cs typeface="Arial" panose="020B0604020202020204" pitchFamily="34" charset="0"/>
              </a:rPr>
              <a:t>Do you:</a:t>
            </a:r>
          </a:p>
          <a:p>
            <a:pPr marL="385763" indent="-385763">
              <a:buFont typeface="+mj-lt"/>
              <a:buAutoNum type="arabicPeriod"/>
            </a:pPr>
            <a:r>
              <a:rPr lang="en-GB" dirty="0">
                <a:cs typeface="Arial" panose="020B0604020202020204" pitchFamily="34" charset="0"/>
              </a:rPr>
              <a:t>Shout. Be the loudest voice. Get them sitting down quietly within 30 seconds</a:t>
            </a:r>
          </a:p>
          <a:p>
            <a:pPr marL="385763" indent="-385763">
              <a:buFont typeface="+mj-lt"/>
              <a:buAutoNum type="arabicPeriod"/>
            </a:pPr>
            <a:r>
              <a:rPr lang="en-GB" dirty="0">
                <a:cs typeface="Arial" panose="020B0604020202020204" pitchFamily="34" charset="0"/>
              </a:rPr>
              <a:t>Keep them in break time for being noisy and not listening.</a:t>
            </a:r>
          </a:p>
          <a:p>
            <a:pPr marL="385763" indent="-385763">
              <a:buFont typeface="+mj-lt"/>
              <a:buAutoNum type="arabicPeriod"/>
            </a:pPr>
            <a:r>
              <a:rPr lang="en-GB" dirty="0">
                <a:cs typeface="Arial" panose="020B0604020202020204" pitchFamily="34" charset="0"/>
              </a:rPr>
              <a:t>Try not to cry and go and get a teacher that can control the class.</a:t>
            </a:r>
          </a:p>
          <a:p>
            <a:pPr marL="385763" indent="-385763">
              <a:buFont typeface="+mj-lt"/>
              <a:buAutoNum type="arabicPeriod"/>
            </a:pPr>
            <a:r>
              <a:rPr lang="en-GB" dirty="0">
                <a:cs typeface="Arial" panose="020B0604020202020204" pitchFamily="34" charset="0"/>
              </a:rPr>
              <a:t>Stand in the front patiently and wait for them to notice you. They will settle once they see you.</a:t>
            </a:r>
          </a:p>
          <a:p>
            <a:pPr marL="385763" indent="-385763">
              <a:buFont typeface="+mj-lt"/>
              <a:buAutoNum type="arabicPeriod"/>
            </a:pPr>
            <a:r>
              <a:rPr lang="en-GB" dirty="0">
                <a:cs typeface="Arial" panose="020B0604020202020204" pitchFamily="34" charset="0"/>
              </a:rPr>
              <a:t>Something else</a:t>
            </a:r>
          </a:p>
        </p:txBody>
      </p:sp>
    </p:spTree>
    <p:extLst>
      <p:ext uri="{BB962C8B-B14F-4D97-AF65-F5344CB8AC3E}">
        <p14:creationId xmlns:p14="http://schemas.microsoft.com/office/powerpoint/2010/main" val="3390706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3"/>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FA6B870E-BCD5-1E5C-C653-5E2FD114721D}"/>
              </a:ext>
            </a:extLst>
          </p:cNvPr>
          <p:cNvSpPr>
            <a:spLocks noGrp="1"/>
          </p:cNvSpPr>
          <p:nvPr/>
        </p:nvSpPr>
        <p:spPr>
          <a:xfrm>
            <a:off x="202019" y="244549"/>
            <a:ext cx="9314121" cy="5360120"/>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500" b="1" dirty="0"/>
              <a:t>It’s your first lesson with a year 7 class. When you ask oral questions, James shouts out the answer every time. He never puts his hand up. His answers are always correct. </a:t>
            </a:r>
          </a:p>
          <a:p>
            <a:pPr marL="0" indent="0">
              <a:buNone/>
            </a:pPr>
            <a:endParaRPr lang="en-GB" dirty="0"/>
          </a:p>
          <a:p>
            <a:pPr marL="0" indent="0">
              <a:buNone/>
            </a:pPr>
            <a:r>
              <a:rPr lang="en-GB" b="1" dirty="0"/>
              <a:t>Do you:</a:t>
            </a:r>
          </a:p>
          <a:p>
            <a:pPr marL="0" indent="0">
              <a:buNone/>
            </a:pPr>
            <a:r>
              <a:rPr lang="en-GB" dirty="0"/>
              <a:t>1. Continue as you are. James is answering correctly and is showing a good understanding of the work.</a:t>
            </a:r>
          </a:p>
          <a:p>
            <a:pPr marL="0" indent="0">
              <a:buNone/>
            </a:pPr>
            <a:r>
              <a:rPr lang="en-GB" dirty="0"/>
              <a:t>2. Keep James in break time for not putting his hand up.</a:t>
            </a:r>
          </a:p>
          <a:p>
            <a:pPr marL="0" indent="0">
              <a:buNone/>
            </a:pPr>
            <a:r>
              <a:rPr lang="en-GB" dirty="0"/>
              <a:t>3. Before asking a question, remind the pupils to raise their hands and explain that you will choose who answers.</a:t>
            </a:r>
          </a:p>
          <a:p>
            <a:pPr marL="0" indent="0">
              <a:buNone/>
            </a:pPr>
            <a:r>
              <a:rPr lang="en-GB" dirty="0"/>
              <a:t>4. Follow a ‘no hands up’ policy and randomly choose a pupil to answer questions.</a:t>
            </a:r>
          </a:p>
          <a:p>
            <a:pPr marL="0" indent="0">
              <a:buNone/>
            </a:pPr>
            <a:r>
              <a:rPr lang="en-GB" dirty="0"/>
              <a:t>5. Something else</a:t>
            </a:r>
          </a:p>
          <a:p>
            <a:pPr marL="0" indent="0">
              <a:buNone/>
            </a:pPr>
            <a:endParaRPr lang="en-GB" dirty="0"/>
          </a:p>
        </p:txBody>
      </p:sp>
    </p:spTree>
    <p:extLst>
      <p:ext uri="{BB962C8B-B14F-4D97-AF65-F5344CB8AC3E}">
        <p14:creationId xmlns:p14="http://schemas.microsoft.com/office/powerpoint/2010/main" val="1117134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3"/>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52628E60-8B98-CF9C-EF83-AABAD8B51A72}"/>
              </a:ext>
            </a:extLst>
          </p:cNvPr>
          <p:cNvSpPr>
            <a:spLocks noGrp="1"/>
          </p:cNvSpPr>
          <p:nvPr/>
        </p:nvSpPr>
        <p:spPr>
          <a:xfrm>
            <a:off x="529855" y="340242"/>
            <a:ext cx="8933121" cy="6156251"/>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800" b="1" dirty="0"/>
              <a:t>You were up until 1am this morning preparing a cracking resource. You woke an hour early, you got in to school at 7:30 am to print out colour copies and cut them nicely. It’s your best preparation since starting to teach. You’re dead chuffed. After you hand them out to groups in class, you explain the task. Shannon (who has behaviour problems) has ripped up her group’s set and is smiling at you. You are boiling with anger.</a:t>
            </a:r>
          </a:p>
          <a:p>
            <a:pPr marL="0" indent="0">
              <a:buNone/>
            </a:pPr>
            <a:r>
              <a:rPr lang="en-GB" sz="4400" b="1" dirty="0"/>
              <a:t>Do you:</a:t>
            </a:r>
          </a:p>
          <a:p>
            <a:pPr marL="0" indent="0">
              <a:buNone/>
            </a:pPr>
            <a:r>
              <a:rPr lang="en-GB" sz="3800" dirty="0"/>
              <a:t>1. Shout at Shannon. Tell her you were up late last night getting these ready for her and now she’s spoilt it all. Keep her in at lunchtime for a whole week.</a:t>
            </a:r>
          </a:p>
          <a:p>
            <a:pPr marL="0" indent="0">
              <a:buNone/>
            </a:pPr>
            <a:r>
              <a:rPr lang="en-GB" sz="3800" dirty="0"/>
              <a:t>2. Tell Shannon’s group that they will have to do other work now. They can’t do the task because Shannon has spoilt it.</a:t>
            </a:r>
          </a:p>
          <a:p>
            <a:pPr marL="0" indent="0">
              <a:buNone/>
            </a:pPr>
            <a:r>
              <a:rPr lang="en-GB" sz="3800" dirty="0"/>
              <a:t>3. Hand out another set to the group (look at you – you had even prepared a spare set in case of emergencies). This time, give it to another pupil in the group.</a:t>
            </a:r>
          </a:p>
          <a:p>
            <a:pPr marL="0" indent="0">
              <a:buNone/>
            </a:pPr>
            <a:r>
              <a:rPr lang="en-GB" sz="3800" dirty="0"/>
              <a:t>4. Offer Shannon time out – she can go out of the classroom and come back when she is ready to work.</a:t>
            </a:r>
          </a:p>
          <a:p>
            <a:pPr marL="0" indent="0">
              <a:buNone/>
            </a:pPr>
            <a:r>
              <a:rPr lang="en-GB" sz="3800" dirty="0"/>
              <a:t>5. Something else</a:t>
            </a:r>
          </a:p>
          <a:p>
            <a:endParaRPr lang="en-GB" dirty="0"/>
          </a:p>
        </p:txBody>
      </p:sp>
    </p:spTree>
    <p:extLst>
      <p:ext uri="{BB962C8B-B14F-4D97-AF65-F5344CB8AC3E}">
        <p14:creationId xmlns:p14="http://schemas.microsoft.com/office/powerpoint/2010/main" val="14383414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3"/>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0A8188B7-A5DA-F206-4A96-A65C1FBF32A2}"/>
              </a:ext>
            </a:extLst>
          </p:cNvPr>
          <p:cNvSpPr>
            <a:spLocks noGrp="1"/>
          </p:cNvSpPr>
          <p:nvPr/>
        </p:nvSpPr>
        <p:spPr>
          <a:xfrm>
            <a:off x="529856" y="404037"/>
            <a:ext cx="8986284" cy="5986130"/>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500" b="1" dirty="0"/>
              <a:t>You give your pupils 25 minutes for an individual written task. 10 minutes have passed. Jake (sitting in the back) hasn’t written a word. He’s distracting others around him by talking to them and tickling them.</a:t>
            </a:r>
          </a:p>
          <a:p>
            <a:pPr marL="0" indent="0">
              <a:buNone/>
            </a:pPr>
            <a:endParaRPr lang="en-GB" sz="3000" b="1" dirty="0"/>
          </a:p>
          <a:p>
            <a:pPr marL="0" indent="0">
              <a:buNone/>
            </a:pPr>
            <a:r>
              <a:rPr lang="en-GB" b="1" dirty="0"/>
              <a:t>Do you:</a:t>
            </a:r>
          </a:p>
          <a:p>
            <a:pPr marL="0" indent="0">
              <a:buNone/>
            </a:pPr>
            <a:r>
              <a:rPr lang="en-GB" dirty="0"/>
              <a:t>1. Tell Jake from the front of the class that he has 15 minutes left. He’d better get writing.</a:t>
            </a:r>
          </a:p>
          <a:p>
            <a:pPr marL="0" indent="0">
              <a:buNone/>
            </a:pPr>
            <a:r>
              <a:rPr lang="en-GB" dirty="0"/>
              <a:t>2. Move Jake to the front. There is a spare seat next to Molly (pretty girl, swot, Little Miss Perfect) </a:t>
            </a:r>
          </a:p>
          <a:p>
            <a:pPr marL="0" indent="0">
              <a:buNone/>
            </a:pPr>
            <a:r>
              <a:rPr lang="en-GB" dirty="0"/>
              <a:t>3. Move the pupils either side of Jake to the front. So that they can work uninterrupted.</a:t>
            </a:r>
          </a:p>
          <a:p>
            <a:pPr marL="0" indent="0">
              <a:buNone/>
            </a:pPr>
            <a:r>
              <a:rPr lang="en-GB" dirty="0"/>
              <a:t>4. Walk to the back, bend your knees so that you are the same height as Jake. Ask him quietly how you can help him with his work.</a:t>
            </a:r>
          </a:p>
          <a:p>
            <a:pPr marL="0" indent="0">
              <a:buNone/>
            </a:pPr>
            <a:r>
              <a:rPr lang="en-GB" dirty="0"/>
              <a:t>5. Something else</a:t>
            </a:r>
          </a:p>
          <a:p>
            <a:endParaRPr lang="en-GB" dirty="0"/>
          </a:p>
        </p:txBody>
      </p:sp>
    </p:spTree>
    <p:extLst>
      <p:ext uri="{BB962C8B-B14F-4D97-AF65-F5344CB8AC3E}">
        <p14:creationId xmlns:p14="http://schemas.microsoft.com/office/powerpoint/2010/main" val="4025611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2"/>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77960190-3463-3C74-67AD-225B033B090C}"/>
              </a:ext>
            </a:extLst>
          </p:cNvPr>
          <p:cNvSpPr>
            <a:spLocks noGrp="1"/>
          </p:cNvSpPr>
          <p:nvPr/>
        </p:nvSpPr>
        <p:spPr>
          <a:xfrm>
            <a:off x="361507" y="382772"/>
            <a:ext cx="9335386" cy="6124354"/>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000" b="1" dirty="0"/>
              <a:t>You’ve given pupils a handout that you created. You ‘copy-and-pasted’ the text after googling the topic. There are 6 questions with a space to answer on the paper. The pupils are pointing to the handouts and laughing. A voice from the back says (through fits of laughter) “You can’t spell Miss. Tom Jones wasn’t </a:t>
            </a:r>
            <a:r>
              <a:rPr lang="en-GB" sz="3000" b="1" i="1" dirty="0"/>
              <a:t>porn</a:t>
            </a:r>
            <a:r>
              <a:rPr lang="en-GB" sz="3000" b="1" dirty="0"/>
              <a:t> in 1940!” </a:t>
            </a:r>
          </a:p>
          <a:p>
            <a:pPr marL="0" indent="0">
              <a:buNone/>
            </a:pPr>
            <a:endParaRPr lang="en-GB" b="1" dirty="0"/>
          </a:p>
          <a:p>
            <a:pPr marL="0" indent="0">
              <a:buNone/>
            </a:pPr>
            <a:r>
              <a:rPr lang="en-GB" b="1" dirty="0"/>
              <a:t>Do you:</a:t>
            </a:r>
          </a:p>
          <a:p>
            <a:pPr marL="0" indent="0">
              <a:buNone/>
            </a:pPr>
            <a:r>
              <a:rPr lang="en-GB" dirty="0"/>
              <a:t>1. Apologise for your mistake. Make a mental note to check resources before you hand them out next time.</a:t>
            </a:r>
          </a:p>
          <a:p>
            <a:pPr marL="0" indent="0">
              <a:buNone/>
            </a:pPr>
            <a:r>
              <a:rPr lang="en-GB" dirty="0"/>
              <a:t>2. Laugh with them. it has tickled you as well. Tell them your literacy skills are rubbish and ask them to ignore any errors.</a:t>
            </a:r>
          </a:p>
          <a:p>
            <a:pPr marL="0" indent="0">
              <a:buNone/>
            </a:pPr>
            <a:r>
              <a:rPr lang="en-GB" dirty="0"/>
              <a:t>3. Collect the handouts and move on to Plan B – give them another task.</a:t>
            </a:r>
          </a:p>
          <a:p>
            <a:pPr marL="0" indent="0">
              <a:buNone/>
            </a:pPr>
            <a:r>
              <a:rPr lang="en-GB" dirty="0"/>
              <a:t>4. Raise your voice with the pupil who questioned your spelling. React sternly to change the atmosphere in the class. That should silence the laughter.</a:t>
            </a:r>
          </a:p>
          <a:p>
            <a:pPr marL="0" indent="0">
              <a:buNone/>
            </a:pPr>
            <a:r>
              <a:rPr lang="en-GB" dirty="0"/>
              <a:t>5. Something else</a:t>
            </a:r>
          </a:p>
        </p:txBody>
      </p:sp>
    </p:spTree>
    <p:extLst>
      <p:ext uri="{BB962C8B-B14F-4D97-AF65-F5344CB8AC3E}">
        <p14:creationId xmlns:p14="http://schemas.microsoft.com/office/powerpoint/2010/main" val="20904577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E9E39D8-2BF4-62DD-4EC4-1DAA122E6610}"/>
              </a:ext>
            </a:extLst>
          </p:cNvPr>
          <p:cNvSpPr>
            <a:spLocks noGrp="1"/>
          </p:cNvSpPr>
          <p:nvPr>
            <p:ph type="title"/>
          </p:nvPr>
        </p:nvSpPr>
        <p:spPr>
          <a:xfrm>
            <a:off x="374649" y="457200"/>
            <a:ext cx="10668489" cy="773437"/>
          </a:xfrm>
        </p:spPr>
        <p:txBody>
          <a:bodyPr>
            <a:normAutofit/>
          </a:bodyPr>
          <a:lstStyle/>
          <a:p>
            <a:r>
              <a:rPr lang="en-US" sz="4000" dirty="0"/>
              <a:t>Subject specific classroom management</a:t>
            </a:r>
          </a:p>
        </p:txBody>
      </p:sp>
      <p:sp>
        <p:nvSpPr>
          <p:cNvPr id="8" name="Text Placeholder 2">
            <a:extLst>
              <a:ext uri="{FF2B5EF4-FFF2-40B4-BE49-F238E27FC236}">
                <a16:creationId xmlns:a16="http://schemas.microsoft.com/office/drawing/2014/main" id="{E6F99822-8467-3255-E781-B8D7E4BC85DD}"/>
              </a:ext>
            </a:extLst>
          </p:cNvPr>
          <p:cNvSpPr>
            <a:spLocks noGrp="1"/>
          </p:cNvSpPr>
          <p:nvPr>
            <p:ph type="body" idx="1"/>
          </p:nvPr>
        </p:nvSpPr>
        <p:spPr>
          <a:xfrm>
            <a:off x="374649" y="1799961"/>
            <a:ext cx="9929936" cy="1500187"/>
          </a:xfrm>
        </p:spPr>
        <p:txBody>
          <a:bodyPr>
            <a:noAutofit/>
          </a:bodyPr>
          <a:lstStyle/>
          <a:p>
            <a:r>
              <a:rPr lang="en-US" sz="1800" dirty="0"/>
              <a:t>What will I need to manage specific to my subject?</a:t>
            </a:r>
          </a:p>
          <a:p>
            <a:endParaRPr lang="en-US" sz="1800" dirty="0"/>
          </a:p>
          <a:p>
            <a:r>
              <a:rPr lang="en-US" sz="1800" dirty="0"/>
              <a:t>What measures do I need to put in place to manage the environment?</a:t>
            </a:r>
          </a:p>
          <a:p>
            <a:endParaRPr lang="en-US" sz="1800" dirty="0"/>
          </a:p>
          <a:p>
            <a:endParaRPr lang="en-US" sz="1800" dirty="0"/>
          </a:p>
        </p:txBody>
      </p:sp>
      <p:sp>
        <p:nvSpPr>
          <p:cNvPr id="3" name="TextBox 2">
            <a:extLst>
              <a:ext uri="{FF2B5EF4-FFF2-40B4-BE49-F238E27FC236}">
                <a16:creationId xmlns:a16="http://schemas.microsoft.com/office/drawing/2014/main" id="{581FD74A-AFDC-4ECA-AC0B-4136687CC499}"/>
              </a:ext>
            </a:extLst>
          </p:cNvPr>
          <p:cNvSpPr txBox="1"/>
          <p:nvPr/>
        </p:nvSpPr>
        <p:spPr>
          <a:xfrm>
            <a:off x="543632" y="3557853"/>
            <a:ext cx="10330522" cy="2062103"/>
          </a:xfrm>
          <a:prstGeom prst="rect">
            <a:avLst/>
          </a:prstGeom>
          <a:noFill/>
        </p:spPr>
        <p:txBody>
          <a:bodyPr wrap="square" rtlCol="0">
            <a:spAutoFit/>
          </a:bodyPr>
          <a:lstStyle/>
          <a:p>
            <a:r>
              <a:rPr lang="en-GB" sz="3200" b="1" dirty="0"/>
              <a:t>TASK</a:t>
            </a:r>
            <a:r>
              <a:rPr lang="en-GB" sz="3200" dirty="0"/>
              <a:t>: In subject specific teams, identify 4 challenges you might face in your subject specific classroom. Then identify what you will to do mitigate these problems. Feedback to main group. </a:t>
            </a:r>
          </a:p>
        </p:txBody>
      </p:sp>
    </p:spTree>
    <p:extLst>
      <p:ext uri="{BB962C8B-B14F-4D97-AF65-F5344CB8AC3E}">
        <p14:creationId xmlns:p14="http://schemas.microsoft.com/office/powerpoint/2010/main" val="842777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7"/>
          <p:cNvSpPr txBox="1"/>
          <p:nvPr/>
        </p:nvSpPr>
        <p:spPr>
          <a:xfrm>
            <a:off x="474600" y="183195"/>
            <a:ext cx="11242800" cy="7938608"/>
          </a:xfrm>
          <a:prstGeom prst="rect">
            <a:avLst/>
          </a:prstGeom>
          <a:noFill/>
          <a:ln>
            <a:noFill/>
          </a:ln>
        </p:spPr>
        <p:txBody>
          <a:bodyPr spcFirstLastPara="1" wrap="square" lIns="121900" tIns="121900" rIns="121900" bIns="121900" anchor="t" anchorCtr="0">
            <a:spAutoFit/>
          </a:bodyPr>
          <a:lstStyle/>
          <a:p>
            <a:pPr>
              <a:lnSpc>
                <a:spcPct val="115000"/>
              </a:lnSpc>
              <a:buClr>
                <a:schemeClr val="dk1"/>
              </a:buClr>
              <a:buSzPts val="1100"/>
            </a:pPr>
            <a:r>
              <a:rPr lang="en-GB" sz="2400" dirty="0">
                <a:solidFill>
                  <a:srgbClr val="14171A"/>
                </a:solidFill>
              </a:rPr>
              <a:t>‘The power of absolute silence. Expect it. Mean it. Wait for it. Plan for a section of each lesson to be it.’</a:t>
            </a:r>
            <a:endParaRPr sz="2400"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533" dirty="0">
                <a:solidFill>
                  <a:srgbClr val="14171A"/>
                </a:solidFill>
              </a:rPr>
              <a:t>‘</a:t>
            </a:r>
            <a:r>
              <a:rPr lang="en-GB" sz="1533" b="1" dirty="0">
                <a:solidFill>
                  <a:srgbClr val="14171A"/>
                </a:solidFill>
                <a:latin typeface="Times New Roman"/>
                <a:ea typeface="Times New Roman"/>
                <a:cs typeface="Times New Roman"/>
                <a:sym typeface="Times New Roman"/>
              </a:rPr>
              <a:t>Have a spot in the class that when you're stood in they know you need silence/attention. Thank those that have eyes on you and have stopped talking.’</a:t>
            </a:r>
            <a:endParaRPr sz="1533" b="1" dirty="0">
              <a:solidFill>
                <a:srgbClr val="14171A"/>
              </a:solidFill>
              <a:latin typeface="Times New Roman"/>
              <a:ea typeface="Times New Roman"/>
              <a:cs typeface="Times New Roman"/>
              <a:sym typeface="Times New Roman"/>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533" dirty="0">
                <a:solidFill>
                  <a:srgbClr val="14171A"/>
                </a:solidFill>
              </a:rPr>
              <a:t>‘Do not start talking until every single one of them is silent’</a:t>
            </a:r>
            <a:endParaRPr sz="1533"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533" b="1" dirty="0">
                <a:solidFill>
                  <a:srgbClr val="14171A"/>
                </a:solidFill>
              </a:rPr>
              <a:t>‘Remain consistent in your approach. Do not chop and change your expectations, keep them high and the students will respond.’</a:t>
            </a:r>
            <a:endParaRPr sz="1533" b="1"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467" dirty="0">
                <a:solidFill>
                  <a:schemeClr val="dk1"/>
                </a:solidFill>
              </a:rPr>
              <a:t>‘Don’t smile until Christmas’</a:t>
            </a:r>
            <a:endParaRPr sz="1467" dirty="0">
              <a:solidFill>
                <a:schemeClr val="dk1"/>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533" dirty="0">
                <a:solidFill>
                  <a:srgbClr val="14171A"/>
                </a:solidFill>
              </a:rPr>
              <a:t>‘The snippet of advice I received from my mentor after my first day was that I was becoming too pally with the children’</a:t>
            </a:r>
            <a:endParaRPr sz="1533"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2400" dirty="0">
                <a:solidFill>
                  <a:srgbClr val="14171A"/>
                </a:solidFill>
              </a:rPr>
              <a:t>‘Show ‘</a:t>
            </a:r>
            <a:r>
              <a:rPr lang="en-GB" sz="2400" dirty="0" err="1">
                <a:solidFill>
                  <a:srgbClr val="14171A"/>
                </a:solidFill>
              </a:rPr>
              <a:t>em</a:t>
            </a:r>
            <a:r>
              <a:rPr lang="en-GB" sz="2400" dirty="0">
                <a:solidFill>
                  <a:srgbClr val="14171A"/>
                </a:solidFill>
              </a:rPr>
              <a:t> who’s boss. Communicate expectations and don’t allow your standard to drop. Recognise positive behaviour first and give this attention. Be calm, don’t shout and be consistent.’</a:t>
            </a:r>
            <a:endParaRPr sz="2400"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533" b="1" dirty="0">
                <a:solidFill>
                  <a:srgbClr val="14171A"/>
                </a:solidFill>
              </a:rPr>
              <a:t>‘Stand up straight with your shoulders back &amp; speak slower than you think you need to.’ </a:t>
            </a:r>
            <a:endParaRPr sz="1533" b="1"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533" dirty="0">
                <a:solidFill>
                  <a:srgbClr val="14171A"/>
                </a:solidFill>
              </a:rPr>
              <a:t>‘The mid-sentence pregnant pause followed by a turn of the head can be quite useful.’</a:t>
            </a:r>
            <a:endParaRPr sz="1533"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pPr>
            <a:r>
              <a:rPr lang="en-GB" sz="1533" dirty="0">
                <a:solidFill>
                  <a:srgbClr val="14171A"/>
                </a:solidFill>
              </a:rPr>
              <a:t>‘</a:t>
            </a:r>
            <a:endParaRPr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8"/>
          <p:cNvSpPr txBox="1"/>
          <p:nvPr/>
        </p:nvSpPr>
        <p:spPr>
          <a:xfrm>
            <a:off x="474600" y="227800"/>
            <a:ext cx="11242800" cy="7361206"/>
          </a:xfrm>
          <a:prstGeom prst="rect">
            <a:avLst/>
          </a:prstGeom>
          <a:noFill/>
          <a:ln>
            <a:noFill/>
          </a:ln>
        </p:spPr>
        <p:txBody>
          <a:bodyPr spcFirstLastPara="1" wrap="square" lIns="121900" tIns="121900" rIns="121900" bIns="121900" anchor="t" anchorCtr="0">
            <a:spAutoFit/>
          </a:bodyPr>
          <a:lstStyle/>
          <a:p>
            <a:pPr>
              <a:lnSpc>
                <a:spcPct val="115000"/>
              </a:lnSpc>
              <a:buClr>
                <a:schemeClr val="dk1"/>
              </a:buClr>
              <a:buSzPts val="1100"/>
            </a:pPr>
            <a:r>
              <a:rPr lang="en-GB" sz="2400" dirty="0">
                <a:solidFill>
                  <a:srgbClr val="14171A"/>
                </a:solidFill>
              </a:rPr>
              <a:t>‘Use groups to discuss a text/passage etc. Appoint chatty students as group chair people &amp; have a private word with them about how you’re trusting them to include the quiet, shy ones in the discussion. Often the responsibility will give them a chance to shine.’</a:t>
            </a:r>
            <a:endParaRPr sz="2400"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533" dirty="0">
                <a:solidFill>
                  <a:srgbClr val="14171A"/>
                </a:solidFill>
              </a:rPr>
              <a:t>‘Don’t be afraid to stop, stare at the clock and wait as long as it takes for silence.’</a:t>
            </a:r>
            <a:endParaRPr sz="1533"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2400" dirty="0">
                <a:solidFill>
                  <a:srgbClr val="14171A"/>
                </a:solidFill>
                <a:highlight>
                  <a:srgbClr val="FFFFFF"/>
                </a:highlight>
              </a:rPr>
              <a:t>‘NEVER stop circulating wander </a:t>
            </a:r>
            <a:r>
              <a:rPr lang="en-GB" sz="2400" dirty="0" err="1">
                <a:solidFill>
                  <a:srgbClr val="14171A"/>
                </a:solidFill>
                <a:highlight>
                  <a:srgbClr val="FFFFFF"/>
                </a:highlight>
              </a:rPr>
              <a:t>wander</a:t>
            </a:r>
            <a:r>
              <a:rPr lang="en-GB" sz="2400" dirty="0">
                <a:solidFill>
                  <a:srgbClr val="14171A"/>
                </a:solidFill>
                <a:highlight>
                  <a:srgbClr val="FFFFFF"/>
                </a:highlight>
              </a:rPr>
              <a:t>, wander so they don’t have chance to breathe ‘</a:t>
            </a:r>
            <a:endParaRPr sz="2400" dirty="0">
              <a:solidFill>
                <a:srgbClr val="14171A"/>
              </a:solidFill>
              <a:highlight>
                <a:srgbClr val="FFFFFF"/>
              </a:highlight>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467" b="1" dirty="0">
                <a:solidFill>
                  <a:srgbClr val="14171A"/>
                </a:solidFill>
              </a:rPr>
              <a:t>‘Routines. Whenever a cohort slips into low level it's likely they don't know what's expected of them. What good behaviour at that point looks like. Model. Rehearse. Practice until habitual. Solves most pinch point low level issues.’</a:t>
            </a:r>
            <a:endParaRPr sz="1467" b="1"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2400" dirty="0">
                <a:solidFill>
                  <a:schemeClr val="dk1"/>
                </a:solidFill>
                <a:latin typeface="Times New Roman"/>
                <a:ea typeface="Times New Roman"/>
                <a:cs typeface="Times New Roman"/>
                <a:sym typeface="Times New Roman"/>
              </a:rPr>
              <a:t>‘PIP &amp; RIP: Praise in Public &amp; Reprimand in Private’</a:t>
            </a:r>
            <a:endParaRPr sz="2400" dirty="0">
              <a:solidFill>
                <a:schemeClr val="dk1"/>
              </a:solidFill>
              <a:latin typeface="Times New Roman"/>
              <a:ea typeface="Times New Roman"/>
              <a:cs typeface="Times New Roman"/>
              <a:sym typeface="Times New Roman"/>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r>
              <a:rPr lang="en-GB" sz="1467" dirty="0">
                <a:solidFill>
                  <a:srgbClr val="14171A"/>
                </a:solidFill>
              </a:rPr>
              <a:t>‘Never ask rhetorical questions which open up unnecessary dialogue: </a:t>
            </a:r>
            <a:r>
              <a:rPr lang="en-GB" sz="1467" dirty="0" err="1">
                <a:solidFill>
                  <a:srgbClr val="14171A"/>
                </a:solidFill>
              </a:rPr>
              <a:t>ie</a:t>
            </a:r>
            <a:r>
              <a:rPr lang="en-GB" sz="1467" dirty="0">
                <a:solidFill>
                  <a:srgbClr val="14171A"/>
                </a:solidFill>
              </a:rPr>
              <a:t> : why are you talking? Why are you swinging in your chair? Why have you got a ruler up your nose? (I learnt this early on from the great Bill Rogers. Game changer).’</a:t>
            </a:r>
            <a:endParaRPr sz="1467" dirty="0">
              <a:solidFill>
                <a:srgbClr val="14171A"/>
              </a:solidFill>
            </a:endParaRPr>
          </a:p>
          <a:p>
            <a:pPr>
              <a:lnSpc>
                <a:spcPct val="115000"/>
              </a:lnSpc>
              <a:buClr>
                <a:schemeClr val="dk1"/>
              </a:buClr>
              <a:buSzPts val="1100"/>
            </a:pPr>
            <a:r>
              <a:rPr lang="en-GB" sz="1467" dirty="0">
                <a:solidFill>
                  <a:schemeClr val="dk1"/>
                </a:solidFill>
              </a:rPr>
              <a:t> </a:t>
            </a:r>
            <a:endParaRPr sz="1467" dirty="0">
              <a:solidFill>
                <a:schemeClr val="dk1"/>
              </a:solidFill>
            </a:endParaRPr>
          </a:p>
          <a:p>
            <a:pPr>
              <a:lnSpc>
                <a:spcPct val="115000"/>
              </a:lnSpc>
              <a:buClr>
                <a:schemeClr val="dk1"/>
              </a:buClr>
              <a:buSzPts val="1100"/>
            </a:pPr>
            <a:endParaRPr sz="1467" dirty="0">
              <a:solidFill>
                <a:schemeClr val="dk1"/>
              </a:solidFill>
            </a:endParaRPr>
          </a:p>
          <a:p>
            <a:endParaRPr sz="1533" dirty="0">
              <a:solidFill>
                <a:srgbClr val="14171A"/>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9"/>
          <p:cNvSpPr txBox="1"/>
          <p:nvPr/>
        </p:nvSpPr>
        <p:spPr>
          <a:xfrm>
            <a:off x="441867" y="278201"/>
            <a:ext cx="11422800" cy="5833672"/>
          </a:xfrm>
          <a:prstGeom prst="rect">
            <a:avLst/>
          </a:prstGeom>
          <a:noFill/>
          <a:ln>
            <a:noFill/>
          </a:ln>
        </p:spPr>
        <p:txBody>
          <a:bodyPr spcFirstLastPara="1" wrap="square" lIns="121900" tIns="121900" rIns="121900" bIns="121900" anchor="t" anchorCtr="0">
            <a:spAutoFit/>
          </a:bodyPr>
          <a:lstStyle/>
          <a:p>
            <a:pPr>
              <a:lnSpc>
                <a:spcPct val="115000"/>
              </a:lnSpc>
              <a:buClr>
                <a:schemeClr val="dk1"/>
              </a:buClr>
              <a:buSzPts val="1100"/>
            </a:pPr>
            <a:r>
              <a:rPr lang="en-GB" sz="1533">
                <a:solidFill>
                  <a:srgbClr val="14171A"/>
                </a:solidFill>
              </a:rPr>
              <a:t>Try to be proactive rather than reactive’</a:t>
            </a:r>
            <a:endParaRPr sz="1533">
              <a:solidFill>
                <a:srgbClr val="14171A"/>
              </a:solidFill>
            </a:endParaRPr>
          </a:p>
          <a:p>
            <a:pPr>
              <a:lnSpc>
                <a:spcPct val="115000"/>
              </a:lnSpc>
              <a:buClr>
                <a:schemeClr val="dk1"/>
              </a:buClr>
              <a:buSzPts val="1100"/>
            </a:pPr>
            <a:r>
              <a:rPr lang="en-GB" sz="1467">
                <a:solidFill>
                  <a:schemeClr val="dk1"/>
                </a:solidFill>
              </a:rPr>
              <a:t> </a:t>
            </a:r>
            <a:endParaRPr sz="1467">
              <a:solidFill>
                <a:schemeClr val="dk1"/>
              </a:solidFill>
            </a:endParaRPr>
          </a:p>
          <a:p>
            <a:pPr>
              <a:lnSpc>
                <a:spcPct val="115000"/>
              </a:lnSpc>
            </a:pPr>
            <a:r>
              <a:rPr lang="en-GB" sz="1533" b="1">
                <a:solidFill>
                  <a:srgbClr val="14171A"/>
                </a:solidFill>
              </a:rPr>
              <a:t>‘Learn names ASAP. “Tom and Ben, stop chatting” is far more effective then “Lads stop chatting”’</a:t>
            </a:r>
            <a:endParaRPr sz="1533" b="1">
              <a:solidFill>
                <a:srgbClr val="14171A"/>
              </a:solidFill>
            </a:endParaRPr>
          </a:p>
          <a:p>
            <a:pPr>
              <a:lnSpc>
                <a:spcPct val="115000"/>
              </a:lnSpc>
            </a:pPr>
            <a:endParaRPr sz="1533" b="1">
              <a:solidFill>
                <a:srgbClr val="14171A"/>
              </a:solidFill>
            </a:endParaRPr>
          </a:p>
          <a:p>
            <a:pPr>
              <a:lnSpc>
                <a:spcPct val="115000"/>
              </a:lnSpc>
            </a:pPr>
            <a:r>
              <a:rPr lang="en-GB" sz="2400" b="1">
                <a:solidFill>
                  <a:srgbClr val="14171A"/>
                </a:solidFill>
              </a:rPr>
              <a:t>‘Instead of saying why haven’t you started your work? Say, can I help you get started? Shall we work on the first task together? How you getting on?’</a:t>
            </a:r>
            <a:endParaRPr sz="2400" b="1">
              <a:solidFill>
                <a:srgbClr val="14171A"/>
              </a:solidFill>
            </a:endParaRPr>
          </a:p>
          <a:p>
            <a:pPr>
              <a:lnSpc>
                <a:spcPct val="115000"/>
              </a:lnSpc>
            </a:pPr>
            <a:r>
              <a:rPr lang="en-GB" sz="1467">
                <a:solidFill>
                  <a:schemeClr val="dk1"/>
                </a:solidFill>
              </a:rPr>
              <a:t> </a:t>
            </a:r>
            <a:endParaRPr sz="1467">
              <a:solidFill>
                <a:schemeClr val="dk1"/>
              </a:solidFill>
            </a:endParaRPr>
          </a:p>
          <a:p>
            <a:pPr>
              <a:lnSpc>
                <a:spcPct val="115000"/>
              </a:lnSpc>
            </a:pPr>
            <a:r>
              <a:rPr lang="en-GB" sz="1533">
                <a:solidFill>
                  <a:srgbClr val="14171A"/>
                </a:solidFill>
              </a:rPr>
              <a:t>‘Say thank you not please’</a:t>
            </a:r>
            <a:endParaRPr sz="1533">
              <a:solidFill>
                <a:srgbClr val="14171A"/>
              </a:solidFill>
            </a:endParaRPr>
          </a:p>
          <a:p>
            <a:pPr>
              <a:lnSpc>
                <a:spcPct val="115000"/>
              </a:lnSpc>
            </a:pPr>
            <a:r>
              <a:rPr lang="en-GB" sz="1467">
                <a:solidFill>
                  <a:schemeClr val="dk1"/>
                </a:solidFill>
              </a:rPr>
              <a:t> </a:t>
            </a:r>
            <a:endParaRPr sz="1467">
              <a:solidFill>
                <a:schemeClr val="dk1"/>
              </a:solidFill>
            </a:endParaRPr>
          </a:p>
          <a:p>
            <a:pPr>
              <a:lnSpc>
                <a:spcPct val="115000"/>
              </a:lnSpc>
            </a:pPr>
            <a:r>
              <a:rPr lang="en-GB" sz="1533" b="1">
                <a:solidFill>
                  <a:srgbClr val="14171A"/>
                </a:solidFill>
              </a:rPr>
              <a:t>‘Catch them being good and lavish them with praise!!’</a:t>
            </a:r>
            <a:endParaRPr sz="1533" b="1">
              <a:solidFill>
                <a:srgbClr val="14171A"/>
              </a:solidFill>
            </a:endParaRPr>
          </a:p>
          <a:p>
            <a:pPr>
              <a:lnSpc>
                <a:spcPct val="115000"/>
              </a:lnSpc>
            </a:pPr>
            <a:r>
              <a:rPr lang="en-GB" sz="1467">
                <a:solidFill>
                  <a:schemeClr val="dk1"/>
                </a:solidFill>
              </a:rPr>
              <a:t> </a:t>
            </a:r>
            <a:endParaRPr sz="1467">
              <a:solidFill>
                <a:schemeClr val="dk1"/>
              </a:solidFill>
            </a:endParaRPr>
          </a:p>
          <a:p>
            <a:pPr>
              <a:lnSpc>
                <a:spcPct val="115000"/>
              </a:lnSpc>
            </a:pPr>
            <a:r>
              <a:rPr lang="en-GB" sz="1533">
                <a:solidFill>
                  <a:srgbClr val="14171A"/>
                </a:solidFill>
              </a:rPr>
              <a:t>‘Tons of praise!!! Follow up on everything, positive phone calls if they’ve had a good lesson, change the seating plan again and again if necessary until you get it right’</a:t>
            </a:r>
            <a:endParaRPr sz="1533">
              <a:solidFill>
                <a:srgbClr val="14171A"/>
              </a:solidFill>
            </a:endParaRPr>
          </a:p>
          <a:p>
            <a:pPr>
              <a:lnSpc>
                <a:spcPct val="115000"/>
              </a:lnSpc>
            </a:pPr>
            <a:r>
              <a:rPr lang="en-GB" sz="1467">
                <a:solidFill>
                  <a:schemeClr val="dk1"/>
                </a:solidFill>
              </a:rPr>
              <a:t> </a:t>
            </a:r>
            <a:endParaRPr sz="1467">
              <a:solidFill>
                <a:schemeClr val="dk1"/>
              </a:solidFill>
            </a:endParaRPr>
          </a:p>
          <a:p>
            <a:pPr>
              <a:lnSpc>
                <a:spcPct val="115000"/>
              </a:lnSpc>
            </a:pPr>
            <a:r>
              <a:rPr lang="en-GB" sz="1533" b="1">
                <a:solidFill>
                  <a:srgbClr val="14171A"/>
                </a:solidFill>
                <a:latin typeface="Ayuthaya"/>
                <a:ea typeface="Ayuthaya"/>
                <a:cs typeface="Ayuthaya"/>
                <a:sym typeface="Ayuthaya"/>
              </a:rPr>
              <a:t>‘Best advice is, if you have a bad lesson. Let it go. Start the new lesson with a smile on your face. Not always easy to do! It’s all about mixing it up. Be relaxed and firm. Smile but be stern. Above all lesson plan - share resources.’</a:t>
            </a:r>
            <a:endParaRPr sz="1533" b="1">
              <a:solidFill>
                <a:srgbClr val="14171A"/>
              </a:solidFill>
              <a:latin typeface="Ayuthaya"/>
              <a:ea typeface="Ayuthaya"/>
              <a:cs typeface="Ayuthaya"/>
              <a:sym typeface="Ayuthaya"/>
            </a:endParaRPr>
          </a:p>
          <a:p>
            <a:pPr>
              <a:lnSpc>
                <a:spcPct val="115000"/>
              </a:lnSpc>
              <a:buClr>
                <a:schemeClr val="dk1"/>
              </a:buClr>
              <a:buSzPts val="1100"/>
            </a:pPr>
            <a:r>
              <a:rPr lang="en-GB" sz="1467">
                <a:solidFill>
                  <a:schemeClr val="dk1"/>
                </a:solidFill>
              </a:rPr>
              <a:t> </a:t>
            </a:r>
            <a:endParaRPr sz="1533" b="1">
              <a:solidFill>
                <a:srgbClr val="14171A"/>
              </a:solidFill>
            </a:endParaRPr>
          </a:p>
          <a:p>
            <a:pPr>
              <a:buClr>
                <a:schemeClr val="dk1"/>
              </a:buClr>
              <a:buSzPts val="1100"/>
            </a:pPr>
            <a:endParaRPr sz="2400">
              <a:solidFill>
                <a:schemeClr val="dk1"/>
              </a:solidFill>
            </a:endParaRPr>
          </a:p>
          <a:p>
            <a:endParaRPr sz="2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236C66C-A5F2-4DC6-BD73-A60E5475AF6B}"/>
              </a:ext>
            </a:extLst>
          </p:cNvPr>
          <p:cNvSpPr>
            <a:spLocks noGrp="1"/>
          </p:cNvSpPr>
          <p:nvPr>
            <p:ph type="title"/>
          </p:nvPr>
        </p:nvSpPr>
        <p:spPr>
          <a:xfrm>
            <a:off x="449698" y="3429000"/>
            <a:ext cx="7938164" cy="3136392"/>
          </a:xfrm>
        </p:spPr>
        <p:txBody>
          <a:bodyPr>
            <a:noAutofit/>
          </a:bodyPr>
          <a:lstStyle/>
          <a:p>
            <a:r>
              <a:rPr lang="en-US" sz="14000" i="0" dirty="0">
                <a:latin typeface="Arial Black" panose="020B0A04020102020204" pitchFamily="34" charset="0"/>
              </a:rPr>
              <a:t>NOW WHAT?</a:t>
            </a:r>
          </a:p>
        </p:txBody>
      </p:sp>
      <p:sp>
        <p:nvSpPr>
          <p:cNvPr id="14" name="Slide Number Placeholder 5">
            <a:extLst>
              <a:ext uri="{FF2B5EF4-FFF2-40B4-BE49-F238E27FC236}">
                <a16:creationId xmlns:a16="http://schemas.microsoft.com/office/drawing/2014/main" id="{701EA88C-5E11-FB90-8E4D-E8ADF24EEDAA}"/>
              </a:ext>
            </a:extLst>
          </p:cNvPr>
          <p:cNvSpPr>
            <a:spLocks noGrp="1"/>
          </p:cNvSpPr>
          <p:nvPr>
            <p:ph type="sldNum" sz="quarter" idx="12"/>
          </p:nvPr>
        </p:nvSpPr>
        <p:spPr>
          <a:xfrm>
            <a:off x="8610600" y="6356350"/>
            <a:ext cx="2743200" cy="365125"/>
          </a:xfrm>
        </p:spPr>
        <p:txBody>
          <a:bodyPr/>
          <a:lstStyle/>
          <a:p>
            <a:pPr>
              <a:spcAft>
                <a:spcPts val="600"/>
              </a:spcAft>
            </a:pPr>
            <a:fld id="{B9713C8C-8E70-45D5-AE59-23E60168254E}" type="slidenum">
              <a:rPr lang="en-US" smtClean="0"/>
              <a:pPr>
                <a:spcAft>
                  <a:spcPts val="600"/>
                </a:spcAft>
              </a:pPr>
              <a:t>31</a:t>
            </a:fld>
            <a:endParaRPr lang="en-US"/>
          </a:p>
        </p:txBody>
      </p:sp>
    </p:spTree>
    <p:extLst>
      <p:ext uri="{BB962C8B-B14F-4D97-AF65-F5344CB8AC3E}">
        <p14:creationId xmlns:p14="http://schemas.microsoft.com/office/powerpoint/2010/main" val="385624714"/>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DFCC198-DBFA-46B2-A241-8E3888E6367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DCE9DA-F7FD-45FA-83B7-D9813A44258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{8F6AB516-B6CC-4B6E-9D89-A9B8D598FF88}tf89080264_win32</Template>
  <TotalTime>0</TotalTime>
  <Words>3194</Words>
  <Application>Microsoft Office PowerPoint</Application>
  <PresentationFormat>Widescreen</PresentationFormat>
  <Paragraphs>340</Paragraphs>
  <Slides>31</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Ayuthaya</vt:lpstr>
      <vt:lpstr>Arial</vt:lpstr>
      <vt:lpstr>Arial Black</vt:lpstr>
      <vt:lpstr>Calibri</vt:lpstr>
      <vt:lpstr>Century Gothic</vt:lpstr>
      <vt:lpstr>Elephant</vt:lpstr>
      <vt:lpstr>Merriweather</vt:lpstr>
      <vt:lpstr>Times New Roman</vt:lpstr>
      <vt:lpstr>Brush</vt:lpstr>
      <vt:lpstr>ECAD 6008 – Professional and Pedagogic Studies: Leading the Learning: what, how and why am I teaching?</vt:lpstr>
      <vt:lpstr>Link to pedagogical principles:  </vt:lpstr>
      <vt:lpstr>- Analyse why pupils might display poor behaviour in our classes   - Evaluate behaviour/classroom management strategies   - Plan to create conditions conducive to learning in your classroom   - To use the information presented to enhance planning in ECAD6008 and PTE1/2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Choose any two school policies from the next slide. Read, make notes and think about… </vt:lpstr>
      <vt:lpstr>PowerPoint Presentation</vt:lpstr>
      <vt:lpstr>Quigley, A (2016). The Confident Teacher </vt:lpstr>
      <vt:lpstr>Dix, P (2016). When the Adults Change, Everything Changes </vt:lpstr>
      <vt:lpstr>Summary</vt:lpstr>
      <vt:lpstr>Behaviour Management Tips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Subject specific classroom management</vt:lpstr>
      <vt:lpstr>PowerPoint Presentation</vt:lpstr>
      <vt:lpstr>PowerPoint Presentation</vt:lpstr>
      <vt:lpstr>PowerPoint Presentation</vt:lpstr>
      <vt:lpstr>NOW WHAT?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 6008 – Professional and Pedagogic Studies: Leading the Learning: what, how and why am I teaching?</dc:title>
  <dc:creator>Daisy Wilson</dc:creator>
  <cp:lastModifiedBy>Daisy Wilson</cp:lastModifiedBy>
  <cp:revision>1</cp:revision>
  <dcterms:created xsi:type="dcterms:W3CDTF">2022-10-04T05:21:30Z</dcterms:created>
  <dcterms:modified xsi:type="dcterms:W3CDTF">2022-10-04T07:44:52Z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