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32"/>
  </p:notesMasterIdLst>
  <p:sldIdLst>
    <p:sldId id="278" r:id="rId2"/>
    <p:sldId id="339" r:id="rId3"/>
    <p:sldId id="510" r:id="rId4"/>
    <p:sldId id="514" r:id="rId5"/>
    <p:sldId id="318" r:id="rId6"/>
    <p:sldId id="486" r:id="rId7"/>
    <p:sldId id="488" r:id="rId8"/>
    <p:sldId id="512" r:id="rId9"/>
    <p:sldId id="258" r:id="rId10"/>
    <p:sldId id="333" r:id="rId11"/>
    <p:sldId id="334" r:id="rId12"/>
    <p:sldId id="335" r:id="rId13"/>
    <p:sldId id="489" r:id="rId14"/>
    <p:sldId id="491" r:id="rId15"/>
    <p:sldId id="490" r:id="rId16"/>
    <p:sldId id="454" r:id="rId17"/>
    <p:sldId id="455" r:id="rId18"/>
    <p:sldId id="456" r:id="rId19"/>
    <p:sldId id="457" r:id="rId20"/>
    <p:sldId id="458" r:id="rId21"/>
    <p:sldId id="459" r:id="rId22"/>
    <p:sldId id="460" r:id="rId23"/>
    <p:sldId id="461" r:id="rId24"/>
    <p:sldId id="462" r:id="rId25"/>
    <p:sldId id="484" r:id="rId26"/>
    <p:sldId id="485" r:id="rId27"/>
    <p:sldId id="513" r:id="rId28"/>
    <p:sldId id="349" r:id="rId29"/>
    <p:sldId id="350" r:id="rId30"/>
    <p:sldId id="353" r:id="rId3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fontAlgn="base">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32" autoAdjust="0"/>
    <p:restoredTop sz="87433" autoAdjust="0"/>
  </p:normalViewPr>
  <p:slideViewPr>
    <p:cSldViewPr>
      <p:cViewPr varScale="1">
        <p:scale>
          <a:sx n="67" d="100"/>
          <a:sy n="67" d="100"/>
        </p:scale>
        <p:origin x="1264"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71" d="100"/>
          <a:sy n="71" d="100"/>
        </p:scale>
        <p:origin x="-3222"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Pattinson" userId="b52b1ba7-b527-49a6-9e22-bcb6af20c0fa" providerId="ADAL" clId="{BCF5CC70-F9E1-44D7-94AE-5C0D404D8C54}"/>
    <pc:docChg chg="undo redo custSel addSld modSld">
      <pc:chgData name="Steven Pattinson" userId="b52b1ba7-b527-49a6-9e22-bcb6af20c0fa" providerId="ADAL" clId="{BCF5CC70-F9E1-44D7-94AE-5C0D404D8C54}" dt="2024-03-01T11:15:48.051" v="71" actId="20577"/>
      <pc:docMkLst>
        <pc:docMk/>
      </pc:docMkLst>
      <pc:sldChg chg="modSp mod">
        <pc:chgData name="Steven Pattinson" userId="b52b1ba7-b527-49a6-9e22-bcb6af20c0fa" providerId="ADAL" clId="{BCF5CC70-F9E1-44D7-94AE-5C0D404D8C54}" dt="2024-03-01T11:15:48.051" v="71" actId="20577"/>
        <pc:sldMkLst>
          <pc:docMk/>
          <pc:sldMk cId="3879172757" sldId="508"/>
        </pc:sldMkLst>
        <pc:spChg chg="mod">
          <ac:chgData name="Steven Pattinson" userId="b52b1ba7-b527-49a6-9e22-bcb6af20c0fa" providerId="ADAL" clId="{BCF5CC70-F9E1-44D7-94AE-5C0D404D8C54}" dt="2024-03-01T11:15:48.051" v="71" actId="20577"/>
          <ac:spMkLst>
            <pc:docMk/>
            <pc:sldMk cId="3879172757" sldId="508"/>
            <ac:spMk id="4" creationId="{00000000-0000-0000-0000-000000000000}"/>
          </ac:spMkLst>
        </pc:spChg>
      </pc:sldChg>
      <pc:sldChg chg="addSp delSp modSp new mod modClrScheme chgLayout">
        <pc:chgData name="Steven Pattinson" userId="b52b1ba7-b527-49a6-9e22-bcb6af20c0fa" providerId="ADAL" clId="{BCF5CC70-F9E1-44D7-94AE-5C0D404D8C54}" dt="2024-03-01T10:27:53.412" v="39" actId="15"/>
        <pc:sldMkLst>
          <pc:docMk/>
          <pc:sldMk cId="1958962405" sldId="510"/>
        </pc:sldMkLst>
        <pc:spChg chg="del mod ord">
          <ac:chgData name="Steven Pattinson" userId="b52b1ba7-b527-49a6-9e22-bcb6af20c0fa" providerId="ADAL" clId="{BCF5CC70-F9E1-44D7-94AE-5C0D404D8C54}" dt="2024-03-01T10:27:15.228" v="1" actId="700"/>
          <ac:spMkLst>
            <pc:docMk/>
            <pc:sldMk cId="1958962405" sldId="510"/>
            <ac:spMk id="2" creationId="{2F12893B-B34B-5A05-77B0-6F9A77168F00}"/>
          </ac:spMkLst>
        </pc:spChg>
        <pc:spChg chg="del mod ord">
          <ac:chgData name="Steven Pattinson" userId="b52b1ba7-b527-49a6-9e22-bcb6af20c0fa" providerId="ADAL" clId="{BCF5CC70-F9E1-44D7-94AE-5C0D404D8C54}" dt="2024-03-01T10:27:15.228" v="1" actId="700"/>
          <ac:spMkLst>
            <pc:docMk/>
            <pc:sldMk cId="1958962405" sldId="510"/>
            <ac:spMk id="3" creationId="{132419DE-7CE2-D321-E302-51721CB6DE30}"/>
          </ac:spMkLst>
        </pc:spChg>
        <pc:spChg chg="add mod ord">
          <ac:chgData name="Steven Pattinson" userId="b52b1ba7-b527-49a6-9e22-bcb6af20c0fa" providerId="ADAL" clId="{BCF5CC70-F9E1-44D7-94AE-5C0D404D8C54}" dt="2024-03-01T10:27:43.727" v="38" actId="20577"/>
          <ac:spMkLst>
            <pc:docMk/>
            <pc:sldMk cId="1958962405" sldId="510"/>
            <ac:spMk id="4" creationId="{7C27674D-AC63-1FA7-D68D-5823FF1E30DC}"/>
          </ac:spMkLst>
        </pc:spChg>
        <pc:spChg chg="add mod ord">
          <ac:chgData name="Steven Pattinson" userId="b52b1ba7-b527-49a6-9e22-bcb6af20c0fa" providerId="ADAL" clId="{BCF5CC70-F9E1-44D7-94AE-5C0D404D8C54}" dt="2024-03-01T10:27:53.412" v="39" actId="15"/>
          <ac:spMkLst>
            <pc:docMk/>
            <pc:sldMk cId="1958962405" sldId="510"/>
            <ac:spMk id="5" creationId="{C10A8802-1047-B06E-E6D4-D644384C149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pitchFamily="34" charset="-128"/>
              </a:defRPr>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charset="0"/>
                <a:ea typeface="ＭＳ Ｐゴシック" pitchFamily="34" charset="-128"/>
              </a:defRPr>
            </a:lvl1pPr>
          </a:lstStyle>
          <a:p>
            <a:pPr>
              <a:defRPr/>
            </a:pPr>
            <a:fld id="{26C543B9-B446-478A-8FDE-BEA22114EC6F}" type="datetimeFigureOut">
              <a:rPr lang="en-GB"/>
              <a:pPr>
                <a:defRPr/>
              </a:pPr>
              <a:t>19/09/2024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pitchFamily="34" charset="-128"/>
              </a:defRPr>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098C0208-6053-4563-9A6A-1F58C9ECED2B}" type="slidenum">
              <a:rPr lang="en-GB" altLang="en-US"/>
              <a:pPr/>
              <a:t>‹#›</a:t>
            </a:fld>
            <a:endParaRPr lang="en-GB" altLang="en-US" dirty="0"/>
          </a:p>
        </p:txBody>
      </p:sp>
    </p:spTree>
    <p:extLst>
      <p:ext uri="{BB962C8B-B14F-4D97-AF65-F5344CB8AC3E}">
        <p14:creationId xmlns:p14="http://schemas.microsoft.com/office/powerpoint/2010/main" val="324160587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Tree>
    <p:extLst>
      <p:ext uri="{BB962C8B-B14F-4D97-AF65-F5344CB8AC3E}">
        <p14:creationId xmlns:p14="http://schemas.microsoft.com/office/powerpoint/2010/main" val="4133231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DC33C543-C6F4-4A9C-96C8-5444CDF11620}" type="slidenum">
              <a:rPr lang="en-GB" altLang="en-US" smtClean="0"/>
              <a:pPr/>
              <a:t>‹#›</a:t>
            </a:fld>
            <a:endParaRPr lang="en-GB" altLang="en-US" dirty="0"/>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fld id="{FE6E98FF-0129-4E23-9E1D-27B54D13356D}" type="slidenum">
              <a:rPr lang="en-GB" altLang="en-US" smtClean="0"/>
              <a:pPr/>
              <a:t>‹#›</a:t>
            </a:fld>
            <a:endParaRPr lang="en-GB" altLang="en-US" dirty="0"/>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fld id="{C7503404-BF47-4E07-9D34-173E3EA06C73}" type="slidenum">
              <a:rPr lang="en-GB" altLang="en-US" smtClean="0"/>
              <a:pPr/>
              <a:t>‹#›</a:t>
            </a:fld>
            <a:endParaRPr lang="en-GB" altLang="en-US" dirty="0"/>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fld id="{BF11D20F-C2E6-44B5-8E3B-7F87382682E0}" type="slidenum">
              <a:rPr lang="en-GB" altLang="en-US" smtClean="0"/>
              <a:pPr/>
              <a:t>‹#›</a:t>
            </a:fld>
            <a:endParaRPr lang="en-GB" altLang="en-US" dirty="0"/>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fld id="{D232F240-769C-4E65-8F87-9A75F90078A5}" type="slidenum">
              <a:rPr lang="en-GB" altLang="en-US" smtClean="0"/>
              <a:pPr/>
              <a:t>‹#›</a:t>
            </a:fld>
            <a:endParaRPr lang="en-GB" altLang="en-US" dirty="0"/>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endParaRPr lang="en-GB" dirty="0"/>
          </a:p>
        </p:txBody>
      </p:sp>
      <p:sp>
        <p:nvSpPr>
          <p:cNvPr id="4" name="Slide Number Placeholder 3"/>
          <p:cNvSpPr>
            <a:spLocks noGrp="1"/>
          </p:cNvSpPr>
          <p:nvPr>
            <p:ph type="sldNum" sz="quarter" idx="12"/>
          </p:nvPr>
        </p:nvSpPr>
        <p:spPr/>
        <p:txBody>
          <a:bodyPr/>
          <a:lstStyle/>
          <a:p>
            <a:fld id="{C30B20CC-5341-4980-9F34-2A483202F044}" type="slidenum">
              <a:rPr lang="en-GB" altLang="en-US" smtClean="0"/>
              <a:pPr/>
              <a:t>‹#›</a:t>
            </a:fld>
            <a:endParaRPr lang="en-GB" altLang="en-US" dirty="0"/>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628650" y="6356351"/>
            <a:ext cx="20574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dirty="0"/>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2990351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42714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20388"/>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6E98FF-0129-4E23-9E1D-27B54D13356D}" type="slidenum">
              <a:rPr lang="en-GB" altLang="en-US" smtClean="0"/>
              <a:pPr/>
              <a:t>‹#›</a:t>
            </a:fld>
            <a:endParaRPr lang="en-GB" altLang="en-US" dirty="0"/>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half" idx="2"/>
          </p:nvPr>
        </p:nvSpPr>
        <p:spPr>
          <a:xfrm>
            <a:off x="4860032" y="1523206"/>
            <a:ext cx="3445768" cy="3811588"/>
          </a:xfrm>
        </p:spPr>
        <p:txBody>
          <a:bodyPr>
            <a:normAutofit/>
          </a:bodyPr>
          <a:lstStyle/>
          <a:p>
            <a:r>
              <a:rPr lang="en-US" sz="3600" b="1" dirty="0">
                <a:solidFill>
                  <a:schemeClr val="bg1">
                    <a:lumMod val="65000"/>
                  </a:schemeClr>
                </a:solidFill>
              </a:rPr>
              <a:t>Managing Change, Creativity and Innovation, 5e</a:t>
            </a:r>
          </a:p>
          <a:p>
            <a:endParaRPr lang="en-US" sz="2000" dirty="0">
              <a:solidFill>
                <a:schemeClr val="bg1">
                  <a:lumMod val="65000"/>
                </a:schemeClr>
              </a:solidFill>
            </a:endParaRPr>
          </a:p>
          <a:p>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6" name="Content Placeholder 5">
            <a:extLst>
              <a:ext uri="{FF2B5EF4-FFF2-40B4-BE49-F238E27FC236}">
                <a16:creationId xmlns:a16="http://schemas.microsoft.com/office/drawing/2014/main" id="{251A1210-9784-5A78-544F-41A25155B9B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9244" y="992188"/>
            <a:ext cx="3743266"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3900" y="1707468"/>
            <a:ext cx="7696200" cy="3443064"/>
          </a:xfrm>
        </p:spPr>
        <p:txBody>
          <a:bodyPr>
            <a:noAutofit/>
          </a:bodyPr>
          <a:lstStyle/>
          <a:p>
            <a:pPr>
              <a:lnSpc>
                <a:spcPct val="100000"/>
              </a:lnSpc>
            </a:pPr>
            <a:r>
              <a:rPr lang="en-US" sz="4400" dirty="0"/>
              <a:t>Chapter 9</a:t>
            </a:r>
            <a:br>
              <a:rPr lang="en-US" sz="4400" dirty="0"/>
            </a:br>
            <a:r>
              <a:rPr lang="en-US" sz="4400" dirty="0"/>
              <a:t> Interpretative frameworks, dialogical OD, the learning organization and appreciative inquiry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27674D-AC63-1FA7-D68D-5823FF1E30DC}"/>
              </a:ext>
            </a:extLst>
          </p:cNvPr>
          <p:cNvSpPr>
            <a:spLocks noGrp="1"/>
          </p:cNvSpPr>
          <p:nvPr>
            <p:ph type="title"/>
          </p:nvPr>
        </p:nvSpPr>
        <p:spPr/>
        <p:txBody>
          <a:bodyPr/>
          <a:lstStyle/>
          <a:p>
            <a:r>
              <a:rPr lang="en-GB" dirty="0"/>
              <a:t>Learning outcomes</a:t>
            </a:r>
          </a:p>
        </p:txBody>
      </p:sp>
      <p:sp>
        <p:nvSpPr>
          <p:cNvPr id="2" name="Content Placeholder 1"/>
          <p:cNvSpPr>
            <a:spLocks noGrp="1"/>
          </p:cNvSpPr>
          <p:nvPr>
            <p:ph idx="1"/>
          </p:nvPr>
        </p:nvSpPr>
        <p:spPr/>
        <p:txBody>
          <a:bodyPr>
            <a:normAutofit lnSpcReduction="10000"/>
          </a:bodyPr>
          <a:lstStyle/>
          <a:p>
            <a:r>
              <a:rPr lang="en-GB" dirty="0"/>
              <a:t>After reading this chapter, you will be able to:</a:t>
            </a:r>
          </a:p>
          <a:p>
            <a:pPr lvl="1"/>
            <a:r>
              <a:rPr lang="en-GB" dirty="0"/>
              <a:t>Outline the essential elements of a dialogical Organizational Development (OD) approach to change.</a:t>
            </a:r>
          </a:p>
          <a:p>
            <a:pPr lvl="1"/>
            <a:r>
              <a:rPr lang="en-GB" dirty="0"/>
              <a:t>Summarize a number of interpretative OD models that view reality as multiple, emergent and co-constructive arising through stories and other forms of interaction.</a:t>
            </a:r>
          </a:p>
          <a:p>
            <a:pPr lvl="1"/>
            <a:r>
              <a:rPr lang="en-GB" dirty="0"/>
              <a:t>Understand </a:t>
            </a:r>
            <a:r>
              <a:rPr lang="en-GB" dirty="0" err="1"/>
              <a:t>Senge’s</a:t>
            </a:r>
            <a:r>
              <a:rPr lang="en-GB" dirty="0"/>
              <a:t> concept of the learning organization.</a:t>
            </a:r>
          </a:p>
          <a:p>
            <a:pPr lvl="1"/>
            <a:r>
              <a:rPr lang="en-GB" dirty="0"/>
              <a:t>Appreciate the influence of </a:t>
            </a:r>
            <a:r>
              <a:rPr lang="en-GB" dirty="0" err="1"/>
              <a:t>Lewin</a:t>
            </a:r>
            <a:r>
              <a:rPr lang="en-GB" dirty="0"/>
              <a:t>’ idea on the development of </a:t>
            </a:r>
            <a:r>
              <a:rPr lang="en-GB" dirty="0" err="1"/>
              <a:t>Jabri’s</a:t>
            </a:r>
            <a:r>
              <a:rPr lang="en-GB" dirty="0"/>
              <a:t> participative dialogical approach to managing change.</a:t>
            </a:r>
          </a:p>
          <a:p>
            <a:pPr lvl="1"/>
            <a:r>
              <a:rPr lang="en-GB" dirty="0"/>
              <a:t>Compare and contrast dialogical with diagnostic approaches to organizational change.</a:t>
            </a:r>
            <a:endParaRPr lang="en-US" dirty="0"/>
          </a:p>
        </p:txBody>
      </p:sp>
    </p:spTree>
    <p:extLst>
      <p:ext uri="{BB962C8B-B14F-4D97-AF65-F5344CB8AC3E}">
        <p14:creationId xmlns:p14="http://schemas.microsoft.com/office/powerpoint/2010/main" val="1958962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014B3-25A7-7173-70BE-BDF2BE3C96CE}"/>
              </a:ext>
            </a:extLst>
          </p:cNvPr>
          <p:cNvSpPr>
            <a:spLocks noGrp="1"/>
          </p:cNvSpPr>
          <p:nvPr>
            <p:ph type="title"/>
          </p:nvPr>
        </p:nvSpPr>
        <p:spPr>
          <a:xfrm>
            <a:off x="628650" y="2766219"/>
            <a:ext cx="7886700" cy="1325563"/>
          </a:xfrm>
        </p:spPr>
        <p:txBody>
          <a:bodyPr/>
          <a:lstStyle/>
          <a:p>
            <a:r>
              <a:rPr lang="en-AU" dirty="0"/>
              <a:t>OD misses meaning making: From diagnostic to dialogical OD</a:t>
            </a:r>
            <a:endParaRPr lang="en-US" dirty="0"/>
          </a:p>
        </p:txBody>
      </p:sp>
      <p:sp>
        <p:nvSpPr>
          <p:cNvPr id="4" name="Slide Number Placeholder 3">
            <a:extLst>
              <a:ext uri="{FF2B5EF4-FFF2-40B4-BE49-F238E27FC236}">
                <a16:creationId xmlns:a16="http://schemas.microsoft.com/office/drawing/2014/main" id="{4989BF1D-BEF4-EFCF-46E0-5A87E677F5DF}"/>
              </a:ext>
            </a:extLst>
          </p:cNvPr>
          <p:cNvSpPr>
            <a:spLocks noGrp="1"/>
          </p:cNvSpPr>
          <p:nvPr>
            <p:ph type="sldNum" sz="quarter" idx="12"/>
          </p:nvPr>
        </p:nvSpPr>
        <p:spPr/>
        <p:txBody>
          <a:bodyPr/>
          <a:lstStyle/>
          <a:p>
            <a:fld id="{DC33C543-C6F4-4A9C-96C8-5444CDF11620}" type="slidenum">
              <a:rPr lang="en-GB" altLang="en-US" smtClean="0"/>
              <a:pPr/>
              <a:t>4</a:t>
            </a:fld>
            <a:endParaRPr lang="en-GB" altLang="en-US" dirty="0"/>
          </a:p>
        </p:txBody>
      </p:sp>
    </p:spTree>
    <p:extLst>
      <p:ext uri="{BB962C8B-B14F-4D97-AF65-F5344CB8AC3E}">
        <p14:creationId xmlns:p14="http://schemas.microsoft.com/office/powerpoint/2010/main" val="2886857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US" altLang="en-US"/>
              <a:t>Lecture objectives</a:t>
            </a:r>
            <a:endParaRPr lang="en-US" altLang="en-US" dirty="0"/>
          </a:p>
        </p:txBody>
      </p:sp>
      <p:sp>
        <p:nvSpPr>
          <p:cNvPr id="2" name="Content Placeholder 1"/>
          <p:cNvSpPr>
            <a:spLocks noGrp="1"/>
          </p:cNvSpPr>
          <p:nvPr>
            <p:ph idx="1"/>
          </p:nvPr>
        </p:nvSpPr>
        <p:spPr/>
        <p:txBody>
          <a:bodyPr/>
          <a:lstStyle/>
          <a:p>
            <a:r>
              <a:rPr lang="en-GB" dirty="0"/>
              <a:t>Outline the essential elements of a dialogical Organizational Development (OD) approach to change.</a:t>
            </a:r>
          </a:p>
          <a:p>
            <a:r>
              <a:rPr lang="en-GB" dirty="0"/>
              <a:t>Summarize a number of interpretative OD models that view reality as multiple, emergent and co-constructive arising through stories and other forms of interaction.</a:t>
            </a:r>
          </a:p>
          <a:p>
            <a:r>
              <a:rPr lang="en-GB" dirty="0"/>
              <a:t>Understand </a:t>
            </a:r>
            <a:r>
              <a:rPr lang="en-GB" dirty="0" err="1"/>
              <a:t>Senge’s</a:t>
            </a:r>
            <a:r>
              <a:rPr lang="en-GB" dirty="0"/>
              <a:t> concept of the learning organization.</a:t>
            </a:r>
          </a:p>
          <a:p>
            <a:r>
              <a:rPr lang="en-GB" dirty="0"/>
              <a:t>Appreciate the influence of </a:t>
            </a:r>
            <a:r>
              <a:rPr lang="en-GB" dirty="0" err="1"/>
              <a:t>Lewin</a:t>
            </a:r>
            <a:r>
              <a:rPr lang="en-GB" dirty="0"/>
              <a:t>’ idea on the development of </a:t>
            </a:r>
            <a:r>
              <a:rPr lang="en-GB" dirty="0" err="1"/>
              <a:t>Jabri’s</a:t>
            </a:r>
            <a:r>
              <a:rPr lang="en-GB" dirty="0"/>
              <a:t> participative dialogical approach to managing change.</a:t>
            </a:r>
          </a:p>
          <a:p>
            <a:r>
              <a:rPr lang="en-GB" dirty="0"/>
              <a:t>Compare and contrast dialogical with diagnostic approaches to organizational change.</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5</a:t>
            </a:fld>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539552" y="1412776"/>
            <a:ext cx="7886700" cy="4152952"/>
          </a:xfrm>
        </p:spPr>
        <p:txBody>
          <a:bodyPr/>
          <a:lstStyle/>
          <a:p>
            <a:r>
              <a:rPr lang="en-US" sz="2000" i="1" dirty="0">
                <a:ea typeface="Times New Roman" panose="02020603050405020304" pitchFamily="18" charset="0"/>
                <a:cs typeface="Arial" panose="020B0604020202020204" pitchFamily="34" charset="0"/>
              </a:rPr>
              <a:t>Some proponents of dialogic OD see it as a transformational process, whereas others see it as a way in which the various parties involved in the change process can gain insights into each other’s organizational reality. Where its proponents see it as distinct from classical ‘diagnostic’ OD is in its interpretative nature; it draws on the idea that reality is socially constructed and socially negotiated, and that organizations are seen as meaning-making systems. However…the philosophy of </a:t>
            </a:r>
            <a:r>
              <a:rPr lang="en-US" sz="2000" i="1" dirty="0" err="1">
                <a:ea typeface="Times New Roman" panose="02020603050405020304" pitchFamily="18" charset="0"/>
                <a:cs typeface="Arial" panose="020B0604020202020204" pitchFamily="34" charset="0"/>
              </a:rPr>
              <a:t>Lewinian</a:t>
            </a:r>
            <a:r>
              <a:rPr lang="en-US" sz="2000" i="1" dirty="0">
                <a:ea typeface="Times New Roman" panose="02020603050405020304" pitchFamily="18" charset="0"/>
                <a:cs typeface="Arial" panose="020B0604020202020204" pitchFamily="34" charset="0"/>
              </a:rPr>
              <a:t> OD, with its emphasis on democracy and fairness fits neatly with the egalitarian nature of postmodern organizations</a:t>
            </a:r>
            <a:r>
              <a:rPr lang="en-US" sz="2000" dirty="0">
                <a:ea typeface="Times New Roman" panose="02020603050405020304" pitchFamily="18" charset="0"/>
                <a:cs typeface="Arial" panose="020B0604020202020204" pitchFamily="34" charset="0"/>
              </a:rPr>
              <a:t> (</a:t>
            </a:r>
            <a:r>
              <a:rPr lang="en-US" sz="2000" dirty="0" err="1">
                <a:ea typeface="Times New Roman" panose="02020603050405020304" pitchFamily="18" charset="0"/>
                <a:cs typeface="Arial" panose="020B0604020202020204" pitchFamily="34" charset="0"/>
              </a:rPr>
              <a:t>Burnes</a:t>
            </a:r>
            <a:r>
              <a:rPr lang="en-US" sz="2000" dirty="0">
                <a:ea typeface="Times New Roman" panose="02020603050405020304" pitchFamily="18" charset="0"/>
                <a:cs typeface="Arial" panose="020B0604020202020204" pitchFamily="34" charset="0"/>
              </a:rPr>
              <a:t> and Cooke, 2012: 141).</a:t>
            </a:r>
            <a:endParaRPr lang="en-US" dirty="0"/>
          </a:p>
        </p:txBody>
      </p:sp>
      <p:sp>
        <p:nvSpPr>
          <p:cNvPr id="3" name="Slide Number Placeholder 2"/>
          <p:cNvSpPr>
            <a:spLocks noGrp="1"/>
          </p:cNvSpPr>
          <p:nvPr>
            <p:ph type="sldNum" sz="quarter" idx="12"/>
          </p:nvPr>
        </p:nvSpPr>
        <p:spPr/>
        <p:txBody>
          <a:bodyPr/>
          <a:lstStyle/>
          <a:p>
            <a:fld id="{C30B20CC-5341-4980-9F34-2A483202F044}" type="slidenum">
              <a:rPr lang="en-GB" altLang="en-US" smtClean="0"/>
              <a:pPr/>
              <a:t>6</a:t>
            </a:fld>
            <a:endParaRPr lang="en-GB" altLang="en-US" dirty="0"/>
          </a:p>
        </p:txBody>
      </p:sp>
    </p:spTree>
    <p:extLst>
      <p:ext uri="{BB962C8B-B14F-4D97-AF65-F5344CB8AC3E}">
        <p14:creationId xmlns:p14="http://schemas.microsoft.com/office/powerpoint/2010/main" val="2967387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Oswick’s (2013) shifts from…to</a:t>
            </a:r>
            <a:endParaRPr lang="en-GB" dirty="0"/>
          </a:p>
        </p:txBody>
      </p:sp>
      <p:sp>
        <p:nvSpPr>
          <p:cNvPr id="5" name="Content Placeholder 4"/>
          <p:cNvSpPr>
            <a:spLocks noGrp="1"/>
          </p:cNvSpPr>
          <p:nvPr>
            <p:ph idx="1"/>
          </p:nvPr>
        </p:nvSpPr>
        <p:spPr/>
        <p:txBody>
          <a:bodyPr/>
          <a:lstStyle/>
          <a:p>
            <a:r>
              <a:rPr lang="en-GB" dirty="0"/>
              <a:t>The design of work (the tangible elements) to culture and identity (the intangible elements)</a:t>
            </a:r>
          </a:p>
          <a:p>
            <a:r>
              <a:rPr lang="en-GB" dirty="0"/>
              <a:t>A backward glance to more forward-looking approaches (temporal re-orientation)</a:t>
            </a:r>
          </a:p>
          <a:p>
            <a:r>
              <a:rPr lang="en-GB" dirty="0"/>
              <a:t>Planned top-down to more bottom-up and employee instigated change with wider stakeholder involvement</a:t>
            </a:r>
          </a:p>
          <a:p>
            <a:r>
              <a:rPr lang="en-US" dirty="0"/>
              <a:t>An internal focus on wider collaboration beyond the organization in bringing the outside in</a:t>
            </a:r>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7</a:t>
            </a:fld>
            <a:endParaRPr lang="en-GB" altLang="en-US" dirty="0"/>
          </a:p>
        </p:txBody>
      </p:sp>
    </p:spTree>
    <p:extLst>
      <p:ext uri="{BB962C8B-B14F-4D97-AF65-F5344CB8AC3E}">
        <p14:creationId xmlns:p14="http://schemas.microsoft.com/office/powerpoint/2010/main" val="347646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ltLang="en-US" dirty="0"/>
              <a:t>Old OD versus new OD</a:t>
            </a:r>
            <a:endParaRPr lang="en-US" dirty="0"/>
          </a:p>
        </p:txBody>
      </p:sp>
      <p:sp>
        <p:nvSpPr>
          <p:cNvPr id="9" name="Content Placeholder 8"/>
          <p:cNvSpPr>
            <a:spLocks noGrp="1"/>
          </p:cNvSpPr>
          <p:nvPr>
            <p:ph sz="half" idx="1"/>
          </p:nvPr>
        </p:nvSpPr>
        <p:spPr/>
        <p:txBody>
          <a:bodyPr>
            <a:normAutofit lnSpcReduction="10000"/>
          </a:bodyPr>
          <a:lstStyle/>
          <a:p>
            <a:r>
              <a:rPr lang="en-AU" b="1" dirty="0"/>
              <a:t>Deficit-focused thinking</a:t>
            </a:r>
            <a:endParaRPr lang="en-GB" b="1" dirty="0"/>
          </a:p>
          <a:p>
            <a:pPr lvl="1"/>
            <a:r>
              <a:rPr lang="en-AU" altLang="en-US" dirty="0"/>
              <a:t>Q: What are the main problems? </a:t>
            </a:r>
          </a:p>
          <a:p>
            <a:pPr lvl="2"/>
            <a:r>
              <a:rPr lang="en-AU" altLang="en-US" dirty="0"/>
              <a:t>Issues of low morale, or low commitment, how to tackle problems and overcome resistance.</a:t>
            </a:r>
          </a:p>
          <a:p>
            <a:pPr lvl="2"/>
            <a:r>
              <a:rPr lang="en-AU" altLang="en-US" dirty="0"/>
              <a:t>Traditional approach seeks conformity and togetherness.</a:t>
            </a:r>
            <a:endParaRPr lang="en-GB" altLang="en-US" dirty="0"/>
          </a:p>
        </p:txBody>
      </p:sp>
      <p:sp>
        <p:nvSpPr>
          <p:cNvPr id="2" name="Content Placeholder 1">
            <a:extLst>
              <a:ext uri="{FF2B5EF4-FFF2-40B4-BE49-F238E27FC236}">
                <a16:creationId xmlns:a16="http://schemas.microsoft.com/office/drawing/2014/main" id="{4FC762D8-CA4E-7EB8-0783-F793A5367E4D}"/>
              </a:ext>
            </a:extLst>
          </p:cNvPr>
          <p:cNvSpPr>
            <a:spLocks noGrp="1"/>
          </p:cNvSpPr>
          <p:nvPr>
            <p:ph sz="half" idx="2"/>
          </p:nvPr>
        </p:nvSpPr>
        <p:spPr/>
        <p:txBody>
          <a:bodyPr>
            <a:normAutofit lnSpcReduction="10000"/>
          </a:bodyPr>
          <a:lstStyle/>
          <a:p>
            <a:pPr>
              <a:lnSpc>
                <a:spcPct val="110000"/>
              </a:lnSpc>
            </a:pPr>
            <a:r>
              <a:rPr lang="en-AU" b="1" dirty="0"/>
              <a:t>Positive-focused thinking</a:t>
            </a:r>
            <a:endParaRPr lang="en-GB" b="1" dirty="0"/>
          </a:p>
          <a:p>
            <a:pPr lvl="1"/>
            <a:r>
              <a:rPr lang="en-AU" altLang="en-US" dirty="0"/>
              <a:t>Q: What works really well and what is most affective?</a:t>
            </a:r>
          </a:p>
          <a:p>
            <a:pPr lvl="2"/>
            <a:r>
              <a:rPr lang="en-AU" altLang="en-US" dirty="0"/>
              <a:t>Focus on periods of high enthusiasm, of how to create and sustain engagement and positive feelings.</a:t>
            </a:r>
          </a:p>
          <a:p>
            <a:pPr lvl="2"/>
            <a:r>
              <a:rPr lang="en-AU" altLang="en-US" dirty="0"/>
              <a:t>Less anxiety provoking as builds on what is working well.</a:t>
            </a:r>
            <a:endParaRPr lang="en-US" dirty="0"/>
          </a:p>
        </p:txBody>
      </p:sp>
      <p:sp>
        <p:nvSpPr>
          <p:cNvPr id="7" name="Slide Number Placeholder 6"/>
          <p:cNvSpPr>
            <a:spLocks noGrp="1"/>
          </p:cNvSpPr>
          <p:nvPr>
            <p:ph type="sldNum" sz="quarter" idx="12"/>
          </p:nvPr>
        </p:nvSpPr>
        <p:spPr/>
        <p:txBody>
          <a:bodyPr/>
          <a:lstStyle/>
          <a:p>
            <a:fld id="{BF11D20F-C2E6-44B5-8E3B-7F87382682E0}" type="slidenum">
              <a:rPr lang="en-GB" altLang="en-US" smtClean="0"/>
              <a:pPr/>
              <a:t>8</a:t>
            </a:fld>
            <a:endParaRPr lang="en-GB" altLang="en-US" dirty="0"/>
          </a:p>
        </p:txBody>
      </p:sp>
    </p:spTree>
    <p:extLst>
      <p:ext uri="{BB962C8B-B14F-4D97-AF65-F5344CB8AC3E}">
        <p14:creationId xmlns:p14="http://schemas.microsoft.com/office/powerpoint/2010/main" val="3538523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a:t>Bushe</a:t>
            </a:r>
            <a:r>
              <a:rPr lang="en-US" dirty="0"/>
              <a:t> and </a:t>
            </a:r>
            <a:r>
              <a:rPr lang="en-US" dirty="0" err="1"/>
              <a:t>Marshak’s</a:t>
            </a:r>
            <a:r>
              <a:rPr lang="en-US" dirty="0"/>
              <a:t> (2014) four commonalities of the new OD</a:t>
            </a:r>
          </a:p>
        </p:txBody>
      </p:sp>
      <p:sp>
        <p:nvSpPr>
          <p:cNvPr id="2" name="Content Placeholder 1"/>
          <p:cNvSpPr>
            <a:spLocks noGrp="1"/>
          </p:cNvSpPr>
          <p:nvPr>
            <p:ph idx="1"/>
          </p:nvPr>
        </p:nvSpPr>
        <p:spPr/>
        <p:txBody>
          <a:bodyPr/>
          <a:lstStyle/>
          <a:p>
            <a:pPr lvl="0"/>
            <a:r>
              <a:rPr lang="en-AU" dirty="0"/>
              <a:t>Strong humanistic and democratic values</a:t>
            </a:r>
            <a:endParaRPr lang="en-GB" dirty="0"/>
          </a:p>
          <a:p>
            <a:pPr lvl="0"/>
            <a:r>
              <a:rPr lang="en-AU" dirty="0"/>
              <a:t>A concern for capacity building and development of the system</a:t>
            </a:r>
            <a:endParaRPr lang="en-GB" dirty="0"/>
          </a:p>
          <a:p>
            <a:pPr lvl="0"/>
            <a:r>
              <a:rPr lang="en-AU" dirty="0"/>
              <a:t>Consultants stay out of content and focus on process </a:t>
            </a:r>
            <a:endParaRPr lang="en-GB" dirty="0"/>
          </a:p>
          <a:p>
            <a:pPr lvl="0"/>
            <a:r>
              <a:rPr lang="en-AU" dirty="0"/>
              <a:t>Greater system awareness is encouraged and facilitated</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9</a:t>
            </a:fld>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An early development: The learning organization (Peter Senge)</a:t>
            </a:r>
            <a:endParaRPr lang="en-US" dirty="0"/>
          </a:p>
        </p:txBody>
      </p:sp>
      <p:sp>
        <p:nvSpPr>
          <p:cNvPr id="2" name="Content Placeholder 1"/>
          <p:cNvSpPr>
            <a:spLocks noGrp="1"/>
          </p:cNvSpPr>
          <p:nvPr>
            <p:ph idx="1"/>
          </p:nvPr>
        </p:nvSpPr>
        <p:spPr/>
        <p:txBody>
          <a:bodyPr/>
          <a:lstStyle/>
          <a:p>
            <a:r>
              <a:rPr lang="en-US" i="1" dirty="0"/>
              <a:t>I believe that, the prevailing system of management is, at its core, dedicated to mediocrity. It forces people to work harder and harder to compensate for failing to tap the spirit and collective intelligence that characterizes working together at their best. Deming saw this clearly, and I believe now, so do a growing number of leaders committed to growing organizations capable of thriving in and contributing to the extraordinary challenges and possibilities of the world we are living in</a:t>
            </a:r>
            <a:r>
              <a:rPr lang="en-US" dirty="0"/>
              <a:t> (</a:t>
            </a:r>
            <a:r>
              <a:rPr lang="en-US" dirty="0" err="1"/>
              <a:t>Senge</a:t>
            </a:r>
            <a:r>
              <a:rPr lang="en-US" dirty="0"/>
              <a:t>, 2016: xvi).</a:t>
            </a:r>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10</a:t>
            </a:fld>
            <a:endParaRPr lang="en-GB" altLang="en-US" dirty="0"/>
          </a:p>
        </p:txBody>
      </p:sp>
    </p:spTree>
  </p:cSld>
  <p:clrMapOvr>
    <a:masterClrMapping/>
  </p:clrMapOvr>
  <p:transition>
    <p:checker/>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Values undermining learning</a:t>
            </a:r>
            <a:endParaRPr lang="en-US" dirty="0"/>
          </a:p>
        </p:txBody>
      </p:sp>
      <p:sp>
        <p:nvSpPr>
          <p:cNvPr id="2" name="Content Placeholder 1"/>
          <p:cNvSpPr>
            <a:spLocks noGrp="1"/>
          </p:cNvSpPr>
          <p:nvPr>
            <p:ph idx="1"/>
          </p:nvPr>
        </p:nvSpPr>
        <p:spPr/>
        <p:txBody>
          <a:bodyPr/>
          <a:lstStyle/>
          <a:p>
            <a:pPr lvl="0"/>
            <a:r>
              <a:rPr lang="en-GB" dirty="0"/>
              <a:t>Measurement and targets: setting the performance targets and short-term metrics</a:t>
            </a:r>
          </a:p>
          <a:p>
            <a:pPr lvl="0"/>
            <a:r>
              <a:rPr lang="en-GB" dirty="0"/>
              <a:t>Compliance: conflict and diversity are seen as </a:t>
            </a:r>
            <a:r>
              <a:rPr lang="en-GB"/>
              <a:t>problems whilst </a:t>
            </a:r>
            <a:r>
              <a:rPr lang="en-GB" dirty="0"/>
              <a:t>compliance is rewarded</a:t>
            </a:r>
          </a:p>
          <a:p>
            <a:pPr lvl="0"/>
            <a:r>
              <a:rPr lang="en-GB" dirty="0"/>
              <a:t>Division and competition: competition between staff is seen as healthy and good </a:t>
            </a:r>
          </a:p>
          <a:p>
            <a:pPr lvl="0"/>
            <a:r>
              <a:rPr lang="en-US" dirty="0"/>
              <a:t>The holy trinity of management: planning, organizing and controlling.</a:t>
            </a:r>
            <a:endParaRPr lang="en-GB" altLang="en-US" dirty="0"/>
          </a:p>
          <a:p>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11</a:t>
            </a:fld>
            <a:endParaRPr lang="en-GB" altLang="en-US" dirty="0"/>
          </a:p>
        </p:txBody>
      </p:sp>
    </p:spTree>
  </p:cSld>
  <p:clrMapOvr>
    <a:masterClrMapping/>
  </p:clrMapOvr>
  <p:transition>
    <p:checker/>
  </p:transition>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The five disciplines (1 of 2)</a:t>
            </a:r>
            <a:endParaRPr lang="en-US" dirty="0"/>
          </a:p>
        </p:txBody>
      </p:sp>
      <p:sp>
        <p:nvSpPr>
          <p:cNvPr id="2" name="Content Placeholder 1"/>
          <p:cNvSpPr>
            <a:spLocks noGrp="1"/>
          </p:cNvSpPr>
          <p:nvPr>
            <p:ph idx="1"/>
          </p:nvPr>
        </p:nvSpPr>
        <p:spPr/>
        <p:txBody>
          <a:bodyPr/>
          <a:lstStyle/>
          <a:p>
            <a:pPr lvl="0"/>
            <a:r>
              <a:rPr lang="en-GB" i="1" dirty="0"/>
              <a:t>Mental Models.</a:t>
            </a:r>
            <a:r>
              <a:rPr lang="en-GB" dirty="0"/>
              <a:t> The discipline for learning is to open up our minds from longstanding assumptions to be influenced by others in broadening our understanding and learning. </a:t>
            </a:r>
          </a:p>
          <a:p>
            <a:pPr lvl="0"/>
            <a:r>
              <a:rPr lang="en-GB" i="1" dirty="0"/>
              <a:t>Personal Mastery.</a:t>
            </a:r>
            <a:r>
              <a:rPr lang="en-GB" dirty="0"/>
              <a:t> The discipline of continually clarifying and deepening our personal vision, of focusing our energies, of developing patience, and of seeing reality objectively.</a:t>
            </a:r>
          </a:p>
          <a:p>
            <a:pPr lvl="0"/>
            <a:r>
              <a:rPr lang="en-GB" i="1" dirty="0"/>
              <a:t>Building Shared Vision.</a:t>
            </a:r>
            <a:r>
              <a:rPr lang="en-GB" dirty="0"/>
              <a:t> That binds people together through a process of shared learning.</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12</a:t>
            </a:fld>
            <a:endParaRPr lang="en-GB" altLang="en-US" dirty="0"/>
          </a:p>
        </p:txBody>
      </p:sp>
    </p:spTree>
  </p:cSld>
  <p:clrMapOvr>
    <a:masterClrMapping/>
  </p:clrMapOvr>
  <p:transition>
    <p:checker/>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ltLang="en-US" dirty="0"/>
              <a:t>The five disciplines (2 of 2)</a:t>
            </a:r>
            <a:endParaRPr lang="en-US" dirty="0"/>
          </a:p>
        </p:txBody>
      </p:sp>
      <p:sp>
        <p:nvSpPr>
          <p:cNvPr id="2" name="Content Placeholder 1"/>
          <p:cNvSpPr>
            <a:spLocks noGrp="1"/>
          </p:cNvSpPr>
          <p:nvPr>
            <p:ph idx="1"/>
          </p:nvPr>
        </p:nvSpPr>
        <p:spPr/>
        <p:txBody>
          <a:bodyPr/>
          <a:lstStyle/>
          <a:p>
            <a:pPr lvl="0"/>
            <a:r>
              <a:rPr lang="en-GB" i="1" dirty="0"/>
              <a:t>Team Learning.</a:t>
            </a:r>
            <a:r>
              <a:rPr lang="en-GB" dirty="0"/>
              <a:t> Abilities of a team working together exceed those of combining individual abilities achieved through reflecting and rethinking assumptions through engaging in dialogue that enables genuine togetherness in thinking and coordinated action. </a:t>
            </a:r>
          </a:p>
          <a:p>
            <a:r>
              <a:rPr lang="en-US" i="1" dirty="0"/>
              <a:t>System Thinking. </a:t>
            </a:r>
            <a:r>
              <a:rPr lang="en-US" dirty="0"/>
              <a:t>A framework for viewing the lacework of interconnectivity and inter-relationships of flux and wholeness rather than a more traditional focus on fixity and separateness.</a:t>
            </a:r>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13</a:t>
            </a:fld>
            <a:endParaRPr lang="en-GB" altLang="en-US" dirty="0"/>
          </a:p>
        </p:txBody>
      </p:sp>
    </p:spTree>
    <p:extLst>
      <p:ext uri="{BB962C8B-B14F-4D97-AF65-F5344CB8AC3E}">
        <p14:creationId xmlns:p14="http://schemas.microsoft.com/office/powerpoint/2010/main" val="1224024924"/>
      </p:ext>
    </p:extLst>
  </p:cSld>
  <p:clrMapOvr>
    <a:masterClrMapping/>
  </p:clrMapOvr>
  <p:transition>
    <p:checke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The learning organization</a:t>
            </a:r>
            <a:endParaRPr lang="en-US" dirty="0"/>
          </a:p>
        </p:txBody>
      </p:sp>
      <p:sp>
        <p:nvSpPr>
          <p:cNvPr id="5" name="Content Placeholder 4"/>
          <p:cNvSpPr>
            <a:spLocks noGrp="1"/>
          </p:cNvSpPr>
          <p:nvPr>
            <p:ph idx="1"/>
          </p:nvPr>
        </p:nvSpPr>
        <p:spPr/>
        <p:txBody>
          <a:bodyPr/>
          <a:lstStyle/>
          <a:p>
            <a:r>
              <a:rPr lang="en-US" dirty="0"/>
              <a:t>These three core learning capabilities of: (i) aspiration through personal mastery and shared vision; (ii) reflective conversation through mental models and dialogue; and (iii) understanding complexity through system thinking – are central to the learning organization.</a:t>
            </a:r>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14</a:t>
            </a:fld>
            <a:endParaRPr lang="en-GB" altLang="en-US" dirty="0"/>
          </a:p>
        </p:txBody>
      </p:sp>
    </p:spTree>
    <p:extLst>
      <p:ext uri="{BB962C8B-B14F-4D97-AF65-F5344CB8AC3E}">
        <p14:creationId xmlns:p14="http://schemas.microsoft.com/office/powerpoint/2010/main" val="4007223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The lifelong journey of learning</a:t>
            </a:r>
          </a:p>
        </p:txBody>
      </p:sp>
      <p:sp>
        <p:nvSpPr>
          <p:cNvPr id="5" name="Content Placeholder 4"/>
          <p:cNvSpPr>
            <a:spLocks noGrp="1"/>
          </p:cNvSpPr>
          <p:nvPr>
            <p:ph idx="1"/>
          </p:nvPr>
        </p:nvSpPr>
        <p:spPr/>
        <p:txBody>
          <a:bodyPr/>
          <a:lstStyle/>
          <a:p>
            <a:r>
              <a:rPr lang="en-US" dirty="0"/>
              <a:t>There are many ways to characterize the essence of this work as there are people doing it: it is a system of management consistent with nature, human nature, and the nature of larger living systems; it is working together in ways that realize our highest aspirations; it is being the change we seek to create. Or, as Marianne Knuth so beautifully says, it is staying connected to the being that never stopped being connected (</a:t>
            </a:r>
            <a:r>
              <a:rPr lang="en-US" dirty="0" err="1"/>
              <a:t>Senge</a:t>
            </a:r>
            <a:r>
              <a:rPr lang="en-US" dirty="0"/>
              <a:t>, 2006: 376).</a:t>
            </a:r>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15</a:t>
            </a:fld>
            <a:endParaRPr lang="en-GB" altLang="en-US" dirty="0"/>
          </a:p>
        </p:txBody>
      </p:sp>
    </p:spTree>
    <p:extLst>
      <p:ext uri="{BB962C8B-B14F-4D97-AF65-F5344CB8AC3E}">
        <p14:creationId xmlns:p14="http://schemas.microsoft.com/office/powerpoint/2010/main" val="411032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The storying process and participative change</a:t>
            </a:r>
          </a:p>
        </p:txBody>
      </p:sp>
      <p:sp>
        <p:nvSpPr>
          <p:cNvPr id="3" name="Content Placeholder 2"/>
          <p:cNvSpPr>
            <a:spLocks noGrp="1"/>
          </p:cNvSpPr>
          <p:nvPr>
            <p:ph idx="1"/>
          </p:nvPr>
        </p:nvSpPr>
        <p:spPr/>
        <p:txBody>
          <a:bodyPr/>
          <a:lstStyle/>
          <a:p>
            <a:r>
              <a:rPr lang="en-AU" altLang="en-US" dirty="0"/>
              <a:t>Utilizes </a:t>
            </a:r>
            <a:r>
              <a:rPr lang="en-AU" altLang="en-US" dirty="0" err="1"/>
              <a:t>Lewin’s</a:t>
            </a:r>
            <a:r>
              <a:rPr lang="en-AU" altLang="en-US" dirty="0"/>
              <a:t> 3-step model</a:t>
            </a:r>
          </a:p>
          <a:p>
            <a:r>
              <a:rPr lang="en-AU" altLang="en-US" dirty="0"/>
              <a:t>Relational perspective</a:t>
            </a:r>
          </a:p>
          <a:p>
            <a:pPr lvl="1"/>
            <a:r>
              <a:rPr lang="en-AU" altLang="en-US" dirty="0"/>
              <a:t>Combines process, dialogue and social construction</a:t>
            </a:r>
          </a:p>
          <a:p>
            <a:pPr lvl="1"/>
            <a:r>
              <a:rPr lang="en-AU" altLang="en-US" dirty="0"/>
              <a:t>Discourse core of constructivist approach in the talk between people and the way language is used</a:t>
            </a:r>
          </a:p>
          <a:p>
            <a:r>
              <a:rPr lang="en-AU" altLang="en-US" dirty="0"/>
              <a:t>Main problem</a:t>
            </a:r>
          </a:p>
          <a:p>
            <a:pPr lvl="1"/>
            <a:r>
              <a:rPr lang="en-AU" altLang="en-US" dirty="0"/>
              <a:t>Tendency to tread change recipients as all the same</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16</a:t>
            </a:fld>
            <a:endParaRPr lang="en-GB" altLang="en-US" dirty="0"/>
          </a:p>
        </p:txBody>
      </p:sp>
    </p:spTree>
    <p:extLst>
      <p:ext uri="{BB962C8B-B14F-4D97-AF65-F5344CB8AC3E}">
        <p14:creationId xmlns:p14="http://schemas.microsoft.com/office/powerpoint/2010/main" val="2599595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AU" altLang="en-US"/>
              <a:t>Single to multi voiced</a:t>
            </a:r>
            <a:endParaRPr lang="en-AU" altLang="en-US" dirty="0"/>
          </a:p>
        </p:txBody>
      </p:sp>
      <p:sp>
        <p:nvSpPr>
          <p:cNvPr id="2" name="Content Placeholder 1"/>
          <p:cNvSpPr>
            <a:spLocks noGrp="1"/>
          </p:cNvSpPr>
          <p:nvPr>
            <p:ph idx="1"/>
          </p:nvPr>
        </p:nvSpPr>
        <p:spPr/>
        <p:txBody>
          <a:bodyPr/>
          <a:lstStyle/>
          <a:p>
            <a:r>
              <a:rPr lang="en-AU" altLang="en-US" dirty="0"/>
              <a:t>Beyond monologic single channelled authoritative top-down communication</a:t>
            </a:r>
          </a:p>
          <a:p>
            <a:r>
              <a:rPr lang="en-AU" altLang="en-US" dirty="0"/>
              <a:t>Dialogical: multiple voices and viewpoints</a:t>
            </a:r>
          </a:p>
          <a:p>
            <a:pPr lvl="1"/>
            <a:r>
              <a:rPr lang="en-AU" altLang="en-US" dirty="0"/>
              <a:t>Individual, group, intergroup, organization and inter-organizational levels</a:t>
            </a:r>
          </a:p>
          <a:p>
            <a:r>
              <a:rPr lang="en-AU" altLang="en-US" dirty="0"/>
              <a:t>Must consider entanglement between people and matter (</a:t>
            </a:r>
            <a:r>
              <a:rPr lang="en-AU" altLang="en-US" dirty="0" err="1"/>
              <a:t>sociomateriality</a:t>
            </a:r>
            <a:r>
              <a:rPr lang="en-AU" altLang="en-US" dirty="0"/>
              <a:t>)</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17</a:t>
            </a:fld>
            <a:endParaRPr lang="en-GB" altLang="en-US" dirty="0"/>
          </a:p>
        </p:txBody>
      </p:sp>
    </p:spTree>
    <p:extLst>
      <p:ext uri="{BB962C8B-B14F-4D97-AF65-F5344CB8AC3E}">
        <p14:creationId xmlns:p14="http://schemas.microsoft.com/office/powerpoint/2010/main" val="1992875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AU" altLang="en-US"/>
              <a:t>The need to story change</a:t>
            </a:r>
            <a:endParaRPr lang="en-AU" altLang="en-US" dirty="0"/>
          </a:p>
        </p:txBody>
      </p:sp>
      <p:sp>
        <p:nvSpPr>
          <p:cNvPr id="2" name="Content Placeholder 1"/>
          <p:cNvSpPr>
            <a:spLocks noGrp="1"/>
          </p:cNvSpPr>
          <p:nvPr>
            <p:ph idx="1"/>
          </p:nvPr>
        </p:nvSpPr>
        <p:spPr/>
        <p:txBody>
          <a:bodyPr/>
          <a:lstStyle/>
          <a:p>
            <a:r>
              <a:rPr lang="en-GB" altLang="en-US" i="1" dirty="0"/>
              <a:t>The adoption of a social constructionist approach to change management emphasizes the need to drive change through an </a:t>
            </a:r>
            <a:r>
              <a:rPr lang="en-GB" altLang="en-US" i="1" dirty="0" err="1"/>
              <a:t>ongoing</a:t>
            </a:r>
            <a:r>
              <a:rPr lang="en-GB" altLang="en-US" i="1" dirty="0"/>
              <a:t> co-construction of meaning that involves people at all levels of the organization, rather than being restricted to ‘experts’ working through senior management</a:t>
            </a:r>
            <a:r>
              <a:rPr lang="en-GB" altLang="en-US" dirty="0"/>
              <a:t> (</a:t>
            </a:r>
            <a:r>
              <a:rPr lang="en-GB" altLang="en-US" dirty="0" err="1"/>
              <a:t>Jabri</a:t>
            </a:r>
            <a:r>
              <a:rPr lang="en-GB" altLang="en-US" dirty="0"/>
              <a:t>, 2012: 52).</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18</a:t>
            </a:fld>
            <a:endParaRPr lang="en-GB" altLang="en-US" dirty="0"/>
          </a:p>
        </p:txBody>
      </p:sp>
    </p:spTree>
    <p:extLst>
      <p:ext uri="{BB962C8B-B14F-4D97-AF65-F5344CB8AC3E}">
        <p14:creationId xmlns:p14="http://schemas.microsoft.com/office/powerpoint/2010/main" val="4265813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AU" altLang="en-US"/>
              <a:t>Building on Lewin</a:t>
            </a:r>
            <a:endParaRPr lang="en-AU" altLang="en-US" dirty="0"/>
          </a:p>
        </p:txBody>
      </p:sp>
      <p:sp>
        <p:nvSpPr>
          <p:cNvPr id="2" name="Content Placeholder 1"/>
          <p:cNvSpPr>
            <a:spLocks noGrp="1"/>
          </p:cNvSpPr>
          <p:nvPr>
            <p:ph idx="1"/>
          </p:nvPr>
        </p:nvSpPr>
        <p:spPr/>
        <p:txBody>
          <a:bodyPr/>
          <a:lstStyle/>
          <a:p>
            <a:r>
              <a:rPr lang="en-AU" altLang="en-US" dirty="0"/>
              <a:t>Stories and conversations around change</a:t>
            </a:r>
          </a:p>
          <a:p>
            <a:pPr lvl="1"/>
            <a:r>
              <a:rPr lang="en-AU" altLang="en-US" dirty="0"/>
              <a:t>Present promoting and resisting forces</a:t>
            </a:r>
          </a:p>
          <a:p>
            <a:r>
              <a:rPr lang="en-AU" altLang="en-US" dirty="0"/>
              <a:t>Stimulate responses (further conversations)</a:t>
            </a:r>
          </a:p>
          <a:p>
            <a:pPr lvl="1"/>
            <a:r>
              <a:rPr lang="en-AU" altLang="en-US" dirty="0"/>
              <a:t>Drawing on previous talk, the listener becomes the speaker just as the speaker becomes the listener</a:t>
            </a:r>
          </a:p>
          <a:p>
            <a:r>
              <a:rPr lang="en-AU" altLang="en-US" dirty="0"/>
              <a:t>People engage in dialogue in the co-construction of shared understanding.</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19</a:t>
            </a:fld>
            <a:endParaRPr lang="en-GB" altLang="en-US" dirty="0"/>
          </a:p>
        </p:txBody>
      </p:sp>
    </p:spTree>
    <p:extLst>
      <p:ext uri="{BB962C8B-B14F-4D97-AF65-F5344CB8AC3E}">
        <p14:creationId xmlns:p14="http://schemas.microsoft.com/office/powerpoint/2010/main" val="28634228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8401" y="1233264"/>
            <a:ext cx="5787199" cy="4572000"/>
          </a:xfrm>
          <a:prstGeom prst="rect">
            <a:avLst/>
          </a:prstGeom>
        </p:spPr>
      </p:pic>
    </p:spTree>
    <p:extLst>
      <p:ext uri="{BB962C8B-B14F-4D97-AF65-F5344CB8AC3E}">
        <p14:creationId xmlns:p14="http://schemas.microsoft.com/office/powerpoint/2010/main" val="2755382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AU" altLang="en-US"/>
              <a:t>Action research</a:t>
            </a:r>
            <a:endParaRPr lang="en-AU" altLang="en-US" dirty="0"/>
          </a:p>
        </p:txBody>
      </p:sp>
      <p:sp>
        <p:nvSpPr>
          <p:cNvPr id="2" name="Content Placeholder 1"/>
          <p:cNvSpPr>
            <a:spLocks noGrp="1"/>
          </p:cNvSpPr>
          <p:nvPr>
            <p:ph idx="1"/>
          </p:nvPr>
        </p:nvSpPr>
        <p:spPr/>
        <p:txBody>
          <a:bodyPr/>
          <a:lstStyle/>
          <a:p>
            <a:r>
              <a:rPr lang="en-GB" i="1" dirty="0"/>
              <a:t>Action research is also about an </a:t>
            </a:r>
            <a:r>
              <a:rPr lang="en-GB" i="1" dirty="0" err="1"/>
              <a:t>ongoing</a:t>
            </a:r>
            <a:r>
              <a:rPr lang="en-GB" i="1" dirty="0"/>
              <a:t> process of reflection on change processes (problem-solving, decision-making and communication) undertaken by both the change agent and the change recipients. Action generates learning which is fed back to further improve the change process. Evaluation is achieved through the collaboration of both the researchers (change agent or change team) and organization members (Jabri, 2012: 12).</a:t>
            </a:r>
            <a:endParaRPr lang="en-US" i="1"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21</a:t>
            </a:fld>
            <a:endParaRPr lang="en-GB" altLang="en-US" dirty="0"/>
          </a:p>
        </p:txBody>
      </p:sp>
    </p:spTree>
    <p:extLst>
      <p:ext uri="{BB962C8B-B14F-4D97-AF65-F5344CB8AC3E}">
        <p14:creationId xmlns:p14="http://schemas.microsoft.com/office/powerpoint/2010/main" val="1570897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a:t>A change led through dialogue is more likely to take root</a:t>
            </a:r>
            <a:endParaRPr lang="en-AU" dirty="0"/>
          </a:p>
        </p:txBody>
      </p:sp>
      <p:sp>
        <p:nvSpPr>
          <p:cNvPr id="3" name="Content Placeholder 2"/>
          <p:cNvSpPr>
            <a:spLocks noGrp="1"/>
          </p:cNvSpPr>
          <p:nvPr>
            <p:ph idx="1"/>
          </p:nvPr>
        </p:nvSpPr>
        <p:spPr/>
        <p:txBody>
          <a:bodyPr/>
          <a:lstStyle/>
          <a:p>
            <a:r>
              <a:rPr lang="en-AU" altLang="en-US" dirty="0"/>
              <a:t>Making sense of change enhances readiness for change</a:t>
            </a:r>
          </a:p>
          <a:p>
            <a:r>
              <a:rPr lang="en-AU" altLang="en-US" dirty="0"/>
              <a:t>Can also build on Appreciative Inquiry and commence with some form of appreciation</a:t>
            </a:r>
          </a:p>
          <a:p>
            <a:r>
              <a:rPr lang="en-AU" altLang="en-US" dirty="0"/>
              <a:t>Three processes</a:t>
            </a:r>
          </a:p>
          <a:p>
            <a:pPr lvl="1"/>
            <a:r>
              <a:rPr lang="en-AU" altLang="en-US" dirty="0"/>
              <a:t>Understanding through dialogue</a:t>
            </a:r>
          </a:p>
          <a:p>
            <a:pPr lvl="1"/>
            <a:r>
              <a:rPr lang="en-AU" altLang="en-US" dirty="0"/>
              <a:t>Propose interventions</a:t>
            </a:r>
          </a:p>
          <a:p>
            <a:pPr lvl="1"/>
            <a:r>
              <a:rPr lang="en-AU" altLang="en-US" dirty="0"/>
              <a:t>Make them internally persuasive</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22</a:t>
            </a:fld>
            <a:endParaRPr lang="en-GB" altLang="en-US" dirty="0"/>
          </a:p>
        </p:txBody>
      </p:sp>
    </p:spTree>
    <p:extLst>
      <p:ext uri="{BB962C8B-B14F-4D97-AF65-F5344CB8AC3E}">
        <p14:creationId xmlns:p14="http://schemas.microsoft.com/office/powerpoint/2010/main" val="3546860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497805518"/>
              </p:ext>
            </p:extLst>
          </p:nvPr>
        </p:nvGraphicFramePr>
        <p:xfrm>
          <a:off x="539552" y="724739"/>
          <a:ext cx="8161733" cy="5408522"/>
        </p:xfrm>
        <a:graphic>
          <a:graphicData uri="http://schemas.openxmlformats.org/drawingml/2006/table">
            <a:tbl>
              <a:tblPr firstRow="1" bandRow="1">
                <a:tableStyleId>{5940675A-B579-460E-94D1-54222C63F5DA}</a:tableStyleId>
              </a:tblPr>
              <a:tblGrid>
                <a:gridCol w="8161733">
                  <a:extLst>
                    <a:ext uri="{9D8B030D-6E8A-4147-A177-3AD203B41FA5}">
                      <a16:colId xmlns:a16="http://schemas.microsoft.com/office/drawing/2014/main" val="20000"/>
                    </a:ext>
                  </a:extLst>
                </a:gridCol>
              </a:tblGrid>
              <a:tr h="607885">
                <a:tc>
                  <a:txBody>
                    <a:bodyPr/>
                    <a:lstStyle/>
                    <a:p>
                      <a:pPr algn="l">
                        <a:lnSpc>
                          <a:spcPct val="115000"/>
                        </a:lnSpc>
                        <a:spcBef>
                          <a:spcPts val="600"/>
                        </a:spcBef>
                        <a:spcAft>
                          <a:spcPts val="600"/>
                        </a:spcAft>
                      </a:pPr>
                      <a:r>
                        <a:rPr lang="en-AU" sz="1800" b="1" dirty="0">
                          <a:effectLst/>
                        </a:rPr>
                        <a:t>Table 9.2 Jabri’s force-field analysis template/worksheet (Source: Jabri, 2012: 116)</a:t>
                      </a:r>
                      <a:endParaRPr lang="en-AU" sz="1800" b="1" dirty="0">
                        <a:solidFill>
                          <a:schemeClr val="bg1"/>
                        </a:solidFill>
                        <a:effectLst/>
                        <a:latin typeface="Calibri"/>
                        <a:ea typeface="Calibri"/>
                        <a:cs typeface="Times New Roman"/>
                      </a:endParaRPr>
                    </a:p>
                  </a:txBody>
                  <a:tcPr marL="64423" marR="64423" marT="0" marB="0"/>
                </a:tc>
                <a:extLst>
                  <a:ext uri="{0D108BD9-81ED-4DB2-BD59-A6C34878D82A}">
                    <a16:rowId xmlns:a16="http://schemas.microsoft.com/office/drawing/2014/main" val="10000"/>
                  </a:ext>
                </a:extLst>
              </a:tr>
              <a:tr h="364667">
                <a:tc>
                  <a:txBody>
                    <a:bodyPr/>
                    <a:lstStyle/>
                    <a:p>
                      <a:pPr>
                        <a:lnSpc>
                          <a:spcPct val="115000"/>
                        </a:lnSpc>
                        <a:spcBef>
                          <a:spcPts val="600"/>
                        </a:spcBef>
                        <a:spcAft>
                          <a:spcPts val="600"/>
                        </a:spcAft>
                      </a:pPr>
                      <a:r>
                        <a:rPr lang="en-AU" sz="1800" dirty="0">
                          <a:effectLst/>
                        </a:rPr>
                        <a:t>Start by talking about the problem/s that you feel really need/s to be shared.</a:t>
                      </a:r>
                      <a:endParaRPr lang="en-AU" sz="1800" dirty="0">
                        <a:solidFill>
                          <a:srgbClr val="000000"/>
                        </a:solidFill>
                        <a:effectLst/>
                        <a:latin typeface="Calibri"/>
                        <a:ea typeface="Calibri"/>
                        <a:cs typeface="Times New Roman"/>
                      </a:endParaRPr>
                    </a:p>
                  </a:txBody>
                  <a:tcPr marL="64423" marR="64423" marT="0" marB="0"/>
                </a:tc>
                <a:extLst>
                  <a:ext uri="{0D108BD9-81ED-4DB2-BD59-A6C34878D82A}">
                    <a16:rowId xmlns:a16="http://schemas.microsoft.com/office/drawing/2014/main" val="10001"/>
                  </a:ext>
                </a:extLst>
              </a:tr>
              <a:tr h="607885">
                <a:tc>
                  <a:txBody>
                    <a:bodyPr/>
                    <a:lstStyle/>
                    <a:p>
                      <a:pPr>
                        <a:lnSpc>
                          <a:spcPct val="115000"/>
                        </a:lnSpc>
                        <a:spcBef>
                          <a:spcPts val="600"/>
                        </a:spcBef>
                        <a:spcAft>
                          <a:spcPts val="600"/>
                        </a:spcAft>
                      </a:pPr>
                      <a:r>
                        <a:rPr lang="en-AU" sz="1800" dirty="0">
                          <a:effectLst/>
                        </a:rPr>
                        <a:t>List some of the manifestations (symptoms or stories) of the presenting problem/s.</a:t>
                      </a:r>
                      <a:endParaRPr lang="en-AU" sz="1800" dirty="0">
                        <a:solidFill>
                          <a:srgbClr val="000000"/>
                        </a:solidFill>
                        <a:effectLst/>
                        <a:latin typeface="Calibri"/>
                        <a:ea typeface="Calibri"/>
                        <a:cs typeface="Times New Roman"/>
                      </a:endParaRPr>
                    </a:p>
                  </a:txBody>
                  <a:tcPr marL="64423" marR="64423" marT="0" marB="0"/>
                </a:tc>
                <a:extLst>
                  <a:ext uri="{0D108BD9-81ED-4DB2-BD59-A6C34878D82A}">
                    <a16:rowId xmlns:a16="http://schemas.microsoft.com/office/drawing/2014/main" val="10002"/>
                  </a:ext>
                </a:extLst>
              </a:tr>
              <a:tr h="293828">
                <a:tc>
                  <a:txBody>
                    <a:bodyPr/>
                    <a:lstStyle/>
                    <a:p>
                      <a:pPr>
                        <a:lnSpc>
                          <a:spcPct val="115000"/>
                        </a:lnSpc>
                        <a:spcBef>
                          <a:spcPts val="600"/>
                        </a:spcBef>
                        <a:spcAft>
                          <a:spcPts val="600"/>
                        </a:spcAft>
                      </a:pPr>
                      <a:r>
                        <a:rPr lang="en-AU" sz="1800" dirty="0">
                          <a:effectLst/>
                        </a:rPr>
                        <a:t>Describe the present situation, as you see it.</a:t>
                      </a:r>
                      <a:endParaRPr lang="en-AU" sz="1800" dirty="0">
                        <a:solidFill>
                          <a:srgbClr val="000000"/>
                        </a:solidFill>
                        <a:effectLst/>
                        <a:latin typeface="Calibri"/>
                        <a:ea typeface="Calibri"/>
                        <a:cs typeface="Times New Roman"/>
                      </a:endParaRPr>
                    </a:p>
                  </a:txBody>
                  <a:tcPr marL="64423" marR="64423" marT="0" marB="0"/>
                </a:tc>
                <a:extLst>
                  <a:ext uri="{0D108BD9-81ED-4DB2-BD59-A6C34878D82A}">
                    <a16:rowId xmlns:a16="http://schemas.microsoft.com/office/drawing/2014/main" val="10003"/>
                  </a:ext>
                </a:extLst>
              </a:tr>
              <a:tr h="293828">
                <a:tc>
                  <a:txBody>
                    <a:bodyPr/>
                    <a:lstStyle/>
                    <a:p>
                      <a:pPr>
                        <a:lnSpc>
                          <a:spcPct val="115000"/>
                        </a:lnSpc>
                        <a:spcBef>
                          <a:spcPts val="600"/>
                        </a:spcBef>
                        <a:spcAft>
                          <a:spcPts val="600"/>
                        </a:spcAft>
                      </a:pPr>
                      <a:r>
                        <a:rPr lang="en-AU" sz="1800" dirty="0">
                          <a:effectLst/>
                        </a:rPr>
                        <a:t>Describe the desired situation, as you see it.</a:t>
                      </a:r>
                      <a:endParaRPr lang="en-AU" sz="1800" dirty="0">
                        <a:solidFill>
                          <a:srgbClr val="000000"/>
                        </a:solidFill>
                        <a:effectLst/>
                        <a:latin typeface="Calibri"/>
                        <a:ea typeface="Calibri"/>
                        <a:cs typeface="Times New Roman"/>
                      </a:endParaRPr>
                    </a:p>
                  </a:txBody>
                  <a:tcPr marL="64423" marR="64423" marT="0" marB="0"/>
                </a:tc>
                <a:extLst>
                  <a:ext uri="{0D108BD9-81ED-4DB2-BD59-A6C34878D82A}">
                    <a16:rowId xmlns:a16="http://schemas.microsoft.com/office/drawing/2014/main" val="10004"/>
                  </a:ext>
                </a:extLst>
              </a:tr>
              <a:tr h="836359">
                <a:tc>
                  <a:txBody>
                    <a:bodyPr/>
                    <a:lstStyle/>
                    <a:p>
                      <a:pPr>
                        <a:lnSpc>
                          <a:spcPct val="115000"/>
                        </a:lnSpc>
                        <a:spcBef>
                          <a:spcPts val="600"/>
                        </a:spcBef>
                        <a:spcAft>
                          <a:spcPts val="600"/>
                        </a:spcAft>
                      </a:pPr>
                      <a:r>
                        <a:rPr lang="en-AU" sz="1800" dirty="0">
                          <a:effectLst/>
                        </a:rPr>
                        <a:t>Give an example of a resisting force acting against change. Think of a story you might wish to share and be ready to share it with the person next to you.</a:t>
                      </a:r>
                      <a:endParaRPr lang="en-AU" sz="1800" dirty="0">
                        <a:solidFill>
                          <a:srgbClr val="000000"/>
                        </a:solidFill>
                        <a:effectLst/>
                        <a:latin typeface="Calibri"/>
                        <a:ea typeface="Calibri"/>
                        <a:cs typeface="Times New Roman"/>
                      </a:endParaRPr>
                    </a:p>
                  </a:txBody>
                  <a:tcPr marL="64423" marR="64423" marT="0" marB="0"/>
                </a:tc>
                <a:extLst>
                  <a:ext uri="{0D108BD9-81ED-4DB2-BD59-A6C34878D82A}">
                    <a16:rowId xmlns:a16="http://schemas.microsoft.com/office/drawing/2014/main" val="10005"/>
                  </a:ext>
                </a:extLst>
              </a:tr>
              <a:tr h="607885">
                <a:tc>
                  <a:txBody>
                    <a:bodyPr/>
                    <a:lstStyle/>
                    <a:p>
                      <a:pPr>
                        <a:lnSpc>
                          <a:spcPct val="115000"/>
                        </a:lnSpc>
                        <a:spcBef>
                          <a:spcPts val="600"/>
                        </a:spcBef>
                        <a:spcAft>
                          <a:spcPts val="600"/>
                        </a:spcAft>
                      </a:pPr>
                      <a:r>
                        <a:rPr lang="en-AU" sz="1800" dirty="0">
                          <a:effectLst/>
                        </a:rPr>
                        <a:t>Give an example of a driving force acting for change. Think of a story you might wish to share and be ready to share it with the person next to you.</a:t>
                      </a:r>
                      <a:endParaRPr lang="en-AU" sz="1800" dirty="0">
                        <a:solidFill>
                          <a:srgbClr val="000000"/>
                        </a:solidFill>
                        <a:effectLst/>
                        <a:latin typeface="Calibri"/>
                        <a:ea typeface="Calibri"/>
                        <a:cs typeface="Times New Roman"/>
                      </a:endParaRPr>
                    </a:p>
                  </a:txBody>
                  <a:tcPr marL="64423" marR="64423" marT="0" marB="0"/>
                </a:tc>
                <a:extLst>
                  <a:ext uri="{0D108BD9-81ED-4DB2-BD59-A6C34878D82A}">
                    <a16:rowId xmlns:a16="http://schemas.microsoft.com/office/drawing/2014/main" val="10006"/>
                  </a:ext>
                </a:extLst>
              </a:tr>
              <a:tr h="607885">
                <a:tc>
                  <a:txBody>
                    <a:bodyPr/>
                    <a:lstStyle/>
                    <a:p>
                      <a:pPr>
                        <a:lnSpc>
                          <a:spcPct val="115000"/>
                        </a:lnSpc>
                        <a:spcBef>
                          <a:spcPts val="600"/>
                        </a:spcBef>
                        <a:spcAft>
                          <a:spcPts val="600"/>
                        </a:spcAft>
                      </a:pPr>
                      <a:r>
                        <a:rPr lang="en-AU" sz="1800" dirty="0">
                          <a:effectLst/>
                        </a:rPr>
                        <a:t>What are your proposal/s for reducing the intensity of the resiting forces? Tell a story of an event in support of your ideas.</a:t>
                      </a:r>
                      <a:endParaRPr lang="en-AU" sz="1800" dirty="0">
                        <a:solidFill>
                          <a:srgbClr val="000000"/>
                        </a:solidFill>
                        <a:effectLst/>
                        <a:latin typeface="Calibri"/>
                        <a:ea typeface="Calibri"/>
                        <a:cs typeface="Times New Roman"/>
                      </a:endParaRPr>
                    </a:p>
                  </a:txBody>
                  <a:tcPr marL="64423" marR="64423" marT="0" marB="0"/>
                </a:tc>
                <a:extLst>
                  <a:ext uri="{0D108BD9-81ED-4DB2-BD59-A6C34878D82A}">
                    <a16:rowId xmlns:a16="http://schemas.microsoft.com/office/drawing/2014/main" val="10007"/>
                  </a:ext>
                </a:extLst>
              </a:tr>
              <a:tr h="624679">
                <a:tc>
                  <a:txBody>
                    <a:bodyPr/>
                    <a:lstStyle/>
                    <a:p>
                      <a:pPr>
                        <a:lnSpc>
                          <a:spcPct val="115000"/>
                        </a:lnSpc>
                        <a:spcBef>
                          <a:spcPts val="600"/>
                        </a:spcBef>
                        <a:spcAft>
                          <a:spcPts val="600"/>
                        </a:spcAft>
                      </a:pPr>
                      <a:r>
                        <a:rPr lang="en-AU" sz="1800" dirty="0">
                          <a:effectLst/>
                        </a:rPr>
                        <a:t>What are your proposal/s for enhancing the intensity of the driving forces? Tell a story of an event in support of your ideas.</a:t>
                      </a:r>
                      <a:endParaRPr lang="en-AU" sz="1800" dirty="0">
                        <a:solidFill>
                          <a:srgbClr val="000000"/>
                        </a:solidFill>
                        <a:effectLst/>
                        <a:latin typeface="Calibri"/>
                        <a:ea typeface="Calibri"/>
                        <a:cs typeface="Times New Roman"/>
                      </a:endParaRPr>
                    </a:p>
                  </a:txBody>
                  <a:tcPr marL="64423" marR="64423" marT="0" marB="0"/>
                </a:tc>
                <a:extLst>
                  <a:ext uri="{0D108BD9-81ED-4DB2-BD59-A6C34878D82A}">
                    <a16:rowId xmlns:a16="http://schemas.microsoft.com/office/drawing/2014/main" val="10008"/>
                  </a:ext>
                </a:extLst>
              </a:tr>
              <a:tr h="550057">
                <a:tc>
                  <a:txBody>
                    <a:bodyPr/>
                    <a:lstStyle/>
                    <a:p>
                      <a:pPr>
                        <a:lnSpc>
                          <a:spcPct val="115000"/>
                        </a:lnSpc>
                        <a:spcBef>
                          <a:spcPts val="600"/>
                        </a:spcBef>
                        <a:spcAft>
                          <a:spcPts val="600"/>
                        </a:spcAft>
                      </a:pPr>
                      <a:r>
                        <a:rPr lang="en-AU" sz="1800" dirty="0">
                          <a:effectLst/>
                        </a:rPr>
                        <a:t>Are there any other ideas or stories you might wish to share?</a:t>
                      </a:r>
                      <a:endParaRPr lang="en-AU" sz="1800" dirty="0">
                        <a:solidFill>
                          <a:srgbClr val="000000"/>
                        </a:solidFill>
                        <a:effectLst/>
                        <a:latin typeface="Calibri"/>
                        <a:ea typeface="Calibri"/>
                        <a:cs typeface="Times New Roman"/>
                      </a:endParaRPr>
                    </a:p>
                  </a:txBody>
                  <a:tcPr marL="64423" marR="64423" marT="0" marB="0"/>
                </a:tc>
                <a:extLst>
                  <a:ext uri="{0D108BD9-81ED-4DB2-BD59-A6C34878D82A}">
                    <a16:rowId xmlns:a16="http://schemas.microsoft.com/office/drawing/2014/main" val="10009"/>
                  </a:ext>
                </a:extLst>
              </a:tr>
            </a:tbl>
          </a:graphicData>
        </a:graphic>
      </p:graphicFrame>
      <p:sp>
        <p:nvSpPr>
          <p:cNvPr id="3" name="Slide Number Placeholder 2"/>
          <p:cNvSpPr>
            <a:spLocks noGrp="1"/>
          </p:cNvSpPr>
          <p:nvPr>
            <p:ph type="sldNum" sz="quarter" idx="12"/>
          </p:nvPr>
        </p:nvSpPr>
        <p:spPr/>
        <p:txBody>
          <a:bodyPr/>
          <a:lstStyle/>
          <a:p>
            <a:fld id="{C30B20CC-5341-4980-9F34-2A483202F044}" type="slidenum">
              <a:rPr lang="en-GB" altLang="en-US" smtClean="0"/>
              <a:pPr/>
              <a:t>23</a:t>
            </a:fld>
            <a:endParaRPr lang="en-GB" altLang="en-US" dirty="0"/>
          </a:p>
        </p:txBody>
      </p:sp>
    </p:spTree>
    <p:extLst>
      <p:ext uri="{BB962C8B-B14F-4D97-AF65-F5344CB8AC3E}">
        <p14:creationId xmlns:p14="http://schemas.microsoft.com/office/powerpoint/2010/main" val="21541837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AU" altLang="en-US"/>
              <a:t>Criticisms</a:t>
            </a:r>
            <a:endParaRPr lang="en-AU" altLang="en-US" dirty="0"/>
          </a:p>
        </p:txBody>
      </p:sp>
      <p:sp>
        <p:nvSpPr>
          <p:cNvPr id="2" name="Content Placeholder 1"/>
          <p:cNvSpPr>
            <a:spLocks noGrp="1"/>
          </p:cNvSpPr>
          <p:nvPr>
            <p:ph idx="1"/>
          </p:nvPr>
        </p:nvSpPr>
        <p:spPr/>
        <p:txBody>
          <a:bodyPr/>
          <a:lstStyle/>
          <a:p>
            <a:r>
              <a:rPr lang="en-AU" altLang="en-US" dirty="0"/>
              <a:t>Limited by the images and structure of </a:t>
            </a:r>
            <a:r>
              <a:rPr lang="en-AU" altLang="en-US" dirty="0" err="1"/>
              <a:t>Lewin’s</a:t>
            </a:r>
            <a:r>
              <a:rPr lang="en-AU" altLang="en-US" dirty="0"/>
              <a:t> 3-step approach</a:t>
            </a:r>
          </a:p>
          <a:p>
            <a:r>
              <a:rPr lang="en-AU" altLang="en-US" dirty="0"/>
              <a:t>Retains notion of event time and linearity – not the process view advocated</a:t>
            </a:r>
          </a:p>
          <a:p>
            <a:r>
              <a:rPr lang="en-AU" altLang="en-US" dirty="0"/>
              <a:t>The notion of ‘ice-topping’ in place of refreezing is not sufficient to engage process</a:t>
            </a:r>
          </a:p>
          <a:p>
            <a:r>
              <a:rPr lang="en-AU" altLang="en-US" dirty="0"/>
              <a:t>Sidesteps political dimensions and power issues addressed by Buchanan and </a:t>
            </a:r>
            <a:r>
              <a:rPr lang="en-AU" altLang="en-US" dirty="0" err="1"/>
              <a:t>Badham</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24</a:t>
            </a:fld>
            <a:endParaRPr lang="en-GB" altLang="en-US" dirty="0"/>
          </a:p>
        </p:txBody>
      </p:sp>
    </p:spTree>
    <p:extLst>
      <p:ext uri="{BB962C8B-B14F-4D97-AF65-F5344CB8AC3E}">
        <p14:creationId xmlns:p14="http://schemas.microsoft.com/office/powerpoint/2010/main" val="3316876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Appreciative Inquiry (AI)</a:t>
            </a:r>
            <a:endParaRPr lang="en-GB" dirty="0"/>
          </a:p>
        </p:txBody>
      </p:sp>
      <p:sp>
        <p:nvSpPr>
          <p:cNvPr id="5" name="Content Placeholder 4"/>
          <p:cNvSpPr>
            <a:spLocks noGrp="1"/>
          </p:cNvSpPr>
          <p:nvPr>
            <p:ph idx="1"/>
          </p:nvPr>
        </p:nvSpPr>
        <p:spPr/>
        <p:txBody>
          <a:bodyPr/>
          <a:lstStyle/>
          <a:p>
            <a:r>
              <a:rPr lang="en-US" dirty="0"/>
              <a:t>‘Appreciative Inquiry is the cooperative, co-evolutionary search for the best in people, their organizations, and the world around them. It involves systematic discovery of what gives life to an organization or a community when it is most effective and capable in economic, ecological and human terms…AI intervention gives way to inquiry, imagination and innovation. Instead of negation, criticism, and spiraling diagnosis, there is discovery, dream and design’ (</a:t>
            </a:r>
            <a:r>
              <a:rPr lang="en-US" dirty="0" err="1"/>
              <a:t>Cooperrider</a:t>
            </a:r>
            <a:r>
              <a:rPr lang="en-US" dirty="0"/>
              <a:t> and Whitney, 2015: 336).</a:t>
            </a:r>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25</a:t>
            </a:fld>
            <a:endParaRPr lang="en-GB" altLang="en-US" dirty="0"/>
          </a:p>
        </p:txBody>
      </p:sp>
    </p:spTree>
    <p:extLst>
      <p:ext uri="{BB962C8B-B14F-4D97-AF65-F5344CB8AC3E}">
        <p14:creationId xmlns:p14="http://schemas.microsoft.com/office/powerpoint/2010/main" val="23081991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Rochet and Tollect (2015) 6 key principles</a:t>
            </a:r>
            <a:endParaRPr lang="en-GB" dirty="0"/>
          </a:p>
        </p:txBody>
      </p:sp>
      <p:sp>
        <p:nvSpPr>
          <p:cNvPr id="5" name="Content Placeholder 4"/>
          <p:cNvSpPr>
            <a:spLocks noGrp="1"/>
          </p:cNvSpPr>
          <p:nvPr>
            <p:ph idx="1"/>
          </p:nvPr>
        </p:nvSpPr>
        <p:spPr/>
        <p:txBody>
          <a:bodyPr/>
          <a:lstStyle/>
          <a:p>
            <a:pPr lvl="0"/>
            <a:r>
              <a:rPr lang="en-GB" i="1" dirty="0"/>
              <a:t>The poetic principle:</a:t>
            </a:r>
            <a:r>
              <a:rPr lang="en-GB" dirty="0"/>
              <a:t> events and situations can be seen differently from different perspectives</a:t>
            </a:r>
          </a:p>
          <a:p>
            <a:pPr lvl="0"/>
            <a:r>
              <a:rPr lang="en-GB" i="1" dirty="0"/>
              <a:t>The social construction principle:</a:t>
            </a:r>
            <a:r>
              <a:rPr lang="en-GB" dirty="0"/>
              <a:t> reality is co-constructed collectively </a:t>
            </a:r>
          </a:p>
          <a:p>
            <a:pPr lvl="0"/>
            <a:r>
              <a:rPr lang="en-GB" i="1" dirty="0"/>
              <a:t>The simultaneity principle:</a:t>
            </a:r>
            <a:r>
              <a:rPr lang="en-GB" dirty="0"/>
              <a:t> direction of questions is very important in steering the change process</a:t>
            </a:r>
          </a:p>
          <a:p>
            <a:pPr lvl="0"/>
            <a:r>
              <a:rPr lang="en-GB" i="1" dirty="0"/>
              <a:t>The anticipation principle:</a:t>
            </a:r>
            <a:r>
              <a:rPr lang="en-GB" dirty="0"/>
              <a:t> refers to the expectations that we hold about the future</a:t>
            </a:r>
          </a:p>
          <a:p>
            <a:pPr lvl="0"/>
            <a:r>
              <a:rPr lang="en-GB" i="1" dirty="0"/>
              <a:t>The positive principle:</a:t>
            </a:r>
            <a:r>
              <a:rPr lang="en-GB" dirty="0"/>
              <a:t> enthusiasm is central </a:t>
            </a:r>
          </a:p>
          <a:p>
            <a:pPr lvl="0"/>
            <a:r>
              <a:rPr lang="en-GB" i="1" dirty="0"/>
              <a:t>The wholeness principle:</a:t>
            </a:r>
            <a:r>
              <a:rPr lang="en-GB" dirty="0"/>
              <a:t> ensuring that all stakeholders are collectively involved in change</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26</a:t>
            </a:fld>
            <a:endParaRPr lang="en-GB" altLang="en-US" dirty="0"/>
          </a:p>
        </p:txBody>
      </p:sp>
    </p:spTree>
    <p:extLst>
      <p:ext uri="{BB962C8B-B14F-4D97-AF65-F5344CB8AC3E}">
        <p14:creationId xmlns:p14="http://schemas.microsoft.com/office/powerpoint/2010/main" val="29001603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Video</a:t>
            </a:r>
            <a:endParaRPr lang="en-US" dirty="0"/>
          </a:p>
        </p:txBody>
      </p:sp>
      <p:sp>
        <p:nvSpPr>
          <p:cNvPr id="6" name="Content Placeholder 5"/>
          <p:cNvSpPr>
            <a:spLocks noGrp="1"/>
          </p:cNvSpPr>
          <p:nvPr>
            <p:ph sz="half" idx="1"/>
          </p:nvPr>
        </p:nvSpPr>
        <p:spPr/>
        <p:txBody>
          <a:bodyPr/>
          <a:lstStyle/>
          <a:p>
            <a:pPr marL="0" indent="0">
              <a:buNone/>
            </a:pPr>
            <a:r>
              <a:rPr lang="en-GB" dirty="0"/>
              <a:t>Appreciative Inquiry</a:t>
            </a:r>
            <a:br>
              <a:rPr lang="en-GB" dirty="0"/>
            </a:br>
            <a:r>
              <a:rPr lang="en-GB" dirty="0"/>
              <a:t>John Hayes explains at: </a:t>
            </a:r>
            <a:br>
              <a:rPr lang="en-GB" dirty="0"/>
            </a:br>
            <a:r>
              <a:rPr lang="en-GB" dirty="0"/>
              <a:t>http://www.youtube.com/watch?v=BqHeujLHPkw</a:t>
            </a:r>
            <a:endParaRPr lang="en-US" dirty="0"/>
          </a:p>
        </p:txBody>
      </p:sp>
      <p:sp>
        <p:nvSpPr>
          <p:cNvPr id="4" name="Slide Number Placeholder 3"/>
          <p:cNvSpPr>
            <a:spLocks noGrp="1"/>
          </p:cNvSpPr>
          <p:nvPr>
            <p:ph type="sldNum" sz="quarter" idx="12"/>
          </p:nvPr>
        </p:nvSpPr>
        <p:spPr/>
        <p:txBody>
          <a:bodyPr/>
          <a:lstStyle/>
          <a:p>
            <a:fld id="{FE6E98FF-0129-4E23-9E1D-27B54D13356D}" type="slidenum">
              <a:rPr lang="en-GB" altLang="en-US" smtClean="0"/>
              <a:pPr/>
              <a:t>27</a:t>
            </a:fld>
            <a:endParaRPr lang="en-GB" altLang="en-US" dirty="0"/>
          </a:p>
        </p:txBody>
      </p:sp>
      <p:pic>
        <p:nvPicPr>
          <p:cNvPr id="7"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2087770"/>
            <a:ext cx="3897127" cy="3017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33871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en-GB" altLang="en-US"/>
              <a:t>Appreciating – the 4D model</a:t>
            </a:r>
            <a:endParaRPr lang="en-GB" altLang="en-US" dirty="0"/>
          </a:p>
        </p:txBody>
      </p:sp>
      <p:sp>
        <p:nvSpPr>
          <p:cNvPr id="2" name="Content Placeholder 1"/>
          <p:cNvSpPr>
            <a:spLocks noGrp="1"/>
          </p:cNvSpPr>
          <p:nvPr>
            <p:ph idx="1"/>
          </p:nvPr>
        </p:nvSpPr>
        <p:spPr/>
        <p:txBody>
          <a:bodyPr/>
          <a:lstStyle/>
          <a:p>
            <a:r>
              <a:rPr lang="en-AU" altLang="en-US" dirty="0"/>
              <a:t>AI builds on (appreciating) what is working and co-constructing an ideal future (through discussions and stories) and then translating that desired future state into actionable statements.</a:t>
            </a:r>
          </a:p>
          <a:p>
            <a:r>
              <a:rPr lang="en-AU" altLang="en-US" dirty="0"/>
              <a:t> Since 1997, the 4D cyclical model of AI has emerged as a central AI method.</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28</a:t>
            </a:fld>
            <a:endParaRPr lang="en-GB" altLang="en-US" dirty="0"/>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C30B20CC-5341-4980-9F34-2A483202F044}" type="slidenum">
              <a:rPr lang="en-GB" altLang="en-US" smtClean="0">
                <a:latin typeface="+mn-lt"/>
              </a:rPr>
              <a:pPr/>
              <a:t>29</a:t>
            </a:fld>
            <a:endParaRPr lang="en-GB" altLang="en-US" dirty="0">
              <a:latin typeface="+mn-lt"/>
            </a:endParaRPr>
          </a:p>
        </p:txBody>
      </p:sp>
      <p:sp>
        <p:nvSpPr>
          <p:cNvPr id="46082" name="Title 4"/>
          <p:cNvSpPr>
            <a:spLocks noGrp="1"/>
          </p:cNvSpPr>
          <p:nvPr>
            <p:ph type="title" idx="4294967295"/>
          </p:nvPr>
        </p:nvSpPr>
        <p:spPr>
          <a:xfrm>
            <a:off x="6624638" y="260350"/>
            <a:ext cx="2519362" cy="1143000"/>
          </a:xfrm>
        </p:spPr>
        <p:txBody>
          <a:bodyPr/>
          <a:lstStyle/>
          <a:p>
            <a:r>
              <a:rPr lang="en-US" altLang="en-US" dirty="0">
                <a:latin typeface="+mn-lt"/>
              </a:rPr>
              <a:t>4D Cycle</a:t>
            </a:r>
          </a:p>
        </p:txBody>
      </p:sp>
      <p:sp>
        <p:nvSpPr>
          <p:cNvPr id="46083" name="Content Placeholder 5"/>
          <p:cNvSpPr>
            <a:spLocks noGrp="1"/>
          </p:cNvSpPr>
          <p:nvPr>
            <p:ph sz="quarter" idx="4294967295"/>
          </p:nvPr>
        </p:nvSpPr>
        <p:spPr>
          <a:xfrm>
            <a:off x="228600" y="5947921"/>
            <a:ext cx="8351837" cy="576262"/>
          </a:xfrm>
        </p:spPr>
        <p:txBody>
          <a:bodyPr>
            <a:noAutofit/>
          </a:bodyPr>
          <a:lstStyle/>
          <a:p>
            <a:pPr>
              <a:buNone/>
            </a:pPr>
            <a:r>
              <a:rPr lang="en-US" altLang="en-US" sz="1500" dirty="0"/>
              <a:t>Source: MacCoy &amp; Engman (2006, October). Appreciative Inquiry in Evaluation.</a:t>
            </a:r>
          </a:p>
          <a:p>
            <a:pPr>
              <a:buNone/>
            </a:pPr>
            <a:r>
              <a:rPr lang="en-US" altLang="en-US" sz="1500" dirty="0"/>
              <a:t>Presentation given at UKES/EES Joint Conference, London, UK</a:t>
            </a:r>
          </a:p>
        </p:txBody>
      </p:sp>
      <p:sp>
        <p:nvSpPr>
          <p:cNvPr id="9" name="Oval 8"/>
          <p:cNvSpPr>
            <a:spLocks noChangeArrowheads="1"/>
          </p:cNvSpPr>
          <p:nvPr/>
        </p:nvSpPr>
        <p:spPr bwMode="auto">
          <a:xfrm>
            <a:off x="3300413" y="1400175"/>
            <a:ext cx="3048000" cy="1219200"/>
          </a:xfrm>
          <a:prstGeom prst="ellipse">
            <a:avLst/>
          </a:prstGeom>
          <a:solidFill>
            <a:schemeClr val="tx2">
              <a:lumMod val="20000"/>
              <a:lumOff val="80000"/>
            </a:schemeClr>
          </a:solidFill>
          <a:ln w="12700">
            <a:solidFill>
              <a:schemeClr val="tx2"/>
            </a:solidFill>
            <a:round/>
            <a:headEnd/>
            <a:tailEnd/>
          </a:ln>
          <a:effectLst>
            <a:outerShdw dist="107763" dir="2700000" algn="ctr" rotWithShape="0">
              <a:schemeClr val="bg2"/>
            </a:outerShdw>
          </a:effectLst>
        </p:spPr>
        <p:txBody>
          <a:bodyPr wrap="none" lIns="92075" tIns="46038" rIns="92075" bIns="46038" anchor="ctr"/>
          <a:lstStyle/>
          <a:p>
            <a:pPr algn="ctr" fontAlgn="auto">
              <a:spcBef>
                <a:spcPts val="0"/>
              </a:spcBef>
              <a:spcAft>
                <a:spcPts val="0"/>
              </a:spcAft>
              <a:defRPr/>
            </a:pPr>
            <a:r>
              <a:rPr lang="en-US" sz="1600" b="1" dirty="0">
                <a:solidFill>
                  <a:schemeClr val="tx2"/>
                </a:solidFill>
                <a:latin typeface="+mn-lt"/>
                <a:ea typeface="ＭＳ Ｐゴシック" pitchFamily="34" charset="-128"/>
                <a:cs typeface="Arial" charset="0"/>
              </a:rPr>
              <a:t>Discovery</a:t>
            </a:r>
          </a:p>
          <a:p>
            <a:pPr algn="ctr" fontAlgn="auto">
              <a:spcBef>
                <a:spcPts val="0"/>
              </a:spcBef>
              <a:spcAft>
                <a:spcPts val="0"/>
              </a:spcAft>
              <a:defRPr/>
            </a:pPr>
            <a:r>
              <a:rPr lang="en-US" sz="1600" dirty="0">
                <a:solidFill>
                  <a:schemeClr val="tx2"/>
                </a:solidFill>
                <a:latin typeface="+mn-lt"/>
                <a:ea typeface="ＭＳ Ｐゴシック" pitchFamily="34" charset="-128"/>
                <a:cs typeface="Arial" charset="0"/>
              </a:rPr>
              <a:t>‘What gives life?’</a:t>
            </a:r>
          </a:p>
          <a:p>
            <a:pPr algn="ctr" fontAlgn="auto">
              <a:spcBef>
                <a:spcPts val="0"/>
              </a:spcBef>
              <a:spcAft>
                <a:spcPts val="0"/>
              </a:spcAft>
              <a:defRPr/>
            </a:pPr>
            <a:r>
              <a:rPr lang="en-US" sz="1600" dirty="0">
                <a:solidFill>
                  <a:schemeClr val="tx2"/>
                </a:solidFill>
                <a:latin typeface="+mn-lt"/>
                <a:ea typeface="ＭＳ Ｐゴシック" pitchFamily="34" charset="-128"/>
                <a:cs typeface="Arial" charset="0"/>
              </a:rPr>
              <a:t>(The best of what is)</a:t>
            </a:r>
          </a:p>
          <a:p>
            <a:pPr algn="ctr" fontAlgn="auto">
              <a:spcBef>
                <a:spcPts val="0"/>
              </a:spcBef>
              <a:spcAft>
                <a:spcPts val="0"/>
              </a:spcAft>
              <a:defRPr/>
            </a:pPr>
            <a:r>
              <a:rPr lang="en-US" sz="1600" i="1" dirty="0">
                <a:solidFill>
                  <a:schemeClr val="tx2"/>
                </a:solidFill>
                <a:latin typeface="+mn-lt"/>
                <a:ea typeface="ＭＳ Ｐゴシック" pitchFamily="34" charset="-128"/>
                <a:cs typeface="Arial" charset="0"/>
              </a:rPr>
              <a:t>Appreciating</a:t>
            </a:r>
          </a:p>
        </p:txBody>
      </p:sp>
      <p:sp>
        <p:nvSpPr>
          <p:cNvPr id="46085" name="Arc 9"/>
          <p:cNvSpPr>
            <a:spLocks/>
          </p:cNvSpPr>
          <p:nvPr/>
        </p:nvSpPr>
        <p:spPr bwMode="auto">
          <a:xfrm>
            <a:off x="6500813" y="2085975"/>
            <a:ext cx="1274762" cy="914400"/>
          </a:xfrm>
          <a:custGeom>
            <a:avLst/>
            <a:gdLst>
              <a:gd name="T0" fmla="*/ 0 w 25733"/>
              <a:gd name="T1" fmla="*/ 2147483647 h 21600"/>
              <a:gd name="T2" fmla="*/ 2147483647 w 25733"/>
              <a:gd name="T3" fmla="*/ 2147483647 h 21600"/>
              <a:gd name="T4" fmla="*/ 2147483647 w 25733"/>
              <a:gd name="T5" fmla="*/ 2147483647 h 21600"/>
              <a:gd name="T6" fmla="*/ 0 60000 65536"/>
              <a:gd name="T7" fmla="*/ 0 60000 65536"/>
              <a:gd name="T8" fmla="*/ 0 60000 65536"/>
              <a:gd name="T9" fmla="*/ 0 w 25733"/>
              <a:gd name="T10" fmla="*/ 0 h 21600"/>
              <a:gd name="T11" fmla="*/ 25733 w 25733"/>
              <a:gd name="T12" fmla="*/ 21600 h 21600"/>
            </a:gdLst>
            <a:ahLst/>
            <a:cxnLst>
              <a:cxn ang="T6">
                <a:pos x="T0" y="T1"/>
              </a:cxn>
              <a:cxn ang="T7">
                <a:pos x="T2" y="T3"/>
              </a:cxn>
              <a:cxn ang="T8">
                <a:pos x="T4" y="T5"/>
              </a:cxn>
            </a:cxnLst>
            <a:rect l="T9" t="T10" r="T11" b="T12"/>
            <a:pathLst>
              <a:path w="25733" h="21600" fill="none" extrusionOk="0">
                <a:moveTo>
                  <a:pt x="0" y="399"/>
                </a:moveTo>
                <a:cubicBezTo>
                  <a:pt x="1361" y="133"/>
                  <a:pt x="2745" y="-1"/>
                  <a:pt x="4133" y="0"/>
                </a:cubicBezTo>
                <a:cubicBezTo>
                  <a:pt x="16062" y="0"/>
                  <a:pt x="25733" y="9670"/>
                  <a:pt x="25733" y="21600"/>
                </a:cubicBezTo>
              </a:path>
              <a:path w="25733" h="21600" stroke="0" extrusionOk="0">
                <a:moveTo>
                  <a:pt x="0" y="399"/>
                </a:moveTo>
                <a:cubicBezTo>
                  <a:pt x="1361" y="133"/>
                  <a:pt x="2745" y="-1"/>
                  <a:pt x="4133" y="0"/>
                </a:cubicBezTo>
                <a:cubicBezTo>
                  <a:pt x="16062" y="0"/>
                  <a:pt x="25733" y="9670"/>
                  <a:pt x="25733" y="21600"/>
                </a:cubicBezTo>
                <a:lnTo>
                  <a:pt x="4133" y="21600"/>
                </a:lnTo>
                <a:lnTo>
                  <a:pt x="0" y="399"/>
                </a:lnTo>
                <a:close/>
              </a:path>
            </a:pathLst>
          </a:custGeom>
          <a:noFill/>
          <a:ln w="28575" cap="rnd">
            <a:solidFill>
              <a:schemeClr val="tx2"/>
            </a:solidFill>
            <a:round/>
            <a:headEnd type="none" w="sm" len="sm"/>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dirty="0">
              <a:latin typeface="+mn-lt"/>
            </a:endParaRPr>
          </a:p>
        </p:txBody>
      </p:sp>
      <p:sp>
        <p:nvSpPr>
          <p:cNvPr id="11" name="AutoShape 10"/>
          <p:cNvSpPr>
            <a:spLocks noChangeArrowheads="1"/>
          </p:cNvSpPr>
          <p:nvPr/>
        </p:nvSpPr>
        <p:spPr bwMode="auto">
          <a:xfrm>
            <a:off x="3300413" y="2771774"/>
            <a:ext cx="2590800" cy="1876425"/>
          </a:xfrm>
          <a:prstGeom prst="irregularSeal2">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w="9525">
            <a:solidFill>
              <a:schemeClr val="accent1"/>
            </a:solidFill>
            <a:miter lim="800000"/>
            <a:headEnd/>
            <a:tailEnd/>
          </a:ln>
          <a:effectLst/>
        </p:spPr>
        <p:txBody>
          <a:bodyPr wrap="none" anchor="ctr"/>
          <a:lstStyle/>
          <a:p>
            <a:pPr fontAlgn="auto">
              <a:spcBef>
                <a:spcPts val="0"/>
              </a:spcBef>
              <a:spcAft>
                <a:spcPts val="0"/>
              </a:spcAft>
              <a:defRPr/>
            </a:pPr>
            <a:endParaRPr lang="en-US" dirty="0">
              <a:latin typeface="+mn-lt"/>
              <a:ea typeface="ＭＳ Ｐゴシック" pitchFamily="34" charset="-128"/>
            </a:endParaRPr>
          </a:p>
        </p:txBody>
      </p:sp>
      <p:sp>
        <p:nvSpPr>
          <p:cNvPr id="46089" name="Text Box 11"/>
          <p:cNvSpPr txBox="1">
            <a:spLocks noChangeArrowheads="1"/>
          </p:cNvSpPr>
          <p:nvPr/>
        </p:nvSpPr>
        <p:spPr bwMode="auto">
          <a:xfrm>
            <a:off x="3681413" y="3381375"/>
            <a:ext cx="1600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US" altLang="en-US" sz="2400" b="1" dirty="0">
                <a:solidFill>
                  <a:schemeClr val="tx2"/>
                </a:solidFill>
                <a:latin typeface="+mn-lt"/>
                <a:cs typeface="Arial" panose="020B0604020202020204" pitchFamily="34" charset="0"/>
              </a:rPr>
              <a:t>Positive Core</a:t>
            </a:r>
          </a:p>
        </p:txBody>
      </p:sp>
      <p:sp>
        <p:nvSpPr>
          <p:cNvPr id="13" name="Oval 12"/>
          <p:cNvSpPr>
            <a:spLocks noChangeArrowheads="1"/>
          </p:cNvSpPr>
          <p:nvPr/>
        </p:nvSpPr>
        <p:spPr bwMode="auto">
          <a:xfrm>
            <a:off x="5668963" y="3076575"/>
            <a:ext cx="3041650" cy="1216025"/>
          </a:xfrm>
          <a:prstGeom prst="ellipse">
            <a:avLst/>
          </a:prstGeom>
          <a:solidFill>
            <a:schemeClr val="tx2">
              <a:lumMod val="20000"/>
              <a:lumOff val="80000"/>
            </a:schemeClr>
          </a:solidFill>
          <a:ln w="12700">
            <a:solidFill>
              <a:schemeClr val="tx2"/>
            </a:solidFill>
            <a:round/>
            <a:headEnd/>
            <a:tailEnd/>
          </a:ln>
          <a:effectLst>
            <a:outerShdw dist="107763" dir="2700000" algn="ctr" rotWithShape="0">
              <a:schemeClr val="bg2"/>
            </a:outerShdw>
          </a:effectLst>
        </p:spPr>
        <p:txBody>
          <a:bodyPr wrap="none" lIns="92075" tIns="46038" rIns="92075" bIns="46038" anchor="ctr"/>
          <a:lstStyle/>
          <a:p>
            <a:pPr algn="ctr" fontAlgn="auto">
              <a:spcBef>
                <a:spcPts val="0"/>
              </a:spcBef>
              <a:spcAft>
                <a:spcPts val="0"/>
              </a:spcAft>
              <a:defRPr/>
            </a:pPr>
            <a:r>
              <a:rPr lang="en-US" sz="1600" b="1" dirty="0">
                <a:solidFill>
                  <a:schemeClr val="tx2"/>
                </a:solidFill>
                <a:latin typeface="+mn-lt"/>
                <a:ea typeface="ＭＳ Ｐゴシック" pitchFamily="34" charset="-128"/>
                <a:cs typeface="Arial" charset="0"/>
              </a:rPr>
              <a:t>Dream</a:t>
            </a:r>
          </a:p>
          <a:p>
            <a:pPr algn="ctr" fontAlgn="auto">
              <a:spcBef>
                <a:spcPts val="0"/>
              </a:spcBef>
              <a:spcAft>
                <a:spcPts val="0"/>
              </a:spcAft>
              <a:defRPr/>
            </a:pPr>
            <a:r>
              <a:rPr lang="en-US" sz="1600" dirty="0">
                <a:solidFill>
                  <a:schemeClr val="tx2"/>
                </a:solidFill>
                <a:latin typeface="+mn-lt"/>
                <a:ea typeface="ＭＳ Ｐゴシック" pitchFamily="34" charset="-128"/>
                <a:cs typeface="Arial" charset="0"/>
              </a:rPr>
              <a:t>‘What might be?’</a:t>
            </a:r>
          </a:p>
          <a:p>
            <a:pPr algn="ctr" fontAlgn="auto">
              <a:spcBef>
                <a:spcPts val="0"/>
              </a:spcBef>
              <a:spcAft>
                <a:spcPts val="0"/>
              </a:spcAft>
              <a:defRPr/>
            </a:pPr>
            <a:r>
              <a:rPr lang="en-US" sz="1600" dirty="0">
                <a:solidFill>
                  <a:schemeClr val="tx2"/>
                </a:solidFill>
                <a:latin typeface="+mn-lt"/>
                <a:ea typeface="ＭＳ Ｐゴシック" pitchFamily="34" charset="-128"/>
                <a:cs typeface="Arial" charset="0"/>
              </a:rPr>
              <a:t>(What is the world calling for)</a:t>
            </a:r>
          </a:p>
          <a:p>
            <a:pPr algn="ctr" fontAlgn="auto">
              <a:spcBef>
                <a:spcPts val="0"/>
              </a:spcBef>
              <a:spcAft>
                <a:spcPts val="0"/>
              </a:spcAft>
              <a:defRPr/>
            </a:pPr>
            <a:r>
              <a:rPr lang="en-US" sz="1600" i="1" dirty="0">
                <a:solidFill>
                  <a:schemeClr val="tx2"/>
                </a:solidFill>
                <a:latin typeface="+mn-lt"/>
                <a:ea typeface="ＭＳ Ｐゴシック" pitchFamily="34" charset="-128"/>
                <a:cs typeface="Arial" charset="0"/>
              </a:rPr>
              <a:t>Envisioning Results</a:t>
            </a:r>
          </a:p>
        </p:txBody>
      </p:sp>
      <p:sp>
        <p:nvSpPr>
          <p:cNvPr id="46091" name="Arc 13"/>
          <p:cNvSpPr>
            <a:spLocks/>
          </p:cNvSpPr>
          <p:nvPr/>
        </p:nvSpPr>
        <p:spPr bwMode="auto">
          <a:xfrm>
            <a:off x="6450013" y="4432300"/>
            <a:ext cx="1125537" cy="1008063"/>
          </a:xfrm>
          <a:custGeom>
            <a:avLst/>
            <a:gdLst>
              <a:gd name="T0" fmla="*/ 2147483647 w 25644"/>
              <a:gd name="T1" fmla="*/ 0 h 23800"/>
              <a:gd name="T2" fmla="*/ 0 w 25644"/>
              <a:gd name="T3" fmla="*/ 2147483647 h 23800"/>
              <a:gd name="T4" fmla="*/ 2147483647 w 25644"/>
              <a:gd name="T5" fmla="*/ 2147483647 h 23800"/>
              <a:gd name="T6" fmla="*/ 0 60000 65536"/>
              <a:gd name="T7" fmla="*/ 0 60000 65536"/>
              <a:gd name="T8" fmla="*/ 0 60000 65536"/>
              <a:gd name="T9" fmla="*/ 0 w 25644"/>
              <a:gd name="T10" fmla="*/ 0 h 23800"/>
              <a:gd name="T11" fmla="*/ 25644 w 25644"/>
              <a:gd name="T12" fmla="*/ 23800 h 23800"/>
            </a:gdLst>
            <a:ahLst/>
            <a:cxnLst>
              <a:cxn ang="T6">
                <a:pos x="T0" y="T1"/>
              </a:cxn>
              <a:cxn ang="T7">
                <a:pos x="T2" y="T3"/>
              </a:cxn>
              <a:cxn ang="T8">
                <a:pos x="T4" y="T5"/>
              </a:cxn>
            </a:cxnLst>
            <a:rect l="T9" t="T10" r="T11" b="T12"/>
            <a:pathLst>
              <a:path w="25644" h="23800" fill="none" extrusionOk="0">
                <a:moveTo>
                  <a:pt x="25531" y="0"/>
                </a:moveTo>
                <a:cubicBezTo>
                  <a:pt x="25606" y="730"/>
                  <a:pt x="25644" y="1465"/>
                  <a:pt x="25644" y="2200"/>
                </a:cubicBezTo>
                <a:cubicBezTo>
                  <a:pt x="25644" y="14129"/>
                  <a:pt x="15973" y="23800"/>
                  <a:pt x="4044" y="23800"/>
                </a:cubicBezTo>
                <a:cubicBezTo>
                  <a:pt x="2686" y="23800"/>
                  <a:pt x="1333" y="23672"/>
                  <a:pt x="-1" y="23418"/>
                </a:cubicBezTo>
              </a:path>
              <a:path w="25644" h="23800" stroke="0" extrusionOk="0">
                <a:moveTo>
                  <a:pt x="25531" y="0"/>
                </a:moveTo>
                <a:cubicBezTo>
                  <a:pt x="25606" y="730"/>
                  <a:pt x="25644" y="1465"/>
                  <a:pt x="25644" y="2200"/>
                </a:cubicBezTo>
                <a:cubicBezTo>
                  <a:pt x="25644" y="14129"/>
                  <a:pt x="15973" y="23800"/>
                  <a:pt x="4044" y="23800"/>
                </a:cubicBezTo>
                <a:cubicBezTo>
                  <a:pt x="2686" y="23800"/>
                  <a:pt x="1333" y="23672"/>
                  <a:pt x="-1" y="23418"/>
                </a:cubicBezTo>
                <a:lnTo>
                  <a:pt x="4044" y="2200"/>
                </a:lnTo>
                <a:lnTo>
                  <a:pt x="25531" y="0"/>
                </a:lnTo>
                <a:close/>
              </a:path>
            </a:pathLst>
          </a:custGeom>
          <a:noFill/>
          <a:ln w="28575" cap="rnd">
            <a:solidFill>
              <a:schemeClr val="tx2"/>
            </a:solidFill>
            <a:round/>
            <a:headEnd type="none" w="sm" len="sm"/>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dirty="0">
              <a:latin typeface="+mn-lt"/>
            </a:endParaRPr>
          </a:p>
        </p:txBody>
      </p:sp>
      <p:sp>
        <p:nvSpPr>
          <p:cNvPr id="15" name="Oval 14"/>
          <p:cNvSpPr>
            <a:spLocks noChangeArrowheads="1"/>
          </p:cNvSpPr>
          <p:nvPr/>
        </p:nvSpPr>
        <p:spPr bwMode="auto">
          <a:xfrm>
            <a:off x="3200400" y="4653136"/>
            <a:ext cx="3043238" cy="1216025"/>
          </a:xfrm>
          <a:prstGeom prst="ellipse">
            <a:avLst/>
          </a:prstGeom>
          <a:solidFill>
            <a:schemeClr val="tx2">
              <a:lumMod val="20000"/>
              <a:lumOff val="80000"/>
            </a:schemeClr>
          </a:solidFill>
          <a:ln w="12700">
            <a:solidFill>
              <a:schemeClr val="tx2"/>
            </a:solidFill>
            <a:round/>
            <a:headEnd/>
            <a:tailEnd/>
          </a:ln>
          <a:effectLst>
            <a:outerShdw dist="107763" dir="2700000" algn="ctr" rotWithShape="0">
              <a:schemeClr val="bg2"/>
            </a:outerShdw>
          </a:effectLst>
        </p:spPr>
        <p:txBody>
          <a:bodyPr wrap="none" lIns="92075" tIns="46038" rIns="92075" bIns="46038" anchor="ctr"/>
          <a:lstStyle/>
          <a:p>
            <a:pPr algn="ctr" fontAlgn="auto">
              <a:spcBef>
                <a:spcPts val="0"/>
              </a:spcBef>
              <a:spcAft>
                <a:spcPts val="0"/>
              </a:spcAft>
              <a:defRPr/>
            </a:pPr>
            <a:endParaRPr lang="en-US" sz="3200" dirty="0">
              <a:solidFill>
                <a:schemeClr val="tx2"/>
              </a:solidFill>
              <a:latin typeface="+mn-lt"/>
              <a:ea typeface="ＭＳ Ｐゴシック" pitchFamily="34" charset="-128"/>
              <a:cs typeface="Arial" charset="0"/>
            </a:endParaRPr>
          </a:p>
          <a:p>
            <a:pPr algn="ctr" fontAlgn="auto">
              <a:spcBef>
                <a:spcPts val="0"/>
              </a:spcBef>
              <a:spcAft>
                <a:spcPts val="0"/>
              </a:spcAft>
              <a:defRPr/>
            </a:pPr>
            <a:r>
              <a:rPr lang="en-US" sz="1600" b="1" dirty="0">
                <a:solidFill>
                  <a:schemeClr val="tx2"/>
                </a:solidFill>
                <a:latin typeface="+mn-lt"/>
                <a:ea typeface="ＭＳ Ｐゴシック" pitchFamily="34" charset="-128"/>
                <a:cs typeface="Arial" charset="0"/>
              </a:rPr>
              <a:t>Design</a:t>
            </a:r>
          </a:p>
          <a:p>
            <a:pPr algn="ctr" fontAlgn="auto">
              <a:spcBef>
                <a:spcPts val="0"/>
              </a:spcBef>
              <a:spcAft>
                <a:spcPts val="0"/>
              </a:spcAft>
              <a:defRPr/>
            </a:pPr>
            <a:r>
              <a:rPr lang="en-US" sz="1600" dirty="0">
                <a:solidFill>
                  <a:schemeClr val="tx2"/>
                </a:solidFill>
                <a:latin typeface="+mn-lt"/>
                <a:ea typeface="ＭＳ Ｐゴシック" pitchFamily="34" charset="-128"/>
                <a:cs typeface="Arial" charset="0"/>
              </a:rPr>
              <a:t>‘What should be – the ideal?’</a:t>
            </a:r>
          </a:p>
          <a:p>
            <a:pPr algn="ctr" fontAlgn="auto">
              <a:spcBef>
                <a:spcPts val="0"/>
              </a:spcBef>
              <a:spcAft>
                <a:spcPts val="0"/>
              </a:spcAft>
              <a:defRPr/>
            </a:pPr>
            <a:r>
              <a:rPr lang="en-US" sz="1600" i="1" dirty="0">
                <a:solidFill>
                  <a:schemeClr val="tx2"/>
                </a:solidFill>
                <a:latin typeface="+mn-lt"/>
                <a:ea typeface="ＭＳ Ｐゴシック" pitchFamily="34" charset="-128"/>
                <a:cs typeface="Arial" charset="0"/>
              </a:rPr>
              <a:t>Co-constructing</a:t>
            </a:r>
          </a:p>
          <a:p>
            <a:pPr algn="ctr" fontAlgn="auto">
              <a:spcBef>
                <a:spcPts val="0"/>
              </a:spcBef>
              <a:spcAft>
                <a:spcPts val="0"/>
              </a:spcAft>
              <a:defRPr/>
            </a:pPr>
            <a:endParaRPr lang="en-US" sz="1600" i="1" dirty="0">
              <a:solidFill>
                <a:schemeClr val="tx2"/>
              </a:solidFill>
              <a:latin typeface="+mn-lt"/>
              <a:ea typeface="ＭＳ Ｐゴシック" pitchFamily="34" charset="-128"/>
              <a:cs typeface="Arial" charset="0"/>
            </a:endParaRPr>
          </a:p>
        </p:txBody>
      </p:sp>
      <p:sp>
        <p:nvSpPr>
          <p:cNvPr id="46093" name="Arc 18"/>
          <p:cNvSpPr>
            <a:spLocks/>
          </p:cNvSpPr>
          <p:nvPr/>
        </p:nvSpPr>
        <p:spPr bwMode="auto">
          <a:xfrm>
            <a:off x="2057400" y="4267200"/>
            <a:ext cx="1066800" cy="1219200"/>
          </a:xfrm>
          <a:custGeom>
            <a:avLst/>
            <a:gdLst>
              <a:gd name="T0" fmla="*/ 2147483647 w 21558"/>
              <a:gd name="T1" fmla="*/ 2147483647 h 21495"/>
              <a:gd name="T2" fmla="*/ 0 w 21558"/>
              <a:gd name="T3" fmla="*/ 2147483647 h 21495"/>
              <a:gd name="T4" fmla="*/ 2147483647 w 21558"/>
              <a:gd name="T5" fmla="*/ 0 h 21495"/>
              <a:gd name="T6" fmla="*/ 0 60000 65536"/>
              <a:gd name="T7" fmla="*/ 0 60000 65536"/>
              <a:gd name="T8" fmla="*/ 0 60000 65536"/>
              <a:gd name="T9" fmla="*/ 0 w 21558"/>
              <a:gd name="T10" fmla="*/ 0 h 21495"/>
              <a:gd name="T11" fmla="*/ 21558 w 21558"/>
              <a:gd name="T12" fmla="*/ 21495 h 21495"/>
            </a:gdLst>
            <a:ahLst/>
            <a:cxnLst>
              <a:cxn ang="T6">
                <a:pos x="T0" y="T1"/>
              </a:cxn>
              <a:cxn ang="T7">
                <a:pos x="T2" y="T3"/>
              </a:cxn>
              <a:cxn ang="T8">
                <a:pos x="T4" y="T5"/>
              </a:cxn>
            </a:cxnLst>
            <a:rect l="T9" t="T10" r="T11" b="T12"/>
            <a:pathLst>
              <a:path w="21558" h="21495" fill="none" extrusionOk="0">
                <a:moveTo>
                  <a:pt x="19427" y="21494"/>
                </a:moveTo>
                <a:cubicBezTo>
                  <a:pt x="8887" y="20449"/>
                  <a:pt x="659" y="11916"/>
                  <a:pt x="-1" y="1346"/>
                </a:cubicBezTo>
              </a:path>
              <a:path w="21558" h="21495" stroke="0" extrusionOk="0">
                <a:moveTo>
                  <a:pt x="19427" y="21494"/>
                </a:moveTo>
                <a:cubicBezTo>
                  <a:pt x="8887" y="20449"/>
                  <a:pt x="659" y="11916"/>
                  <a:pt x="-1" y="1346"/>
                </a:cubicBezTo>
                <a:lnTo>
                  <a:pt x="21558" y="0"/>
                </a:lnTo>
                <a:lnTo>
                  <a:pt x="19427" y="21494"/>
                </a:lnTo>
                <a:close/>
              </a:path>
            </a:pathLst>
          </a:custGeom>
          <a:noFill/>
          <a:ln w="28575" cap="rnd">
            <a:solidFill>
              <a:schemeClr val="tx2"/>
            </a:solidFill>
            <a:round/>
            <a:headEnd type="none" w="sm" len="sm"/>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dirty="0">
              <a:latin typeface="+mn-lt"/>
            </a:endParaRPr>
          </a:p>
        </p:txBody>
      </p:sp>
      <p:sp>
        <p:nvSpPr>
          <p:cNvPr id="20" name="Oval 19"/>
          <p:cNvSpPr>
            <a:spLocks noChangeArrowheads="1"/>
          </p:cNvSpPr>
          <p:nvPr/>
        </p:nvSpPr>
        <p:spPr bwMode="auto">
          <a:xfrm>
            <a:off x="228600" y="2971800"/>
            <a:ext cx="3043238" cy="1216025"/>
          </a:xfrm>
          <a:prstGeom prst="ellipse">
            <a:avLst/>
          </a:prstGeom>
          <a:solidFill>
            <a:schemeClr val="tx2">
              <a:lumMod val="20000"/>
              <a:lumOff val="80000"/>
            </a:schemeClr>
          </a:solidFill>
          <a:ln w="12700">
            <a:solidFill>
              <a:schemeClr val="tx2"/>
            </a:solidFill>
            <a:round/>
            <a:headEnd/>
            <a:tailEnd/>
          </a:ln>
          <a:effectLst>
            <a:outerShdw dist="107763" dir="2700000" algn="ctr" rotWithShape="0">
              <a:schemeClr val="bg2"/>
            </a:outerShdw>
          </a:effectLst>
        </p:spPr>
        <p:txBody>
          <a:bodyPr wrap="none" lIns="92075" tIns="46038" rIns="92075" bIns="46038" anchor="ctr"/>
          <a:lstStyle/>
          <a:p>
            <a:pPr algn="ctr" fontAlgn="auto">
              <a:spcBef>
                <a:spcPts val="0"/>
              </a:spcBef>
              <a:spcAft>
                <a:spcPts val="0"/>
              </a:spcAft>
              <a:defRPr/>
            </a:pPr>
            <a:endParaRPr lang="en-US" sz="3200" dirty="0">
              <a:latin typeface="+mn-lt"/>
              <a:ea typeface="ＭＳ Ｐゴシック" pitchFamily="34" charset="-128"/>
              <a:cs typeface="Arial" charset="0"/>
            </a:endParaRPr>
          </a:p>
          <a:p>
            <a:pPr algn="ctr" fontAlgn="auto">
              <a:spcBef>
                <a:spcPts val="0"/>
              </a:spcBef>
              <a:spcAft>
                <a:spcPts val="0"/>
              </a:spcAft>
              <a:defRPr/>
            </a:pPr>
            <a:endParaRPr lang="en-US" sz="3200" dirty="0">
              <a:latin typeface="+mn-lt"/>
              <a:ea typeface="ＭＳ Ｐゴシック" pitchFamily="34" charset="-128"/>
              <a:cs typeface="Arial" charset="0"/>
            </a:endParaRPr>
          </a:p>
          <a:p>
            <a:pPr algn="ctr" fontAlgn="auto">
              <a:spcBef>
                <a:spcPts val="0"/>
              </a:spcBef>
              <a:spcAft>
                <a:spcPts val="0"/>
              </a:spcAft>
              <a:defRPr/>
            </a:pPr>
            <a:r>
              <a:rPr lang="en-US" sz="1600" b="1" dirty="0">
                <a:solidFill>
                  <a:schemeClr val="tx2"/>
                </a:solidFill>
                <a:latin typeface="+mn-lt"/>
                <a:ea typeface="ＭＳ Ｐゴシック" pitchFamily="34" charset="-128"/>
                <a:cs typeface="Arial" charset="0"/>
              </a:rPr>
              <a:t>Delivery/Destiny</a:t>
            </a:r>
          </a:p>
          <a:p>
            <a:pPr algn="ctr" fontAlgn="auto">
              <a:spcBef>
                <a:spcPts val="0"/>
              </a:spcBef>
              <a:spcAft>
                <a:spcPts val="0"/>
              </a:spcAft>
              <a:defRPr/>
            </a:pPr>
            <a:r>
              <a:rPr lang="en-US" sz="1600" dirty="0">
                <a:solidFill>
                  <a:schemeClr val="tx2"/>
                </a:solidFill>
                <a:latin typeface="+mn-lt"/>
                <a:ea typeface="ＭＳ Ｐゴシック" pitchFamily="34" charset="-128"/>
                <a:cs typeface="Arial" charset="0"/>
              </a:rPr>
              <a:t>‘How to empower, learn,</a:t>
            </a:r>
          </a:p>
          <a:p>
            <a:pPr algn="ctr" fontAlgn="auto">
              <a:spcBef>
                <a:spcPts val="0"/>
              </a:spcBef>
              <a:spcAft>
                <a:spcPts val="0"/>
              </a:spcAft>
              <a:defRPr/>
            </a:pPr>
            <a:r>
              <a:rPr lang="en-US" sz="1600" dirty="0">
                <a:solidFill>
                  <a:schemeClr val="tx2"/>
                </a:solidFill>
                <a:latin typeface="+mn-lt"/>
                <a:ea typeface="ＭＳ Ｐゴシック" pitchFamily="34" charset="-128"/>
                <a:cs typeface="Arial" charset="0"/>
              </a:rPr>
              <a:t>and adjust/improvise?’</a:t>
            </a:r>
          </a:p>
          <a:p>
            <a:pPr algn="ctr" fontAlgn="auto">
              <a:spcBef>
                <a:spcPts val="0"/>
              </a:spcBef>
              <a:spcAft>
                <a:spcPts val="0"/>
              </a:spcAft>
              <a:defRPr/>
            </a:pPr>
            <a:r>
              <a:rPr lang="en-US" sz="1600" i="1" dirty="0">
                <a:solidFill>
                  <a:schemeClr val="tx2"/>
                </a:solidFill>
                <a:latin typeface="+mn-lt"/>
                <a:ea typeface="ＭＳ Ｐゴシック" pitchFamily="34" charset="-128"/>
                <a:cs typeface="Arial" charset="0"/>
              </a:rPr>
              <a:t>Sustaining</a:t>
            </a:r>
          </a:p>
          <a:p>
            <a:pPr algn="ctr" fontAlgn="auto">
              <a:spcBef>
                <a:spcPts val="0"/>
              </a:spcBef>
              <a:spcAft>
                <a:spcPts val="0"/>
              </a:spcAft>
              <a:defRPr/>
            </a:pPr>
            <a:endParaRPr lang="en-US" sz="1600" dirty="0">
              <a:solidFill>
                <a:schemeClr val="tx2"/>
              </a:solidFill>
              <a:latin typeface="+mn-lt"/>
              <a:ea typeface="ＭＳ Ｐゴシック" pitchFamily="34" charset="-128"/>
              <a:cs typeface="Arial" charset="0"/>
            </a:endParaRPr>
          </a:p>
          <a:p>
            <a:pPr algn="ctr" fontAlgn="auto">
              <a:spcBef>
                <a:spcPts val="0"/>
              </a:spcBef>
              <a:spcAft>
                <a:spcPts val="0"/>
              </a:spcAft>
              <a:defRPr/>
            </a:pPr>
            <a:endParaRPr lang="en-US" dirty="0">
              <a:latin typeface="+mn-lt"/>
              <a:ea typeface="ＭＳ Ｐゴシック" pitchFamily="34" charset="-128"/>
              <a:cs typeface="Arial" charset="0"/>
            </a:endParaRPr>
          </a:p>
          <a:p>
            <a:pPr algn="ctr" fontAlgn="auto">
              <a:spcBef>
                <a:spcPts val="0"/>
              </a:spcBef>
              <a:spcAft>
                <a:spcPts val="0"/>
              </a:spcAft>
              <a:defRPr/>
            </a:pPr>
            <a:endParaRPr lang="en-US" dirty="0">
              <a:latin typeface="+mn-lt"/>
              <a:ea typeface="ＭＳ Ｐゴシック" pitchFamily="34" charset="-128"/>
              <a:cs typeface="Arial" charset="0"/>
            </a:endParaRPr>
          </a:p>
        </p:txBody>
      </p:sp>
      <p:sp>
        <p:nvSpPr>
          <p:cNvPr id="46095" name="Arc 20"/>
          <p:cNvSpPr>
            <a:spLocks/>
          </p:cNvSpPr>
          <p:nvPr/>
        </p:nvSpPr>
        <p:spPr bwMode="auto">
          <a:xfrm>
            <a:off x="2155825" y="1857375"/>
            <a:ext cx="1066800" cy="914400"/>
          </a:xfrm>
          <a:custGeom>
            <a:avLst/>
            <a:gdLst>
              <a:gd name="T0" fmla="*/ 0 w 21600"/>
              <a:gd name="T1" fmla="*/ 2147483647 h 21600"/>
              <a:gd name="T2" fmla="*/ 2147483647 w 21600"/>
              <a:gd name="T3" fmla="*/ 0 h 21600"/>
              <a:gd name="T4" fmla="*/ 2147483647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0" y="21568"/>
                </a:moveTo>
                <a:cubicBezTo>
                  <a:pt x="17" y="9662"/>
                  <a:pt x="9664" y="16"/>
                  <a:pt x="21570" y="0"/>
                </a:cubicBezTo>
              </a:path>
              <a:path w="21600" h="21600" stroke="0" extrusionOk="0">
                <a:moveTo>
                  <a:pt x="0" y="21568"/>
                </a:moveTo>
                <a:cubicBezTo>
                  <a:pt x="17" y="9662"/>
                  <a:pt x="9664" y="16"/>
                  <a:pt x="21570" y="0"/>
                </a:cubicBezTo>
                <a:lnTo>
                  <a:pt x="21600" y="21600"/>
                </a:lnTo>
                <a:lnTo>
                  <a:pt x="0" y="21568"/>
                </a:lnTo>
                <a:close/>
              </a:path>
            </a:pathLst>
          </a:custGeom>
          <a:noFill/>
          <a:ln w="28575" cap="rnd">
            <a:solidFill>
              <a:schemeClr val="tx2"/>
            </a:solidFill>
            <a:round/>
            <a:headEnd type="none" w="sm" len="sm"/>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dirty="0">
              <a:latin typeface="+mn-lt"/>
            </a:endParaRPr>
          </a:p>
        </p:txBody>
      </p:sp>
      <p:sp>
        <p:nvSpPr>
          <p:cNvPr id="46096" name="Rectangle 16"/>
          <p:cNvSpPr>
            <a:spLocks noChangeArrowheads="1"/>
          </p:cNvSpPr>
          <p:nvPr/>
        </p:nvSpPr>
        <p:spPr bwMode="auto">
          <a:xfrm>
            <a:off x="1984375" y="188913"/>
            <a:ext cx="17764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eaLnBrk="0" hangingPunct="0">
              <a:defRPr>
                <a:solidFill>
                  <a:schemeClr val="tx1"/>
                </a:solidFill>
                <a:latin typeface="Arial" panose="020B0604020202020204" pitchFamily="34" charset="0"/>
                <a:ea typeface="MS PGothic" panose="020B0600070205080204" pitchFamily="34" charset="-128"/>
              </a:defRPr>
            </a:lvl1pPr>
            <a:lvl2pPr marL="742950" indent="-285750" eaLnBrk="0" hangingPunct="0">
              <a:defRPr>
                <a:solidFill>
                  <a:schemeClr val="tx1"/>
                </a:solidFill>
                <a:latin typeface="Arial" panose="020B0604020202020204" pitchFamily="34" charset="0"/>
                <a:ea typeface="MS PGothic" panose="020B0600070205080204" pitchFamily="34" charset="-128"/>
              </a:defRPr>
            </a:lvl2pPr>
            <a:lvl3pPr marL="1143000" indent="-228600" eaLnBrk="0" hangingPunct="0">
              <a:defRPr>
                <a:solidFill>
                  <a:schemeClr val="tx1"/>
                </a:solidFill>
                <a:latin typeface="Arial" panose="020B0604020202020204" pitchFamily="34" charset="0"/>
                <a:ea typeface="MS PGothic" panose="020B0600070205080204" pitchFamily="34" charset="-128"/>
              </a:defRPr>
            </a:lvl3pPr>
            <a:lvl4pPr marL="1600200" indent="-228600" eaLnBrk="0" hangingPunct="0">
              <a:defRPr>
                <a:solidFill>
                  <a:schemeClr val="tx1"/>
                </a:solidFill>
                <a:latin typeface="Arial" panose="020B0604020202020204" pitchFamily="34" charset="0"/>
                <a:ea typeface="MS PGothic" panose="020B0600070205080204" pitchFamily="34" charset="-128"/>
              </a:defRPr>
            </a:lvl4pPr>
            <a:lvl5pPr marL="2057400" indent="-228600" eaLnBrk="0" hangingPunct="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sz="2000" b="1" dirty="0">
                <a:solidFill>
                  <a:schemeClr val="tx2"/>
                </a:solidFill>
                <a:latin typeface="+mn-lt"/>
                <a:cs typeface="Arial" panose="020B0604020202020204" pitchFamily="34" charset="0"/>
              </a:rPr>
              <a:t>Affirmative</a:t>
            </a:r>
          </a:p>
          <a:p>
            <a:pPr algn="ctr" eaLnBrk="1" hangingPunct="1"/>
            <a:r>
              <a:rPr lang="en-US" altLang="en-US" sz="2000" b="1" dirty="0">
                <a:solidFill>
                  <a:schemeClr val="tx2"/>
                </a:solidFill>
                <a:latin typeface="+mn-lt"/>
                <a:cs typeface="Arial" panose="020B0604020202020204" pitchFamily="34" charset="0"/>
              </a:rPr>
              <a:t>Topic Choice</a:t>
            </a:r>
          </a:p>
        </p:txBody>
      </p:sp>
      <p:sp>
        <p:nvSpPr>
          <p:cNvPr id="46097" name="Arc 17"/>
          <p:cNvSpPr>
            <a:spLocks/>
          </p:cNvSpPr>
          <p:nvPr/>
        </p:nvSpPr>
        <p:spPr bwMode="auto">
          <a:xfrm>
            <a:off x="2895600" y="1066800"/>
            <a:ext cx="781050" cy="382588"/>
          </a:xfrm>
          <a:custGeom>
            <a:avLst/>
            <a:gdLst>
              <a:gd name="T0" fmla="*/ 0 w 22939"/>
              <a:gd name="T1" fmla="*/ 2147483647 h 21600"/>
              <a:gd name="T2" fmla="*/ 2147483647 w 22939"/>
              <a:gd name="T3" fmla="*/ 2147483647 h 21600"/>
              <a:gd name="T4" fmla="*/ 2147483647 w 22939"/>
              <a:gd name="T5" fmla="*/ 2147483647 h 21600"/>
              <a:gd name="T6" fmla="*/ 0 60000 65536"/>
              <a:gd name="T7" fmla="*/ 0 60000 65536"/>
              <a:gd name="T8" fmla="*/ 0 60000 65536"/>
              <a:gd name="T9" fmla="*/ 0 w 22939"/>
              <a:gd name="T10" fmla="*/ 0 h 21600"/>
              <a:gd name="T11" fmla="*/ 22939 w 22939"/>
              <a:gd name="T12" fmla="*/ 21600 h 21600"/>
            </a:gdLst>
            <a:ahLst/>
            <a:cxnLst>
              <a:cxn ang="T6">
                <a:pos x="T0" y="T1"/>
              </a:cxn>
              <a:cxn ang="T7">
                <a:pos x="T2" y="T3"/>
              </a:cxn>
              <a:cxn ang="T8">
                <a:pos x="T4" y="T5"/>
              </a:cxn>
            </a:cxnLst>
            <a:rect l="T9" t="T10" r="T11" b="T12"/>
            <a:pathLst>
              <a:path w="22939" h="21600" fill="none" extrusionOk="0">
                <a:moveTo>
                  <a:pt x="-1" y="94"/>
                </a:moveTo>
                <a:cubicBezTo>
                  <a:pt x="671" y="31"/>
                  <a:pt x="1345" y="-1"/>
                  <a:pt x="2020" y="0"/>
                </a:cubicBezTo>
                <a:cubicBezTo>
                  <a:pt x="11877" y="0"/>
                  <a:pt x="20484" y="6673"/>
                  <a:pt x="22939" y="16220"/>
                </a:cubicBezTo>
              </a:path>
              <a:path w="22939" h="21600" stroke="0" extrusionOk="0">
                <a:moveTo>
                  <a:pt x="-1" y="94"/>
                </a:moveTo>
                <a:cubicBezTo>
                  <a:pt x="671" y="31"/>
                  <a:pt x="1345" y="-1"/>
                  <a:pt x="2020" y="0"/>
                </a:cubicBezTo>
                <a:cubicBezTo>
                  <a:pt x="11877" y="0"/>
                  <a:pt x="20484" y="6673"/>
                  <a:pt x="22939" y="16220"/>
                </a:cubicBezTo>
                <a:lnTo>
                  <a:pt x="2020" y="21600"/>
                </a:lnTo>
                <a:lnTo>
                  <a:pt x="-1" y="94"/>
                </a:lnTo>
                <a:close/>
              </a:path>
            </a:pathLst>
          </a:custGeom>
          <a:noFill/>
          <a:ln w="19050">
            <a:solidFill>
              <a:schemeClr val="tx2"/>
            </a:solidFill>
            <a:miter lim="800000"/>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dirty="0">
              <a:latin typeface="+mn-lt"/>
            </a:endParaRPr>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AU" altLang="en-US"/>
              <a:t>Summary of areas covered</a:t>
            </a:r>
            <a:endParaRPr lang="en-AU" altLang="en-US" dirty="0"/>
          </a:p>
        </p:txBody>
      </p:sp>
      <p:sp>
        <p:nvSpPr>
          <p:cNvPr id="2" name="Content Placeholder 1"/>
          <p:cNvSpPr>
            <a:spLocks noGrp="1"/>
          </p:cNvSpPr>
          <p:nvPr>
            <p:ph idx="1"/>
          </p:nvPr>
        </p:nvSpPr>
        <p:spPr/>
        <p:txBody>
          <a:bodyPr/>
          <a:lstStyle/>
          <a:p>
            <a:r>
              <a:rPr lang="en-AU" altLang="en-US" dirty="0"/>
              <a:t>Dialogical OD and movement from diagnostic foundations</a:t>
            </a:r>
          </a:p>
          <a:p>
            <a:r>
              <a:rPr lang="en-AU" altLang="en-US" dirty="0" err="1"/>
              <a:t>Senge’s</a:t>
            </a:r>
            <a:r>
              <a:rPr lang="en-AU" altLang="en-US" dirty="0"/>
              <a:t> learning organization</a:t>
            </a:r>
          </a:p>
          <a:p>
            <a:r>
              <a:rPr lang="en-AU" altLang="en-US" dirty="0"/>
              <a:t>Change kaleidoscope framework</a:t>
            </a:r>
          </a:p>
          <a:p>
            <a:r>
              <a:rPr lang="en-AU" altLang="en-US" dirty="0" err="1"/>
              <a:t>Jabri’s</a:t>
            </a:r>
            <a:r>
              <a:rPr lang="en-AU" altLang="en-US" dirty="0"/>
              <a:t> participative dialogical approach to managing change</a:t>
            </a:r>
          </a:p>
          <a:p>
            <a:r>
              <a:rPr lang="en-AU" altLang="en-US" dirty="0"/>
              <a:t>Appreciative Inquiry (AI)</a:t>
            </a:r>
            <a:endParaRPr lang="en-US" dirty="0"/>
          </a:p>
        </p:txBody>
      </p:sp>
      <p:sp>
        <p:nvSpPr>
          <p:cNvPr id="4" name="Slide Number Placeholder 3"/>
          <p:cNvSpPr>
            <a:spLocks noGrp="1"/>
          </p:cNvSpPr>
          <p:nvPr>
            <p:ph type="sldNum" sz="quarter" idx="12"/>
          </p:nvPr>
        </p:nvSpPr>
        <p:spPr/>
        <p:txBody>
          <a:bodyPr/>
          <a:lstStyle/>
          <a:p>
            <a:fld id="{DC33C543-C6F4-4A9C-96C8-5444CDF11620}" type="slidenum">
              <a:rPr lang="en-GB" altLang="en-US" smtClean="0"/>
              <a:pPr/>
              <a:t>30</a:t>
            </a:fld>
            <a:endParaRPr lang="en-GB" altLang="en-US" dirty="0"/>
          </a:p>
        </p:txBody>
      </p:sp>
    </p:spTree>
  </p:cSld>
  <p:clrMapOvr>
    <a:masterClrMapping/>
  </p:clrMapOvr>
  <p:transition spd="slow"/>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2619</TotalTime>
  <Words>1927</Words>
  <Application>Microsoft Office PowerPoint</Application>
  <PresentationFormat>On-screen Show (4:3)</PresentationFormat>
  <Paragraphs>171</Paragraphs>
  <Slides>30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Courier New</vt:lpstr>
      <vt:lpstr>Times New Roman</vt:lpstr>
      <vt:lpstr>CDC PPT master theme</vt:lpstr>
      <vt:lpstr>PowerPoint Presentation</vt:lpstr>
      <vt:lpstr>Chapter 9  Interpretative frameworks, dialogical OD, the learning organization and appreciative inquiry</vt:lpstr>
      <vt:lpstr>Learning outcomes</vt:lpstr>
      <vt:lpstr>OD misses meaning making: From diagnostic to dialogical OD</vt:lpstr>
      <vt:lpstr>Lecture objectives</vt:lpstr>
      <vt:lpstr>PowerPoint Presentation</vt:lpstr>
      <vt:lpstr>Oswick’s (2013) shifts from…to</vt:lpstr>
      <vt:lpstr>Old OD versus new OD</vt:lpstr>
      <vt:lpstr>Bushe and Marshak’s (2014) four commonalities of the new OD</vt:lpstr>
      <vt:lpstr>An early development: The learning organization (Peter Senge)</vt:lpstr>
      <vt:lpstr>Values undermining learning</vt:lpstr>
      <vt:lpstr>The five disciplines (1 of 2)</vt:lpstr>
      <vt:lpstr>The five disciplines (2 of 2)</vt:lpstr>
      <vt:lpstr>The learning organization</vt:lpstr>
      <vt:lpstr>The lifelong journey of learning</vt:lpstr>
      <vt:lpstr>The storying process and participative change</vt:lpstr>
      <vt:lpstr>Single to multi voiced</vt:lpstr>
      <vt:lpstr>The need to story change</vt:lpstr>
      <vt:lpstr>Building on Lewin</vt:lpstr>
      <vt:lpstr>PowerPoint Presentation</vt:lpstr>
      <vt:lpstr>Action research</vt:lpstr>
      <vt:lpstr>A change led through dialogue is more likely to take root</vt:lpstr>
      <vt:lpstr>PowerPoint Presentation</vt:lpstr>
      <vt:lpstr>Criticisms</vt:lpstr>
      <vt:lpstr>Appreciative Inquiry (AI)</vt:lpstr>
      <vt:lpstr>Rochet and Tollect (2015) 6 key principles</vt:lpstr>
      <vt:lpstr>Video</vt:lpstr>
      <vt:lpstr>Appreciating – the 4D model</vt:lpstr>
      <vt:lpstr>4D Cycle</vt:lpstr>
      <vt:lpstr>Summary of areas covered</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Gimmy</cp:lastModifiedBy>
  <cp:revision>148</cp:revision>
  <cp:lastPrinted>2014-02-18T10:15:17Z</cp:lastPrinted>
  <dcterms:created xsi:type="dcterms:W3CDTF">2014-01-07T11:27:18Z</dcterms:created>
  <dcterms:modified xsi:type="dcterms:W3CDTF">2024-09-19T01:06:06Z</dcterms:modified>
</cp:coreProperties>
</file>