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9" r:id="rId6"/>
    <p:sldId id="260" r:id="rId7"/>
    <p:sldId id="265" r:id="rId8"/>
    <p:sldId id="264" r:id="rId9"/>
    <p:sldId id="263" r:id="rId10"/>
    <p:sldId id="261" r:id="rId11"/>
    <p:sldId id="266" r:id="rId12"/>
    <p:sldId id="262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Transducers and Signal Conditioning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ACDA5006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Steve Mosey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Lecturer	</a:t>
            </a:r>
          </a:p>
          <a:p>
            <a:pPr lvl="1"/>
            <a:r>
              <a:rPr lang="en-GB" sz="2400" dirty="0"/>
              <a:t>Steve Mosey</a:t>
            </a:r>
          </a:p>
          <a:p>
            <a:pPr lvl="1"/>
            <a:r>
              <a:rPr lang="en-GB" sz="2400" dirty="0"/>
              <a:t>My office is </a:t>
            </a:r>
            <a:r>
              <a:rPr lang="en-GB" sz="2400" dirty="0" smtClean="0"/>
              <a:t>in </a:t>
            </a:r>
            <a:r>
              <a:rPr lang="en-GB" sz="2400" dirty="0" err="1" smtClean="0"/>
              <a:t>Technium</a:t>
            </a:r>
            <a:r>
              <a:rPr lang="en-GB" sz="2400" dirty="0" smtClean="0"/>
              <a:t> 2</a:t>
            </a:r>
            <a:endParaRPr lang="en-GB" sz="2400" dirty="0"/>
          </a:p>
          <a:p>
            <a:pPr lvl="1"/>
            <a:r>
              <a:rPr lang="en-GB" sz="2400" dirty="0">
                <a:hlinkClick r:id="rId2"/>
              </a:rPr>
              <a:t>Stephen.mosey@uwtsd.ac.uk</a:t>
            </a:r>
            <a:endParaRPr lang="en-GB" sz="2400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280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When and Where?</a:t>
            </a:r>
          </a:p>
          <a:p>
            <a:endParaRPr lang="en-GB" sz="2800" dirty="0"/>
          </a:p>
          <a:p>
            <a:pPr lvl="1"/>
            <a:r>
              <a:rPr lang="en-GB" dirty="0" smtClean="0"/>
              <a:t>2 Hours a week (Both semesters)</a:t>
            </a:r>
          </a:p>
          <a:p>
            <a:pPr lvl="1"/>
            <a:endParaRPr lang="en-GB" dirty="0"/>
          </a:p>
          <a:p>
            <a:pPr lvl="1"/>
            <a:r>
              <a:rPr lang="en-GB" sz="2400" dirty="0" smtClean="0"/>
              <a:t>IQ Room 206 </a:t>
            </a:r>
            <a:r>
              <a:rPr lang="en-GB" sz="2400" dirty="0"/>
              <a:t>– Electrical Lab</a:t>
            </a:r>
          </a:p>
          <a:p>
            <a:pPr lvl="1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224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To provide the student with knowledge of various types of transducers and the understanding of their application.</a:t>
            </a:r>
          </a:p>
          <a:p>
            <a:pPr lvl="0"/>
            <a:r>
              <a:rPr lang="en-GB" dirty="0"/>
              <a:t>To provide the student with the skills and understanding of various signal conditioning techniques and their application.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284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Demonstrate a knowledge of a wide range of transducers be able to select an appropriate transducer for a given parameter and scale.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Demonstrate a knowledge of signal conditioning techniques and be able to apply a suitable design technique to the implementation of a given transducer signal.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3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dirty="0"/>
              <a:t>Transducers / Sensors</a:t>
            </a:r>
          </a:p>
          <a:p>
            <a:pPr lvl="1"/>
            <a:r>
              <a:rPr lang="en-GB" dirty="0"/>
              <a:t>Thermistors, thermocouples, infrared temperature </a:t>
            </a:r>
            <a:r>
              <a:rPr lang="en-GB" dirty="0" smtClean="0"/>
              <a:t>sensors</a:t>
            </a:r>
          </a:p>
          <a:p>
            <a:pPr lvl="1"/>
            <a:r>
              <a:rPr lang="en-GB" dirty="0" smtClean="0"/>
              <a:t>light </a:t>
            </a:r>
            <a:r>
              <a:rPr lang="en-GB" dirty="0"/>
              <a:t>dependant resistors, photo diodes, photo </a:t>
            </a:r>
            <a:r>
              <a:rPr lang="en-GB" dirty="0" smtClean="0"/>
              <a:t>transistors</a:t>
            </a:r>
          </a:p>
          <a:p>
            <a:pPr lvl="1"/>
            <a:r>
              <a:rPr lang="en-GB" dirty="0" smtClean="0"/>
              <a:t>Optical </a:t>
            </a:r>
            <a:r>
              <a:rPr lang="en-GB" dirty="0"/>
              <a:t>Sensors beam break / </a:t>
            </a:r>
            <a:r>
              <a:rPr lang="en-GB" dirty="0" smtClean="0"/>
              <a:t>reflective</a:t>
            </a:r>
          </a:p>
          <a:p>
            <a:pPr lvl="1"/>
            <a:r>
              <a:rPr lang="en-GB" dirty="0" smtClean="0"/>
              <a:t>Hall </a:t>
            </a:r>
            <a:r>
              <a:rPr lang="en-GB" dirty="0"/>
              <a:t>effect </a:t>
            </a:r>
            <a:r>
              <a:rPr lang="en-GB" dirty="0" smtClean="0"/>
              <a:t>sensors</a:t>
            </a:r>
          </a:p>
          <a:p>
            <a:pPr lvl="1"/>
            <a:r>
              <a:rPr lang="en-GB" dirty="0" smtClean="0"/>
              <a:t>strain </a:t>
            </a:r>
            <a:r>
              <a:rPr lang="en-GB" dirty="0"/>
              <a:t>gauges. </a:t>
            </a:r>
          </a:p>
          <a:p>
            <a:pPr lvl="0"/>
            <a:r>
              <a:rPr lang="en-GB" dirty="0"/>
              <a:t>Dynamic transducers</a:t>
            </a:r>
          </a:p>
          <a:p>
            <a:pPr lvl="1"/>
            <a:r>
              <a:rPr lang="en-GB" dirty="0"/>
              <a:t>Altimeters, accelerometers, gyroscopes.</a:t>
            </a:r>
          </a:p>
          <a:p>
            <a:pPr lvl="0"/>
            <a:r>
              <a:rPr lang="en-GB" dirty="0"/>
              <a:t>Passive signal </a:t>
            </a:r>
            <a:r>
              <a:rPr lang="en-GB" dirty="0" smtClean="0"/>
              <a:t>conditioning</a:t>
            </a:r>
            <a:endParaRPr lang="en-GB" dirty="0"/>
          </a:p>
          <a:p>
            <a:pPr lvl="0"/>
            <a:r>
              <a:rPr lang="en-GB" dirty="0"/>
              <a:t>Active signal </a:t>
            </a:r>
            <a:r>
              <a:rPr lang="en-GB" dirty="0" smtClean="0"/>
              <a:t>conditioning</a:t>
            </a:r>
          </a:p>
          <a:p>
            <a:pPr lvl="1"/>
            <a:r>
              <a:rPr lang="en-GB" dirty="0" smtClean="0"/>
              <a:t>Amplification</a:t>
            </a:r>
          </a:p>
          <a:p>
            <a:pPr lvl="1"/>
            <a:r>
              <a:rPr lang="en-GB" dirty="0" smtClean="0"/>
              <a:t>Attenuation</a:t>
            </a:r>
            <a:endParaRPr lang="en-GB" dirty="0"/>
          </a:p>
          <a:p>
            <a:pPr lvl="0"/>
            <a:r>
              <a:rPr lang="en-GB" dirty="0"/>
              <a:t>Standard operational amplifier configurations and applications.</a:t>
            </a:r>
          </a:p>
        </p:txBody>
      </p:sp>
    </p:spTree>
    <p:extLst>
      <p:ext uri="{BB962C8B-B14F-4D97-AF65-F5344CB8AC3E}">
        <p14:creationId xmlns:p14="http://schemas.microsoft.com/office/powerpoint/2010/main" val="3817304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1 Assignment </a:t>
            </a:r>
            <a:r>
              <a:rPr lang="en-GB" sz="2400" dirty="0" smtClean="0"/>
              <a:t>(50%) – Approx. 2500 Words</a:t>
            </a:r>
            <a:endParaRPr lang="en-GB" sz="2400" dirty="0"/>
          </a:p>
          <a:p>
            <a:pPr lvl="2"/>
            <a:r>
              <a:rPr lang="en-GB" sz="2000" dirty="0" smtClean="0"/>
              <a:t>In Semester 1</a:t>
            </a:r>
            <a:endParaRPr lang="en-GB" sz="2000" dirty="0"/>
          </a:p>
          <a:p>
            <a:pPr lvl="2"/>
            <a:endParaRPr lang="en-GB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1 Exam </a:t>
            </a:r>
            <a:r>
              <a:rPr lang="en-GB" sz="2400" dirty="0" smtClean="0"/>
              <a:t>(50%) – 2 Hours</a:t>
            </a:r>
            <a:endParaRPr lang="en-GB" sz="2400" dirty="0"/>
          </a:p>
          <a:p>
            <a:pPr lvl="2"/>
            <a:r>
              <a:rPr lang="en-GB" sz="2000" dirty="0"/>
              <a:t>In May</a:t>
            </a:r>
          </a:p>
        </p:txBody>
      </p:sp>
    </p:spTree>
    <p:extLst>
      <p:ext uri="{BB962C8B-B14F-4D97-AF65-F5344CB8AC3E}">
        <p14:creationId xmlns:p14="http://schemas.microsoft.com/office/powerpoint/2010/main" val="34153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and Teaching Strategy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162133"/>
              </p:ext>
            </p:extLst>
          </p:nvPr>
        </p:nvGraphicFramePr>
        <p:xfrm>
          <a:off x="2195736" y="2420888"/>
          <a:ext cx="4545618" cy="1864752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3105677"/>
                <a:gridCol w="1439941"/>
              </a:tblGrid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Percentage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</a:t>
                      </a:r>
                      <a:r>
                        <a:rPr lang="en-GB" sz="1600" dirty="0" smtClean="0">
                          <a:effectLst/>
                        </a:rPr>
                        <a:t> learning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30%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Independent </a:t>
                      </a:r>
                      <a:r>
                        <a:rPr lang="en-GB" sz="1600" dirty="0" smtClean="0">
                          <a:effectLst/>
                        </a:rPr>
                        <a:t> learning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70%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6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TOTAL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3058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Lecture notes and slides on Moodle</a:t>
            </a:r>
          </a:p>
          <a:p>
            <a:endParaRPr lang="en-GB"/>
          </a:p>
          <a:p>
            <a:r>
              <a:rPr lang="en-GB"/>
              <a:t>Assignments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424652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Reading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5380567"/>
              </p:ext>
            </p:extLst>
          </p:nvPr>
        </p:nvGraphicFramePr>
        <p:xfrm>
          <a:off x="683568" y="1340768"/>
          <a:ext cx="7704855" cy="4133989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1502714"/>
                <a:gridCol w="4986803"/>
                <a:gridCol w="1215338"/>
              </a:tblGrid>
              <a:tr h="108012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effectLst/>
                        </a:rPr>
                        <a:t>Book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Electronic</a:t>
                      </a:r>
                      <a:r>
                        <a:rPr lang="en-GB" sz="1600" kern="1200" baseline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copy available</a:t>
                      </a:r>
                      <a:endParaRPr lang="en-GB" sz="1600" kern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Essential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Horowitz, P.  and Hill, W, (2015), The Art of Electronics, Cambridge University Press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Essential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Sinclair, I (2014), Sensors and transducers, </a:t>
                      </a:r>
                      <a:r>
                        <a:rPr lang="en-GB" sz="1600" kern="1200" dirty="0" err="1">
                          <a:effectLst/>
                        </a:rPr>
                        <a:t>Newnes</a:t>
                      </a:r>
                      <a:endParaRPr lang="en-GB" sz="1600" kern="1200" dirty="0">
                        <a:effectLst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ISBN 0434901814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59527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>
                          <a:effectLst/>
                        </a:rPr>
                        <a:t>Further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err="1">
                          <a:effectLst/>
                        </a:rPr>
                        <a:t>Wobschall</a:t>
                      </a:r>
                      <a:r>
                        <a:rPr lang="en-GB" sz="1600" kern="1200" dirty="0">
                          <a:effectLst/>
                        </a:rPr>
                        <a:t>, D, (1987), Circuit design for electronic instrumentation, Mc </a:t>
                      </a:r>
                      <a:r>
                        <a:rPr lang="en-GB" sz="1600" kern="1200" dirty="0" err="1">
                          <a:effectLst/>
                        </a:rPr>
                        <a:t>Graw</a:t>
                      </a:r>
                      <a:r>
                        <a:rPr lang="en-GB" sz="1600" kern="1200" dirty="0">
                          <a:effectLst/>
                        </a:rPr>
                        <a:t> </a:t>
                      </a:r>
                      <a:r>
                        <a:rPr lang="en-GB" sz="1600" kern="1200" dirty="0" smtClean="0">
                          <a:effectLst/>
                        </a:rPr>
                        <a:t>Hill</a:t>
                      </a:r>
                      <a:endParaRPr lang="en-GB" sz="1600" kern="12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>
                          <a:effectLst/>
                        </a:rPr>
                        <a:t>Further</a:t>
                      </a:r>
                      <a:endParaRPr lang="en-GB" sz="16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err="1">
                          <a:effectLst/>
                        </a:rPr>
                        <a:t>Murty</a:t>
                      </a:r>
                      <a:r>
                        <a:rPr lang="en-GB" sz="1600" kern="1200" dirty="0">
                          <a:effectLst/>
                        </a:rPr>
                        <a:t>, D, (2011) Transducers and Instrumentation, PHI Learning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kern="1200" dirty="0">
                        <a:effectLst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dirty="0">
                          <a:effectLst/>
                        </a:rPr>
                        <a:t> 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>
                          <a:effectLst/>
                        </a:rPr>
                        <a:t>Further</a:t>
                      </a:r>
                      <a:endParaRPr lang="en-GB" sz="16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kern="1200" dirty="0" err="1">
                          <a:effectLst/>
                        </a:rPr>
                        <a:t>Patranabis</a:t>
                      </a:r>
                      <a:r>
                        <a:rPr lang="en-GB" sz="1600" kern="1200" dirty="0">
                          <a:effectLst/>
                        </a:rPr>
                        <a:t>, D (2011), Sensors and Transducers, PHI Learning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1" t="10466" r="11004" b="19556"/>
          <a:stretch/>
        </p:blipFill>
        <p:spPr>
          <a:xfrm>
            <a:off x="7524328" y="2539767"/>
            <a:ext cx="473806" cy="3548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1" t="10466" r="11004" b="19556"/>
          <a:stretch/>
        </p:blipFill>
        <p:spPr>
          <a:xfrm>
            <a:off x="7524328" y="4365104"/>
            <a:ext cx="473806" cy="35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149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owerPoint Presentation 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434</TotalTime>
  <Words>328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UWTSD PowerPoint Presentation Template</vt:lpstr>
      <vt:lpstr>Transducers and Signal Conditioning</vt:lpstr>
      <vt:lpstr>Useful Information</vt:lpstr>
      <vt:lpstr>Useful Information</vt:lpstr>
      <vt:lpstr>Aims</vt:lpstr>
      <vt:lpstr>Learning Outcomes</vt:lpstr>
      <vt:lpstr>Topics</vt:lpstr>
      <vt:lpstr>Assessments</vt:lpstr>
      <vt:lpstr>Learning and Teaching Strategy</vt:lpstr>
      <vt:lpstr>Useful Information</vt:lpstr>
      <vt:lpstr>Suggested Reading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Partneriaeth Dysgu Proffesiynol  Professional Learning Partnership</dc:title>
  <dc:creator>Stephen Mosey</dc:creator>
  <cp:lastModifiedBy>Stephen Mosey</cp:lastModifiedBy>
  <cp:revision>5</cp:revision>
  <dcterms:created xsi:type="dcterms:W3CDTF">2018-09-06T08:11:33Z</dcterms:created>
  <dcterms:modified xsi:type="dcterms:W3CDTF">2018-09-07T11:14:00Z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