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2" r:id="rId1"/>
  </p:sldMasterIdLst>
  <p:sldIdLst>
    <p:sldId id="272" r:id="rId2"/>
    <p:sldId id="273" r:id="rId3"/>
    <p:sldId id="282" r:id="rId4"/>
    <p:sldId id="281" r:id="rId5"/>
    <p:sldId id="276" r:id="rId6"/>
    <p:sldId id="283" r:id="rId7"/>
    <p:sldId id="280" r:id="rId8"/>
    <p:sldId id="277" r:id="rId9"/>
    <p:sldId id="278" r:id="rId10"/>
    <p:sldId id="27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44" autoAdjust="0"/>
    <p:restoredTop sz="96291"/>
  </p:normalViewPr>
  <p:slideViewPr>
    <p:cSldViewPr snapToGrid="0" snapToObjects="1">
      <p:cViewPr varScale="1">
        <p:scale>
          <a:sx n="48" d="100"/>
          <a:sy n="48" d="100"/>
        </p:scale>
        <p:origin x="931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15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ADD793-0692-4E1C-A1B8-28340B72261B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26A632-07EE-4BC1-B300-70F5C09173DF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/>
            <a:t>What is feedback?</a:t>
          </a:r>
        </a:p>
      </dgm:t>
    </dgm:pt>
    <dgm:pt modelId="{DB1F77B1-BB43-43D7-9490-7356C2AAD468}" type="parTrans" cxnId="{B8A0AA16-30AE-4393-9FA7-6076224026A4}">
      <dgm:prSet/>
      <dgm:spPr/>
      <dgm:t>
        <a:bodyPr/>
        <a:lstStyle/>
        <a:p>
          <a:endParaRPr lang="en-GB"/>
        </a:p>
      </dgm:t>
    </dgm:pt>
    <dgm:pt modelId="{9A028862-D0CE-44A4-9EB0-F69FAD4F397C}" type="sibTrans" cxnId="{B8A0AA16-30AE-4393-9FA7-6076224026A4}">
      <dgm:prSet/>
      <dgm:spPr/>
      <dgm:t>
        <a:bodyPr/>
        <a:lstStyle/>
        <a:p>
          <a:endParaRPr lang="en-GB"/>
        </a:p>
      </dgm:t>
    </dgm:pt>
    <dgm:pt modelId="{016DBC99-AFD3-4C51-A5FF-3876C944295B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Written comments</a:t>
          </a:r>
        </a:p>
      </dgm:t>
    </dgm:pt>
    <dgm:pt modelId="{82CC1858-F787-4634-B68E-FA7D825755E9}" type="parTrans" cxnId="{00F57420-BAA1-43B2-8BA5-DA354E0D78B6}">
      <dgm:prSet/>
      <dgm:spPr/>
      <dgm:t>
        <a:bodyPr/>
        <a:lstStyle/>
        <a:p>
          <a:endParaRPr lang="en-GB"/>
        </a:p>
      </dgm:t>
    </dgm:pt>
    <dgm:pt modelId="{B34AAA3B-79CF-4AFE-A2AB-7A2C4FF64C7E}" type="sibTrans" cxnId="{00F57420-BAA1-43B2-8BA5-DA354E0D78B6}">
      <dgm:prSet/>
      <dgm:spPr/>
      <dgm:t>
        <a:bodyPr/>
        <a:lstStyle/>
        <a:p>
          <a:endParaRPr lang="en-GB"/>
        </a:p>
      </dgm:t>
    </dgm:pt>
    <dgm:pt modelId="{AE6BB72F-0B46-4B5B-ADD7-DB37790F6EF2}">
      <dgm:prSet phldrT="[Text]"/>
      <dgm:spPr>
        <a:solidFill>
          <a:srgbClr val="92D050"/>
        </a:solidFill>
      </dgm:spPr>
      <dgm:t>
        <a:bodyPr/>
        <a:lstStyle/>
        <a:p>
          <a:r>
            <a:rPr lang="en-GB" dirty="0"/>
            <a:t>Oral comments</a:t>
          </a:r>
        </a:p>
      </dgm:t>
    </dgm:pt>
    <dgm:pt modelId="{90AF0251-DBF1-4EB0-8DB0-5116C2A4E0D1}" type="parTrans" cxnId="{EAF1FC35-8953-462E-B52D-BAFF4F143253}">
      <dgm:prSet/>
      <dgm:spPr/>
      <dgm:t>
        <a:bodyPr/>
        <a:lstStyle/>
        <a:p>
          <a:endParaRPr lang="en-GB"/>
        </a:p>
      </dgm:t>
    </dgm:pt>
    <dgm:pt modelId="{D169707A-E72B-45B1-9559-13C32AA3C15F}" type="sibTrans" cxnId="{EAF1FC35-8953-462E-B52D-BAFF4F143253}">
      <dgm:prSet/>
      <dgm:spPr/>
      <dgm:t>
        <a:bodyPr/>
        <a:lstStyle/>
        <a:p>
          <a:endParaRPr lang="en-GB"/>
        </a:p>
      </dgm:t>
    </dgm:pt>
    <dgm:pt modelId="{5B7790DC-4426-430D-A950-F4383433114D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/>
            <a:t>Meetings with tutors</a:t>
          </a:r>
        </a:p>
      </dgm:t>
    </dgm:pt>
    <dgm:pt modelId="{CE61B904-CBC4-4FDC-B791-B42ECEB6A928}" type="parTrans" cxnId="{666969D7-C778-413F-AB0E-DF8389536216}">
      <dgm:prSet/>
      <dgm:spPr/>
      <dgm:t>
        <a:bodyPr/>
        <a:lstStyle/>
        <a:p>
          <a:endParaRPr lang="en-GB"/>
        </a:p>
      </dgm:t>
    </dgm:pt>
    <dgm:pt modelId="{1A1FB991-1C7F-418F-8693-7109C8F25563}" type="sibTrans" cxnId="{666969D7-C778-413F-AB0E-DF8389536216}">
      <dgm:prSet/>
      <dgm:spPr/>
      <dgm:t>
        <a:bodyPr/>
        <a:lstStyle/>
        <a:p>
          <a:endParaRPr lang="en-GB"/>
        </a:p>
      </dgm:t>
    </dgm:pt>
    <dgm:pt modelId="{34FF08AB-38F3-4DEE-8922-AA473DFCB24F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Electronic feedback</a:t>
          </a:r>
        </a:p>
      </dgm:t>
    </dgm:pt>
    <dgm:pt modelId="{1318A35C-B66C-4C23-B01F-42ED18C08772}" type="parTrans" cxnId="{9EBC124D-78E1-4F10-838E-68F60F84E585}">
      <dgm:prSet/>
      <dgm:spPr/>
      <dgm:t>
        <a:bodyPr/>
        <a:lstStyle/>
        <a:p>
          <a:endParaRPr lang="en-GB"/>
        </a:p>
      </dgm:t>
    </dgm:pt>
    <dgm:pt modelId="{D6AC0AF1-0874-48C5-814C-9329E4ED9751}" type="sibTrans" cxnId="{9EBC124D-78E1-4F10-838E-68F60F84E585}">
      <dgm:prSet/>
      <dgm:spPr/>
      <dgm:t>
        <a:bodyPr/>
        <a:lstStyle/>
        <a:p>
          <a:endParaRPr lang="en-GB"/>
        </a:p>
      </dgm:t>
    </dgm:pt>
    <dgm:pt modelId="{8DE8D43E-6E50-4080-B492-3F654EDEBC1B}">
      <dgm:prSet/>
      <dgm:spPr>
        <a:solidFill>
          <a:srgbClr val="FFC000"/>
        </a:solidFill>
      </dgm:spPr>
      <dgm:t>
        <a:bodyPr/>
        <a:lstStyle/>
        <a:p>
          <a:r>
            <a:rPr lang="en-GB" dirty="0"/>
            <a:t>Peer feedback</a:t>
          </a:r>
        </a:p>
      </dgm:t>
    </dgm:pt>
    <dgm:pt modelId="{65BC62CD-FC94-4C46-8C65-3841802CD469}" type="parTrans" cxnId="{7B34E649-6239-4881-BE6D-4DC881946999}">
      <dgm:prSet/>
      <dgm:spPr/>
      <dgm:t>
        <a:bodyPr/>
        <a:lstStyle/>
        <a:p>
          <a:endParaRPr lang="en-GB"/>
        </a:p>
      </dgm:t>
    </dgm:pt>
    <dgm:pt modelId="{B01F8AFF-9E65-4BB5-B19B-7A493FDF82DB}" type="sibTrans" cxnId="{7B34E649-6239-4881-BE6D-4DC881946999}">
      <dgm:prSet/>
      <dgm:spPr/>
      <dgm:t>
        <a:bodyPr/>
        <a:lstStyle/>
        <a:p>
          <a:endParaRPr lang="en-GB"/>
        </a:p>
      </dgm:t>
    </dgm:pt>
    <dgm:pt modelId="{CD8ACEF8-B818-452F-BDFF-10B3063AA559}" type="pres">
      <dgm:prSet presAssocID="{DBADD793-0692-4E1C-A1B8-28340B72261B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9C2F31E-49EB-4294-AD87-3B18EC83BB5A}" type="pres">
      <dgm:prSet presAssocID="{C526A632-07EE-4BC1-B300-70F5C09173DF}" presName="centerShape" presStyleLbl="node0" presStyleIdx="0" presStyleCnt="1"/>
      <dgm:spPr/>
    </dgm:pt>
    <dgm:pt modelId="{443561FC-547B-42C1-BB7B-AE747CFDBF77}" type="pres">
      <dgm:prSet presAssocID="{82CC1858-F787-4634-B68E-FA7D825755E9}" presName="Name9" presStyleLbl="parChTrans1D2" presStyleIdx="0" presStyleCnt="5"/>
      <dgm:spPr/>
    </dgm:pt>
    <dgm:pt modelId="{763B7593-2CD1-439A-B1E9-1C7B50A12473}" type="pres">
      <dgm:prSet presAssocID="{82CC1858-F787-4634-B68E-FA7D825755E9}" presName="connTx" presStyleLbl="parChTrans1D2" presStyleIdx="0" presStyleCnt="5"/>
      <dgm:spPr/>
    </dgm:pt>
    <dgm:pt modelId="{68A92408-0943-495A-B387-48002B8131CB}" type="pres">
      <dgm:prSet presAssocID="{016DBC99-AFD3-4C51-A5FF-3876C944295B}" presName="node" presStyleLbl="node1" presStyleIdx="0" presStyleCnt="5">
        <dgm:presLayoutVars>
          <dgm:bulletEnabled val="1"/>
        </dgm:presLayoutVars>
      </dgm:prSet>
      <dgm:spPr/>
    </dgm:pt>
    <dgm:pt modelId="{90CAA123-AE89-4A98-9C65-58AC77F239D9}" type="pres">
      <dgm:prSet presAssocID="{90AF0251-DBF1-4EB0-8DB0-5116C2A4E0D1}" presName="Name9" presStyleLbl="parChTrans1D2" presStyleIdx="1" presStyleCnt="5"/>
      <dgm:spPr/>
    </dgm:pt>
    <dgm:pt modelId="{68C451FF-FF4C-4E15-8791-A121A54F1C89}" type="pres">
      <dgm:prSet presAssocID="{90AF0251-DBF1-4EB0-8DB0-5116C2A4E0D1}" presName="connTx" presStyleLbl="parChTrans1D2" presStyleIdx="1" presStyleCnt="5"/>
      <dgm:spPr/>
    </dgm:pt>
    <dgm:pt modelId="{8735A3EA-E836-4EEC-BC95-F701C9574861}" type="pres">
      <dgm:prSet presAssocID="{AE6BB72F-0B46-4B5B-ADD7-DB37790F6EF2}" presName="node" presStyleLbl="node1" presStyleIdx="1" presStyleCnt="5">
        <dgm:presLayoutVars>
          <dgm:bulletEnabled val="1"/>
        </dgm:presLayoutVars>
      </dgm:prSet>
      <dgm:spPr/>
    </dgm:pt>
    <dgm:pt modelId="{9A15B9AA-6A84-4171-9CA3-7E88DBBD4448}" type="pres">
      <dgm:prSet presAssocID="{CE61B904-CBC4-4FDC-B791-B42ECEB6A928}" presName="Name9" presStyleLbl="parChTrans1D2" presStyleIdx="2" presStyleCnt="5"/>
      <dgm:spPr/>
    </dgm:pt>
    <dgm:pt modelId="{34E022ED-2141-4F34-9ACD-C357FCBFCB9C}" type="pres">
      <dgm:prSet presAssocID="{CE61B904-CBC4-4FDC-B791-B42ECEB6A928}" presName="connTx" presStyleLbl="parChTrans1D2" presStyleIdx="2" presStyleCnt="5"/>
      <dgm:spPr/>
    </dgm:pt>
    <dgm:pt modelId="{C8202988-4138-46D6-BB8E-ECE217903710}" type="pres">
      <dgm:prSet presAssocID="{5B7790DC-4426-430D-A950-F4383433114D}" presName="node" presStyleLbl="node1" presStyleIdx="2" presStyleCnt="5">
        <dgm:presLayoutVars>
          <dgm:bulletEnabled val="1"/>
        </dgm:presLayoutVars>
      </dgm:prSet>
      <dgm:spPr/>
    </dgm:pt>
    <dgm:pt modelId="{1984C46C-5A9F-4A85-81CB-5A92A88BA0EA}" type="pres">
      <dgm:prSet presAssocID="{1318A35C-B66C-4C23-B01F-42ED18C08772}" presName="Name9" presStyleLbl="parChTrans1D2" presStyleIdx="3" presStyleCnt="5"/>
      <dgm:spPr/>
    </dgm:pt>
    <dgm:pt modelId="{435681B1-93CD-4DE5-B6E8-13873358DABE}" type="pres">
      <dgm:prSet presAssocID="{1318A35C-B66C-4C23-B01F-42ED18C08772}" presName="connTx" presStyleLbl="parChTrans1D2" presStyleIdx="3" presStyleCnt="5"/>
      <dgm:spPr/>
    </dgm:pt>
    <dgm:pt modelId="{2E30ACA9-6495-4950-AFED-AB76F963E754}" type="pres">
      <dgm:prSet presAssocID="{34FF08AB-38F3-4DEE-8922-AA473DFCB24F}" presName="node" presStyleLbl="node1" presStyleIdx="3" presStyleCnt="5">
        <dgm:presLayoutVars>
          <dgm:bulletEnabled val="1"/>
        </dgm:presLayoutVars>
      </dgm:prSet>
      <dgm:spPr/>
    </dgm:pt>
    <dgm:pt modelId="{4D2EFFF0-2E69-4222-AEF7-7E3BB2A3122E}" type="pres">
      <dgm:prSet presAssocID="{65BC62CD-FC94-4C46-8C65-3841802CD469}" presName="Name9" presStyleLbl="parChTrans1D2" presStyleIdx="4" presStyleCnt="5"/>
      <dgm:spPr/>
    </dgm:pt>
    <dgm:pt modelId="{78B8F153-50A7-46FE-BC7B-7CE9B7E0BCCB}" type="pres">
      <dgm:prSet presAssocID="{65BC62CD-FC94-4C46-8C65-3841802CD469}" presName="connTx" presStyleLbl="parChTrans1D2" presStyleIdx="4" presStyleCnt="5"/>
      <dgm:spPr/>
    </dgm:pt>
    <dgm:pt modelId="{9B74ECA6-DB51-40B8-A1C5-D104D030494E}" type="pres">
      <dgm:prSet presAssocID="{8DE8D43E-6E50-4080-B492-3F654EDEBC1B}" presName="node" presStyleLbl="node1" presStyleIdx="4" presStyleCnt="5">
        <dgm:presLayoutVars>
          <dgm:bulletEnabled val="1"/>
        </dgm:presLayoutVars>
      </dgm:prSet>
      <dgm:spPr/>
    </dgm:pt>
  </dgm:ptLst>
  <dgm:cxnLst>
    <dgm:cxn modelId="{562F8501-563A-4296-AAA1-137185BC20ED}" type="presOf" srcId="{65BC62CD-FC94-4C46-8C65-3841802CD469}" destId="{4D2EFFF0-2E69-4222-AEF7-7E3BB2A3122E}" srcOrd="0" destOrd="0" presId="urn:microsoft.com/office/officeart/2005/8/layout/radial1"/>
    <dgm:cxn modelId="{260F1D0C-7B83-4791-8AE1-65350CB57B26}" type="presOf" srcId="{34FF08AB-38F3-4DEE-8922-AA473DFCB24F}" destId="{2E30ACA9-6495-4950-AFED-AB76F963E754}" srcOrd="0" destOrd="0" presId="urn:microsoft.com/office/officeart/2005/8/layout/radial1"/>
    <dgm:cxn modelId="{B8A0AA16-30AE-4393-9FA7-6076224026A4}" srcId="{DBADD793-0692-4E1C-A1B8-28340B72261B}" destId="{C526A632-07EE-4BC1-B300-70F5C09173DF}" srcOrd="0" destOrd="0" parTransId="{DB1F77B1-BB43-43D7-9490-7356C2AAD468}" sibTransId="{9A028862-D0CE-44A4-9EB0-F69FAD4F397C}"/>
    <dgm:cxn modelId="{00F57420-BAA1-43B2-8BA5-DA354E0D78B6}" srcId="{C526A632-07EE-4BC1-B300-70F5C09173DF}" destId="{016DBC99-AFD3-4C51-A5FF-3876C944295B}" srcOrd="0" destOrd="0" parTransId="{82CC1858-F787-4634-B68E-FA7D825755E9}" sibTransId="{B34AAA3B-79CF-4AFE-A2AB-7A2C4FF64C7E}"/>
    <dgm:cxn modelId="{DF139D23-82C1-44A4-A57B-B3FD64306BAE}" type="presOf" srcId="{CE61B904-CBC4-4FDC-B791-B42ECEB6A928}" destId="{34E022ED-2141-4F34-9ACD-C357FCBFCB9C}" srcOrd="1" destOrd="0" presId="urn:microsoft.com/office/officeart/2005/8/layout/radial1"/>
    <dgm:cxn modelId="{EAF1FC35-8953-462E-B52D-BAFF4F143253}" srcId="{C526A632-07EE-4BC1-B300-70F5C09173DF}" destId="{AE6BB72F-0B46-4B5B-ADD7-DB37790F6EF2}" srcOrd="1" destOrd="0" parTransId="{90AF0251-DBF1-4EB0-8DB0-5116C2A4E0D1}" sibTransId="{D169707A-E72B-45B1-9559-13C32AA3C15F}"/>
    <dgm:cxn modelId="{B1406F38-E981-497B-9245-8EE1C8BEC8F9}" type="presOf" srcId="{90AF0251-DBF1-4EB0-8DB0-5116C2A4E0D1}" destId="{90CAA123-AE89-4A98-9C65-58AC77F239D9}" srcOrd="0" destOrd="0" presId="urn:microsoft.com/office/officeart/2005/8/layout/radial1"/>
    <dgm:cxn modelId="{4CD00740-FA6D-4427-8C79-05BEE651C626}" type="presOf" srcId="{CE61B904-CBC4-4FDC-B791-B42ECEB6A928}" destId="{9A15B9AA-6A84-4171-9CA3-7E88DBBD4448}" srcOrd="0" destOrd="0" presId="urn:microsoft.com/office/officeart/2005/8/layout/radial1"/>
    <dgm:cxn modelId="{2BADDC5C-D68D-46D0-ADBA-4F5DDE49FB1F}" type="presOf" srcId="{1318A35C-B66C-4C23-B01F-42ED18C08772}" destId="{1984C46C-5A9F-4A85-81CB-5A92A88BA0EA}" srcOrd="0" destOrd="0" presId="urn:microsoft.com/office/officeart/2005/8/layout/radial1"/>
    <dgm:cxn modelId="{7B34E649-6239-4881-BE6D-4DC881946999}" srcId="{C526A632-07EE-4BC1-B300-70F5C09173DF}" destId="{8DE8D43E-6E50-4080-B492-3F654EDEBC1B}" srcOrd="4" destOrd="0" parTransId="{65BC62CD-FC94-4C46-8C65-3841802CD469}" sibTransId="{B01F8AFF-9E65-4BB5-B19B-7A493FDF82DB}"/>
    <dgm:cxn modelId="{9EBC124D-78E1-4F10-838E-68F60F84E585}" srcId="{C526A632-07EE-4BC1-B300-70F5C09173DF}" destId="{34FF08AB-38F3-4DEE-8922-AA473DFCB24F}" srcOrd="3" destOrd="0" parTransId="{1318A35C-B66C-4C23-B01F-42ED18C08772}" sibTransId="{D6AC0AF1-0874-48C5-814C-9329E4ED9751}"/>
    <dgm:cxn modelId="{F8BDC94D-C410-4A12-B37C-5DC14983B06E}" type="presOf" srcId="{C526A632-07EE-4BC1-B300-70F5C09173DF}" destId="{E9C2F31E-49EB-4294-AD87-3B18EC83BB5A}" srcOrd="0" destOrd="0" presId="urn:microsoft.com/office/officeart/2005/8/layout/radial1"/>
    <dgm:cxn modelId="{64FCF882-8978-421A-864C-4721C40ABC89}" type="presOf" srcId="{8DE8D43E-6E50-4080-B492-3F654EDEBC1B}" destId="{9B74ECA6-DB51-40B8-A1C5-D104D030494E}" srcOrd="0" destOrd="0" presId="urn:microsoft.com/office/officeart/2005/8/layout/radial1"/>
    <dgm:cxn modelId="{59733B8F-F9A1-4D75-BA73-407AFCF6FB29}" type="presOf" srcId="{1318A35C-B66C-4C23-B01F-42ED18C08772}" destId="{435681B1-93CD-4DE5-B6E8-13873358DABE}" srcOrd="1" destOrd="0" presId="urn:microsoft.com/office/officeart/2005/8/layout/radial1"/>
    <dgm:cxn modelId="{9DB9CA95-ACAF-464A-838C-228B7C6B9407}" type="presOf" srcId="{90AF0251-DBF1-4EB0-8DB0-5116C2A4E0D1}" destId="{68C451FF-FF4C-4E15-8791-A121A54F1C89}" srcOrd="1" destOrd="0" presId="urn:microsoft.com/office/officeart/2005/8/layout/radial1"/>
    <dgm:cxn modelId="{2C437296-B008-4E78-87E7-0155B7537BDE}" type="presOf" srcId="{DBADD793-0692-4E1C-A1B8-28340B72261B}" destId="{CD8ACEF8-B818-452F-BDFF-10B3063AA559}" srcOrd="0" destOrd="0" presId="urn:microsoft.com/office/officeart/2005/8/layout/radial1"/>
    <dgm:cxn modelId="{23572B99-0100-4CEB-ACBB-AA7D67CC2E43}" type="presOf" srcId="{82CC1858-F787-4634-B68E-FA7D825755E9}" destId="{443561FC-547B-42C1-BB7B-AE747CFDBF77}" srcOrd="0" destOrd="0" presId="urn:microsoft.com/office/officeart/2005/8/layout/radial1"/>
    <dgm:cxn modelId="{889B589F-8FD6-45D1-B700-DFD57D34144C}" type="presOf" srcId="{65BC62CD-FC94-4C46-8C65-3841802CD469}" destId="{78B8F153-50A7-46FE-BC7B-7CE9B7E0BCCB}" srcOrd="1" destOrd="0" presId="urn:microsoft.com/office/officeart/2005/8/layout/radial1"/>
    <dgm:cxn modelId="{B6192CB2-8451-443F-B744-38C558F2E518}" type="presOf" srcId="{82CC1858-F787-4634-B68E-FA7D825755E9}" destId="{763B7593-2CD1-439A-B1E9-1C7B50A12473}" srcOrd="1" destOrd="0" presId="urn:microsoft.com/office/officeart/2005/8/layout/radial1"/>
    <dgm:cxn modelId="{A8CFE9C8-400B-4584-8535-A328518A023C}" type="presOf" srcId="{5B7790DC-4426-430D-A950-F4383433114D}" destId="{C8202988-4138-46D6-BB8E-ECE217903710}" srcOrd="0" destOrd="0" presId="urn:microsoft.com/office/officeart/2005/8/layout/radial1"/>
    <dgm:cxn modelId="{666969D7-C778-413F-AB0E-DF8389536216}" srcId="{C526A632-07EE-4BC1-B300-70F5C09173DF}" destId="{5B7790DC-4426-430D-A950-F4383433114D}" srcOrd="2" destOrd="0" parTransId="{CE61B904-CBC4-4FDC-B791-B42ECEB6A928}" sibTransId="{1A1FB991-1C7F-418F-8693-7109C8F25563}"/>
    <dgm:cxn modelId="{1718A6DF-C050-4E22-B928-9A3A0C85ECC4}" type="presOf" srcId="{AE6BB72F-0B46-4B5B-ADD7-DB37790F6EF2}" destId="{8735A3EA-E836-4EEC-BC95-F701C9574861}" srcOrd="0" destOrd="0" presId="urn:microsoft.com/office/officeart/2005/8/layout/radial1"/>
    <dgm:cxn modelId="{D8D871ED-7632-4C8D-A7B2-0A62B29FE180}" type="presOf" srcId="{016DBC99-AFD3-4C51-A5FF-3876C944295B}" destId="{68A92408-0943-495A-B387-48002B8131CB}" srcOrd="0" destOrd="0" presId="urn:microsoft.com/office/officeart/2005/8/layout/radial1"/>
    <dgm:cxn modelId="{D9A7AEE7-908D-492B-8EC0-8BB85CBD540D}" type="presParOf" srcId="{CD8ACEF8-B818-452F-BDFF-10B3063AA559}" destId="{E9C2F31E-49EB-4294-AD87-3B18EC83BB5A}" srcOrd="0" destOrd="0" presId="urn:microsoft.com/office/officeart/2005/8/layout/radial1"/>
    <dgm:cxn modelId="{339F1234-AC54-4254-BD72-F24C9F7D9E2F}" type="presParOf" srcId="{CD8ACEF8-B818-452F-BDFF-10B3063AA559}" destId="{443561FC-547B-42C1-BB7B-AE747CFDBF77}" srcOrd="1" destOrd="0" presId="urn:microsoft.com/office/officeart/2005/8/layout/radial1"/>
    <dgm:cxn modelId="{4D206421-2278-41C4-8073-1E2E57C43484}" type="presParOf" srcId="{443561FC-547B-42C1-BB7B-AE747CFDBF77}" destId="{763B7593-2CD1-439A-B1E9-1C7B50A12473}" srcOrd="0" destOrd="0" presId="urn:microsoft.com/office/officeart/2005/8/layout/radial1"/>
    <dgm:cxn modelId="{FB96C4E5-C634-44EA-A866-379F5A1CE406}" type="presParOf" srcId="{CD8ACEF8-B818-452F-BDFF-10B3063AA559}" destId="{68A92408-0943-495A-B387-48002B8131CB}" srcOrd="2" destOrd="0" presId="urn:microsoft.com/office/officeart/2005/8/layout/radial1"/>
    <dgm:cxn modelId="{0E3FD622-73B8-407F-9356-8A3B2DA8F77B}" type="presParOf" srcId="{CD8ACEF8-B818-452F-BDFF-10B3063AA559}" destId="{90CAA123-AE89-4A98-9C65-58AC77F239D9}" srcOrd="3" destOrd="0" presId="urn:microsoft.com/office/officeart/2005/8/layout/radial1"/>
    <dgm:cxn modelId="{6CA4419B-12C9-42B8-88C5-3BC4E86A4FF6}" type="presParOf" srcId="{90CAA123-AE89-4A98-9C65-58AC77F239D9}" destId="{68C451FF-FF4C-4E15-8791-A121A54F1C89}" srcOrd="0" destOrd="0" presId="urn:microsoft.com/office/officeart/2005/8/layout/radial1"/>
    <dgm:cxn modelId="{226BFFFD-016E-4E27-93C7-34DFB5A6336B}" type="presParOf" srcId="{CD8ACEF8-B818-452F-BDFF-10B3063AA559}" destId="{8735A3EA-E836-4EEC-BC95-F701C9574861}" srcOrd="4" destOrd="0" presId="urn:microsoft.com/office/officeart/2005/8/layout/radial1"/>
    <dgm:cxn modelId="{4ED13F48-4D28-4C35-9D05-9176C5AAF7BA}" type="presParOf" srcId="{CD8ACEF8-B818-452F-BDFF-10B3063AA559}" destId="{9A15B9AA-6A84-4171-9CA3-7E88DBBD4448}" srcOrd="5" destOrd="0" presId="urn:microsoft.com/office/officeart/2005/8/layout/radial1"/>
    <dgm:cxn modelId="{D0AA0C65-3E2E-4B65-A91C-4B4C8F43377F}" type="presParOf" srcId="{9A15B9AA-6A84-4171-9CA3-7E88DBBD4448}" destId="{34E022ED-2141-4F34-9ACD-C357FCBFCB9C}" srcOrd="0" destOrd="0" presId="urn:microsoft.com/office/officeart/2005/8/layout/radial1"/>
    <dgm:cxn modelId="{689A771B-7B9D-4FFA-9A98-E4D5E5DB9E84}" type="presParOf" srcId="{CD8ACEF8-B818-452F-BDFF-10B3063AA559}" destId="{C8202988-4138-46D6-BB8E-ECE217903710}" srcOrd="6" destOrd="0" presId="urn:microsoft.com/office/officeart/2005/8/layout/radial1"/>
    <dgm:cxn modelId="{8FC08941-6E2F-463A-9FEA-7097EE0614FD}" type="presParOf" srcId="{CD8ACEF8-B818-452F-BDFF-10B3063AA559}" destId="{1984C46C-5A9F-4A85-81CB-5A92A88BA0EA}" srcOrd="7" destOrd="0" presId="urn:microsoft.com/office/officeart/2005/8/layout/radial1"/>
    <dgm:cxn modelId="{5705409A-6369-4271-99C4-7AF240242987}" type="presParOf" srcId="{1984C46C-5A9F-4A85-81CB-5A92A88BA0EA}" destId="{435681B1-93CD-4DE5-B6E8-13873358DABE}" srcOrd="0" destOrd="0" presId="urn:microsoft.com/office/officeart/2005/8/layout/radial1"/>
    <dgm:cxn modelId="{F583B457-C521-4176-9B54-5F46F680F0A2}" type="presParOf" srcId="{CD8ACEF8-B818-452F-BDFF-10B3063AA559}" destId="{2E30ACA9-6495-4950-AFED-AB76F963E754}" srcOrd="8" destOrd="0" presId="urn:microsoft.com/office/officeart/2005/8/layout/radial1"/>
    <dgm:cxn modelId="{A132019C-B0BF-4EAB-8E50-14484CD55B36}" type="presParOf" srcId="{CD8ACEF8-B818-452F-BDFF-10B3063AA559}" destId="{4D2EFFF0-2E69-4222-AEF7-7E3BB2A3122E}" srcOrd="9" destOrd="0" presId="urn:microsoft.com/office/officeart/2005/8/layout/radial1"/>
    <dgm:cxn modelId="{F462A245-7240-4A7E-BF8A-FC1A4D2FCD6F}" type="presParOf" srcId="{4D2EFFF0-2E69-4222-AEF7-7E3BB2A3122E}" destId="{78B8F153-50A7-46FE-BC7B-7CE9B7E0BCCB}" srcOrd="0" destOrd="0" presId="urn:microsoft.com/office/officeart/2005/8/layout/radial1"/>
    <dgm:cxn modelId="{59AB4266-674C-4BE4-B9E9-E7A8F55D7996}" type="presParOf" srcId="{CD8ACEF8-B818-452F-BDFF-10B3063AA559}" destId="{9B74ECA6-DB51-40B8-A1C5-D104D030494E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2F31E-49EB-4294-AD87-3B18EC83BB5A}">
      <dsp:nvSpPr>
        <dsp:cNvPr id="0" name=""/>
        <dsp:cNvSpPr/>
      </dsp:nvSpPr>
      <dsp:spPr>
        <a:xfrm>
          <a:off x="3854027" y="2489226"/>
          <a:ext cx="1893144" cy="1893144"/>
        </a:xfrm>
        <a:prstGeom prst="ellipse">
          <a:avLst/>
        </a:prstGeom>
        <a:solidFill>
          <a:schemeClr val="accent5">
            <a:lumMod val="7500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What is feedback?</a:t>
          </a:r>
        </a:p>
      </dsp:txBody>
      <dsp:txXfrm>
        <a:off x="4131272" y="2766471"/>
        <a:ext cx="1338654" cy="1338654"/>
      </dsp:txXfrm>
    </dsp:sp>
    <dsp:sp modelId="{443561FC-547B-42C1-BB7B-AE747CFDBF77}">
      <dsp:nvSpPr>
        <dsp:cNvPr id="0" name=""/>
        <dsp:cNvSpPr/>
      </dsp:nvSpPr>
      <dsp:spPr>
        <a:xfrm rot="16200000">
          <a:off x="4514608" y="2185489"/>
          <a:ext cx="571982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571982" y="17746"/>
              </a:lnTo>
            </a:path>
          </a:pathLst>
        </a:custGeom>
        <a:noFill/>
        <a:ln w="34925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786300" y="2188935"/>
        <a:ext cx="28599" cy="28599"/>
      </dsp:txXfrm>
    </dsp:sp>
    <dsp:sp modelId="{68A92408-0943-495A-B387-48002B8131CB}">
      <dsp:nvSpPr>
        <dsp:cNvPr id="0" name=""/>
        <dsp:cNvSpPr/>
      </dsp:nvSpPr>
      <dsp:spPr>
        <a:xfrm>
          <a:off x="3854027" y="24099"/>
          <a:ext cx="1893144" cy="1893144"/>
        </a:xfrm>
        <a:prstGeom prst="ellipse">
          <a:avLst/>
        </a:prstGeom>
        <a:solidFill>
          <a:srgbClr val="FF0000"/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Written comments</a:t>
          </a:r>
        </a:p>
      </dsp:txBody>
      <dsp:txXfrm>
        <a:off x="4131272" y="301344"/>
        <a:ext cx="1338654" cy="1338654"/>
      </dsp:txXfrm>
    </dsp:sp>
    <dsp:sp modelId="{90CAA123-AE89-4A98-9C65-58AC77F239D9}">
      <dsp:nvSpPr>
        <dsp:cNvPr id="0" name=""/>
        <dsp:cNvSpPr/>
      </dsp:nvSpPr>
      <dsp:spPr>
        <a:xfrm rot="20520000">
          <a:off x="5686846" y="3037169"/>
          <a:ext cx="571982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571982" y="17746"/>
              </a:lnTo>
            </a:path>
          </a:pathLst>
        </a:custGeom>
        <a:noFill/>
        <a:ln w="34925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958537" y="3040616"/>
        <a:ext cx="28599" cy="28599"/>
      </dsp:txXfrm>
    </dsp:sp>
    <dsp:sp modelId="{8735A3EA-E836-4EEC-BC95-F701C9574861}">
      <dsp:nvSpPr>
        <dsp:cNvPr id="0" name=""/>
        <dsp:cNvSpPr/>
      </dsp:nvSpPr>
      <dsp:spPr>
        <a:xfrm>
          <a:off x="6198502" y="1727460"/>
          <a:ext cx="1893144" cy="1893144"/>
        </a:xfrm>
        <a:prstGeom prst="ellipse">
          <a:avLst/>
        </a:prstGeom>
        <a:solidFill>
          <a:srgbClr val="92D050"/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Oral comments</a:t>
          </a:r>
        </a:p>
      </dsp:txBody>
      <dsp:txXfrm>
        <a:off x="6475747" y="2004705"/>
        <a:ext cx="1338654" cy="1338654"/>
      </dsp:txXfrm>
    </dsp:sp>
    <dsp:sp modelId="{9A15B9AA-6A84-4171-9CA3-7E88DBBD4448}">
      <dsp:nvSpPr>
        <dsp:cNvPr id="0" name=""/>
        <dsp:cNvSpPr/>
      </dsp:nvSpPr>
      <dsp:spPr>
        <a:xfrm rot="3240000">
          <a:off x="5239091" y="4415217"/>
          <a:ext cx="571982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571982" y="17746"/>
              </a:lnTo>
            </a:path>
          </a:pathLst>
        </a:custGeom>
        <a:noFill/>
        <a:ln w="34925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510782" y="4418663"/>
        <a:ext cx="28599" cy="28599"/>
      </dsp:txXfrm>
    </dsp:sp>
    <dsp:sp modelId="{C8202988-4138-46D6-BB8E-ECE217903710}">
      <dsp:nvSpPr>
        <dsp:cNvPr id="0" name=""/>
        <dsp:cNvSpPr/>
      </dsp:nvSpPr>
      <dsp:spPr>
        <a:xfrm>
          <a:off x="5302992" y="4483555"/>
          <a:ext cx="1893144" cy="1893144"/>
        </a:xfrm>
        <a:prstGeom prst="ellipse">
          <a:avLst/>
        </a:prstGeom>
        <a:solidFill>
          <a:srgbClr val="00B0F0"/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Meetings with tutors</a:t>
          </a:r>
        </a:p>
      </dsp:txBody>
      <dsp:txXfrm>
        <a:off x="5580237" y="4760800"/>
        <a:ext cx="1338654" cy="1338654"/>
      </dsp:txXfrm>
    </dsp:sp>
    <dsp:sp modelId="{1984C46C-5A9F-4A85-81CB-5A92A88BA0EA}">
      <dsp:nvSpPr>
        <dsp:cNvPr id="0" name=""/>
        <dsp:cNvSpPr/>
      </dsp:nvSpPr>
      <dsp:spPr>
        <a:xfrm rot="7560000">
          <a:off x="3790126" y="4415217"/>
          <a:ext cx="571982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571982" y="17746"/>
              </a:lnTo>
            </a:path>
          </a:pathLst>
        </a:custGeom>
        <a:noFill/>
        <a:ln w="34925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4061817" y="4418663"/>
        <a:ext cx="28599" cy="28599"/>
      </dsp:txXfrm>
    </dsp:sp>
    <dsp:sp modelId="{2E30ACA9-6495-4950-AFED-AB76F963E754}">
      <dsp:nvSpPr>
        <dsp:cNvPr id="0" name=""/>
        <dsp:cNvSpPr/>
      </dsp:nvSpPr>
      <dsp:spPr>
        <a:xfrm>
          <a:off x="2405062" y="4483555"/>
          <a:ext cx="1893144" cy="1893144"/>
        </a:xfrm>
        <a:prstGeom prst="ellipse">
          <a:avLst/>
        </a:prstGeom>
        <a:solidFill>
          <a:srgbClr val="7030A0"/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Electronic feedback</a:t>
          </a:r>
        </a:p>
      </dsp:txBody>
      <dsp:txXfrm>
        <a:off x="2682307" y="4760800"/>
        <a:ext cx="1338654" cy="1338654"/>
      </dsp:txXfrm>
    </dsp:sp>
    <dsp:sp modelId="{4D2EFFF0-2E69-4222-AEF7-7E3BB2A3122E}">
      <dsp:nvSpPr>
        <dsp:cNvPr id="0" name=""/>
        <dsp:cNvSpPr/>
      </dsp:nvSpPr>
      <dsp:spPr>
        <a:xfrm rot="11880000">
          <a:off x="3342371" y="3037169"/>
          <a:ext cx="571982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571982" y="17746"/>
              </a:lnTo>
            </a:path>
          </a:pathLst>
        </a:custGeom>
        <a:noFill/>
        <a:ln w="34925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614063" y="3040616"/>
        <a:ext cx="28599" cy="28599"/>
      </dsp:txXfrm>
    </dsp:sp>
    <dsp:sp modelId="{9B74ECA6-DB51-40B8-A1C5-D104D030494E}">
      <dsp:nvSpPr>
        <dsp:cNvPr id="0" name=""/>
        <dsp:cNvSpPr/>
      </dsp:nvSpPr>
      <dsp:spPr>
        <a:xfrm>
          <a:off x="1509553" y="1727460"/>
          <a:ext cx="1893144" cy="1893144"/>
        </a:xfrm>
        <a:prstGeom prst="ellipse">
          <a:avLst/>
        </a:prstGeom>
        <a:solidFill>
          <a:srgbClr val="FFC000"/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Peer feedback</a:t>
          </a:r>
        </a:p>
      </dsp:txBody>
      <dsp:txXfrm>
        <a:off x="1786798" y="2004705"/>
        <a:ext cx="1338654" cy="1338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558654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254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0807424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164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663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075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867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47520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16550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798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193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05140DC6-8F83-5340-9AD0-B262E28CCEBA}" type="datetimeFigureOut">
              <a:rPr lang="en-US" smtClean="0"/>
              <a:t>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10D7B51-190E-904B-8EB3-94E0F3C9EF6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48552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3" r:id="rId1"/>
    <p:sldLayoutId id="2147483904" r:id="rId2"/>
    <p:sldLayoutId id="2147483905" r:id="rId3"/>
    <p:sldLayoutId id="2147483906" r:id="rId4"/>
    <p:sldLayoutId id="2147483907" r:id="rId5"/>
    <p:sldLayoutId id="2147483908" r:id="rId6"/>
    <p:sldLayoutId id="2147483909" r:id="rId7"/>
    <p:sldLayoutId id="2147483910" r:id="rId8"/>
    <p:sldLayoutId id="2147483911" r:id="rId9"/>
    <p:sldLayoutId id="2147483912" r:id="rId10"/>
    <p:sldLayoutId id="2147483913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www.youtube.com/watch?v=6QupnaPvz4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675ACCA-E401-45F6-AFD7-36D9DBCB5A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338" y="2119481"/>
            <a:ext cx="8140449" cy="299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714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D0AFD-3865-AF4E-827D-6C1EE05EF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C4B8E-33DA-0344-9249-D861D7F72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005781"/>
            <a:ext cx="9601200" cy="3581400"/>
          </a:xfrm>
        </p:spPr>
        <p:txBody>
          <a:bodyPr>
            <a:normAutofit/>
          </a:bodyPr>
          <a:lstStyle/>
          <a:p>
            <a:r>
              <a:rPr lang="en-GB" sz="2800" dirty="0"/>
              <a:t>What is feedback? </a:t>
            </a:r>
          </a:p>
          <a:p>
            <a:r>
              <a:rPr lang="en-GB" sz="2800" dirty="0"/>
              <a:t>When do we receive feedback, and who do we receive it from? </a:t>
            </a:r>
          </a:p>
          <a:p>
            <a:r>
              <a:rPr lang="en-GB" sz="2800" dirty="0"/>
              <a:t>How can we obtain feedback? </a:t>
            </a:r>
          </a:p>
          <a:p>
            <a:r>
              <a:rPr lang="en-GB" sz="2800" dirty="0"/>
              <a:t>Why is feedback important?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6D29E4-C115-4007-A7E0-C4CCEFCC32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4689" y="3094680"/>
            <a:ext cx="3251616" cy="3183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720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9805AF4-7989-43AB-9A60-14E3F851FB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485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0036B63-B0EC-4AF3-95D3-2E2DCA25F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8FE035-F039-465A-BF16-0AF92B64B7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9529" y="800100"/>
            <a:ext cx="6872942" cy="5257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578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AF263B33-4DDE-4CA1-8A5A-929866EFCF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7601150"/>
              </p:ext>
            </p:extLst>
          </p:nvPr>
        </p:nvGraphicFramePr>
        <p:xfrm>
          <a:off x="1371600" y="221226"/>
          <a:ext cx="9601200" cy="640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5276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3CA67-1DF1-C24C-9DAF-02366AEF7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you received your feedback, how do you feel about it?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EADA8-F369-944E-8A25-7C3693372A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Sometimes feedback is not as good as we hoped or expected.</a:t>
            </a:r>
          </a:p>
          <a:p>
            <a:r>
              <a:rPr lang="en-GB" sz="2800" dirty="0"/>
              <a:t>Sometimes we feel irritated.</a:t>
            </a:r>
          </a:p>
          <a:p>
            <a:r>
              <a:rPr lang="en-GB" sz="2800" dirty="0"/>
              <a:t>We can even go into denial.</a:t>
            </a:r>
          </a:p>
          <a:p>
            <a:r>
              <a:rPr lang="en-GB" sz="2800" dirty="0"/>
              <a:t>Then we have resigned acceptance. </a:t>
            </a:r>
          </a:p>
          <a:p>
            <a:r>
              <a:rPr lang="en-GB" sz="2800" dirty="0"/>
              <a:t>Maybe we even feel disappointment. </a:t>
            </a:r>
          </a:p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51EFCC-2B0E-41E8-AA97-5ED185C182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4984" y="4459473"/>
            <a:ext cx="4299756" cy="2268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603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2281C-230E-4E9C-B740-2D2F3C0D5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Listening to Feedback – Video Clip</a:t>
            </a:r>
          </a:p>
        </p:txBody>
      </p:sp>
      <p:pic>
        <p:nvPicPr>
          <p:cNvPr id="5" name="Content Placeholder 4">
            <a:hlinkClick r:id="rId2"/>
            <a:extLst>
              <a:ext uri="{FF2B5EF4-FFF2-40B4-BE49-F238E27FC236}">
                <a16:creationId xmlns:a16="http://schemas.microsoft.com/office/drawing/2014/main" id="{B51129D6-545D-4C17-9FE1-C46506A4B0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812" y="1822552"/>
            <a:ext cx="8389588" cy="4698169"/>
          </a:xfrm>
        </p:spPr>
      </p:pic>
    </p:spTree>
    <p:extLst>
      <p:ext uri="{BB962C8B-B14F-4D97-AF65-F5344CB8AC3E}">
        <p14:creationId xmlns:p14="http://schemas.microsoft.com/office/powerpoint/2010/main" val="3022761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F08A2-6A84-B544-925A-8BEDCBBE6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respond to feedback and benefit the most of it?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E25DC-891E-BF4E-9A74-2969F7963C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Listen.</a:t>
            </a:r>
          </a:p>
          <a:p>
            <a:r>
              <a:rPr lang="en-GB" sz="2800" dirty="0"/>
              <a:t>Recognising constructive criticism. </a:t>
            </a:r>
          </a:p>
          <a:p>
            <a:r>
              <a:rPr lang="en-GB" sz="2800" dirty="0"/>
              <a:t>Ask questions. </a:t>
            </a:r>
          </a:p>
          <a:p>
            <a:r>
              <a:rPr lang="en-GB" sz="2800" dirty="0"/>
              <a:t>Summarise. </a:t>
            </a:r>
          </a:p>
          <a:p>
            <a:r>
              <a:rPr lang="en-GB" sz="2800" dirty="0"/>
              <a:t>Reflect. </a:t>
            </a:r>
          </a:p>
          <a:p>
            <a:r>
              <a:rPr lang="en-GB" sz="2800" dirty="0"/>
              <a:t>Make an action plan for going forward.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8B2DE8-FABA-49C5-BB7D-12A5C7BABA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3821" y="4209109"/>
            <a:ext cx="5338179" cy="2648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6815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ED482-A4A3-B344-9360-87A1D1553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Do’s and don’ts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C5032-1BEE-2F44-B229-E369D69C4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7028"/>
            <a:ext cx="9601200" cy="5050972"/>
          </a:xfrm>
        </p:spPr>
        <p:txBody>
          <a:bodyPr/>
          <a:lstStyle/>
          <a:p>
            <a:r>
              <a:rPr lang="en-GB" sz="2400" dirty="0"/>
              <a:t>DO – Make sure you understand the assignment brief and  assessment marking criteria and use it (see assignment proformas). </a:t>
            </a:r>
          </a:p>
          <a:p>
            <a:r>
              <a:rPr lang="en-GB" sz="2400" dirty="0"/>
              <a:t>DO – Learn from sessions designed to support you (draft tutorials).</a:t>
            </a:r>
          </a:p>
          <a:p>
            <a:r>
              <a:rPr lang="en-GB" sz="2400" dirty="0"/>
              <a:t>DO – Read your feedback and learn from it.</a:t>
            </a:r>
          </a:p>
          <a:p>
            <a:r>
              <a:rPr lang="en-GB" sz="2400" dirty="0"/>
              <a:t>DO - attend taught sessions to improve academic writing.</a:t>
            </a:r>
            <a:br>
              <a:rPr lang="en-GB" sz="2400" dirty="0"/>
            </a:b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DON’T – Unnecessarily lose marks that could have been gained through careful presentation and proofreading.</a:t>
            </a:r>
          </a:p>
          <a:p>
            <a:r>
              <a:rPr lang="en-GB" sz="2400" dirty="0"/>
              <a:t>DON’T – Just look at the mark and not the feedback. </a:t>
            </a:r>
          </a:p>
          <a:p>
            <a:r>
              <a:rPr lang="en-GB" sz="2400" dirty="0"/>
              <a:t>DON’T – Assume you cannot improve in the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198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E2384-6178-C244-AF63-ABE3257D1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127760"/>
          </a:xfrm>
        </p:spPr>
        <p:txBody>
          <a:bodyPr/>
          <a:lstStyle/>
          <a:p>
            <a:r>
              <a:rPr lang="en-GB" dirty="0"/>
              <a:t>Reflecting on 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329BE-3E75-0845-982F-E10F8DE171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300288"/>
            <a:ext cx="9601200" cy="4026770"/>
          </a:xfrm>
        </p:spPr>
        <p:txBody>
          <a:bodyPr/>
          <a:lstStyle/>
          <a:p>
            <a:r>
              <a:rPr lang="en-GB" dirty="0"/>
              <a:t>Read your written feedback, what does it say? </a:t>
            </a:r>
          </a:p>
          <a:p>
            <a:r>
              <a:rPr lang="en-GB" dirty="0"/>
              <a:t>Good feedback should contain both things you are doing well and things you can improve on – Though this is not always possible </a:t>
            </a:r>
          </a:p>
          <a:p>
            <a:r>
              <a:rPr lang="en-GB" dirty="0"/>
              <a:t>Make a list of the things you can improve on. Is there a reoccurring theme? For instance grammar or referencing </a:t>
            </a:r>
          </a:p>
          <a:p>
            <a:r>
              <a:rPr lang="en-GB" dirty="0"/>
              <a:t>Reflect: What did I do in this assignment? What can I do better in the next assignment? </a:t>
            </a:r>
          </a:p>
          <a:p>
            <a:r>
              <a:rPr lang="en-GB" dirty="0"/>
              <a:t>DO NOT just focus on the things that can be improved! You have good </a:t>
            </a:r>
          </a:p>
          <a:p>
            <a:pPr marL="0" indent="0">
              <a:buNone/>
            </a:pPr>
            <a:r>
              <a:rPr lang="en-GB" dirty="0"/>
              <a:t>      points too, focus on them and celebrate!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E422E9-EA52-4892-A1B3-1AEB922A8A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0800" y="-14287"/>
            <a:ext cx="1981200" cy="2314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3E42B8-6614-40E2-8473-F21A4E4D27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8875" y="4670661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109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29A49-D7DD-4740-BAF8-8D5FC98E7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Portfolio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616BC-F377-7744-97B2-5D9E7C126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785257"/>
            <a:ext cx="9601200" cy="4082143"/>
          </a:xfrm>
        </p:spPr>
        <p:txBody>
          <a:bodyPr>
            <a:normAutofit fontScale="77500" lnSpcReduction="20000"/>
          </a:bodyPr>
          <a:lstStyle/>
          <a:p>
            <a:r>
              <a:rPr lang="en-GB" sz="2800" dirty="0"/>
              <a:t>Look back at feedback you have received for a presentation and an essay you have submitted so far.</a:t>
            </a:r>
          </a:p>
          <a:p>
            <a:r>
              <a:rPr lang="en-GB" sz="2800" dirty="0"/>
              <a:t>Look at the comments and make a list of at least three things you can learn from them, that you can improve on. </a:t>
            </a:r>
          </a:p>
          <a:p>
            <a:r>
              <a:rPr lang="en-GB" sz="2800" dirty="0"/>
              <a:t>Make some notes on how you can improve, ready to include in your oral reflections for Portfolio Marksheets on essay writing and presentations.</a:t>
            </a:r>
          </a:p>
          <a:p>
            <a:r>
              <a:rPr lang="en-GB" sz="2800" dirty="0"/>
              <a:t>Begin to think about how taught sessions have enabled you to </a:t>
            </a:r>
          </a:p>
          <a:p>
            <a:pPr marL="0" indent="0">
              <a:buNone/>
            </a:pPr>
            <a:r>
              <a:rPr lang="en-GB" sz="2800" dirty="0"/>
              <a:t>     achieve so far and how they can help you improve in </a:t>
            </a:r>
          </a:p>
          <a:p>
            <a:pPr marL="0" indent="0">
              <a:buNone/>
            </a:pPr>
            <a:r>
              <a:rPr lang="en-GB" sz="2800" dirty="0"/>
              <a:t>     future. </a:t>
            </a:r>
          </a:p>
          <a:p>
            <a:r>
              <a:rPr lang="en-GB" sz="2800" dirty="0"/>
              <a:t>Make appointments to undertake your oral reflections on</a:t>
            </a:r>
          </a:p>
          <a:p>
            <a:pPr marL="0" indent="0">
              <a:buNone/>
            </a:pPr>
            <a:r>
              <a:rPr lang="en-GB" sz="2800" dirty="0"/>
              <a:t>      your essay and presentation.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E7D10D-12B2-4E49-B66B-1C5A60D820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9550" y="247650"/>
            <a:ext cx="3143250" cy="14859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659E24-EA8A-48AA-A571-AC9815C4C8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5462" y="4663325"/>
            <a:ext cx="2194675" cy="2194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70814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445</Words>
  <Application>Microsoft Office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Franklin Gothic Book</vt:lpstr>
      <vt:lpstr>Crop</vt:lpstr>
      <vt:lpstr>PowerPoint Presentation</vt:lpstr>
      <vt:lpstr>Feedback </vt:lpstr>
      <vt:lpstr>PowerPoint Presentation</vt:lpstr>
      <vt:lpstr>PowerPoint Presentation</vt:lpstr>
      <vt:lpstr>So you received your feedback, how do you feel about it? </vt:lpstr>
      <vt:lpstr>Listening to Feedback – Video Clip</vt:lpstr>
      <vt:lpstr>How can we respond to feedback and benefit the most of it? </vt:lpstr>
      <vt:lpstr>Do’s and don’ts </vt:lpstr>
      <vt:lpstr>Reflecting on Feedback </vt:lpstr>
      <vt:lpstr>Portfolio 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Karen Hudson</dc:creator>
  <cp:lastModifiedBy>Karen Hudson</cp:lastModifiedBy>
  <cp:revision>8</cp:revision>
  <dcterms:created xsi:type="dcterms:W3CDTF">2019-01-04T15:45:46Z</dcterms:created>
  <dcterms:modified xsi:type="dcterms:W3CDTF">2020-01-03T14:42:24Z</dcterms:modified>
</cp:coreProperties>
</file>