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7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52"/>
  </p:normalViewPr>
  <p:slideViewPr>
    <p:cSldViewPr snapToGrid="0" snapToObjects="1">
      <p:cViewPr>
        <p:scale>
          <a:sx n="30" d="100"/>
          <a:sy n="30" d="100"/>
        </p:scale>
        <p:origin x="2868" y="-6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39208D-B2DC-9C86-15A4-C87D57A143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F2C0081-8CF6-277C-A363-9ECE23CC23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Technical lecture review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Jayce J Atkins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Andrew Nobel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Wales Institute for Science &amp; Art</a:t>
            </a:r>
            <a:endParaRPr lang="en-GB" altLang="en-US" sz="36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Motorsport engineering 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CDEC669-B9FD-F801-7091-07E3A3AA67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E52E012-D470-8477-61C3-F2CFEA0105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51B79FF-C8AD-ED88-2DEE-F6F43C308BA1}"/>
              </a:ext>
            </a:extLst>
          </p:cNvPr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>
            <a:extLst>
              <a:ext uri="{FF2B5EF4-FFF2-40B4-BE49-F238E27FC236}">
                <a16:creationId xmlns:a16="http://schemas.microsoft.com/office/drawing/2014/main" id="{1586752B-7F8A-45BA-6EF5-38AB3F4A54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000" y="6257121"/>
            <a:ext cx="6415087" cy="3889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In this poster I will be discussing vehicle emissions in the UK and the health issues surrounding normal road vehicles and their comparison to electric vehicles in terms of emissions during use and creation. </a:t>
            </a:r>
          </a:p>
        </p:txBody>
      </p:sp>
      <p:sp>
        <p:nvSpPr>
          <p:cNvPr id="12" name="Text Box 8">
            <a:extLst>
              <a:ext uri="{FF2B5EF4-FFF2-40B4-BE49-F238E27FC236}">
                <a16:creationId xmlns:a16="http://schemas.microsoft.com/office/drawing/2014/main" id="{716A62E1-00B7-B8EE-9975-1EA5FF5270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200" y="10363063"/>
            <a:ext cx="6415087" cy="13793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Road transport: The leading emissions source </a:t>
            </a:r>
          </a:p>
          <a:p>
            <a:pPr>
              <a:spcBef>
                <a:spcPct val="40000"/>
              </a:spcBef>
            </a:pPr>
            <a:r>
              <a:rPr lang="en-AU" altLang="en-US" sz="2800" dirty="0"/>
              <a:t>In 2023 domestic transport was responsible for </a:t>
            </a:r>
            <a:r>
              <a:rPr lang="en-AU" altLang="en-US" sz="2800" b="1" dirty="0"/>
              <a:t>29,1% </a:t>
            </a:r>
            <a:r>
              <a:rPr lang="en-AU" altLang="en-US" sz="2800" dirty="0"/>
              <a:t>of the UK’s total greenhouse gases emissions, the amount totalled to 111.6 million tonnes of CO2 according to government reports</a:t>
            </a:r>
            <a:r>
              <a:rPr lang="en-AU" altLang="en-US" sz="2800" b="1" dirty="0"/>
              <a:t>. Road vehicles made up 91% of the domestic transport emissions</a:t>
            </a:r>
            <a:r>
              <a:rPr lang="en-AU" altLang="en-US" sz="2800" dirty="0"/>
              <a:t> with cars and taxis making up </a:t>
            </a:r>
            <a:r>
              <a:rPr lang="en-AU" altLang="en-US" sz="2800" b="1" dirty="0"/>
              <a:t>52% of the emissions in domestic transport</a:t>
            </a:r>
            <a:r>
              <a:rPr lang="en-AU" altLang="en-US" sz="2800" dirty="0"/>
              <a:t>, followed by heavy goods vehicles (HGVs)) making up </a:t>
            </a:r>
            <a:r>
              <a:rPr lang="en-AU" altLang="en-US" sz="2800" b="1" dirty="0"/>
              <a:t>20%, </a:t>
            </a:r>
            <a:r>
              <a:rPr lang="en-AU" altLang="en-US" sz="2800" dirty="0"/>
              <a:t>Vans making up </a:t>
            </a:r>
            <a:r>
              <a:rPr lang="en-AU" altLang="en-US" sz="2800" b="1" dirty="0"/>
              <a:t>17% </a:t>
            </a:r>
            <a:r>
              <a:rPr lang="en-AU" altLang="en-US" sz="2800" dirty="0"/>
              <a:t>and other vehicles such as motorcycle or buses making up </a:t>
            </a:r>
            <a:r>
              <a:rPr lang="en-AU" altLang="en-US" sz="2800" b="1" dirty="0"/>
              <a:t>11%</a:t>
            </a:r>
            <a:r>
              <a:rPr lang="en-AU" altLang="en-US" sz="2800" dirty="0"/>
              <a:t> as reported in 2023</a:t>
            </a:r>
          </a:p>
          <a:p>
            <a:pPr>
              <a:spcBef>
                <a:spcPct val="40000"/>
              </a:spcBef>
            </a:pPr>
            <a:endParaRPr lang="en-AU" altLang="en-US" sz="2800" dirty="0"/>
          </a:p>
          <a:p>
            <a:pPr>
              <a:spcBef>
                <a:spcPct val="40000"/>
              </a:spcBef>
            </a:pPr>
            <a:r>
              <a:rPr lang="en-AU" altLang="en-US" sz="2800" dirty="0"/>
              <a:t>As of 2023 there has been a </a:t>
            </a:r>
            <a:r>
              <a:rPr lang="en-AU" altLang="en-US" sz="2800" b="1" dirty="0"/>
              <a:t>2%</a:t>
            </a:r>
            <a:r>
              <a:rPr lang="en-AU" altLang="en-US" sz="2800" dirty="0"/>
              <a:t> </a:t>
            </a:r>
            <a:r>
              <a:rPr lang="en-AU" altLang="en-US" sz="2800" b="1" dirty="0"/>
              <a:t>decrease in vehicle traffic </a:t>
            </a:r>
            <a:r>
              <a:rPr lang="en-AU" altLang="en-US" sz="2800" dirty="0"/>
              <a:t>when compared to data from 2023, this caused road transport emissions to </a:t>
            </a:r>
            <a:r>
              <a:rPr lang="en-AU" altLang="en-US" sz="2800" b="1" dirty="0"/>
              <a:t>decrease by 1% </a:t>
            </a:r>
            <a:r>
              <a:rPr lang="en-AU" altLang="en-US" sz="2800" dirty="0"/>
              <a:t>due to less diesel consumption and increase in fuel efficient vehicles, alongside an overall upward trend in the use of electric vehicles. This small decrease is apart of a larger downward trend since 2005. </a:t>
            </a:r>
            <a:endParaRPr lang="en-AU" altLang="en-US" sz="2800" b="1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7EC12E1-36C3-A3EA-24B5-083F1AC567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D388077-7431-6AAA-8991-29BC929F5E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5514621-9FCF-D471-E2DD-A2704CA5DA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E9C6EA2-3D70-543B-99D6-0D6250DEB6CE}"/>
              </a:ext>
            </a:extLst>
          </p:cNvPr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5D0ED5BD-A911-DA5A-4BED-22520642D3FB}"/>
              </a:ext>
            </a:extLst>
          </p:cNvPr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Wales Institute for </a:t>
            </a:r>
            <a:r>
              <a:rPr lang="en-GB" altLang="en-US" sz="3200" dirty="0">
                <a:solidFill>
                  <a:srgbClr val="002060"/>
                </a:solidFill>
                <a:latin typeface="Eras Bold ITC" panose="020B0907030504020204" pitchFamily="34" charset="0"/>
                <a:ea typeface="Calibri" charset="0"/>
                <a:cs typeface="Calibri" charset="0"/>
              </a:rPr>
              <a:t>Science &amp; Art</a:t>
            </a:r>
            <a:endParaRPr lang="en-GB" sz="3200" dirty="0">
              <a:latin typeface="Eras Bold ITC" panose="020B0907030504020204" pitchFamily="34" charset="0"/>
            </a:endParaRPr>
          </a:p>
        </p:txBody>
      </p:sp>
      <p:pic>
        <p:nvPicPr>
          <p:cNvPr id="11" name="Picture 10" descr="A pie chart with numbers and text&#10;&#10;AI-generated content may be incorrect.">
            <a:extLst>
              <a:ext uri="{FF2B5EF4-FFF2-40B4-BE49-F238E27FC236}">
                <a16:creationId xmlns:a16="http://schemas.microsoft.com/office/drawing/2014/main" id="{F27163E7-2146-6578-4B76-90EEF7DA24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612" y="23840462"/>
            <a:ext cx="4741303" cy="4741303"/>
          </a:xfrm>
          <a:prstGeom prst="rect">
            <a:avLst/>
          </a:prstGeom>
        </p:spPr>
      </p:pic>
      <p:sp>
        <p:nvSpPr>
          <p:cNvPr id="28" name="Text Box 8">
            <a:extLst>
              <a:ext uri="{FF2B5EF4-FFF2-40B4-BE49-F238E27FC236}">
                <a16:creationId xmlns:a16="http://schemas.microsoft.com/office/drawing/2014/main" id="{0B9E260E-2DA3-25D1-481D-76BC98CBFE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9456" y="5906474"/>
            <a:ext cx="6415087" cy="10346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Air pollutants and public health</a:t>
            </a:r>
          </a:p>
          <a:p>
            <a:pPr>
              <a:spcBef>
                <a:spcPct val="20000"/>
              </a:spcBef>
            </a:pPr>
            <a:endParaRPr lang="en-AU" altLang="en-US" sz="2800" b="1" dirty="0"/>
          </a:p>
          <a:p>
            <a:pPr>
              <a:spcBef>
                <a:spcPct val="20000"/>
              </a:spcBef>
            </a:pPr>
            <a:r>
              <a:rPr lang="en-AU" altLang="en-US" sz="2800" dirty="0"/>
              <a:t>Petrol and diesel cars emit fine particles (</a:t>
            </a:r>
            <a:r>
              <a:rPr lang="en-AU" altLang="en-US" sz="2800" b="1" dirty="0"/>
              <a:t>PM2.5 and PM10</a:t>
            </a:r>
            <a:r>
              <a:rPr lang="en-AU" altLang="en-US" sz="2800" dirty="0"/>
              <a:t>) these particles can penetrate the lungs once inhaled and can even enter the bloodstream, this leads into cardiovascular and respiratory issues. </a:t>
            </a:r>
          </a:p>
          <a:p>
            <a:pPr>
              <a:spcBef>
                <a:spcPct val="20000"/>
              </a:spcBef>
            </a:pPr>
            <a:endParaRPr lang="en-AU" altLang="en-US" sz="2800" b="1" dirty="0"/>
          </a:p>
          <a:p>
            <a:pPr>
              <a:spcBef>
                <a:spcPct val="20000"/>
              </a:spcBef>
            </a:pPr>
            <a:r>
              <a:rPr lang="en-AU" altLang="en-US" sz="2800" dirty="0"/>
              <a:t>There is also Nitrogen dioxide (NO2) that is emitted from vehicle exhausts, this can also cause respiratory issues such as inflamed lungs this can reduce immunity to lung infections. </a:t>
            </a:r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>
              <a:spcBef>
                <a:spcPct val="20000"/>
              </a:spcBef>
            </a:pPr>
            <a:r>
              <a:rPr lang="en-AU" altLang="en-US" sz="2800" dirty="0"/>
              <a:t>Long term exposer to air pollution is linked to an estimated 29,000 to 43,000 deaths annually in the UK.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D39CD4A-9C0C-96C9-85A9-2EDBBB2CB1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54277" y="16106834"/>
            <a:ext cx="5934903" cy="3743847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C62D0AC9-1157-8110-993F-A068D7D7A917}"/>
              </a:ext>
            </a:extLst>
          </p:cNvPr>
          <p:cNvSpPr txBox="1"/>
          <p:nvPr/>
        </p:nvSpPr>
        <p:spPr>
          <a:xfrm>
            <a:off x="7643842" y="20080552"/>
            <a:ext cx="5355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DEFRA (2024). </a:t>
            </a:r>
            <a:r>
              <a:rPr lang="en-GB" sz="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Concentrations of particulate matter (PM10 and PM2.5)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GOV.UK. Available at: https://www.gov.uk/government/statistics/air-quality-statistics/concentrations-of-particulate-matter-pm10-and-pm25 [Accessed 29 Apr. 2025].</a:t>
            </a:r>
            <a:endParaRPr lang="en-GB" sz="2000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28AA1F0-EB9B-5507-8B66-F4875E343350}"/>
              </a:ext>
            </a:extLst>
          </p:cNvPr>
          <p:cNvSpPr txBox="1"/>
          <p:nvPr/>
        </p:nvSpPr>
        <p:spPr>
          <a:xfrm>
            <a:off x="7609114" y="20535519"/>
            <a:ext cx="5355772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Life cycle of emissions – combustion vs electric vehicles </a:t>
            </a:r>
          </a:p>
          <a:p>
            <a:endParaRPr lang="en-GB" sz="2800" dirty="0"/>
          </a:p>
          <a:p>
            <a:r>
              <a:rPr lang="en-GB" sz="2800" dirty="0"/>
              <a:t>While evaluating combustion vs electric vehicles we can compare the manufacturing emissions, operational emissions and total life cycle. </a:t>
            </a:r>
          </a:p>
          <a:p>
            <a:endParaRPr lang="en-GB" sz="2800" dirty="0"/>
          </a:p>
          <a:p>
            <a:r>
              <a:rPr lang="en-GB" sz="2800" dirty="0"/>
              <a:t>For a standard gasoline vehicle the estimated lifecycle emissions stand at </a:t>
            </a:r>
            <a:r>
              <a:rPr lang="en-GB" sz="2800" b="1" dirty="0"/>
              <a:t>24 tonnes of CO2e </a:t>
            </a:r>
            <a:r>
              <a:rPr lang="en-GB" sz="2800" dirty="0"/>
              <a:t>with </a:t>
            </a:r>
            <a:r>
              <a:rPr lang="en-GB" sz="2800" b="1" dirty="0"/>
              <a:t>5.6 tonnes (23%) of this coming from production</a:t>
            </a:r>
            <a:r>
              <a:rPr lang="en-GB" sz="2800" dirty="0"/>
              <a:t>. In comparison a battery electric vehicle is estimated to create </a:t>
            </a:r>
            <a:r>
              <a:rPr lang="en-GB" sz="2800" b="1" dirty="0"/>
              <a:t>19 tonnes of life cycle emissions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06A770-D2AD-119D-FFEE-C3BB9389F764}"/>
              </a:ext>
            </a:extLst>
          </p:cNvPr>
          <p:cNvSpPr txBox="1"/>
          <p:nvPr/>
        </p:nvSpPr>
        <p:spPr>
          <a:xfrm>
            <a:off x="13902711" y="2569107"/>
            <a:ext cx="593490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With </a:t>
            </a:r>
            <a:r>
              <a:rPr lang="en-GB" sz="2800" b="1" dirty="0"/>
              <a:t>8.8 (46%) tonnes </a:t>
            </a:r>
            <a:r>
              <a:rPr lang="en-GB" sz="2800" dirty="0"/>
              <a:t>of these emissions coming from production. (these numbers are based upon a 2015 vehicle in use for 150KM)</a:t>
            </a:r>
          </a:p>
          <a:p>
            <a:endParaRPr lang="en-GB" sz="2800" dirty="0"/>
          </a:p>
          <a:p>
            <a:r>
              <a:rPr lang="en-GB" sz="2800" dirty="0"/>
              <a:t>Overall electric cars produce less emissions except in production where there is a 23% difference in emissions with electric cars creating more during production. </a:t>
            </a:r>
          </a:p>
          <a:p>
            <a:endParaRPr lang="en-GB" sz="2800" dirty="0"/>
          </a:p>
          <a:p>
            <a:r>
              <a:rPr lang="en-GB" sz="2800" dirty="0"/>
              <a:t> </a:t>
            </a: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EDE5A838-15BF-F633-AC26-74E0FD3914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100103"/>
              </p:ext>
            </p:extLst>
          </p:nvPr>
        </p:nvGraphicFramePr>
        <p:xfrm>
          <a:off x="13902711" y="7127276"/>
          <a:ext cx="6896304" cy="582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4076">
                  <a:extLst>
                    <a:ext uri="{9D8B030D-6E8A-4147-A177-3AD203B41FA5}">
                      <a16:colId xmlns:a16="http://schemas.microsoft.com/office/drawing/2014/main" val="603077977"/>
                    </a:ext>
                  </a:extLst>
                </a:gridCol>
                <a:gridCol w="1724076">
                  <a:extLst>
                    <a:ext uri="{9D8B030D-6E8A-4147-A177-3AD203B41FA5}">
                      <a16:colId xmlns:a16="http://schemas.microsoft.com/office/drawing/2014/main" val="3238253957"/>
                    </a:ext>
                  </a:extLst>
                </a:gridCol>
                <a:gridCol w="1724076">
                  <a:extLst>
                    <a:ext uri="{9D8B030D-6E8A-4147-A177-3AD203B41FA5}">
                      <a16:colId xmlns:a16="http://schemas.microsoft.com/office/drawing/2014/main" val="2022817643"/>
                    </a:ext>
                  </a:extLst>
                </a:gridCol>
                <a:gridCol w="1724076">
                  <a:extLst>
                    <a:ext uri="{9D8B030D-6E8A-4147-A177-3AD203B41FA5}">
                      <a16:colId xmlns:a16="http://schemas.microsoft.com/office/drawing/2014/main" val="2420428858"/>
                    </a:ext>
                  </a:extLst>
                </a:gridCol>
              </a:tblGrid>
              <a:tr h="2141222">
                <a:tc>
                  <a:txBody>
                    <a:bodyPr/>
                    <a:lstStyle/>
                    <a:p>
                      <a:r>
                        <a:rPr lang="en-GB" sz="2800" dirty="0"/>
                        <a:t>Vehicle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Estimates lifecycle emissions (tonnes)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Estimated production emissions</a:t>
                      </a:r>
                    </a:p>
                    <a:p>
                      <a:r>
                        <a:rPr lang="en-GB" sz="2800" dirty="0"/>
                        <a:t>(tonnes)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Estimated use emissions </a:t>
                      </a:r>
                    </a:p>
                    <a:p>
                      <a:r>
                        <a:rPr lang="en-GB" sz="2800" dirty="0"/>
                        <a:t>(tonnes)</a:t>
                      </a:r>
                    </a:p>
                    <a:p>
                      <a:r>
                        <a:rPr lang="en-GB" sz="2800" dirty="0"/>
                        <a:t>At 150,000 Km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7245300"/>
                  </a:ext>
                </a:extLst>
              </a:tr>
              <a:tr h="1212745">
                <a:tc>
                  <a:txBody>
                    <a:bodyPr/>
                    <a:lstStyle/>
                    <a:p>
                      <a:r>
                        <a:rPr lang="en-GB" sz="2800" dirty="0"/>
                        <a:t>Standard gasoline vehicle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5.6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18.4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0129840"/>
                  </a:ext>
                </a:extLst>
              </a:tr>
              <a:tr h="1212745">
                <a:tc>
                  <a:txBody>
                    <a:bodyPr/>
                    <a:lstStyle/>
                    <a:p>
                      <a:r>
                        <a:rPr lang="en-GB" sz="2800" dirty="0"/>
                        <a:t>Standard electric vehicle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8.8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10.2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20967"/>
                  </a:ext>
                </a:extLst>
              </a:tr>
            </a:tbl>
          </a:graphicData>
        </a:graphic>
      </p:graphicFrame>
      <p:sp>
        <p:nvSpPr>
          <p:cNvPr id="27" name="Rectangle 3">
            <a:extLst>
              <a:ext uri="{FF2B5EF4-FFF2-40B4-BE49-F238E27FC236}">
                <a16:creationId xmlns:a16="http://schemas.microsoft.com/office/drawing/2014/main" id="{818BB9B1-BD34-9A82-B899-958FBE85A7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35024" y="13127302"/>
            <a:ext cx="7200004" cy="15949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rtlCol="0" anchor="ctr" anchorCtr="0" compatLnSpc="1">
            <a:prstTxWarp prst="textNoShape">
              <a:avLst/>
            </a:prstTxWarp>
            <a:spAutoFit/>
          </a:bodyPr>
          <a:lstStyle>
            <a:lvl1pPr marL="0" indent="0" algn="ctr" defTabSz="2138324" rtl="0" eaLnBrk="1" latinLnBrk="0" hangingPunct="1">
              <a:lnSpc>
                <a:spcPct val="90000"/>
              </a:lnSpc>
              <a:spcBef>
                <a:spcPts val="2339"/>
              </a:spcBef>
              <a:buFont typeface="Arial" panose="020B0604020202020204" pitchFamily="34" charset="0"/>
              <a:buNone/>
              <a:defRPr sz="561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69162" indent="0" algn="ctr" defTabSz="2138324" rtl="0" eaLnBrk="1" latinLnBrk="0" hangingPunct="1">
              <a:lnSpc>
                <a:spcPct val="90000"/>
              </a:lnSpc>
              <a:spcBef>
                <a:spcPts val="1169"/>
              </a:spcBef>
              <a:buFont typeface="Arial" panose="020B0604020202020204" pitchFamily="34" charset="0"/>
              <a:buNone/>
              <a:defRPr sz="467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138324" indent="0" algn="ctr" defTabSz="2138324" rtl="0" eaLnBrk="1" latinLnBrk="0" hangingPunct="1">
              <a:lnSpc>
                <a:spcPct val="90000"/>
              </a:lnSpc>
              <a:spcBef>
                <a:spcPts val="1169"/>
              </a:spcBef>
              <a:buFont typeface="Arial" panose="020B0604020202020204" pitchFamily="34" charset="0"/>
              <a:buNone/>
              <a:defRPr sz="420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207487" indent="0" algn="ctr" defTabSz="2138324" rtl="0" eaLnBrk="1" latinLnBrk="0" hangingPunct="1">
              <a:lnSpc>
                <a:spcPct val="90000"/>
              </a:lnSpc>
              <a:spcBef>
                <a:spcPts val="1169"/>
              </a:spcBef>
              <a:buFont typeface="Arial" panose="020B0604020202020204" pitchFamily="34" charset="0"/>
              <a:buNone/>
              <a:defRPr sz="374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276649" indent="0" algn="ctr" defTabSz="2138324" rtl="0" eaLnBrk="1" latinLnBrk="0" hangingPunct="1">
              <a:lnSpc>
                <a:spcPct val="90000"/>
              </a:lnSpc>
              <a:spcBef>
                <a:spcPts val="1169"/>
              </a:spcBef>
              <a:buFont typeface="Arial" panose="020B0604020202020204" pitchFamily="34" charset="0"/>
              <a:buNone/>
              <a:defRPr sz="374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5345811" indent="0" algn="ctr" defTabSz="2138324" rtl="0" eaLnBrk="1" latinLnBrk="0" hangingPunct="1">
              <a:lnSpc>
                <a:spcPct val="90000"/>
              </a:lnSpc>
              <a:spcBef>
                <a:spcPts val="1169"/>
              </a:spcBef>
              <a:buFont typeface="Arial" panose="020B0604020202020204" pitchFamily="34" charset="0"/>
              <a:buNone/>
              <a:defRPr sz="374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6414973" indent="0" algn="ctr" defTabSz="2138324" rtl="0" eaLnBrk="1" latinLnBrk="0" hangingPunct="1">
              <a:lnSpc>
                <a:spcPct val="90000"/>
              </a:lnSpc>
              <a:spcBef>
                <a:spcPts val="1169"/>
              </a:spcBef>
              <a:buFont typeface="Arial" panose="020B0604020202020204" pitchFamily="34" charset="0"/>
              <a:buNone/>
              <a:defRPr sz="374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84135" indent="0" algn="ctr" defTabSz="2138324" rtl="0" eaLnBrk="1" latinLnBrk="0" hangingPunct="1">
              <a:lnSpc>
                <a:spcPct val="90000"/>
              </a:lnSpc>
              <a:spcBef>
                <a:spcPts val="1169"/>
              </a:spcBef>
              <a:buFont typeface="Arial" panose="020B0604020202020204" pitchFamily="34" charset="0"/>
              <a:buNone/>
              <a:defRPr sz="374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8553298" indent="0" algn="ctr" defTabSz="2138324" rtl="0" eaLnBrk="1" latinLnBrk="0" hangingPunct="1">
              <a:lnSpc>
                <a:spcPct val="90000"/>
              </a:lnSpc>
              <a:spcBef>
                <a:spcPts val="1169"/>
              </a:spcBef>
              <a:buFont typeface="Arial" panose="020B0604020202020204" pitchFamily="34" charset="0"/>
              <a:buNone/>
              <a:defRPr sz="374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DEFRA (2024). </a:t>
            </a:r>
            <a:r>
              <a:rPr lang="en-US" alt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Concentrations of particulate matter (PM10 and PM2.5)</a:t>
            </a: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https://www.gov.uk/government/statistics/air-quality-statistics/concentrations-of-particulate-matter-pm10-and-pm25 [Accessed 29 Apr. 2025].</a:t>
            </a:r>
            <a:endParaRPr lang="en-US" altLang="en-US" sz="2200" dirty="0"/>
          </a:p>
          <a:p>
            <a:pPr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for energy security and net zero (2025). </a:t>
            </a:r>
            <a:r>
              <a:rPr lang="en-US" alt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Responsible statistician: Wiliam Hayes</a:t>
            </a: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https://assets.publishing.service.gov.uk/media/67a30e4f7da1f1ac64e5feb1/2023-final-greenhouse-gas-emissions-statistical-release.pdf [Accessed 6 Apr. 2025].</a:t>
            </a:r>
            <a:endParaRPr lang="en-US" altLang="en-US" sz="2200" dirty="0"/>
          </a:p>
          <a:p>
            <a:pPr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for Transport (2023). </a:t>
            </a:r>
            <a:r>
              <a:rPr lang="en-US" alt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Transport and environment statistics: 2023</a:t>
            </a: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https://www.gov.uk/government/statistics/transport-and-environment-statistics-2023/transport-and-environment-statistics-2023?utm_source=chatgpt.com [Accessed 5 Apr. 2025].</a:t>
            </a:r>
            <a:endParaRPr lang="en-US" altLang="en-US" sz="2200" dirty="0"/>
          </a:p>
          <a:p>
            <a:pPr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Hayes, W. (2024). </a:t>
            </a:r>
            <a:r>
              <a:rPr lang="en-US" alt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2023 UK Greenhouse Gas emissions, Provisional Figures</a:t>
            </a: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https://assets.publishing.service.gov.uk/media/6604460f91a320001a82b0fd/uk-greenhouse-gas-emissions-provisional-figures-statistical-release-2023.pdf [Accessed 4 Apr. 2025].</a:t>
            </a:r>
            <a:endParaRPr lang="en-US" altLang="en-US" sz="2200" dirty="0"/>
          </a:p>
          <a:p>
            <a:pPr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Effects of Climate Change (HECC) in the UK: 2023 report Chapter 4. Impacts of climate change and policy on air pollution and human health. (n.d.). Available at: https://assets.publishing.service.gov.uk/media/6570a68b7469300012488948/HECC-report-2023-chapter-4-outdoor-air-quality.pdf [Accessed 28 Apr. 2025].</a:t>
            </a:r>
            <a:endParaRPr lang="en-US" altLang="en-US" sz="2200" dirty="0"/>
          </a:p>
          <a:p>
            <a:pPr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Jolly, J. (2023). Do electric cars really produce fewer carbon emissions than petrol or diesel vehicles? </a:t>
            </a:r>
            <a:r>
              <a:rPr lang="en-US" alt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Guardian</a:t>
            </a: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23 Dec. Available at: https://www.theguardian.com/business/2023/dec/23/do-electric-cars-really-produce-fewer-carbon-emissions-than-petrol-or-diesel-vehicles [Accessed 25 Apr. 2025].</a:t>
            </a:r>
            <a:endParaRPr lang="en-US" altLang="en-US" sz="2200" dirty="0"/>
          </a:p>
          <a:p>
            <a:pPr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LowCVP</a:t>
            </a: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(n.d.). </a:t>
            </a:r>
            <a:r>
              <a:rPr lang="en-US" alt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Lifecycle emissions from cars</a:t>
            </a: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https://www.zemo.org.uk/assets/workingdocuments/MC-P-11-15a%20Lifecycle%20emissions%20report.pdf [Accessed 20 Apr. 2025].</a:t>
            </a:r>
            <a:endParaRPr lang="en-US" altLang="en-US" sz="2200" dirty="0"/>
          </a:p>
          <a:p>
            <a:pPr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Office for national statistics (2019). </a:t>
            </a:r>
            <a:r>
              <a:rPr lang="en-US" alt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Atmospheric emissions: road transport - Office for National Statistics</a:t>
            </a: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Ons.gov.uk. Available at: https://www.ons.gov.uk/economy/environmentalaccounts/datasets/ukenvironmentalaccountsatmosphericemissionsroadtransportemissionsbypollutantunitedkingdom [Accessed 11 Apr. 2025].</a:t>
            </a:r>
            <a:endParaRPr lang="en-US" altLang="en-US" sz="2200" dirty="0">
              <a:latin typeface="Arial" panose="020B0604020202020204" pitchFamily="34" charset="0"/>
            </a:endParaRPr>
          </a:p>
        </p:txBody>
      </p:sp>
      <p:pic>
        <p:nvPicPr>
          <p:cNvPr id="34" name="Picture 33" descr="A person with blue hair and black lips&#10;&#10;AI-generated content may be incorrect.">
            <a:extLst>
              <a:ext uri="{FF2B5EF4-FFF2-40B4-BE49-F238E27FC236}">
                <a16:creationId xmlns:a16="http://schemas.microsoft.com/office/drawing/2014/main" id="{83EFA5EB-5463-2EA6-8DCD-D640B9888F2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0292" y="2090562"/>
            <a:ext cx="2650826" cy="345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378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2" ma:contentTypeDescription="Create a new document." ma:contentTypeScope="" ma:versionID="2c7c707af1c8c0c28aed74a539c137b0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338d808b2e269ca01ce8fadea1244192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1d19a78a-70e4-426d-ab3d-d6a0d6bda715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C6F73BFC-C7E3-4FDA-9EBD-C2C1D5C465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B798FE8-F25D-4DFB-8579-E07AFE59D00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B687D36-0FC2-4295-A780-590997288791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520</TotalTime>
  <Words>937</Words>
  <Application>Microsoft Office PowerPoint</Application>
  <PresentationFormat>Custom</PresentationFormat>
  <Paragraphs>54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Eras Bold ITC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Jayce Atkins (2401799)</cp:lastModifiedBy>
  <cp:revision>25</cp:revision>
  <dcterms:created xsi:type="dcterms:W3CDTF">2016-02-25T08:27:32Z</dcterms:created>
  <dcterms:modified xsi:type="dcterms:W3CDTF">2025-05-04T18:16:14Z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</Properties>
</file>