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5" r:id="rId1"/>
  </p:sldMasterIdLst>
  <p:notesMasterIdLst>
    <p:notesMasterId r:id="rId15"/>
  </p:notesMasterIdLst>
  <p:sldIdLst>
    <p:sldId id="256" r:id="rId2"/>
    <p:sldId id="260" r:id="rId3"/>
    <p:sldId id="261" r:id="rId4"/>
    <p:sldId id="264" r:id="rId5"/>
    <p:sldId id="258" r:id="rId6"/>
    <p:sldId id="263" r:id="rId7"/>
    <p:sldId id="259" r:id="rId8"/>
    <p:sldId id="257" r:id="rId9"/>
    <p:sldId id="262" r:id="rId10"/>
    <p:sldId id="265" r:id="rId11"/>
    <p:sldId id="271" r:id="rId12"/>
    <p:sldId id="27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82"/>
    <p:restoredTop sz="94737"/>
  </p:normalViewPr>
  <p:slideViewPr>
    <p:cSldViewPr snapToGrid="0" snapToObjects="1">
      <p:cViewPr varScale="1">
        <p:scale>
          <a:sx n="89" d="100"/>
          <a:sy n="89" d="100"/>
        </p:scale>
        <p:origin x="7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0D2BF8-8E01-3748-9A46-EC18648890B7}" type="datetimeFigureOut">
              <a:rPr lang="en-US" smtClean="0"/>
              <a:t>11/6/17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E8FEAE-B095-4340-B3EB-ADC8950FD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8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11/6/17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671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Relationship Id="rId3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al.org/" TargetMode="External"/><Relationship Id="rId4" Type="http://schemas.openxmlformats.org/officeDocument/2006/relationships/hyperlink" Target="https://www.mentalhealth-uk.org/who-we-are/" TargetMode="External"/><Relationship Id="rId5" Type="http://schemas.openxmlformats.org/officeDocument/2006/relationships/hyperlink" Target="http://www.mindwisenv.org/" TargetMode="External"/><Relationship Id="rId6" Type="http://schemas.openxmlformats.org/officeDocument/2006/relationships/hyperlink" Target="https://www.rethink.org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hafal.org/services/criminaljust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rl.png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475990" y="1450933"/>
            <a:ext cx="90863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latin typeface="Abadi MT Condensed Light" charset="0"/>
                <a:ea typeface="Abadi MT Condensed Light" charset="0"/>
                <a:cs typeface="Abadi MT Condensed Light" charset="0"/>
              </a:rPr>
              <a:t> </a:t>
            </a:r>
            <a:endParaRPr lang="en-US" sz="8000" dirty="0">
              <a:latin typeface="Abadi MT Condensed Light" charset="0"/>
              <a:ea typeface="Abadi MT Condensed Light" charset="0"/>
              <a:cs typeface="Abadi MT Condensed Light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807370" y="2200925"/>
            <a:ext cx="54231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500" dirty="0" err="1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Hafal</a:t>
            </a:r>
            <a:r>
              <a:rPr lang="en-US" sz="11500" dirty="0" smtClean="0">
                <a:effectLst/>
              </a:rPr>
              <a:t> </a:t>
            </a:r>
            <a:endParaRPr lang="en-US" sz="11500" dirty="0">
              <a:effectLst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994735" y="4265582"/>
            <a:ext cx="8450526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3200" b="1" dirty="0" smtClean="0">
                <a:ln/>
                <a:solidFill>
                  <a:schemeClr val="accent3">
                    <a:lumMod val="60000"/>
                    <a:lumOff val="40000"/>
                  </a:schemeClr>
                </a:solidFill>
              </a:rPr>
              <a:t>‘For recovery from serious mental health’</a:t>
            </a:r>
            <a:endParaRPr lang="en-US" sz="3200" b="1" dirty="0">
              <a:ln/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1422" y="324964"/>
            <a:ext cx="2224805" cy="222480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9954" y="228600"/>
            <a:ext cx="34114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Shelby Bovingdon 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Student number: 151190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Module title: Applied mental health and advocacy</a:t>
            </a:r>
          </a:p>
          <a:p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Module code:M5X0096</a:t>
            </a: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23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are </a:t>
            </a:r>
            <a:r>
              <a:rPr lang="en-US" dirty="0" err="1" smtClean="0"/>
              <a:t>Hafal</a:t>
            </a:r>
            <a:r>
              <a:rPr lang="en-US" dirty="0" smtClean="0"/>
              <a:t> ???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3326" y="2142066"/>
            <a:ext cx="5992275" cy="3777622"/>
          </a:xfrm>
        </p:spPr>
        <p:txBody>
          <a:bodyPr>
            <a:normAutofit fontScale="92500"/>
          </a:bodyPr>
          <a:lstStyle/>
          <a:p>
            <a:r>
              <a:rPr lang="en-US" sz="2400" dirty="0" smtClean="0"/>
              <a:t>A Welsh charity that is a predominant figure in its field of mental health.  </a:t>
            </a:r>
          </a:p>
          <a:p>
            <a:r>
              <a:rPr lang="en-US" sz="2400" dirty="0" smtClean="0"/>
              <a:t>A member led </a:t>
            </a:r>
            <a:r>
              <a:rPr lang="en-US" sz="2400" dirty="0" err="1" smtClean="0"/>
              <a:t>organisation</a:t>
            </a:r>
            <a:r>
              <a:rPr lang="en-US" sz="2400" dirty="0" smtClean="0"/>
              <a:t> </a:t>
            </a:r>
          </a:p>
          <a:p>
            <a:r>
              <a:rPr lang="en-US" sz="2400" dirty="0" smtClean="0"/>
              <a:t>A principle organization.</a:t>
            </a:r>
          </a:p>
          <a:p>
            <a:r>
              <a:rPr lang="en-US" sz="2400" dirty="0" smtClean="0"/>
              <a:t>Aims to aids the recovery of patients with severe mental health. </a:t>
            </a:r>
          </a:p>
          <a:p>
            <a:r>
              <a:rPr lang="en-US" sz="2400" dirty="0" smtClean="0"/>
              <a:t>A wide spread organization</a:t>
            </a:r>
          </a:p>
          <a:p>
            <a:r>
              <a:rPr lang="en-US" sz="2400" dirty="0" smtClean="0"/>
              <a:t>Works with over 7 different health boards across Wales. 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8267" y="3877657"/>
            <a:ext cx="3174759" cy="2802820"/>
          </a:xfrm>
          <a:prstGeom prst="rect">
            <a:avLst/>
          </a:prstGeom>
          <a:effectLst>
            <a:outerShdw dir="5400000" sx="40000" sy="40000" algn="ctr" rotWithShape="0">
              <a:srgbClr val="000000">
                <a:alpha val="0"/>
              </a:srgbClr>
            </a:outerShdw>
            <a:reflection endPos="0" dir="5400000" sy="-100000" algn="bl" rotWithShape="0"/>
            <a:softEdge rad="292100"/>
          </a:effectLst>
        </p:spPr>
      </p:pic>
    </p:spTree>
    <p:extLst>
      <p:ext uri="{BB962C8B-B14F-4D97-AF65-F5344CB8AC3E}">
        <p14:creationId xmlns:p14="http://schemas.microsoft.com/office/powerpoint/2010/main" val="51976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3123" y="2079057"/>
            <a:ext cx="8913944" cy="851153"/>
          </a:xfrm>
        </p:spPr>
        <p:txBody>
          <a:bodyPr>
            <a:noAutofit/>
          </a:bodyPr>
          <a:lstStyle/>
          <a:p>
            <a:r>
              <a:rPr lang="en-US" sz="2400" i="1" dirty="0" smtClean="0"/>
              <a:t>“Act </a:t>
            </a:r>
            <a:r>
              <a:rPr lang="en-US" sz="2400" i="1" dirty="0"/>
              <a:t>as a non- sectarian non- party- political charitable </a:t>
            </a:r>
            <a:r>
              <a:rPr lang="en-US" sz="2400" i="1" dirty="0" err="1"/>
              <a:t>organisation</a:t>
            </a:r>
            <a:r>
              <a:rPr lang="en-US" sz="2400" i="1" dirty="0"/>
              <a:t> based in Wales for the relief and support of people with severe mental illness and their families and </a:t>
            </a:r>
            <a:r>
              <a:rPr lang="en-US" sz="2400" i="1" dirty="0" err="1"/>
              <a:t>carers</a:t>
            </a:r>
            <a:r>
              <a:rPr lang="en-US" sz="2400" i="1" dirty="0"/>
              <a:t>; for research and education as to the cause, consequences and management of such illness ;and for the advice and assistance in the field of mental health and welfare”.  </a:t>
            </a:r>
            <a:r>
              <a:rPr lang="en-US" sz="2400" i="1" dirty="0" err="1"/>
              <a:t>Hafal</a:t>
            </a:r>
            <a:r>
              <a:rPr lang="en-US" sz="2400" i="1" dirty="0"/>
              <a:t> (1985)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722" y="5606118"/>
            <a:ext cx="1098802" cy="1106764"/>
          </a:xfrm>
          <a:prstGeom prst="rect">
            <a:avLst/>
          </a:prstGeom>
          <a:effectLst>
            <a:softEdge rad="38100"/>
          </a:effec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205" y="5798935"/>
            <a:ext cx="1574801" cy="913947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4446" y="5548503"/>
            <a:ext cx="1256454" cy="1256454"/>
          </a:xfrm>
          <a:prstGeom prst="rect">
            <a:avLst/>
          </a:prstGeom>
          <a:effectLst>
            <a:softEdge rad="50800"/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800" y="5748061"/>
            <a:ext cx="1557802" cy="928964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13" name="Rectangle 12"/>
          <p:cNvSpPr/>
          <p:nvPr/>
        </p:nvSpPr>
        <p:spPr>
          <a:xfrm>
            <a:off x="2343123" y="324731"/>
            <a:ext cx="7410051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dirty="0" err="1" smtClean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Hafal’s</a:t>
            </a:r>
            <a:r>
              <a:rPr lang="en-GB" sz="2400" dirty="0" smtClean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240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objective is too </a:t>
            </a:r>
            <a:r>
              <a:rPr lang="en-GB" sz="540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….. </a:t>
            </a:r>
          </a:p>
          <a:p>
            <a:pPr algn="ctr"/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2311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3057" y="2462282"/>
            <a:ext cx="3001931" cy="30019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sz="3200" dirty="0" err="1" smtClean="0">
                <a:solidFill>
                  <a:srgbClr val="FEFFFF"/>
                </a:solidFill>
              </a:rPr>
              <a:t>Hafal’s</a:t>
            </a:r>
            <a:r>
              <a:rPr lang="en-US" sz="3200" dirty="0" smtClean="0">
                <a:solidFill>
                  <a:srgbClr val="FEFFFF"/>
                </a:solidFill>
              </a:rPr>
              <a:t> </a:t>
            </a:r>
            <a:r>
              <a:rPr lang="en-US" sz="3200" dirty="0">
                <a:solidFill>
                  <a:srgbClr val="FEFFFF"/>
                </a:solidFill>
              </a:rPr>
              <a:t>aims and values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 marL="0" indent="0">
              <a:buClr>
                <a:schemeClr val="bg1"/>
              </a:buClr>
              <a:buNone/>
            </a:pPr>
            <a:r>
              <a:rPr lang="en-US" sz="2400" dirty="0" err="1">
                <a:solidFill>
                  <a:srgbClr val="FEFFFF"/>
                </a:solidFill>
              </a:rPr>
              <a:t>Hafal</a:t>
            </a:r>
            <a:r>
              <a:rPr lang="en-US" sz="2400" dirty="0">
                <a:solidFill>
                  <a:srgbClr val="FEFFFF"/>
                </a:solidFill>
              </a:rPr>
              <a:t> means ‘</a:t>
            </a:r>
            <a:r>
              <a:rPr lang="en-US" sz="2400" b="1" i="1" dirty="0">
                <a:solidFill>
                  <a:srgbClr val="FEFFFF"/>
                </a:solidFill>
              </a:rPr>
              <a:t>equal</a:t>
            </a:r>
            <a:r>
              <a:rPr lang="en-US" sz="2400" b="1" i="1" dirty="0" smtClean="0">
                <a:solidFill>
                  <a:srgbClr val="FEFFFF"/>
                </a:solidFill>
              </a:rPr>
              <a:t>’.</a:t>
            </a:r>
          </a:p>
          <a:p>
            <a:pPr marL="0" indent="0">
              <a:buClr>
                <a:schemeClr val="bg1"/>
              </a:buClr>
              <a:buNone/>
            </a:pPr>
            <a:endParaRPr lang="en-US" sz="2400" b="1" i="1" dirty="0">
              <a:solidFill>
                <a:srgbClr val="FEFFFF"/>
              </a:solidFill>
            </a:endParaRPr>
          </a:p>
          <a:p>
            <a:pPr marL="0" indent="0">
              <a:buClr>
                <a:schemeClr val="bg1"/>
              </a:buClr>
              <a:buNone/>
            </a:pPr>
            <a:r>
              <a:rPr lang="en-US" sz="2400" dirty="0" smtClean="0">
                <a:solidFill>
                  <a:srgbClr val="FEFFFF"/>
                </a:solidFill>
              </a:rPr>
              <a:t>This organization  works with clients who are suffering / recovering from serious mental illnesses such as;</a:t>
            </a:r>
          </a:p>
          <a:p>
            <a:pPr algn="just">
              <a:buClr>
                <a:schemeClr val="bg1"/>
              </a:buClr>
              <a:buFont typeface="Wingdings" charset="2"/>
              <a:buChar char="Ø"/>
            </a:pPr>
            <a:r>
              <a:rPr lang="en-US" sz="2400" dirty="0" smtClean="0">
                <a:solidFill>
                  <a:srgbClr val="FEFFFF"/>
                </a:solidFill>
              </a:rPr>
              <a:t>Schizophrenia</a:t>
            </a:r>
          </a:p>
          <a:p>
            <a:pPr algn="just">
              <a:buClr>
                <a:schemeClr val="bg1"/>
              </a:buClr>
              <a:buFont typeface="Wingdings" charset="2"/>
              <a:buChar char="Ø"/>
            </a:pPr>
            <a:r>
              <a:rPr lang="en-US" sz="2400" dirty="0" smtClean="0">
                <a:solidFill>
                  <a:srgbClr val="FEFFFF"/>
                </a:solidFill>
              </a:rPr>
              <a:t>Bipolar disorder </a:t>
            </a:r>
          </a:p>
          <a:p>
            <a:pPr algn="just">
              <a:buClr>
                <a:schemeClr val="bg1"/>
              </a:buClr>
              <a:buFont typeface="Wingdings" charset="2"/>
              <a:buChar char="Ø"/>
            </a:pPr>
            <a:r>
              <a:rPr lang="en-US" sz="2400" dirty="0" smtClean="0">
                <a:solidFill>
                  <a:srgbClr val="FEFFFF"/>
                </a:solidFill>
              </a:rPr>
              <a:t>depression</a:t>
            </a:r>
          </a:p>
          <a:p>
            <a:endParaRPr lang="en-US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31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13057" y="2712443"/>
            <a:ext cx="3001931" cy="25016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Its main goals…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1866" y="2032000"/>
            <a:ext cx="7145867" cy="3879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FEFFFF"/>
                </a:solidFill>
              </a:rPr>
              <a:t>Improve quality of living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400" dirty="0">
              <a:solidFill>
                <a:srgbClr val="FE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sz="2400" dirty="0" smtClean="0">
                <a:solidFill>
                  <a:srgbClr val="FEFFFF"/>
                </a:solidFill>
              </a:rPr>
              <a:t>Recovery </a:t>
            </a: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endParaRPr lang="en-US" sz="2400" dirty="0">
              <a:solidFill>
                <a:srgbClr val="FE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sz="2400" dirty="0">
                <a:solidFill>
                  <a:srgbClr val="FEFFFF"/>
                </a:solidFill>
              </a:rPr>
              <a:t>To </a:t>
            </a:r>
            <a:r>
              <a:rPr lang="en-US" sz="2400" dirty="0" smtClean="0">
                <a:solidFill>
                  <a:srgbClr val="FEFFFF"/>
                </a:solidFill>
              </a:rPr>
              <a:t>fight and stand up </a:t>
            </a:r>
            <a:r>
              <a:rPr lang="en-US" sz="2400" dirty="0">
                <a:solidFill>
                  <a:srgbClr val="FEFFFF"/>
                </a:solidFill>
              </a:rPr>
              <a:t>against discrimination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400" dirty="0">
              <a:solidFill>
                <a:srgbClr val="FEFFFF"/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bg1"/>
              </a:buClr>
              <a:buFont typeface="Arial" charset="0"/>
              <a:buChar char="•"/>
            </a:pPr>
            <a:r>
              <a:rPr lang="en-US" sz="2400" dirty="0">
                <a:solidFill>
                  <a:srgbClr val="FEFFFF"/>
                </a:solidFill>
              </a:rPr>
              <a:t>And to provide </a:t>
            </a:r>
            <a:r>
              <a:rPr lang="en-US" sz="2400" dirty="0" smtClean="0">
                <a:solidFill>
                  <a:srgbClr val="FEFFFF"/>
                </a:solidFill>
              </a:rPr>
              <a:t>equal </a:t>
            </a:r>
            <a:r>
              <a:rPr lang="en-US" sz="2400" dirty="0">
                <a:solidFill>
                  <a:srgbClr val="FEFFFF"/>
                </a:solidFill>
              </a:rPr>
              <a:t>opportunities.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20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16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325" y="1809443"/>
            <a:ext cx="8911687" cy="3033490"/>
          </a:xfrm>
        </p:spPr>
        <p:txBody>
          <a:bodyPr>
            <a:normAutofit/>
          </a:bodyPr>
          <a:lstStyle/>
          <a:p>
            <a:r>
              <a:rPr lang="en-US" dirty="0" smtClean="0"/>
              <a:t>“ </a:t>
            </a:r>
            <a:r>
              <a:rPr lang="en-US" dirty="0" err="1" smtClean="0"/>
              <a:t>Hafal</a:t>
            </a:r>
            <a:r>
              <a:rPr lang="en-US" dirty="0" smtClean="0"/>
              <a:t> Is founded on the belief that people who have direct experience of mental illness know best how services can be delivered….”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9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82FDEACC-D224-4F5B-A0BE-6581493C36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567B8489-9450-4A50-94AF-90283270FF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xmlns="" id="{9D81556A-CBCA-4ADE-9ACA-F18F2F5E31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 fontScale="90000"/>
          </a:bodyPr>
          <a:lstStyle/>
          <a:p>
            <a:r>
              <a:rPr lang="en-US" sz="3000" dirty="0" smtClean="0">
                <a:solidFill>
                  <a:srgbClr val="FEFFFF"/>
                </a:solidFill>
              </a:rPr>
              <a:t>What are the different services provided by </a:t>
            </a:r>
            <a:r>
              <a:rPr lang="en-US" sz="3000" dirty="0" err="1" smtClean="0">
                <a:solidFill>
                  <a:srgbClr val="FEFFFF"/>
                </a:solidFill>
              </a:rPr>
              <a:t>Hafal</a:t>
            </a:r>
            <a:r>
              <a:rPr lang="en-US" sz="3000" dirty="0" smtClean="0">
                <a:solidFill>
                  <a:srgbClr val="FEFFFF"/>
                </a:solidFill>
              </a:rPr>
              <a:t> ???</a:t>
            </a:r>
            <a:endParaRPr lang="en-US" sz="3000" dirty="0">
              <a:solidFill>
                <a:srgbClr val="FE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 fontScale="92500" lnSpcReduction="10000"/>
          </a:bodyPr>
          <a:lstStyle/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Direct support and advice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Housing support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Support in a crisis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Respite for family and careers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Group and peer support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Family support 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Resource and drop in centers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Activities, projects and befriending 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Employment and education</a:t>
            </a:r>
          </a:p>
          <a:p>
            <a:pPr>
              <a:buClr>
                <a:schemeClr val="bg1"/>
              </a:buClr>
              <a:buFont typeface="Arial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Advocacy </a:t>
            </a:r>
          </a:p>
          <a:p>
            <a:pPr>
              <a:buFont typeface="Arial" charset="0"/>
              <a:buChar char="•"/>
            </a:pPr>
            <a:endParaRPr lang="en-US" dirty="0">
              <a:solidFill>
                <a:srgbClr val="FEFFFF"/>
              </a:solidFill>
            </a:endParaRP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7109" y="1845733"/>
            <a:ext cx="3344332" cy="3570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29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1600" y="2133600"/>
            <a:ext cx="4046077" cy="36728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2069" y="539444"/>
            <a:ext cx="7286998" cy="128089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The Recovery </a:t>
            </a:r>
            <a:r>
              <a:rPr lang="en-US" sz="3200" dirty="0" err="1" smtClean="0"/>
              <a:t>programme</a:t>
            </a:r>
            <a:endParaRPr lang="en-US" sz="3200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768622" y="1844096"/>
            <a:ext cx="5444977" cy="3962400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rgbClr val="000000"/>
                </a:solidFill>
              </a:rPr>
              <a:t>Based on modern principles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Focused on a belief in a methodical approach to recovery.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There are three main components in recovery </a:t>
            </a:r>
            <a:endParaRPr lang="en-US" sz="2000" dirty="0">
              <a:solidFill>
                <a:srgbClr val="000000"/>
              </a:solidFill>
            </a:endParaRPr>
          </a:p>
          <a:p>
            <a:r>
              <a:rPr lang="en-US" sz="2000" dirty="0" smtClean="0">
                <a:solidFill>
                  <a:srgbClr val="000000"/>
                </a:solidFill>
              </a:rPr>
              <a:t>The foundations in life are important such as;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Having a place to live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Money 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Family </a:t>
            </a:r>
          </a:p>
          <a:p>
            <a:pPr>
              <a:buFont typeface="Arial" charset="0"/>
              <a:buChar char="•"/>
            </a:pPr>
            <a:r>
              <a:rPr lang="en-US" sz="2000" dirty="0" smtClean="0">
                <a:solidFill>
                  <a:srgbClr val="000000"/>
                </a:solidFill>
              </a:rPr>
              <a:t>Friends </a:t>
            </a: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490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7458" y="505577"/>
            <a:ext cx="8911687" cy="1280890"/>
          </a:xfrm>
        </p:spPr>
        <p:txBody>
          <a:bodyPr/>
          <a:lstStyle/>
          <a:p>
            <a:r>
              <a:rPr lang="en-US" dirty="0" smtClean="0"/>
              <a:t>The whole person approach 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3091" y="2218266"/>
            <a:ext cx="3778250" cy="3778250"/>
          </a:xfrm>
        </p:spPr>
      </p:pic>
      <p:sp>
        <p:nvSpPr>
          <p:cNvPr id="6" name="TextBox 5"/>
          <p:cNvSpPr txBox="1"/>
          <p:nvPr/>
        </p:nvSpPr>
        <p:spPr>
          <a:xfrm>
            <a:off x="1540932" y="2370667"/>
            <a:ext cx="626215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Medical treatment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Psychological intervention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Accommodation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Education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Training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Social and cultural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Work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Personal care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40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2334" y="624110"/>
            <a:ext cx="8911687" cy="1280890"/>
          </a:xfrm>
        </p:spPr>
        <p:txBody>
          <a:bodyPr/>
          <a:lstStyle/>
          <a:p>
            <a:r>
              <a:rPr lang="en-US" dirty="0" err="1" smtClean="0"/>
              <a:t>Hafal</a:t>
            </a:r>
            <a:r>
              <a:rPr lang="en-US" dirty="0" smtClean="0"/>
              <a:t> and its involvement with advocacy.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8621" y="2127121"/>
            <a:ext cx="8915400" cy="3777622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 smtClean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 smtClean="0"/>
              <a:t>Representing the careers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 smtClean="0"/>
              <a:t>Advocacy for inpatients 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 smtClean="0"/>
          </a:p>
          <a:p>
            <a:r>
              <a:rPr lang="en-US" sz="2400" dirty="0" smtClean="0"/>
              <a:t>Advocacy for the family of the clients </a:t>
            </a:r>
          </a:p>
          <a:p>
            <a:endParaRPr lang="en-US" sz="2400" dirty="0" smtClean="0"/>
          </a:p>
          <a:p>
            <a:r>
              <a:rPr lang="en-US" sz="2400" dirty="0" smtClean="0"/>
              <a:t>There are also schemes for volunteers to assist in advocacy. </a:t>
            </a:r>
          </a:p>
          <a:p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1903" y="4694355"/>
            <a:ext cx="2022351" cy="202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Ways </a:t>
            </a:r>
            <a:r>
              <a:rPr lang="en-US" dirty="0" err="1"/>
              <a:t>Hafal</a:t>
            </a:r>
            <a:r>
              <a:rPr lang="en-US" dirty="0"/>
              <a:t> advocates assist clients.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422" y="2294021"/>
            <a:ext cx="8915400" cy="3777622"/>
          </a:xfrm>
        </p:spPr>
        <p:txBody>
          <a:bodyPr/>
          <a:lstStyle/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Finding suitable accommodation or referring clients to helpful services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Assistance with funding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 debt advice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Home repair</a:t>
            </a:r>
          </a:p>
          <a:p>
            <a:pPr defTabSz="914400">
              <a:spcBef>
                <a:spcPts val="0"/>
              </a:spcBef>
              <a:buClrTx/>
            </a:pPr>
            <a:endParaRPr lang="en-US" sz="2400" dirty="0"/>
          </a:p>
          <a:p>
            <a:pPr defTabSz="914400">
              <a:spcBef>
                <a:spcPts val="0"/>
              </a:spcBef>
              <a:buClrTx/>
            </a:pPr>
            <a:r>
              <a:rPr lang="en-US" sz="2400" dirty="0"/>
              <a:t>Information services</a:t>
            </a:r>
          </a:p>
          <a:p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9490634" y="3502091"/>
            <a:ext cx="2013978" cy="2934324"/>
            <a:chOff x="8816710" y="2294021"/>
            <a:chExt cx="2551744" cy="3972588"/>
          </a:xfrm>
        </p:grpSpPr>
        <p:sp>
          <p:nvSpPr>
            <p:cNvPr id="5" name="Rectangle 4"/>
            <p:cNvSpPr/>
            <p:nvPr/>
          </p:nvSpPr>
          <p:spPr>
            <a:xfrm>
              <a:off x="8816710" y="4182832"/>
              <a:ext cx="2551744" cy="208377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9029700" y="4440115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536115" y="4440115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029700" y="5590996"/>
              <a:ext cx="632090" cy="480647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536115" y="5590996"/>
              <a:ext cx="571500" cy="46599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rapezoid 9"/>
            <p:cNvSpPr/>
            <p:nvPr/>
          </p:nvSpPr>
          <p:spPr>
            <a:xfrm>
              <a:off x="9917275" y="5476696"/>
              <a:ext cx="439616" cy="789001"/>
            </a:xfrm>
            <a:prstGeom prst="trapezoid">
              <a:avLst>
                <a:gd name="adj" fmla="val 0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Isosceles Triangle 10"/>
            <p:cNvSpPr/>
            <p:nvPr/>
          </p:nvSpPr>
          <p:spPr>
            <a:xfrm>
              <a:off x="8816710" y="2294021"/>
              <a:ext cx="2551744" cy="1888811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091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E9D11FD5-487C-4A6B-836F-3831DC830F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9765169-F70D-4841-BE65-62E10CBED84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7223" y="449165"/>
            <a:ext cx="3741627" cy="2806220"/>
          </a:xfrm>
          <a:prstGeom prst="rect">
            <a:avLst/>
          </a:prstGeom>
        </p:spPr>
      </p:pic>
      <p:sp>
        <p:nvSpPr>
          <p:cNvPr id="13" name="Freeform 14">
            <a:extLst>
              <a:ext uri="{FF2B5EF4-FFF2-40B4-BE49-F238E27FC236}">
                <a16:creationId xmlns:a16="http://schemas.microsoft.com/office/drawing/2014/main" xmlns="" id="{2A2CC818-8106-45C0-93D5-7051F99F2C8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1540" y="449165"/>
            <a:ext cx="5355922" cy="1259894"/>
          </a:xfrm>
        </p:spPr>
        <p:txBody>
          <a:bodyPr>
            <a:normAutofit/>
          </a:bodyPr>
          <a:lstStyle/>
          <a:p>
            <a:r>
              <a:rPr lang="en-GB" sz="3300" dirty="0"/>
              <a:t>Other </a:t>
            </a:r>
            <a:r>
              <a:rPr lang="en-GB" sz="3300" dirty="0" smtClean="0"/>
              <a:t>advocacy services</a:t>
            </a:r>
            <a:r>
              <a:rPr lang="en-GB" sz="3300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17" y="2301970"/>
            <a:ext cx="3650278" cy="3759253"/>
          </a:xfrm>
        </p:spPr>
        <p:txBody>
          <a:bodyPr>
            <a:normAutofit/>
          </a:bodyPr>
          <a:lstStyle/>
          <a:p>
            <a:r>
              <a:rPr lang="en-GB" sz="2400" dirty="0"/>
              <a:t>‘The role of the appropriate adult’.</a:t>
            </a:r>
          </a:p>
          <a:p>
            <a:endParaRPr lang="en-GB" sz="2400" dirty="0"/>
          </a:p>
          <a:p>
            <a:r>
              <a:rPr lang="en-GB" sz="2400" dirty="0"/>
              <a:t>‘Access to justice service</a:t>
            </a:r>
            <a:r>
              <a:rPr lang="en-GB" sz="2400" dirty="0" smtClean="0"/>
              <a:t>’.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638" y="5489866"/>
            <a:ext cx="4560277" cy="82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5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3074" y="1456593"/>
            <a:ext cx="8915400" cy="48474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 smtClean="0"/>
              <a:t>Websites; </a:t>
            </a:r>
          </a:p>
          <a:p>
            <a:r>
              <a:rPr lang="en-GB" sz="1600" dirty="0" smtClean="0"/>
              <a:t>Hafal, </a:t>
            </a:r>
            <a:r>
              <a:rPr lang="en-GB" sz="1600" dirty="0"/>
              <a:t>(</a:t>
            </a:r>
            <a:r>
              <a:rPr lang="en-GB" sz="1600" dirty="0" smtClean="0"/>
              <a:t>2017) </a:t>
            </a:r>
            <a:r>
              <a:rPr lang="en-GB" sz="1600" dirty="0" smtClean="0">
                <a:hlinkClick r:id="rId2"/>
              </a:rPr>
              <a:t>http</a:t>
            </a:r>
            <a:r>
              <a:rPr lang="en-GB" sz="1600" dirty="0">
                <a:hlinkClick r:id="rId2"/>
              </a:rPr>
              <a:t>://www.hafal.org/services/criminaljustice</a:t>
            </a:r>
            <a:r>
              <a:rPr lang="en-GB" sz="1600" dirty="0" smtClean="0">
                <a:hlinkClick r:id="rId2"/>
              </a:rPr>
              <a:t>/</a:t>
            </a:r>
            <a:r>
              <a:rPr lang="en-GB" sz="1600" dirty="0" smtClean="0"/>
              <a:t> Criminal Justice service. </a:t>
            </a:r>
            <a:r>
              <a:rPr lang="en-GB" sz="1600" dirty="0"/>
              <a:t>(</a:t>
            </a:r>
            <a:r>
              <a:rPr lang="en-GB" sz="1600" dirty="0" smtClean="0"/>
              <a:t>Accessed 31</a:t>
            </a:r>
            <a:r>
              <a:rPr lang="en-GB" sz="1600" baseline="30000" dirty="0" smtClean="0"/>
              <a:t>st</a:t>
            </a:r>
            <a:r>
              <a:rPr lang="en-GB" sz="1600" dirty="0" smtClean="0"/>
              <a:t> October 2017).</a:t>
            </a:r>
          </a:p>
          <a:p>
            <a:r>
              <a:rPr lang="en-GB" sz="1600" dirty="0" smtClean="0"/>
              <a:t>Hafal, (2017) </a:t>
            </a:r>
            <a:r>
              <a:rPr lang="en-GB" sz="1600" dirty="0" smtClean="0">
                <a:hlinkClick r:id="rId3"/>
              </a:rPr>
              <a:t>http</a:t>
            </a:r>
            <a:r>
              <a:rPr lang="en-GB" sz="1600" dirty="0">
                <a:hlinkClick r:id="rId3"/>
              </a:rPr>
              <a:t>://www.hafal.org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(Accessed 1</a:t>
            </a:r>
            <a:r>
              <a:rPr lang="en-GB" sz="1600" baseline="30000" dirty="0" smtClean="0"/>
              <a:t>st</a:t>
            </a:r>
            <a:r>
              <a:rPr lang="en-GB" sz="1600" dirty="0" smtClean="0"/>
              <a:t> November 2017). </a:t>
            </a:r>
          </a:p>
          <a:p>
            <a:r>
              <a:rPr lang="en-GB" sz="1600" dirty="0" err="1" smtClean="0"/>
              <a:t>Hafal</a:t>
            </a:r>
            <a:r>
              <a:rPr lang="en-GB" sz="1600" dirty="0" smtClean="0"/>
              <a:t>(1985</a:t>
            </a:r>
            <a:r>
              <a:rPr lang="en-GB" sz="1600" dirty="0"/>
              <a:t>) The companies act 1985 and 1989 company limited guarantee and not having a share capital. </a:t>
            </a:r>
            <a:r>
              <a:rPr lang="en-GB" sz="1600" i="1" dirty="0"/>
              <a:t>Memorandum association of Hafal</a:t>
            </a:r>
            <a:r>
              <a:rPr lang="en-GB" sz="1600" dirty="0"/>
              <a:t>. (Accessed 2</a:t>
            </a:r>
            <a:r>
              <a:rPr lang="en-GB" sz="1600" baseline="30000" dirty="0"/>
              <a:t>nd</a:t>
            </a:r>
            <a:r>
              <a:rPr lang="en-GB" sz="1600" dirty="0"/>
              <a:t> November 2017).</a:t>
            </a:r>
          </a:p>
          <a:p>
            <a:r>
              <a:rPr lang="en-GB" sz="1600" dirty="0" smtClean="0"/>
              <a:t>Mental </a:t>
            </a:r>
            <a:r>
              <a:rPr lang="en-GB" sz="1600" dirty="0"/>
              <a:t>health UK,(date Unknown) </a:t>
            </a:r>
            <a:r>
              <a:rPr lang="en-GB" sz="1600" dirty="0">
                <a:hlinkClick r:id="rId4"/>
              </a:rPr>
              <a:t>https://www.mentalhealth-uk.org/who-we-are/</a:t>
            </a:r>
            <a:r>
              <a:rPr lang="en-GB" sz="1600" dirty="0"/>
              <a:t>. </a:t>
            </a:r>
            <a:r>
              <a:rPr lang="en-GB" sz="1600" dirty="0" smtClean="0"/>
              <a:t>(Accessed 2</a:t>
            </a:r>
            <a:r>
              <a:rPr lang="en-GB" sz="1600" baseline="30000" dirty="0" smtClean="0"/>
              <a:t>nd</a:t>
            </a:r>
            <a:r>
              <a:rPr lang="en-GB" sz="1600" dirty="0" smtClean="0"/>
              <a:t> November 2017)</a:t>
            </a:r>
          </a:p>
          <a:p>
            <a:pPr marL="0" indent="0">
              <a:buNone/>
            </a:pPr>
            <a:r>
              <a:rPr lang="en-GB" sz="1600" dirty="0" smtClean="0"/>
              <a:t>Pictures;</a:t>
            </a:r>
          </a:p>
          <a:p>
            <a:r>
              <a:rPr lang="en-GB" sz="1600" dirty="0"/>
              <a:t>Hafal, (2017) </a:t>
            </a:r>
            <a:r>
              <a:rPr lang="en-GB" sz="1600" dirty="0">
                <a:hlinkClick r:id="rId3"/>
              </a:rPr>
              <a:t>http://www.hafal.org/</a:t>
            </a:r>
            <a:r>
              <a:rPr lang="en-GB" sz="1600" dirty="0"/>
              <a:t> (Accessed 1</a:t>
            </a:r>
            <a:r>
              <a:rPr lang="en-GB" sz="1600" baseline="30000" dirty="0"/>
              <a:t>st</a:t>
            </a:r>
            <a:r>
              <a:rPr lang="en-GB" sz="1600" dirty="0"/>
              <a:t> November 2017). </a:t>
            </a:r>
            <a:endParaRPr lang="en-GB" sz="1600" dirty="0" smtClean="0"/>
          </a:p>
          <a:p>
            <a:r>
              <a:rPr lang="en-GB" sz="1600" dirty="0"/>
              <a:t>Mental health UK,(date Unknown) </a:t>
            </a:r>
            <a:r>
              <a:rPr lang="en-GB" sz="1600" dirty="0">
                <a:hlinkClick r:id="rId4"/>
              </a:rPr>
              <a:t>https://www.mentalhealth-uk.org/who-we-are/</a:t>
            </a:r>
            <a:r>
              <a:rPr lang="en-GB" sz="1600" dirty="0"/>
              <a:t>. (Accessed 2</a:t>
            </a:r>
            <a:r>
              <a:rPr lang="en-GB" sz="1600" baseline="30000" dirty="0"/>
              <a:t>nd</a:t>
            </a:r>
            <a:r>
              <a:rPr lang="en-GB" sz="1600" dirty="0"/>
              <a:t> November 2017</a:t>
            </a:r>
            <a:r>
              <a:rPr lang="en-GB" sz="1600" dirty="0" smtClean="0"/>
              <a:t>)</a:t>
            </a:r>
          </a:p>
          <a:p>
            <a:r>
              <a:rPr lang="en-GB" sz="1600" dirty="0" smtClean="0"/>
              <a:t>Mind wise,(2015) </a:t>
            </a:r>
            <a:r>
              <a:rPr lang="en-GB" sz="1600" dirty="0" smtClean="0">
                <a:hlinkClick r:id="rId5"/>
              </a:rPr>
              <a:t>http</a:t>
            </a:r>
            <a:r>
              <a:rPr lang="en-GB" sz="1600" dirty="0">
                <a:hlinkClick r:id="rId5"/>
              </a:rPr>
              <a:t>://www.mindwisenv.org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</a:t>
            </a:r>
            <a:r>
              <a:rPr lang="en-GB" sz="1600" i="1" dirty="0" smtClean="0"/>
              <a:t>About mental illness (Accessed 3</a:t>
            </a:r>
            <a:r>
              <a:rPr lang="en-GB" sz="1600" i="1" baseline="30000" dirty="0" smtClean="0"/>
              <a:t>rd</a:t>
            </a:r>
            <a:r>
              <a:rPr lang="en-GB" sz="1600" i="1" dirty="0" smtClean="0"/>
              <a:t> November 2017).</a:t>
            </a:r>
          </a:p>
          <a:p>
            <a:r>
              <a:rPr lang="en-GB" sz="1600" i="1" dirty="0"/>
              <a:t> </a:t>
            </a:r>
            <a:r>
              <a:rPr lang="en-GB" sz="1600" i="1" dirty="0" smtClean="0"/>
              <a:t>Re think mental illness, (no date) </a:t>
            </a:r>
            <a:r>
              <a:rPr lang="en-GB" sz="1600" i="1" dirty="0" smtClean="0">
                <a:hlinkClick r:id="rId6"/>
              </a:rPr>
              <a:t>https</a:t>
            </a:r>
            <a:r>
              <a:rPr lang="en-GB" sz="1600" i="1" dirty="0">
                <a:hlinkClick r:id="rId6"/>
              </a:rPr>
              <a:t>://www.rethink.org</a:t>
            </a:r>
            <a:r>
              <a:rPr lang="en-GB" sz="1600" i="1" dirty="0" smtClean="0">
                <a:hlinkClick r:id="rId6"/>
              </a:rPr>
              <a:t>/</a:t>
            </a:r>
            <a:r>
              <a:rPr lang="en-GB" sz="1600" i="1" dirty="0" smtClean="0"/>
              <a:t> (Accessed 1st November 2017)</a:t>
            </a:r>
            <a:endParaRPr lang="en-GB" sz="1600" i="1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82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30166</TotalTime>
  <Words>558</Words>
  <Application>Microsoft Macintosh PowerPoint</Application>
  <PresentationFormat>Widescreen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Abadi MT Condensed Light</vt:lpstr>
      <vt:lpstr>Arial</vt:lpstr>
      <vt:lpstr>Calibri</vt:lpstr>
      <vt:lpstr>Century Gothic</vt:lpstr>
      <vt:lpstr>Wingdings</vt:lpstr>
      <vt:lpstr>Wingdings 3</vt:lpstr>
      <vt:lpstr>Wisp</vt:lpstr>
      <vt:lpstr>PowerPoint Presentation</vt:lpstr>
      <vt:lpstr>Who are Hafal ???</vt:lpstr>
      <vt:lpstr>“Act as a non- sectarian non- party- political charitable organisation based in Wales for the relief and support of people with severe mental illness and their families and carers; for research and education as to the cause, consequences and management of such illness ;and for the advice and assistance in the field of mental health and welfare”.  Hafal (1985) </vt:lpstr>
      <vt:lpstr>Hafal’s aims and values </vt:lpstr>
      <vt:lpstr>Its main goals… </vt:lpstr>
      <vt:lpstr>“ Hafal Is founded on the belief that people who have direct experience of mental illness know best how services can be delivered….”  </vt:lpstr>
      <vt:lpstr>What are the different services provided by Hafal ???</vt:lpstr>
      <vt:lpstr>The Recovery programme</vt:lpstr>
      <vt:lpstr>The whole person approach </vt:lpstr>
      <vt:lpstr>Hafal and its involvement with advocacy.</vt:lpstr>
      <vt:lpstr>Ways Hafal advocates assist clients. </vt:lpstr>
      <vt:lpstr>Other advocacy services. </vt:lpstr>
      <vt:lpstr>References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39</cp:revision>
  <dcterms:created xsi:type="dcterms:W3CDTF">2017-10-15T15:05:47Z</dcterms:created>
  <dcterms:modified xsi:type="dcterms:W3CDTF">2017-11-06T19:02:36Z</dcterms:modified>
</cp:coreProperties>
</file>