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
  </p:notesMasterIdLst>
  <p:handoutMasterIdLst>
    <p:handoutMasterId r:id="rId7"/>
  </p:handoutMasterIdLst>
  <p:sldIdLst>
    <p:sldId id="259" r:id="rId2"/>
    <p:sldId id="256" r:id="rId3"/>
    <p:sldId id="257" r:id="rId4"/>
    <p:sldId id="258" r:id="rId5"/>
  </p:sldIdLst>
  <p:sldSz cx="43891200" cy="32918400"/>
  <p:notesSz cx="6858000" cy="9144000"/>
  <p:defaultTextStyle>
    <a:defPPr>
      <a:defRPr lang="en-US"/>
    </a:defPPr>
    <a:lvl1pPr marL="0" algn="l" defTabSz="3686861" rtl="0" eaLnBrk="1" latinLnBrk="0" hangingPunct="1">
      <a:defRPr sz="7258" kern="1200">
        <a:solidFill>
          <a:schemeClr val="tx1"/>
        </a:solidFill>
        <a:latin typeface="+mn-lt"/>
        <a:ea typeface="+mn-ea"/>
        <a:cs typeface="+mn-cs"/>
      </a:defRPr>
    </a:lvl1pPr>
    <a:lvl2pPr marL="1843430" algn="l" defTabSz="3686861" rtl="0" eaLnBrk="1" latinLnBrk="0" hangingPunct="1">
      <a:defRPr sz="7258" kern="1200">
        <a:solidFill>
          <a:schemeClr val="tx1"/>
        </a:solidFill>
        <a:latin typeface="+mn-lt"/>
        <a:ea typeface="+mn-ea"/>
        <a:cs typeface="+mn-cs"/>
      </a:defRPr>
    </a:lvl2pPr>
    <a:lvl3pPr marL="3686861" algn="l" defTabSz="3686861" rtl="0" eaLnBrk="1" latinLnBrk="0" hangingPunct="1">
      <a:defRPr sz="7258" kern="1200">
        <a:solidFill>
          <a:schemeClr val="tx1"/>
        </a:solidFill>
        <a:latin typeface="+mn-lt"/>
        <a:ea typeface="+mn-ea"/>
        <a:cs typeface="+mn-cs"/>
      </a:defRPr>
    </a:lvl3pPr>
    <a:lvl4pPr marL="5530291" algn="l" defTabSz="3686861" rtl="0" eaLnBrk="1" latinLnBrk="0" hangingPunct="1">
      <a:defRPr sz="7258" kern="1200">
        <a:solidFill>
          <a:schemeClr val="tx1"/>
        </a:solidFill>
        <a:latin typeface="+mn-lt"/>
        <a:ea typeface="+mn-ea"/>
        <a:cs typeface="+mn-cs"/>
      </a:defRPr>
    </a:lvl4pPr>
    <a:lvl5pPr marL="7373722" algn="l" defTabSz="3686861" rtl="0" eaLnBrk="1" latinLnBrk="0" hangingPunct="1">
      <a:defRPr sz="7258" kern="1200">
        <a:solidFill>
          <a:schemeClr val="tx1"/>
        </a:solidFill>
        <a:latin typeface="+mn-lt"/>
        <a:ea typeface="+mn-ea"/>
        <a:cs typeface="+mn-cs"/>
      </a:defRPr>
    </a:lvl5pPr>
    <a:lvl6pPr marL="9217152" algn="l" defTabSz="3686861" rtl="0" eaLnBrk="1" latinLnBrk="0" hangingPunct="1">
      <a:defRPr sz="7258" kern="1200">
        <a:solidFill>
          <a:schemeClr val="tx1"/>
        </a:solidFill>
        <a:latin typeface="+mn-lt"/>
        <a:ea typeface="+mn-ea"/>
        <a:cs typeface="+mn-cs"/>
      </a:defRPr>
    </a:lvl6pPr>
    <a:lvl7pPr marL="11060582" algn="l" defTabSz="3686861" rtl="0" eaLnBrk="1" latinLnBrk="0" hangingPunct="1">
      <a:defRPr sz="7258" kern="1200">
        <a:solidFill>
          <a:schemeClr val="tx1"/>
        </a:solidFill>
        <a:latin typeface="+mn-lt"/>
        <a:ea typeface="+mn-ea"/>
        <a:cs typeface="+mn-cs"/>
      </a:defRPr>
    </a:lvl7pPr>
    <a:lvl8pPr marL="12904013" algn="l" defTabSz="3686861" rtl="0" eaLnBrk="1" latinLnBrk="0" hangingPunct="1">
      <a:defRPr sz="7258" kern="1200">
        <a:solidFill>
          <a:schemeClr val="tx1"/>
        </a:solidFill>
        <a:latin typeface="+mn-lt"/>
        <a:ea typeface="+mn-ea"/>
        <a:cs typeface="+mn-cs"/>
      </a:defRPr>
    </a:lvl8pPr>
    <a:lvl9pPr marL="14747443" algn="l" defTabSz="3686861" rtl="0" eaLnBrk="1" latinLnBrk="0" hangingPunct="1">
      <a:defRPr sz="7258"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5304" autoAdjust="0"/>
    <p:restoredTop sz="94761" autoAdjust="0"/>
  </p:normalViewPr>
  <p:slideViewPr>
    <p:cSldViewPr snapToGrid="0">
      <p:cViewPr>
        <p:scale>
          <a:sx n="30" d="100"/>
          <a:sy n="30" d="100"/>
        </p:scale>
        <p:origin x="-2720" y="-640"/>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65" d="100"/>
          <a:sy n="65" d="100"/>
        </p:scale>
        <p:origin x="2796" y="6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handoutMaster" Target="handoutMasters/handout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1C0B079-A316-4C9B-B165-DF9EA8325D2C}" type="datetimeFigureOut">
              <a:rPr lang="en-US" smtClean="0"/>
              <a:t>10/17/22</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A0EAE6-B4B6-49B7-9049-B371250BE0F4}" type="slidenum">
              <a:rPr lang="en-US" smtClean="0"/>
              <a:t>‹#›</a:t>
            </a:fld>
            <a:endParaRPr lang="en-US"/>
          </a:p>
        </p:txBody>
      </p:sp>
    </p:spTree>
    <p:extLst>
      <p:ext uri="{BB962C8B-B14F-4D97-AF65-F5344CB8AC3E}">
        <p14:creationId xmlns:p14="http://schemas.microsoft.com/office/powerpoint/2010/main" val="1472466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F28AB8-57D1-494F-9851-055AD867E790}" type="datetimeFigureOut">
              <a:rPr lang="en-US" smtClean="0"/>
              <a:t>10/17/22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7F044-5458-4B2E-BFA0-52AAA1C529D4}" type="slidenum">
              <a:rPr lang="en-US" smtClean="0"/>
              <a:t>‹#›</a:t>
            </a:fld>
            <a:endParaRPr lang="en-US"/>
          </a:p>
        </p:txBody>
      </p:sp>
    </p:spTree>
    <p:extLst>
      <p:ext uri="{BB962C8B-B14F-4D97-AF65-F5344CB8AC3E}">
        <p14:creationId xmlns:p14="http://schemas.microsoft.com/office/powerpoint/2010/main" val="1624808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7C7F044-5458-4B2E-BFA0-52AAA1C529D4}" type="slidenum">
              <a:rPr lang="en-US" smtClean="0"/>
              <a:t>2</a:t>
            </a:fld>
            <a:endParaRPr lang="en-US"/>
          </a:p>
        </p:txBody>
      </p:sp>
    </p:spTree>
    <p:extLst>
      <p:ext uri="{BB962C8B-B14F-4D97-AF65-F5344CB8AC3E}">
        <p14:creationId xmlns:p14="http://schemas.microsoft.com/office/powerpoint/2010/main" val="38726155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7C7F044-5458-4B2E-BFA0-52AAA1C529D4}" type="slidenum">
              <a:rPr lang="en-US" smtClean="0"/>
              <a:t>3</a:t>
            </a:fld>
            <a:endParaRPr lang="en-US"/>
          </a:p>
        </p:txBody>
      </p:sp>
    </p:spTree>
    <p:extLst>
      <p:ext uri="{BB962C8B-B14F-4D97-AF65-F5344CB8AC3E}">
        <p14:creationId xmlns:p14="http://schemas.microsoft.com/office/powerpoint/2010/main" val="34260821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7C7F044-5458-4B2E-BFA0-52AAA1C529D4}" type="slidenum">
              <a:rPr lang="en-US" smtClean="0"/>
              <a:t>4</a:t>
            </a:fld>
            <a:endParaRPr lang="en-US"/>
          </a:p>
        </p:txBody>
      </p:sp>
    </p:spTree>
    <p:extLst>
      <p:ext uri="{BB962C8B-B14F-4D97-AF65-F5344CB8AC3E}">
        <p14:creationId xmlns:p14="http://schemas.microsoft.com/office/powerpoint/2010/main" val="23247430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oster">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1" name="Text Placeholder 6"/>
          <p:cNvSpPr>
            <a:spLocks noGrp="1"/>
          </p:cNvSpPr>
          <p:nvPr>
            <p:ph type="body" sz="quarter" idx="36"/>
          </p:nvPr>
        </p:nvSpPr>
        <p:spPr bwMode="auto">
          <a:xfrm>
            <a:off x="1158240" y="4093905"/>
            <a:ext cx="30174412" cy="646331"/>
          </a:xfrm>
        </p:spPr>
        <p:txBody>
          <a:bodyPr anchor="ctr">
            <a:noAutofit/>
          </a:bodyPr>
          <a:lstStyle>
            <a:lvl1pPr marL="0" indent="0">
              <a:spcBef>
                <a:spcPts val="0"/>
              </a:spcBef>
              <a:buNone/>
              <a:defRPr sz="3600">
                <a:solidFill>
                  <a:schemeClr val="bg1">
                    <a:lumMod val="75000"/>
                  </a:schemeClr>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Click to edit Master text styles</a:t>
            </a:r>
          </a:p>
        </p:txBody>
      </p:sp>
      <p:sp>
        <p:nvSpPr>
          <p:cNvPr id="7" name="Text Placeholder 6"/>
          <p:cNvSpPr>
            <a:spLocks noGrp="1"/>
          </p:cNvSpPr>
          <p:nvPr>
            <p:ph type="body" sz="quarter" idx="13" hasCustomPrompt="1"/>
          </p:nvPr>
        </p:nvSpPr>
        <p:spPr>
          <a:xfrm>
            <a:off x="1143000" y="5669280"/>
            <a:ext cx="12801600" cy="128016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9" name="Text Placeholder 8"/>
          <p:cNvSpPr>
            <a:spLocks noGrp="1"/>
          </p:cNvSpPr>
          <p:nvPr>
            <p:ph type="body" sz="quarter" idx="39" hasCustomPrompt="1"/>
          </p:nvPr>
        </p:nvSpPr>
        <p:spPr bwMode="ltGray">
          <a:xfrm>
            <a:off x="1143000" y="7114032"/>
            <a:ext cx="12801600" cy="2732574"/>
          </a:xfrm>
          <a:solidFill>
            <a:schemeClr val="tx2">
              <a:lumMod val="10000"/>
              <a:lumOff val="90000"/>
            </a:schemeClr>
          </a:solidFill>
        </p:spPr>
        <p:txBody>
          <a:bodyPr lIns="365760" rIns="365760" anchor="ctr">
            <a:noAutofit/>
          </a:bodyPr>
          <a:lstStyle>
            <a:lvl1pPr marL="0" indent="0">
              <a:spcBef>
                <a:spcPts val="1200"/>
              </a:spcBef>
              <a:buFont typeface="Arial" panose="020B0604020202020204" pitchFamily="34" charset="0"/>
              <a:buNone/>
              <a:defRPr sz="4400" baseline="0"/>
            </a:lvl1pPr>
            <a:lvl2pPr marL="571500" indent="-571500">
              <a:spcBef>
                <a:spcPts val="1200"/>
              </a:spcBef>
              <a:buFont typeface="Arial" panose="020B0604020202020204" pitchFamily="34" charset="0"/>
              <a:buChar char="•"/>
              <a:defRPr sz="4400"/>
            </a:lvl2pPr>
            <a:lvl3pPr marL="571500" indent="-571500">
              <a:spcBef>
                <a:spcPts val="1200"/>
              </a:spcBef>
              <a:buFont typeface="Arial" panose="020B0604020202020204" pitchFamily="34" charset="0"/>
              <a:buChar char="•"/>
              <a:defRPr sz="4400"/>
            </a:lvl3pPr>
            <a:lvl4pPr marL="0" indent="0">
              <a:spcBef>
                <a:spcPts val="1200"/>
              </a:spcBef>
              <a:buNone/>
              <a:defRPr sz="4400"/>
            </a:lvl4pPr>
            <a:lvl5pPr marL="0" indent="0">
              <a:spcBef>
                <a:spcPts val="1200"/>
              </a:spcBef>
              <a:buNone/>
              <a:defRPr sz="4400"/>
            </a:lvl5pPr>
            <a:lvl6pPr marL="0" indent="0">
              <a:spcBef>
                <a:spcPts val="1200"/>
              </a:spcBef>
              <a:buNone/>
              <a:defRPr sz="4400"/>
            </a:lvl6pPr>
            <a:lvl7pPr marL="0" indent="0">
              <a:spcBef>
                <a:spcPts val="1200"/>
              </a:spcBef>
              <a:buNone/>
              <a:defRPr sz="4400"/>
            </a:lvl7pPr>
            <a:lvl8pPr marL="0" indent="0">
              <a:spcBef>
                <a:spcPts val="1200"/>
              </a:spcBef>
              <a:buNone/>
              <a:defRPr sz="4400"/>
            </a:lvl8pPr>
            <a:lvl9pPr marL="0" indent="0">
              <a:spcBef>
                <a:spcPts val="1200"/>
              </a:spcBef>
              <a:buNone/>
              <a:defRPr sz="4400"/>
            </a:lvl9pPr>
          </a:lstStyle>
          <a:p>
            <a:pPr lvl="0"/>
            <a:r>
              <a:rPr lang="en-US" dirty="0"/>
              <a:t>Add your question or a statement of the problem here</a:t>
            </a:r>
          </a:p>
        </p:txBody>
      </p:sp>
      <p:sp>
        <p:nvSpPr>
          <p:cNvPr id="36" name="Text Placeholder 6"/>
          <p:cNvSpPr>
            <a:spLocks noGrp="1"/>
          </p:cNvSpPr>
          <p:nvPr>
            <p:ph type="body" sz="quarter" idx="37" hasCustomPrompt="1"/>
          </p:nvPr>
        </p:nvSpPr>
        <p:spPr>
          <a:xfrm>
            <a:off x="1143000" y="10497312"/>
            <a:ext cx="12801600" cy="128016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37" name="Content Placeholder 17"/>
          <p:cNvSpPr>
            <a:spLocks noGrp="1"/>
          </p:cNvSpPr>
          <p:nvPr>
            <p:ph sz="quarter" idx="38" hasCustomPrompt="1"/>
          </p:nvPr>
        </p:nvSpPr>
        <p:spPr>
          <a:xfrm>
            <a:off x="1143000" y="11868912"/>
            <a:ext cx="12801600" cy="280750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11" name="Text Placeholder 6"/>
          <p:cNvSpPr>
            <a:spLocks noGrp="1"/>
          </p:cNvSpPr>
          <p:nvPr>
            <p:ph type="body" sz="quarter" idx="17" hasCustomPrompt="1"/>
          </p:nvPr>
        </p:nvSpPr>
        <p:spPr>
          <a:xfrm>
            <a:off x="1143000" y="1495044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0" name="Content Placeholder 17"/>
          <p:cNvSpPr>
            <a:spLocks noGrp="1"/>
          </p:cNvSpPr>
          <p:nvPr>
            <p:ph sz="quarter" idx="25" hasCustomPrompt="1"/>
          </p:nvPr>
        </p:nvSpPr>
        <p:spPr>
          <a:xfrm>
            <a:off x="1143000" y="16440912"/>
            <a:ext cx="12801600" cy="6027461"/>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3" name="Text Placeholder 6"/>
          <p:cNvSpPr>
            <a:spLocks noGrp="1"/>
          </p:cNvSpPr>
          <p:nvPr>
            <p:ph type="body" sz="quarter" idx="19" hasCustomPrompt="1"/>
          </p:nvPr>
        </p:nvSpPr>
        <p:spPr>
          <a:xfrm>
            <a:off x="1143000" y="2288743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1" name="Content Placeholder 17"/>
          <p:cNvSpPr>
            <a:spLocks noGrp="1"/>
          </p:cNvSpPr>
          <p:nvPr>
            <p:ph sz="quarter" idx="26" hasCustomPrompt="1"/>
          </p:nvPr>
        </p:nvSpPr>
        <p:spPr>
          <a:xfrm>
            <a:off x="1143000" y="24332184"/>
            <a:ext cx="12801600" cy="729691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5" name="Text Placeholder 6"/>
          <p:cNvSpPr>
            <a:spLocks noGrp="1"/>
          </p:cNvSpPr>
          <p:nvPr>
            <p:ph type="body" sz="quarter" idx="21" hasCustomPrompt="1"/>
          </p:nvPr>
        </p:nvSpPr>
        <p:spPr>
          <a:xfrm>
            <a:off x="15544800" y="566928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2" name="Content Placeholder 17"/>
          <p:cNvSpPr>
            <a:spLocks noGrp="1"/>
          </p:cNvSpPr>
          <p:nvPr>
            <p:ph sz="quarter" idx="27" hasCustomPrompt="1"/>
          </p:nvPr>
        </p:nvSpPr>
        <p:spPr>
          <a:xfrm>
            <a:off x="15544800" y="7114032"/>
            <a:ext cx="12801600" cy="679555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38" name="Text Placeholder 6"/>
          <p:cNvSpPr>
            <a:spLocks noGrp="1"/>
          </p:cNvSpPr>
          <p:nvPr>
            <p:ph type="body" sz="quarter" idx="40" hasCustomPrompt="1"/>
          </p:nvPr>
        </p:nvSpPr>
        <p:spPr>
          <a:xfrm>
            <a:off x="15544800" y="14328648"/>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18" name="Content Placeholder 17"/>
          <p:cNvSpPr>
            <a:spLocks noGrp="1"/>
          </p:cNvSpPr>
          <p:nvPr>
            <p:ph sz="quarter" idx="23" hasCustomPrompt="1"/>
          </p:nvPr>
        </p:nvSpPr>
        <p:spPr>
          <a:xfrm>
            <a:off x="15544800" y="15773399"/>
            <a:ext cx="12801600" cy="6694973"/>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4" name="Text Placeholder 6"/>
          <p:cNvSpPr>
            <a:spLocks noGrp="1"/>
          </p:cNvSpPr>
          <p:nvPr>
            <p:ph type="body" sz="quarter" idx="29" hasCustomPrompt="1"/>
          </p:nvPr>
        </p:nvSpPr>
        <p:spPr>
          <a:xfrm>
            <a:off x="15544800" y="2288743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5" name="Content Placeholder 17"/>
          <p:cNvSpPr>
            <a:spLocks noGrp="1"/>
          </p:cNvSpPr>
          <p:nvPr>
            <p:ph sz="quarter" idx="30" hasCustomPrompt="1"/>
          </p:nvPr>
        </p:nvSpPr>
        <p:spPr>
          <a:xfrm>
            <a:off x="15544800" y="24332184"/>
            <a:ext cx="12801600" cy="729691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6" name="Text Placeholder 6"/>
          <p:cNvSpPr>
            <a:spLocks noGrp="1"/>
          </p:cNvSpPr>
          <p:nvPr>
            <p:ph type="body" sz="quarter" idx="31" hasCustomPrompt="1"/>
          </p:nvPr>
        </p:nvSpPr>
        <p:spPr>
          <a:xfrm>
            <a:off x="29900880" y="566928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7" name="Content Placeholder 17"/>
          <p:cNvSpPr>
            <a:spLocks noGrp="1"/>
          </p:cNvSpPr>
          <p:nvPr>
            <p:ph sz="quarter" idx="32" hasCustomPrompt="1"/>
          </p:nvPr>
        </p:nvSpPr>
        <p:spPr>
          <a:xfrm>
            <a:off x="29900880" y="7114032"/>
            <a:ext cx="12801600" cy="7315200"/>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8" name="Content Placeholder 17"/>
          <p:cNvSpPr>
            <a:spLocks noGrp="1"/>
          </p:cNvSpPr>
          <p:nvPr>
            <p:ph sz="quarter" idx="33" hasCustomPrompt="1"/>
          </p:nvPr>
        </p:nvSpPr>
        <p:spPr>
          <a:xfrm>
            <a:off x="29900880" y="14914834"/>
            <a:ext cx="12801600" cy="4538610"/>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39" name="Text Placeholder 6"/>
          <p:cNvSpPr>
            <a:spLocks noGrp="1"/>
          </p:cNvSpPr>
          <p:nvPr>
            <p:ph type="body" sz="quarter" idx="41" hasCustomPrompt="1"/>
          </p:nvPr>
        </p:nvSpPr>
        <p:spPr>
          <a:xfrm>
            <a:off x="29900880" y="19767596"/>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40" name="Content Placeholder 17"/>
          <p:cNvSpPr>
            <a:spLocks noGrp="1"/>
          </p:cNvSpPr>
          <p:nvPr>
            <p:ph sz="quarter" idx="42" hasCustomPrompt="1"/>
          </p:nvPr>
        </p:nvSpPr>
        <p:spPr>
          <a:xfrm>
            <a:off x="29900880" y="21212348"/>
            <a:ext cx="12801600" cy="434478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29" name="Text Placeholder 6"/>
          <p:cNvSpPr>
            <a:spLocks noGrp="1"/>
          </p:cNvSpPr>
          <p:nvPr>
            <p:ph type="body" sz="quarter" idx="34" hasCustomPrompt="1"/>
          </p:nvPr>
        </p:nvSpPr>
        <p:spPr>
          <a:xfrm>
            <a:off x="29900880" y="2572207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30" name="Content Placeholder 17"/>
          <p:cNvSpPr>
            <a:spLocks noGrp="1"/>
          </p:cNvSpPr>
          <p:nvPr>
            <p:ph sz="quarter" idx="35" hasCustomPrompt="1"/>
          </p:nvPr>
        </p:nvSpPr>
        <p:spPr>
          <a:xfrm>
            <a:off x="29900880" y="27166824"/>
            <a:ext cx="12801600" cy="446227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p:txBody>
      </p:sp>
      <p:sp>
        <p:nvSpPr>
          <p:cNvPr id="3" name="Date Placeholder 2"/>
          <p:cNvSpPr>
            <a:spLocks noGrp="1"/>
          </p:cNvSpPr>
          <p:nvPr>
            <p:ph type="dt" sz="half" idx="10"/>
          </p:nvPr>
        </p:nvSpPr>
        <p:spPr/>
        <p:txBody>
          <a:bodyPr/>
          <a:lstStyle/>
          <a:p>
            <a:fld id="{ECAA57DF-1C19-4726-AB84-014692BAD8F5}" type="datetimeFigureOut">
              <a:rPr lang="en-US" smtClean="0"/>
              <a:t>10/17/22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1B4C631-C489-4C11-812F-2172FBEAE82B}" type="slidenum">
              <a:rPr lang="en-US" smtClean="0"/>
              <a:t>‹#›</a:t>
            </a:fld>
            <a:endParaRPr lang="en-US"/>
          </a:p>
        </p:txBody>
      </p:sp>
      <p:sp>
        <p:nvSpPr>
          <p:cNvPr id="8" name="Picture Placeholder 7"/>
          <p:cNvSpPr>
            <a:spLocks noGrp="1"/>
          </p:cNvSpPr>
          <p:nvPr>
            <p:ph type="pic" sz="quarter" idx="43"/>
          </p:nvPr>
        </p:nvSpPr>
        <p:spPr>
          <a:xfrm>
            <a:off x="32270700" y="0"/>
            <a:ext cx="11620500" cy="3842445"/>
          </a:xfrm>
          <a:effectDag name="">
            <a:cont type="tree" name="">
              <a:effect ref="fillLine"/>
              <a:alphaMod>
                <a:cont name="">
                  <a:fill>
                    <a:gradFill>
                      <a:gsLst>
                        <a:gs pos="60000">
                          <a:srgbClr val="000000">
                            <a:alpha val="100000"/>
                          </a:srgbClr>
                        </a:gs>
                        <a:gs pos="97000">
                          <a:srgbClr val="000000">
                            <a:alpha val="0"/>
                          </a:srgbClr>
                        </a:gs>
                      </a:gsLst>
                      <a:lin ang="10800000"/>
                    </a:gradFill>
                  </a:fill>
                </a:cont>
              </a:alphaMod>
            </a:cont>
          </a:effectDag>
        </p:spPr>
        <p:txBody>
          <a:bodyPr lIns="91440" tIns="457200" rIns="91440"/>
          <a:lstStyle>
            <a:lvl1pPr marL="0" indent="0" algn="ctr">
              <a:buNone/>
              <a:defRPr>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145907722"/>
      </p:ext>
    </p:extLst>
  </p:cSld>
  <p:clrMapOvr>
    <a:masterClrMapping/>
  </p:clrMapOvr>
  <p:extLst>
    <p:ext uri="{DCECCB84-F9BA-43D5-87BE-67443E8EF086}">
      <p15:sldGuideLst xmlns:p15="http://schemas.microsoft.com/office/powerpoint/2012/main">
        <p15:guide id="1" pos="9168" userDrawn="1">
          <p15:clr>
            <a:srgbClr val="A4A3A4"/>
          </p15:clr>
        </p15:guide>
        <p15:guide id="2" pos="18480" userDrawn="1">
          <p15:clr>
            <a:srgbClr val="A4A3A4"/>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bwMode="ltGray">
          <a:xfrm>
            <a:off x="0" y="0"/>
            <a:ext cx="43891200" cy="50292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bwMode="auto">
          <a:xfrm>
            <a:off x="1158240" y="685860"/>
            <a:ext cx="30175200" cy="297174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158240" y="6019800"/>
            <a:ext cx="41589960" cy="236296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3000" y="32114698"/>
            <a:ext cx="9875520" cy="457200"/>
          </a:xfrm>
          <a:prstGeom prst="rect">
            <a:avLst/>
          </a:prstGeom>
        </p:spPr>
        <p:txBody>
          <a:bodyPr vert="horz" lIns="91440" tIns="45720" rIns="91440" bIns="45720" rtlCol="0" anchor="ctr"/>
          <a:lstStyle>
            <a:lvl1pPr algn="l">
              <a:defRPr sz="1600">
                <a:solidFill>
                  <a:schemeClr val="tx1">
                    <a:tint val="75000"/>
                  </a:schemeClr>
                </a:solidFill>
              </a:defRPr>
            </a:lvl1pPr>
          </a:lstStyle>
          <a:p>
            <a:fld id="{ECAA57DF-1C19-4726-AB84-014692BAD8F5}" type="datetimeFigureOut">
              <a:rPr lang="en-US" smtClean="0"/>
              <a:pPr/>
              <a:t>10/17/22</a:t>
            </a:fld>
            <a:endParaRPr lang="en-US"/>
          </a:p>
        </p:txBody>
      </p:sp>
      <p:sp>
        <p:nvSpPr>
          <p:cNvPr id="5" name="Footer Placeholder 4"/>
          <p:cNvSpPr>
            <a:spLocks noGrp="1"/>
          </p:cNvSpPr>
          <p:nvPr>
            <p:ph type="ftr" sz="quarter" idx="3"/>
          </p:nvPr>
        </p:nvSpPr>
        <p:spPr>
          <a:xfrm>
            <a:off x="11018520" y="32114698"/>
            <a:ext cx="21854160" cy="457200"/>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2872680" y="32114698"/>
            <a:ext cx="9875520" cy="457200"/>
          </a:xfrm>
          <a:prstGeom prst="rect">
            <a:avLst/>
          </a:prstGeom>
        </p:spPr>
        <p:txBody>
          <a:bodyPr vert="horz" lIns="91440" tIns="45720" rIns="91440" bIns="45720" rtlCol="0" anchor="ctr"/>
          <a:lstStyle>
            <a:lvl1pPr algn="r">
              <a:defRPr sz="1600">
                <a:solidFill>
                  <a:schemeClr val="tx1">
                    <a:tint val="75000"/>
                  </a:schemeClr>
                </a:solidFill>
              </a:defRPr>
            </a:lvl1pPr>
          </a:lstStyle>
          <a:p>
            <a:fld id="{91B4C631-C489-4C11-812F-2172FBEAE82B}" type="slidenum">
              <a:rPr lang="en-US" smtClean="0"/>
              <a:pPr/>
              <a:t>‹#›</a:t>
            </a:fld>
            <a:endParaRPr lang="en-US"/>
          </a:p>
        </p:txBody>
      </p:sp>
      <p:sp>
        <p:nvSpPr>
          <p:cNvPr id="8" name="Rectangle 7"/>
          <p:cNvSpPr/>
          <p:nvPr userDrawn="1"/>
        </p:nvSpPr>
        <p:spPr bwMode="gray">
          <a:xfrm>
            <a:off x="0" y="3886200"/>
            <a:ext cx="43891200" cy="1143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p:cNvCxnSpPr/>
          <p:nvPr userDrawn="1"/>
        </p:nvCxnSpPr>
        <p:spPr>
          <a:xfrm>
            <a:off x="0" y="3886200"/>
            <a:ext cx="43891200" cy="0"/>
          </a:xfrm>
          <a:prstGeom prst="line">
            <a:avLst/>
          </a:prstGeom>
          <a:ln w="114300">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8807471"/>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4389120" rtl="0" eaLnBrk="1" latinLnBrk="0" hangingPunct="1">
        <a:lnSpc>
          <a:spcPct val="90000"/>
        </a:lnSpc>
        <a:spcBef>
          <a:spcPct val="0"/>
        </a:spcBef>
        <a:buNone/>
        <a:defRPr sz="11500" b="0" kern="1200">
          <a:solidFill>
            <a:schemeClr val="bg1"/>
          </a:solidFill>
          <a:latin typeface="+mj-lt"/>
          <a:ea typeface="+mj-ea"/>
          <a:cs typeface="+mj-cs"/>
        </a:defRPr>
      </a:lvl1pPr>
    </p:titleStyle>
    <p:bodyStyle>
      <a:lvl1pPr marL="45720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A4A3A4"/>
          </p15:clr>
        </p15:guide>
        <p15:guide id="2" pos="720" userDrawn="1">
          <p15:clr>
            <a:srgbClr val="A4A3A4"/>
          </p15:clr>
        </p15:guide>
        <p15:guide id="3" pos="26928" userDrawn="1">
          <p15:clr>
            <a:srgbClr val="A4A3A4"/>
          </p15:clr>
        </p15:guide>
        <p15:guide id="4" pos="13824" userDrawn="1">
          <p15:clr>
            <a:srgbClr val="A4A3A4"/>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TextBox 27">
            <a:extLst>
              <a:ext uri="{FF2B5EF4-FFF2-40B4-BE49-F238E27FC236}">
                <a16:creationId xmlns:a16="http://schemas.microsoft.com/office/drawing/2014/main" id="{2190E3B9-C4C5-00A3-3FF5-510130B9FB9E}"/>
              </a:ext>
            </a:extLst>
          </p:cNvPr>
          <p:cNvSpPr txBox="1"/>
          <p:nvPr/>
        </p:nvSpPr>
        <p:spPr>
          <a:xfrm>
            <a:off x="1763486" y="7580093"/>
            <a:ext cx="38927314" cy="3154710"/>
          </a:xfrm>
          <a:prstGeom prst="rect">
            <a:avLst/>
          </a:prstGeom>
          <a:noFill/>
        </p:spPr>
        <p:txBody>
          <a:bodyPr wrap="square" rtlCol="0">
            <a:spAutoFit/>
          </a:bodyPr>
          <a:lstStyle/>
          <a:p>
            <a:pPr algn="ctr"/>
            <a:r>
              <a:rPr lang="en-GB" sz="19900" b="1" dirty="0">
                <a:latin typeface="+mj-lt"/>
              </a:rPr>
              <a:t>Introduction to Physiology</a:t>
            </a:r>
          </a:p>
        </p:txBody>
      </p:sp>
      <p:sp>
        <p:nvSpPr>
          <p:cNvPr id="29" name="TextBox 28">
            <a:extLst>
              <a:ext uri="{FF2B5EF4-FFF2-40B4-BE49-F238E27FC236}">
                <a16:creationId xmlns:a16="http://schemas.microsoft.com/office/drawing/2014/main" id="{E6D3DA56-39F5-94F3-7AC4-2E55C087A291}"/>
              </a:ext>
            </a:extLst>
          </p:cNvPr>
          <p:cNvSpPr txBox="1"/>
          <p:nvPr/>
        </p:nvSpPr>
        <p:spPr>
          <a:xfrm>
            <a:off x="9797143" y="21661084"/>
            <a:ext cx="22860000" cy="6786473"/>
          </a:xfrm>
          <a:prstGeom prst="rect">
            <a:avLst/>
          </a:prstGeom>
          <a:noFill/>
        </p:spPr>
        <p:txBody>
          <a:bodyPr wrap="square" rtlCol="0">
            <a:spAutoFit/>
          </a:bodyPr>
          <a:lstStyle/>
          <a:p>
            <a:pPr algn="ctr"/>
            <a:r>
              <a:rPr lang="en-GB" sz="8800" b="1" dirty="0">
                <a:latin typeface="+mj-lt"/>
              </a:rPr>
              <a:t>BMHP5003_BIRM</a:t>
            </a:r>
          </a:p>
          <a:p>
            <a:pPr algn="ctr"/>
            <a:r>
              <a:rPr lang="en-GB" sz="8800" b="1" dirty="0">
                <a:latin typeface="+mj-lt"/>
              </a:rPr>
              <a:t>Rachael Rivers</a:t>
            </a:r>
          </a:p>
          <a:p>
            <a:pPr algn="ctr"/>
            <a:r>
              <a:rPr lang="en-GB" sz="8800" b="1" dirty="0">
                <a:latin typeface="+mj-lt"/>
              </a:rPr>
              <a:t>Tabitha Kalyan 2020004</a:t>
            </a:r>
            <a:r>
              <a:rPr lang="en-GB" sz="19900" b="1" dirty="0">
                <a:latin typeface="+mj-lt"/>
              </a:rPr>
              <a:t> </a:t>
            </a:r>
          </a:p>
          <a:p>
            <a:endParaRPr lang="en-GB" sz="6000" dirty="0" err="1"/>
          </a:p>
        </p:txBody>
      </p:sp>
      <p:sp>
        <p:nvSpPr>
          <p:cNvPr id="30" name="TextBox 29">
            <a:extLst>
              <a:ext uri="{FF2B5EF4-FFF2-40B4-BE49-F238E27FC236}">
                <a16:creationId xmlns:a16="http://schemas.microsoft.com/office/drawing/2014/main" id="{2545B1DB-543B-66C1-2A87-0809B4B0CD41}"/>
              </a:ext>
            </a:extLst>
          </p:cNvPr>
          <p:cNvSpPr txBox="1"/>
          <p:nvPr/>
        </p:nvSpPr>
        <p:spPr>
          <a:xfrm>
            <a:off x="5029200" y="13404871"/>
            <a:ext cx="33832800" cy="1862048"/>
          </a:xfrm>
          <a:prstGeom prst="rect">
            <a:avLst/>
          </a:prstGeom>
          <a:noFill/>
        </p:spPr>
        <p:txBody>
          <a:bodyPr wrap="square" rtlCol="0">
            <a:spAutoFit/>
          </a:bodyPr>
          <a:lstStyle/>
          <a:p>
            <a:pPr algn="ctr"/>
            <a:r>
              <a:rPr lang="en-US" sz="11500" b="1" dirty="0">
                <a:effectLst/>
                <a:latin typeface="Arial" panose="020B0604020202020204" pitchFamily="34" charset="0"/>
                <a:ea typeface="Arial" panose="020B0604020202020204" pitchFamily="34" charset="0"/>
              </a:rPr>
              <a:t>Individual Academic Poster presentation </a:t>
            </a:r>
            <a:endParaRPr lang="en-GB" sz="71400" dirty="0" err="1"/>
          </a:p>
        </p:txBody>
      </p:sp>
    </p:spTree>
    <p:extLst>
      <p:ext uri="{BB962C8B-B14F-4D97-AF65-F5344CB8AC3E}">
        <p14:creationId xmlns:p14="http://schemas.microsoft.com/office/powerpoint/2010/main" val="33629531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17000" r="-17000"/>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1158240" y="685860"/>
            <a:ext cx="39303960" cy="2971740"/>
          </a:xfrm>
        </p:spPr>
        <p:txBody>
          <a:bodyPr>
            <a:noAutofit/>
          </a:bodyPr>
          <a:lstStyle/>
          <a:p>
            <a:r>
              <a:rPr lang="en-US" sz="21500" dirty="0"/>
              <a:t>Cardiovascular System</a:t>
            </a:r>
          </a:p>
        </p:txBody>
      </p:sp>
      <p:sp>
        <p:nvSpPr>
          <p:cNvPr id="23" name="Text Placeholder 22"/>
          <p:cNvSpPr>
            <a:spLocks noGrp="1"/>
          </p:cNvSpPr>
          <p:nvPr>
            <p:ph type="body" sz="quarter" idx="36"/>
          </p:nvPr>
        </p:nvSpPr>
        <p:spPr/>
        <p:txBody>
          <a:bodyPr/>
          <a:lstStyle/>
          <a:p>
            <a:r>
              <a:rPr lang="en-US"/>
              <a:t>Your name | Teacher’s name | School</a:t>
            </a:r>
            <a:endParaRPr lang="en-US" dirty="0"/>
          </a:p>
        </p:txBody>
      </p:sp>
      <p:sp>
        <p:nvSpPr>
          <p:cNvPr id="67" name="Text Placeholder 66"/>
          <p:cNvSpPr>
            <a:spLocks noGrp="1"/>
          </p:cNvSpPr>
          <p:nvPr>
            <p:ph type="body" sz="quarter" idx="13"/>
          </p:nvPr>
        </p:nvSpPr>
        <p:spPr>
          <a:xfrm>
            <a:off x="1224280" y="5287054"/>
            <a:ext cx="12801600" cy="1170913"/>
          </a:xfrm>
        </p:spPr>
        <p:txBody>
          <a:bodyPr/>
          <a:lstStyle/>
          <a:p>
            <a:r>
              <a:rPr lang="en-US" dirty="0"/>
              <a:t>Introduction</a:t>
            </a:r>
          </a:p>
        </p:txBody>
      </p:sp>
      <p:sp>
        <p:nvSpPr>
          <p:cNvPr id="69" name="Text Placeholder 68"/>
          <p:cNvSpPr>
            <a:spLocks noGrp="1"/>
          </p:cNvSpPr>
          <p:nvPr>
            <p:ph type="body" sz="quarter" idx="39"/>
          </p:nvPr>
        </p:nvSpPr>
        <p:spPr>
          <a:xfrm>
            <a:off x="1158240" y="6608518"/>
            <a:ext cx="12801600" cy="10782327"/>
          </a:xfrm>
        </p:spPr>
        <p:style>
          <a:lnRef idx="2">
            <a:schemeClr val="dk1"/>
          </a:lnRef>
          <a:fillRef idx="1">
            <a:schemeClr val="lt1"/>
          </a:fillRef>
          <a:effectRef idx="0">
            <a:schemeClr val="dk1"/>
          </a:effectRef>
          <a:fontRef idx="minor">
            <a:schemeClr val="dk1"/>
          </a:fontRef>
        </p:style>
        <p:txBody>
          <a:bodyPr/>
          <a:lstStyle/>
          <a:p>
            <a:pPr algn="just"/>
            <a:r>
              <a:rPr lang="en-US" sz="3700" dirty="0"/>
              <a:t>The heart, blood arteries, and blood make up the cardiovascular system. Its primary function is to carry nutrients and oxygen-rich blood to different body sections while returning deoxygenated blood to the lungs. Serious health issues might arise from abnormalities or injury to any or all of the cardiovascular system's constituent parts (</a:t>
            </a:r>
            <a:r>
              <a:rPr lang="en-US" sz="3700" dirty="0" err="1"/>
              <a:t>Madjid</a:t>
            </a:r>
            <a:r>
              <a:rPr lang="en-US" sz="3700" dirty="0"/>
              <a:t> et al. 2020). Coronary artery disease, heart attacks, high blood pressure, and stroke are common disorders that can harm the cardiovascular system.</a:t>
            </a:r>
          </a:p>
          <a:p>
            <a:pPr algn="just"/>
            <a:r>
              <a:rPr lang="en-US" sz="3700" dirty="0"/>
              <a:t>The human circulatory system is an organ system that moves blood via the arteries to and from every area of the body, delivering nutrients and oxygen to tissues and eliminating wastes like carbon dioxide. Venous, capillary, and arterial parts comprise the two circuits, the pulmonary and the systemic. A heart made of muscle pumps blood through a closed tubular structure.</a:t>
            </a:r>
          </a:p>
        </p:txBody>
      </p:sp>
      <p:sp>
        <p:nvSpPr>
          <p:cNvPr id="68" name="Text Placeholder 67"/>
          <p:cNvSpPr>
            <a:spLocks noGrp="1"/>
          </p:cNvSpPr>
          <p:nvPr>
            <p:ph type="body" sz="quarter" idx="37"/>
          </p:nvPr>
        </p:nvSpPr>
        <p:spPr>
          <a:xfrm>
            <a:off x="1158240" y="17572723"/>
            <a:ext cx="12801600" cy="1219200"/>
          </a:xfrm>
        </p:spPr>
        <p:txBody>
          <a:bodyPr/>
          <a:lstStyle/>
          <a:p>
            <a:r>
              <a:rPr lang="en-US" dirty="0"/>
              <a:t>Components</a:t>
            </a:r>
          </a:p>
        </p:txBody>
      </p:sp>
      <p:sp>
        <p:nvSpPr>
          <p:cNvPr id="11" name="Content Placeholder 10"/>
          <p:cNvSpPr>
            <a:spLocks noGrp="1"/>
          </p:cNvSpPr>
          <p:nvPr>
            <p:ph sz="quarter" idx="38"/>
          </p:nvPr>
        </p:nvSpPr>
        <p:spPr>
          <a:xfrm>
            <a:off x="1198880" y="18973800"/>
            <a:ext cx="12801600" cy="6485982"/>
          </a:xfrm>
        </p:spPr>
        <p:style>
          <a:lnRef idx="2">
            <a:schemeClr val="dk1"/>
          </a:lnRef>
          <a:fillRef idx="1">
            <a:schemeClr val="lt1"/>
          </a:fillRef>
          <a:effectRef idx="0">
            <a:schemeClr val="dk1"/>
          </a:effectRef>
          <a:fontRef idx="minor">
            <a:schemeClr val="dk1"/>
          </a:fontRef>
        </p:style>
        <p:txBody>
          <a:bodyPr>
            <a:normAutofit/>
          </a:bodyPr>
          <a:lstStyle/>
          <a:p>
            <a:pPr marL="0" indent="0" algn="just">
              <a:buNone/>
            </a:pPr>
            <a:r>
              <a:rPr lang="en-US" sz="3700" dirty="0"/>
              <a:t>The cardiovascular system carries blood to various parts of the body (Eliason et al. 2017). It is composed of the following organs and tissues: </a:t>
            </a:r>
          </a:p>
          <a:p>
            <a:pPr marL="0" indent="0" algn="just">
              <a:buNone/>
            </a:pPr>
            <a:r>
              <a:rPr lang="en-US" sz="3700" dirty="0"/>
              <a:t>The heart is a muscular pump inside the body that pumps blood. </a:t>
            </a:r>
          </a:p>
          <a:p>
            <a:pPr marL="0" indent="0" algn="just">
              <a:buNone/>
            </a:pPr>
            <a:r>
              <a:rPr lang="en-US" sz="3700" dirty="0"/>
              <a:t>A closed network of blood vessels known as an artery transports blood far from the heart. </a:t>
            </a:r>
          </a:p>
          <a:p>
            <a:pPr marL="0" indent="0" algn="just">
              <a:buNone/>
            </a:pPr>
            <a:r>
              <a:rPr lang="en-US" sz="3700" dirty="0"/>
              <a:t>b) Veins: They carry blood to the heart. </a:t>
            </a:r>
          </a:p>
          <a:p>
            <a:pPr marL="0" indent="0" algn="just">
              <a:buNone/>
            </a:pPr>
            <a:r>
              <a:rPr lang="en-US" sz="3700" dirty="0"/>
              <a:t>c) Capillaries - These are the tiny vessels that emerge from arteries to carry blood to various bodily areas.</a:t>
            </a:r>
            <a:endParaRPr lang="en-US" sz="3700" dirty="0">
              <a:latin typeface="+mj-lt"/>
            </a:endParaRPr>
          </a:p>
        </p:txBody>
      </p:sp>
      <p:sp>
        <p:nvSpPr>
          <p:cNvPr id="7" name="Text Placeholder 6"/>
          <p:cNvSpPr>
            <a:spLocks noGrp="1"/>
          </p:cNvSpPr>
          <p:nvPr>
            <p:ph type="body" sz="quarter" idx="17"/>
          </p:nvPr>
        </p:nvSpPr>
        <p:spPr>
          <a:xfrm>
            <a:off x="15511780" y="19405600"/>
            <a:ext cx="12801600" cy="1219200"/>
          </a:xfrm>
        </p:spPr>
        <p:txBody>
          <a:bodyPr/>
          <a:lstStyle/>
          <a:p>
            <a:r>
              <a:rPr lang="en-US" dirty="0"/>
              <a:t>Anatomy of Cardiovascular system</a:t>
            </a:r>
          </a:p>
        </p:txBody>
      </p:sp>
      <p:sp>
        <p:nvSpPr>
          <p:cNvPr id="12" name="Content Placeholder 11"/>
          <p:cNvSpPr>
            <a:spLocks noGrp="1"/>
          </p:cNvSpPr>
          <p:nvPr>
            <p:ph sz="quarter" idx="25"/>
          </p:nvPr>
        </p:nvSpPr>
        <p:spPr>
          <a:xfrm>
            <a:off x="15593060" y="21311033"/>
            <a:ext cx="12801600" cy="10435771"/>
          </a:xfrm>
        </p:spPr>
        <p:style>
          <a:lnRef idx="2">
            <a:schemeClr val="dk1"/>
          </a:lnRef>
          <a:fillRef idx="1">
            <a:schemeClr val="lt1"/>
          </a:fillRef>
          <a:effectRef idx="0">
            <a:schemeClr val="dk1"/>
          </a:effectRef>
          <a:fontRef idx="minor">
            <a:schemeClr val="dk1"/>
          </a:fontRef>
        </p:style>
        <p:txBody>
          <a:bodyPr>
            <a:normAutofit/>
          </a:bodyPr>
          <a:lstStyle/>
          <a:p>
            <a:pPr marL="0" indent="0" algn="just">
              <a:buNone/>
            </a:pPr>
            <a:r>
              <a:rPr lang="en-US" sz="3700" dirty="0"/>
              <a:t>The circulation of the body is supported by a variety of tissues, organs, and systems operating in concert. Let's look at the cardiovascular system's parts. This circulatory system's engine is a specialized organ called the heart (Aaronson et al. 2020).</a:t>
            </a:r>
          </a:p>
          <a:p>
            <a:pPr marL="0" indent="0" algn="just">
              <a:buNone/>
            </a:pPr>
            <a:r>
              <a:rPr lang="en-US" sz="3700" dirty="0"/>
              <a:t>The heart : In the thoracic region, there is a muscular pumping organ called the heart. Two of its four chambers are the atrium and ventricles..</a:t>
            </a:r>
          </a:p>
          <a:p>
            <a:pPr marL="0" indent="0" algn="just">
              <a:buNone/>
            </a:pPr>
            <a:r>
              <a:rPr lang="en-US" sz="3700" dirty="0"/>
              <a:t>Blood vessels : The biological passageways utilized for the transport of blood are called blood vessels. Blood flow rate and blood vessel size are correlated (</a:t>
            </a:r>
            <a:r>
              <a:rPr lang="en-US" sz="3700" dirty="0" err="1"/>
              <a:t>Paneni</a:t>
            </a:r>
            <a:r>
              <a:rPr lang="en-US" sz="3700" dirty="0"/>
              <a:t> et al. 2017). The lumen, a hollow space inside the blood vessels, is where the blood flows. </a:t>
            </a:r>
          </a:p>
        </p:txBody>
      </p:sp>
      <p:sp>
        <p:nvSpPr>
          <p:cNvPr id="9" name="Text Placeholder 8"/>
          <p:cNvSpPr>
            <a:spLocks noGrp="1"/>
          </p:cNvSpPr>
          <p:nvPr>
            <p:ph type="body" sz="quarter" idx="21"/>
          </p:nvPr>
        </p:nvSpPr>
        <p:spPr>
          <a:xfrm>
            <a:off x="1198880" y="25758004"/>
            <a:ext cx="12801600" cy="1219200"/>
          </a:xfrm>
        </p:spPr>
        <p:txBody>
          <a:bodyPr/>
          <a:lstStyle/>
          <a:p>
            <a:r>
              <a:rPr lang="en-US" dirty="0"/>
              <a:t>Types of system associated with</a:t>
            </a:r>
          </a:p>
        </p:txBody>
      </p:sp>
      <p:sp>
        <p:nvSpPr>
          <p:cNvPr id="18" name="Text Placeholder 17"/>
          <p:cNvSpPr>
            <a:spLocks noGrp="1"/>
          </p:cNvSpPr>
          <p:nvPr>
            <p:ph type="body" sz="quarter" idx="31"/>
          </p:nvPr>
        </p:nvSpPr>
        <p:spPr>
          <a:xfrm>
            <a:off x="29865320" y="5238767"/>
            <a:ext cx="12801600" cy="1219200"/>
          </a:xfrm>
        </p:spPr>
        <p:txBody>
          <a:bodyPr/>
          <a:lstStyle/>
          <a:p>
            <a:r>
              <a:rPr lang="en-US" dirty="0"/>
              <a:t>System association</a:t>
            </a:r>
          </a:p>
        </p:txBody>
      </p:sp>
      <p:sp>
        <p:nvSpPr>
          <p:cNvPr id="21" name="Text Placeholder 20"/>
          <p:cNvSpPr>
            <a:spLocks noGrp="1"/>
          </p:cNvSpPr>
          <p:nvPr>
            <p:ph type="body" sz="quarter" idx="34"/>
          </p:nvPr>
        </p:nvSpPr>
        <p:spPr>
          <a:xfrm>
            <a:off x="29865320" y="16050951"/>
            <a:ext cx="12801600" cy="1219200"/>
          </a:xfrm>
        </p:spPr>
        <p:txBody>
          <a:bodyPr/>
          <a:lstStyle/>
          <a:p>
            <a:r>
              <a:rPr lang="en-US" dirty="0"/>
              <a:t>Functions of cardiovascular system</a:t>
            </a:r>
          </a:p>
        </p:txBody>
      </p:sp>
      <p:sp>
        <p:nvSpPr>
          <p:cNvPr id="22" name="Content Placeholder 21"/>
          <p:cNvSpPr>
            <a:spLocks noGrp="1"/>
          </p:cNvSpPr>
          <p:nvPr>
            <p:ph sz="quarter" idx="35"/>
          </p:nvPr>
        </p:nvSpPr>
        <p:spPr>
          <a:xfrm>
            <a:off x="29865320" y="17572723"/>
            <a:ext cx="12801600" cy="14659817"/>
          </a:xfrm>
        </p:spPr>
        <p:style>
          <a:lnRef idx="2">
            <a:schemeClr val="dk1"/>
          </a:lnRef>
          <a:fillRef idx="1">
            <a:schemeClr val="lt1"/>
          </a:fillRef>
          <a:effectRef idx="0">
            <a:schemeClr val="dk1"/>
          </a:effectRef>
          <a:fontRef idx="minor">
            <a:schemeClr val="dk1"/>
          </a:fontRef>
        </p:style>
        <p:txBody>
          <a:bodyPr>
            <a:normAutofit/>
          </a:bodyPr>
          <a:lstStyle/>
          <a:p>
            <a:pPr marL="0" indent="0" algn="just">
              <a:buNone/>
            </a:pPr>
            <a:r>
              <a:rPr lang="en-US" sz="3700" dirty="0"/>
              <a:t>The important functions of cardiovascular system includes the following :</a:t>
            </a:r>
          </a:p>
          <a:p>
            <a:pPr marL="742950" indent="-742950" algn="just">
              <a:buAutoNum type="alphaLcParenR"/>
            </a:pPr>
            <a:r>
              <a:rPr lang="en-US" sz="3700" dirty="0"/>
              <a:t>Transportation : It transports oxygenated and deoxygenated blood from the heart to other bodily parts and vice versa, as implied by the name. It also removes carbon dioxide and waste products while distributing essential nutrients and oxygen throughout the body. while plasma in the body helps in the delivery of hormones.</a:t>
            </a:r>
          </a:p>
          <a:p>
            <a:pPr marL="742950" indent="-742950" algn="just">
              <a:buAutoNum type="alphaLcParenR"/>
            </a:pPr>
            <a:r>
              <a:rPr lang="en-US" sz="3700" dirty="0"/>
              <a:t>Protection : White blood cells are part of the body's defense against disease and are found in the circulatory system of humans (Yang et al. 2016). They take out the trash and combat illness. In order to repair the wounds, they can also form scabs. Virus entry into the body is therefore restricted.</a:t>
            </a:r>
          </a:p>
          <a:p>
            <a:pPr marL="742950" indent="-742950" algn="just">
              <a:buAutoNum type="alphaLcParenR"/>
            </a:pPr>
            <a:r>
              <a:rPr lang="en-US" sz="3700" dirty="0"/>
              <a:t>Regulation: The vascular system keeps tabs on the body's ability to maintain hemostasis. They are also in responsible of keeping the body's temperature consistent. When blood gets excessively hot, blood vessels near to the skin's surface open and discharge the additional heat into the environment (Kroeker 2018). This condition is known as hyperthermia. On the other hand, the blood vessels constrict with hypothermia.</a:t>
            </a:r>
          </a:p>
        </p:txBody>
      </p:sp>
      <p:sp>
        <p:nvSpPr>
          <p:cNvPr id="24" name="Content Placeholder 23">
            <a:extLst>
              <a:ext uri="{FF2B5EF4-FFF2-40B4-BE49-F238E27FC236}">
                <a16:creationId xmlns:a16="http://schemas.microsoft.com/office/drawing/2014/main" id="{4EAFDB7F-3B86-EA7F-ECE3-D278424D6A90}"/>
              </a:ext>
            </a:extLst>
          </p:cNvPr>
          <p:cNvSpPr>
            <a:spLocks noGrp="1"/>
          </p:cNvSpPr>
          <p:nvPr>
            <p:ph sz="quarter" idx="27"/>
          </p:nvPr>
        </p:nvSpPr>
        <p:spPr>
          <a:xfrm>
            <a:off x="1158240" y="27340958"/>
            <a:ext cx="12801600" cy="4891582"/>
          </a:xfrm>
        </p:spPr>
        <p:style>
          <a:lnRef idx="2">
            <a:schemeClr val="dk1"/>
          </a:lnRef>
          <a:fillRef idx="1">
            <a:schemeClr val="lt1"/>
          </a:fillRef>
          <a:effectRef idx="0">
            <a:schemeClr val="dk1"/>
          </a:effectRef>
          <a:fontRef idx="minor">
            <a:schemeClr val="dk1"/>
          </a:fontRef>
        </p:style>
        <p:txBody>
          <a:bodyPr>
            <a:normAutofit fontScale="92500" lnSpcReduction="20000"/>
          </a:bodyPr>
          <a:lstStyle/>
          <a:p>
            <a:r>
              <a:rPr lang="en-US" sz="4000" dirty="0"/>
              <a:t>In the body, there are two different blood circulation systems. The systemic circulatory system is the first system. The primary method by which the body delivers blood to all of its tissues, cells, and organs is through this system (</a:t>
            </a:r>
            <a:r>
              <a:rPr lang="en-US" sz="4000" dirty="0" err="1"/>
              <a:t>Csige</a:t>
            </a:r>
            <a:r>
              <a:rPr lang="en-US" sz="4000" dirty="0"/>
              <a:t> et al., 2018). </a:t>
            </a:r>
          </a:p>
          <a:p>
            <a:r>
              <a:rPr lang="en-US" sz="4000" dirty="0"/>
              <a:t>The pulmonary circulatory system is the second. The flow of blood between the heart and lungs via this circulatory system. Where carbon dioxide departs, and oxygen enters the bloodstream.</a:t>
            </a:r>
            <a:endParaRPr lang="en-IN" sz="4000" dirty="0"/>
          </a:p>
        </p:txBody>
      </p:sp>
      <p:sp>
        <p:nvSpPr>
          <p:cNvPr id="34" name="Content Placeholder 33">
            <a:extLst>
              <a:ext uri="{FF2B5EF4-FFF2-40B4-BE49-F238E27FC236}">
                <a16:creationId xmlns:a16="http://schemas.microsoft.com/office/drawing/2014/main" id="{48ED81D8-A9B0-7308-E488-C0035163F786}"/>
              </a:ext>
            </a:extLst>
          </p:cNvPr>
          <p:cNvSpPr>
            <a:spLocks noGrp="1"/>
          </p:cNvSpPr>
          <p:nvPr>
            <p:ph sz="quarter" idx="32"/>
          </p:nvPr>
        </p:nvSpPr>
        <p:spPr>
          <a:xfrm>
            <a:off x="29900880" y="6811718"/>
            <a:ext cx="12801600" cy="8885482"/>
          </a:xfrm>
        </p:spPr>
        <p:style>
          <a:lnRef idx="2">
            <a:schemeClr val="dk1"/>
          </a:lnRef>
          <a:fillRef idx="1">
            <a:schemeClr val="lt1"/>
          </a:fillRef>
          <a:effectRef idx="0">
            <a:schemeClr val="dk1"/>
          </a:effectRef>
          <a:fontRef idx="minor">
            <a:schemeClr val="dk1"/>
          </a:fontRef>
        </p:style>
        <p:txBody>
          <a:bodyPr>
            <a:normAutofit lnSpcReduction="10000"/>
          </a:bodyPr>
          <a:lstStyle/>
          <a:p>
            <a:pPr marL="0" indent="0" algn="just">
              <a:buNone/>
            </a:pPr>
            <a:r>
              <a:rPr lang="en-US" sz="3700" dirty="0"/>
              <a:t>Cardiovascular system: This section is broken further into several components, including: </a:t>
            </a:r>
          </a:p>
          <a:p>
            <a:pPr marL="0" indent="0" algn="just">
              <a:buNone/>
            </a:pPr>
            <a:r>
              <a:rPr lang="en-US" sz="3700" dirty="0"/>
              <a:t>a) Pulmonary circulation Deoxygenated blood is moved from the right side of the heart to the lungs during this circulation ( (Romero et al. 2017). The oxygenated blood then passes into the left side of the heart. The heart's right atrium and right ventricle are the cardiac chambers involved in pulmonary circulation.</a:t>
            </a:r>
          </a:p>
          <a:p>
            <a:pPr marL="0" indent="0" algn="just">
              <a:buNone/>
            </a:pPr>
            <a:r>
              <a:rPr lang="en-US" sz="3700" dirty="0"/>
              <a:t>b) Systemic circulation carries oxygenated blood from the left side of the heart to every other organ and tissue in the body. The purpose of the systemic circulation is to remove waste from the tissues. Additionally, it sends the body's deoxygenated blood over to the right side of the heart. The heart's left atrium and left ventricle are the cardiac chambers responsible for systemic circulation.</a:t>
            </a:r>
            <a:endParaRPr lang="en-IN" dirty="0"/>
          </a:p>
        </p:txBody>
      </p:sp>
      <p:pic>
        <p:nvPicPr>
          <p:cNvPr id="1026" name="Picture 2" descr="See the source image">
            <a:extLst>
              <a:ext uri="{FF2B5EF4-FFF2-40B4-BE49-F238E27FC236}">
                <a16:creationId xmlns:a16="http://schemas.microsoft.com/office/drawing/2014/main" id="{0DBC6841-43BD-5E05-9EAD-5771BE5FB4B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552420" y="5418122"/>
            <a:ext cx="12801600" cy="12243657"/>
          </a:xfrm>
          <a:prstGeom prst="rect">
            <a:avLst/>
          </a:prstGeom>
          <a:ln w="127000" cap="sq">
            <a:solidFill>
              <a:srgbClr val="000000"/>
            </a:solidFill>
            <a:miter lim="800000"/>
          </a:ln>
          <a:effectLst>
            <a:outerShdw blurRad="57150" dist="50800" dir="2700000" algn="tl" rotWithShape="0">
              <a:srgbClr val="000000">
                <a:alpha val="40000"/>
              </a:srgbClr>
            </a:outerShdw>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04A05DF-CAF5-D13E-ADD5-9ED7CB3A37D3}"/>
              </a:ext>
            </a:extLst>
          </p:cNvPr>
          <p:cNvSpPr txBox="1"/>
          <p:nvPr/>
        </p:nvSpPr>
        <p:spPr>
          <a:xfrm>
            <a:off x="15552420" y="18057647"/>
            <a:ext cx="12760960" cy="661720"/>
          </a:xfrm>
          <a:prstGeom prst="rect">
            <a:avLst/>
          </a:prstGeom>
          <a:solidFill>
            <a:schemeClr val="bg1">
              <a:lumMod val="95000"/>
            </a:schemeClr>
          </a:solidFill>
          <a:ln>
            <a:solidFill>
              <a:schemeClr val="tx1">
                <a:lumMod val="95000"/>
                <a:lumOff val="5000"/>
              </a:schemeClr>
            </a:solidFill>
          </a:ln>
        </p:spPr>
        <p:txBody>
          <a:bodyPr wrap="square" rtlCol="0">
            <a:spAutoFit/>
          </a:bodyPr>
          <a:lstStyle/>
          <a:p>
            <a:r>
              <a:rPr lang="en-IN" sz="3700" dirty="0"/>
              <a:t>Figure: Human Cardiovascular system </a:t>
            </a:r>
            <a:r>
              <a:rPr lang="en-US" sz="3700" dirty="0"/>
              <a:t>(</a:t>
            </a:r>
            <a:r>
              <a:rPr lang="en-US" sz="3700" dirty="0" err="1"/>
              <a:t>Paneni</a:t>
            </a:r>
            <a:r>
              <a:rPr lang="en-US" sz="3700" dirty="0"/>
              <a:t> et al. 2017)</a:t>
            </a:r>
            <a:endParaRPr lang="en-IN" sz="3700" dirty="0"/>
          </a:p>
        </p:txBody>
      </p:sp>
    </p:spTree>
    <p:extLst>
      <p:ext uri="{BB962C8B-B14F-4D97-AF65-F5344CB8AC3E}">
        <p14:creationId xmlns:p14="http://schemas.microsoft.com/office/powerpoint/2010/main" val="9311989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US" sz="21500" dirty="0"/>
              <a:t>Cardiovascular System</a:t>
            </a:r>
          </a:p>
        </p:txBody>
      </p:sp>
      <p:sp>
        <p:nvSpPr>
          <p:cNvPr id="23" name="Text Placeholder 22"/>
          <p:cNvSpPr>
            <a:spLocks noGrp="1"/>
          </p:cNvSpPr>
          <p:nvPr>
            <p:ph type="body" sz="quarter" idx="36"/>
          </p:nvPr>
        </p:nvSpPr>
        <p:spPr/>
        <p:txBody>
          <a:bodyPr/>
          <a:lstStyle/>
          <a:p>
            <a:r>
              <a:rPr lang="en-US"/>
              <a:t>Your name | Teacher’s name | School</a:t>
            </a:r>
            <a:endParaRPr lang="en-US" dirty="0"/>
          </a:p>
        </p:txBody>
      </p:sp>
      <p:sp>
        <p:nvSpPr>
          <p:cNvPr id="67" name="Text Placeholder 66"/>
          <p:cNvSpPr>
            <a:spLocks noGrp="1"/>
          </p:cNvSpPr>
          <p:nvPr>
            <p:ph type="body" sz="quarter" idx="13"/>
          </p:nvPr>
        </p:nvSpPr>
        <p:spPr>
          <a:xfrm>
            <a:off x="1224280" y="5287054"/>
            <a:ext cx="12801600" cy="1170913"/>
          </a:xfrm>
        </p:spPr>
        <p:txBody>
          <a:bodyPr/>
          <a:lstStyle/>
          <a:p>
            <a:r>
              <a:rPr lang="en-US" dirty="0"/>
              <a:t>Main component – The Heart</a:t>
            </a:r>
          </a:p>
        </p:txBody>
      </p:sp>
      <p:sp>
        <p:nvSpPr>
          <p:cNvPr id="69" name="Text Placeholder 68"/>
          <p:cNvSpPr>
            <a:spLocks noGrp="1"/>
          </p:cNvSpPr>
          <p:nvPr>
            <p:ph type="body" sz="quarter" idx="39"/>
          </p:nvPr>
        </p:nvSpPr>
        <p:spPr>
          <a:xfrm>
            <a:off x="1158240" y="6608519"/>
            <a:ext cx="12801600" cy="5583481"/>
          </a:xfrm>
        </p:spPr>
        <p:style>
          <a:lnRef idx="2">
            <a:schemeClr val="dk1"/>
          </a:lnRef>
          <a:fillRef idx="1">
            <a:schemeClr val="lt1"/>
          </a:fillRef>
          <a:effectRef idx="0">
            <a:schemeClr val="dk1"/>
          </a:effectRef>
          <a:fontRef idx="minor">
            <a:schemeClr val="dk1"/>
          </a:fontRef>
        </p:style>
        <p:txBody>
          <a:bodyPr/>
          <a:lstStyle/>
          <a:p>
            <a:pPr algn="just"/>
            <a:endParaRPr lang="en-US" sz="3700" dirty="0"/>
          </a:p>
          <a:p>
            <a:pPr algn="just"/>
            <a:r>
              <a:rPr lang="en-US" sz="3700" dirty="0"/>
              <a:t>A muscle that pumps blood is the heart. In spiders and annelid worms, it is a straight tube. Mollusks have a more appealing design with one or more receiving chambers (atria) and a primary pumping chamber (ventricle). The heart, a four-chambered double pump, controls the circulatory system of humans, other animals, and birds (</a:t>
            </a:r>
            <a:r>
              <a:rPr lang="en-US" sz="3700" dirty="0" err="1"/>
              <a:t>Burggren</a:t>
            </a:r>
            <a:r>
              <a:rPr lang="en-US" sz="3700" dirty="0"/>
              <a:t> and </a:t>
            </a:r>
            <a:r>
              <a:rPr lang="en-US" sz="3700" dirty="0" err="1"/>
              <a:t>Bagatto</a:t>
            </a:r>
            <a:r>
              <a:rPr lang="en-US" sz="3700" dirty="0"/>
              <a:t>, 2020).In humans, it lays on the diaphragm, the muscular wall separating the chest from the abdomen, under the breastbone, and between the two lungs.</a:t>
            </a:r>
          </a:p>
          <a:p>
            <a:pPr algn="just"/>
            <a:endParaRPr lang="en-US" sz="3700" dirty="0"/>
          </a:p>
        </p:txBody>
      </p:sp>
      <p:sp>
        <p:nvSpPr>
          <p:cNvPr id="68" name="Text Placeholder 67"/>
          <p:cNvSpPr>
            <a:spLocks noGrp="1"/>
          </p:cNvSpPr>
          <p:nvPr>
            <p:ph type="body" sz="quarter" idx="37"/>
          </p:nvPr>
        </p:nvSpPr>
        <p:spPr>
          <a:xfrm>
            <a:off x="1158240" y="12388547"/>
            <a:ext cx="12801600" cy="1219200"/>
          </a:xfrm>
        </p:spPr>
        <p:txBody>
          <a:bodyPr/>
          <a:lstStyle/>
          <a:p>
            <a:r>
              <a:rPr lang="en-US" dirty="0"/>
              <a:t>Structure of Heart</a:t>
            </a:r>
          </a:p>
        </p:txBody>
      </p:sp>
      <p:sp>
        <p:nvSpPr>
          <p:cNvPr id="11" name="Content Placeholder 10"/>
          <p:cNvSpPr>
            <a:spLocks noGrp="1"/>
          </p:cNvSpPr>
          <p:nvPr>
            <p:ph sz="quarter" idx="38"/>
          </p:nvPr>
        </p:nvSpPr>
        <p:spPr>
          <a:xfrm>
            <a:off x="1158240" y="13804294"/>
            <a:ext cx="12801600" cy="18783906"/>
          </a:xfrm>
        </p:spPr>
        <p:style>
          <a:lnRef idx="2">
            <a:schemeClr val="dk1"/>
          </a:lnRef>
          <a:fillRef idx="1">
            <a:schemeClr val="lt1"/>
          </a:fillRef>
          <a:effectRef idx="0">
            <a:schemeClr val="dk1"/>
          </a:effectRef>
          <a:fontRef idx="minor">
            <a:schemeClr val="dk1"/>
          </a:fontRef>
        </p:style>
        <p:txBody>
          <a:bodyPr>
            <a:normAutofit/>
          </a:bodyPr>
          <a:lstStyle/>
          <a:p>
            <a:pPr marL="0" indent="0" algn="just">
              <a:buNone/>
            </a:pPr>
            <a:r>
              <a:rPr lang="en-US" sz="3700" dirty="0"/>
              <a:t>The myocardial, a thick muscular wall, comprises many layers in the heart. The heart contains four different chambers in total: two "atria" (upper chambers) and two "ventricles" (bottom chambers). A wall separates the atria and ventricles called a "septum." The blood flow between the various chambers as managed through valves.</a:t>
            </a:r>
          </a:p>
          <a:p>
            <a:pPr marL="0" indent="0" algn="just">
              <a:buNone/>
            </a:pPr>
            <a:r>
              <a:rPr lang="en-US" sz="3700" dirty="0">
                <a:latin typeface="+mj-lt"/>
              </a:rPr>
              <a:t>a) Deoxygenated blood leaves the body through the inferior and superior vena cava veins. It enters the right atrium (upper right chamber).</a:t>
            </a:r>
          </a:p>
          <a:p>
            <a:pPr marL="0" indent="0" algn="just">
              <a:buNone/>
            </a:pPr>
            <a:r>
              <a:rPr lang="en-US" sz="3700" dirty="0">
                <a:latin typeface="+mj-lt"/>
              </a:rPr>
              <a:t>b) The right ventricle can receive blood due to the presence of the tricuspid valve (lower right chamber).</a:t>
            </a:r>
          </a:p>
          <a:p>
            <a:pPr marL="0" indent="0" algn="just">
              <a:buNone/>
            </a:pPr>
            <a:r>
              <a:rPr lang="en-US" sz="3700" dirty="0">
                <a:latin typeface="+mj-lt"/>
              </a:rPr>
              <a:t>c) The right ventricle pumps blood via the pulmonary valve and into the significant pulmonary artery.</a:t>
            </a:r>
          </a:p>
          <a:p>
            <a:pPr marL="0" indent="0" algn="just">
              <a:buNone/>
            </a:pPr>
            <a:r>
              <a:rPr lang="en-US" sz="3700" dirty="0">
                <a:latin typeface="+mj-lt"/>
              </a:rPr>
              <a:t>d) The left and right pulmonary arteries then allow the blood to reach the lungs. In this instance, breathing makes the body take in oxygen and let out carbon dioxide. As a result, the blood is now highly oxygenated (Bartholomew and Martini 2017).</a:t>
            </a:r>
          </a:p>
          <a:p>
            <a:pPr marL="0" indent="0" algn="just">
              <a:buNone/>
            </a:pPr>
            <a:r>
              <a:rPr lang="en-US" sz="3700" dirty="0"/>
              <a:t>e) The blood returns to the heart through four pulmonary veins and reaches the left atrium (upper left chamber).</a:t>
            </a:r>
          </a:p>
          <a:p>
            <a:pPr marL="0" indent="0" algn="just">
              <a:buNone/>
            </a:pPr>
            <a:r>
              <a:rPr lang="en-US" sz="3700" dirty="0">
                <a:latin typeface="+mj-lt"/>
              </a:rPr>
              <a:t>f) Blood may flow into the left ventricle due to the mitral valve (lower left chamber).</a:t>
            </a:r>
          </a:p>
          <a:p>
            <a:pPr marL="0" indent="0" algn="just">
              <a:buNone/>
            </a:pPr>
            <a:r>
              <a:rPr lang="en-US" sz="3700" dirty="0">
                <a:latin typeface="+mj-lt"/>
              </a:rPr>
              <a:t>g) Blood may flow from the left ventricle into the "aorta," a significant artery, due to the aortic valve. Blood travels from this artery to the rest of the body.</a:t>
            </a:r>
          </a:p>
        </p:txBody>
      </p:sp>
      <p:sp>
        <p:nvSpPr>
          <p:cNvPr id="7" name="Text Placeholder 6"/>
          <p:cNvSpPr>
            <a:spLocks noGrp="1"/>
          </p:cNvSpPr>
          <p:nvPr>
            <p:ph type="body" sz="quarter" idx="17"/>
          </p:nvPr>
        </p:nvSpPr>
        <p:spPr>
          <a:xfrm>
            <a:off x="15322550" y="13339498"/>
            <a:ext cx="12801600" cy="1219200"/>
          </a:xfrm>
        </p:spPr>
        <p:txBody>
          <a:bodyPr/>
          <a:lstStyle/>
          <a:p>
            <a:r>
              <a:rPr lang="en-US" dirty="0"/>
              <a:t>Cardiac Cycle</a:t>
            </a:r>
          </a:p>
        </p:txBody>
      </p:sp>
      <p:sp>
        <p:nvSpPr>
          <p:cNvPr id="12" name="Content Placeholder 11"/>
          <p:cNvSpPr>
            <a:spLocks noGrp="1"/>
          </p:cNvSpPr>
          <p:nvPr>
            <p:ph sz="quarter" idx="25"/>
          </p:nvPr>
        </p:nvSpPr>
        <p:spPr>
          <a:xfrm>
            <a:off x="15271569" y="14750787"/>
            <a:ext cx="12801600" cy="9836413"/>
          </a:xfrm>
        </p:spPr>
        <p:style>
          <a:lnRef idx="2">
            <a:schemeClr val="dk1"/>
          </a:lnRef>
          <a:fillRef idx="1">
            <a:schemeClr val="lt1"/>
          </a:fillRef>
          <a:effectRef idx="0">
            <a:schemeClr val="dk1"/>
          </a:effectRef>
          <a:fontRef idx="minor">
            <a:schemeClr val="dk1"/>
          </a:fontRef>
        </p:style>
        <p:txBody>
          <a:bodyPr>
            <a:normAutofit lnSpcReduction="10000"/>
          </a:bodyPr>
          <a:lstStyle/>
          <a:p>
            <a:pPr marL="0" indent="0" algn="just">
              <a:buNone/>
            </a:pPr>
            <a:r>
              <a:rPr lang="en-US" sz="3700" dirty="0"/>
              <a:t>Every tissue in the body receives blood through closed arteries from the heart. Then, the blood transports nutrients and oxygen to the body's cells. Without blood, tissues and cells would not be able to function correctly, and they would start to degrade and die (Knight and Nigam 2017).</a:t>
            </a:r>
          </a:p>
          <a:p>
            <a:pPr marL="0" indent="0" algn="just">
              <a:buNone/>
            </a:pPr>
            <a:r>
              <a:rPr lang="en-US" sz="3700" dirty="0"/>
              <a:t>There are two periods in the cardiac cycle. Diastole is the initial stage when blood fills the ventricles and causes them to expand. Aortic or pulmonary valve closure occurs first, followed by mitral or tricuspid valve closure. During diastole, the heart gets blood from the blood arteries to prime the ventricles for the following contraction (Ozturk et al. 2016). Systole, the second phase, begins when the ventricles contract and release blood. It begins with the closure of the mitral or tricuspid valve. It concludes with the closure of the aortic or pulmonary valve. The blood gets driven out of the arteries and ventricles because of the pressure inside. The ventricles are higher than that in the blood vessels nearby.</a:t>
            </a:r>
          </a:p>
        </p:txBody>
      </p:sp>
      <p:sp>
        <p:nvSpPr>
          <p:cNvPr id="18" name="Text Placeholder 17"/>
          <p:cNvSpPr>
            <a:spLocks noGrp="1"/>
          </p:cNvSpPr>
          <p:nvPr>
            <p:ph type="body" sz="quarter" idx="31"/>
          </p:nvPr>
        </p:nvSpPr>
        <p:spPr>
          <a:xfrm>
            <a:off x="29865320" y="5238767"/>
            <a:ext cx="12801600" cy="1219200"/>
          </a:xfrm>
        </p:spPr>
        <p:txBody>
          <a:bodyPr/>
          <a:lstStyle/>
          <a:p>
            <a:r>
              <a:rPr lang="en-US" dirty="0"/>
              <a:t>Kinds of Blood Vessels</a:t>
            </a:r>
          </a:p>
        </p:txBody>
      </p:sp>
      <p:sp>
        <p:nvSpPr>
          <p:cNvPr id="34" name="Content Placeholder 33">
            <a:extLst>
              <a:ext uri="{FF2B5EF4-FFF2-40B4-BE49-F238E27FC236}">
                <a16:creationId xmlns:a16="http://schemas.microsoft.com/office/drawing/2014/main" id="{48ED81D8-A9B0-7308-E488-C0035163F786}"/>
              </a:ext>
            </a:extLst>
          </p:cNvPr>
          <p:cNvSpPr>
            <a:spLocks noGrp="1"/>
          </p:cNvSpPr>
          <p:nvPr>
            <p:ph sz="quarter" idx="32"/>
          </p:nvPr>
        </p:nvSpPr>
        <p:spPr>
          <a:xfrm>
            <a:off x="29900880" y="6811718"/>
            <a:ext cx="12801600" cy="25776482"/>
          </a:xfrm>
        </p:spPr>
        <p:style>
          <a:lnRef idx="2">
            <a:schemeClr val="dk1"/>
          </a:lnRef>
          <a:fillRef idx="1">
            <a:schemeClr val="lt1"/>
          </a:fillRef>
          <a:effectRef idx="0">
            <a:schemeClr val="dk1"/>
          </a:effectRef>
          <a:fontRef idx="minor">
            <a:schemeClr val="dk1"/>
          </a:fontRef>
        </p:style>
        <p:txBody>
          <a:bodyPr>
            <a:normAutofit/>
          </a:bodyPr>
          <a:lstStyle/>
          <a:p>
            <a:pPr marL="0" indent="0" algn="just">
              <a:buNone/>
            </a:pPr>
            <a:r>
              <a:rPr lang="en-IN" sz="3700"/>
              <a:t>The </a:t>
            </a:r>
            <a:r>
              <a:rPr lang="en-IN" sz="3700" dirty="0"/>
              <a:t>human body system has three basic types of blood arteries. These blood arteries are a crucial component of the cardiovascular system, connecting it to the body's circulatory system.</a:t>
            </a:r>
          </a:p>
          <a:p>
            <a:pPr marL="0" indent="0" algn="just">
              <a:buNone/>
            </a:pPr>
            <a:r>
              <a:rPr lang="en-IN" sz="3700" dirty="0"/>
              <a:t>Arteries : </a:t>
            </a:r>
            <a:r>
              <a:rPr lang="en-US" sz="3700" dirty="0"/>
              <a:t>The oxygenated blood is transported out from the heart by this sort of blood artery. They are under intense strain because when the blood is pushed away from the heart with increased power, the pressure is raised. As a result, they have a more elastic, thick, and muscular structure (Loukas et al. 2016). In the human body, arteries have a higher proportion of elastic tissues, which helps them stretch and adapt to strain. Because they are more muscular, the smaller arteries may contract and control the blood flow. directing the flow of blood to each organ as a result. Arterioles are the branches that emerge from the ends of the arteries. They are more numerous and narrower in nature, which results in reduced blood pressure. They act as a junction between arteries and capillaries.</a:t>
            </a:r>
          </a:p>
          <a:p>
            <a:pPr marL="742950" indent="-742950" algn="just">
              <a:buAutoNum type="alphaLcParenR"/>
            </a:pPr>
            <a:r>
              <a:rPr lang="en-US" sz="3700" dirty="0"/>
              <a:t>Capillaries : The smallest and thinnest blood vessels are capillaries. It permeates all physiological tissues and is found in every one of them. Venules and arterioles join to them at this location (Byrne et al. 2016). </a:t>
            </a:r>
          </a:p>
          <a:p>
            <a:pPr marL="742950" indent="-742950" algn="just">
              <a:buAutoNum type="alphaLcParenR"/>
            </a:pPr>
            <a:r>
              <a:rPr lang="en-US" sz="3700" dirty="0"/>
              <a:t>Veins : They are the return portions of the arteries. Blood pressure in veins is modest, but it is higher in arteries, arterioles, and capillaries as they contract. They depend on inertia, gravity, and the power of the skeletal muscles to return the blood to the heart. Vein walls are thus less muscular, less elastic, and thinner..</a:t>
            </a:r>
          </a:p>
          <a:p>
            <a:pPr marL="0" indent="0" algn="just">
              <a:buNone/>
            </a:pPr>
            <a:r>
              <a:rPr lang="en-US" sz="3700" dirty="0"/>
              <a:t>The veins have one-way valves to aid blood flow and stop blood from exiting the heart. Blood moves toward the heart as a result of muscular contraction. When the muscles are at rest until the next contraction, the blood becomes trapped (Hynes and Girling 2019). Venules, which are similar to arterioles, gather blood and send it to veins so that it can return to the heart rather than cling to capillaries.</a:t>
            </a:r>
          </a:p>
          <a:p>
            <a:pPr marL="0" indent="0" algn="just">
              <a:buNone/>
            </a:pPr>
            <a:r>
              <a:rPr lang="en-US" sz="3700" dirty="0"/>
              <a:t>The main factor of the cardiovascular system in the blood flowing through the capillaries and veins into the heart and is transported to different parts of the body. The typical human body has four to five liters of blood. Liquid makes up this connective tissue. It could maintain a healthy balance of nutrients, gases, and waste by traveling throughout the body. </a:t>
            </a:r>
            <a:endParaRPr lang="en-IN" sz="3700" dirty="0"/>
          </a:p>
        </p:txBody>
      </p:sp>
      <p:sp>
        <p:nvSpPr>
          <p:cNvPr id="5" name="TextBox 4">
            <a:extLst>
              <a:ext uri="{FF2B5EF4-FFF2-40B4-BE49-F238E27FC236}">
                <a16:creationId xmlns:a16="http://schemas.microsoft.com/office/drawing/2014/main" id="{404A05DF-CAF5-D13E-ADD5-9ED7CB3A37D3}"/>
              </a:ext>
            </a:extLst>
          </p:cNvPr>
          <p:cNvSpPr txBox="1"/>
          <p:nvPr/>
        </p:nvSpPr>
        <p:spPr>
          <a:xfrm>
            <a:off x="15363190" y="12485689"/>
            <a:ext cx="12760960" cy="661720"/>
          </a:xfrm>
          <a:prstGeom prst="rect">
            <a:avLst/>
          </a:prstGeom>
          <a:solidFill>
            <a:schemeClr val="bg1">
              <a:lumMod val="95000"/>
            </a:schemeClr>
          </a:solidFill>
          <a:ln>
            <a:solidFill>
              <a:schemeClr val="tx1">
                <a:lumMod val="95000"/>
                <a:lumOff val="5000"/>
              </a:schemeClr>
            </a:solidFill>
          </a:ln>
        </p:spPr>
        <p:txBody>
          <a:bodyPr wrap="square" rtlCol="0">
            <a:spAutoFit/>
          </a:bodyPr>
          <a:lstStyle/>
          <a:p>
            <a:r>
              <a:rPr lang="en-IN" sz="3700" dirty="0"/>
              <a:t>Figure: The Human Heart </a:t>
            </a:r>
            <a:r>
              <a:rPr lang="en-US" sz="3700" dirty="0"/>
              <a:t>(Knight and Nigam 2017)</a:t>
            </a:r>
            <a:endParaRPr lang="en-IN" sz="3700" dirty="0"/>
          </a:p>
        </p:txBody>
      </p:sp>
      <p:pic>
        <p:nvPicPr>
          <p:cNvPr id="2052" name="Picture 4" descr="See the source image">
            <a:extLst>
              <a:ext uri="{FF2B5EF4-FFF2-40B4-BE49-F238E27FC236}">
                <a16:creationId xmlns:a16="http://schemas.microsoft.com/office/drawing/2014/main" id="{4CAD894A-583E-1D07-3842-E9C47A28AFF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363190" y="5364785"/>
            <a:ext cx="12801600" cy="6827215"/>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pic>
        <p:nvPicPr>
          <p:cNvPr id="2054" name="Picture 6" descr="See the source image">
            <a:extLst>
              <a:ext uri="{FF2B5EF4-FFF2-40B4-BE49-F238E27FC236}">
                <a16:creationId xmlns:a16="http://schemas.microsoft.com/office/drawing/2014/main" id="{CBE4332E-98A8-DB1E-F4C0-22B17D6D8FB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363190" y="24868868"/>
            <a:ext cx="12760960" cy="6779532"/>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3E267AA-60CD-3690-D26E-53AFAC574668}"/>
              </a:ext>
            </a:extLst>
          </p:cNvPr>
          <p:cNvSpPr txBox="1"/>
          <p:nvPr/>
        </p:nvSpPr>
        <p:spPr>
          <a:xfrm>
            <a:off x="15363190" y="31902737"/>
            <a:ext cx="12760960" cy="661720"/>
          </a:xfrm>
          <a:prstGeom prst="rect">
            <a:avLst/>
          </a:prstGeom>
          <a:solidFill>
            <a:schemeClr val="bg1">
              <a:lumMod val="95000"/>
            </a:schemeClr>
          </a:solidFill>
          <a:ln>
            <a:solidFill>
              <a:schemeClr val="tx1">
                <a:lumMod val="95000"/>
                <a:lumOff val="5000"/>
              </a:schemeClr>
            </a:solidFill>
          </a:ln>
        </p:spPr>
        <p:txBody>
          <a:bodyPr wrap="square" rtlCol="0">
            <a:spAutoFit/>
          </a:bodyPr>
          <a:lstStyle/>
          <a:p>
            <a:r>
              <a:rPr lang="en-IN" sz="3700" dirty="0"/>
              <a:t>Figure: Blood vessels in human body </a:t>
            </a:r>
            <a:r>
              <a:rPr lang="en-US" sz="3700" dirty="0"/>
              <a:t>(Ozturk et al. 2016)</a:t>
            </a:r>
            <a:endParaRPr lang="en-IN" sz="3700" dirty="0"/>
          </a:p>
        </p:txBody>
      </p:sp>
    </p:spTree>
    <p:extLst>
      <p:ext uri="{BB962C8B-B14F-4D97-AF65-F5344CB8AC3E}">
        <p14:creationId xmlns:p14="http://schemas.microsoft.com/office/powerpoint/2010/main" val="29908100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US" sz="21500" dirty="0"/>
              <a:t>Cardiovascular System</a:t>
            </a:r>
          </a:p>
        </p:txBody>
      </p:sp>
      <p:sp>
        <p:nvSpPr>
          <p:cNvPr id="23" name="Text Placeholder 22"/>
          <p:cNvSpPr>
            <a:spLocks noGrp="1"/>
          </p:cNvSpPr>
          <p:nvPr>
            <p:ph type="body" sz="quarter" idx="36"/>
          </p:nvPr>
        </p:nvSpPr>
        <p:spPr/>
        <p:txBody>
          <a:bodyPr/>
          <a:lstStyle/>
          <a:p>
            <a:r>
              <a:rPr lang="en-US"/>
              <a:t>Your name | Teacher’s name | School</a:t>
            </a:r>
            <a:endParaRPr lang="en-US" dirty="0"/>
          </a:p>
        </p:txBody>
      </p:sp>
      <p:sp>
        <p:nvSpPr>
          <p:cNvPr id="67" name="Text Placeholder 66"/>
          <p:cNvSpPr>
            <a:spLocks noGrp="1"/>
          </p:cNvSpPr>
          <p:nvPr>
            <p:ph type="body" sz="quarter" idx="13"/>
          </p:nvPr>
        </p:nvSpPr>
        <p:spPr>
          <a:xfrm>
            <a:off x="1224280" y="5287054"/>
            <a:ext cx="12801600" cy="1170913"/>
          </a:xfrm>
        </p:spPr>
        <p:txBody>
          <a:bodyPr/>
          <a:lstStyle/>
          <a:p>
            <a:r>
              <a:rPr lang="en-US" dirty="0"/>
              <a:t>Disease of Cardiovascular system</a:t>
            </a:r>
          </a:p>
        </p:txBody>
      </p:sp>
      <p:sp>
        <p:nvSpPr>
          <p:cNvPr id="69" name="Text Placeholder 68"/>
          <p:cNvSpPr>
            <a:spLocks noGrp="1"/>
          </p:cNvSpPr>
          <p:nvPr>
            <p:ph type="body" sz="quarter" idx="39"/>
          </p:nvPr>
        </p:nvSpPr>
        <p:spPr>
          <a:xfrm>
            <a:off x="1158240" y="6608519"/>
            <a:ext cx="12801600" cy="10324280"/>
          </a:xfrm>
        </p:spPr>
        <p:style>
          <a:lnRef idx="2">
            <a:schemeClr val="dk1"/>
          </a:lnRef>
          <a:fillRef idx="1">
            <a:schemeClr val="lt1"/>
          </a:fillRef>
          <a:effectRef idx="0">
            <a:schemeClr val="dk1"/>
          </a:effectRef>
          <a:fontRef idx="minor">
            <a:schemeClr val="dk1"/>
          </a:fontRef>
        </p:style>
        <p:txBody>
          <a:bodyPr/>
          <a:lstStyle/>
          <a:p>
            <a:pPr algn="just"/>
            <a:r>
              <a:rPr lang="en-US" sz="3700" dirty="0"/>
              <a:t>Cardiovascular diseases have the potential to be deadly. When people are aware of illnesses that might affect their cardiovascular system, they are more likely to seek appropriate and prompt medical help. Heart attack is one of the major disease associated with the cardiovascular system of humans. A heart attack occurs when the blood flow to the heart is severely restricted or blocked. The blockage is frequently brought on by the buildup of fat, cholesterol, and other substances in the heart's (coronary) arteries (</a:t>
            </a:r>
            <a:r>
              <a:rPr lang="en-US" sz="3700" dirty="0" err="1"/>
              <a:t>Chruscik</a:t>
            </a:r>
            <a:r>
              <a:rPr lang="en-US" sz="3700" dirty="0"/>
              <a:t> et al. 2021). </a:t>
            </a:r>
          </a:p>
        </p:txBody>
      </p:sp>
      <p:sp>
        <p:nvSpPr>
          <p:cNvPr id="68" name="Text Placeholder 67"/>
          <p:cNvSpPr>
            <a:spLocks noGrp="1"/>
          </p:cNvSpPr>
          <p:nvPr>
            <p:ph type="body" sz="quarter" idx="37"/>
          </p:nvPr>
        </p:nvSpPr>
        <p:spPr>
          <a:xfrm>
            <a:off x="1158240" y="17089120"/>
            <a:ext cx="12801600" cy="1219200"/>
          </a:xfrm>
        </p:spPr>
        <p:txBody>
          <a:bodyPr/>
          <a:lstStyle/>
          <a:p>
            <a:r>
              <a:rPr lang="en-US" dirty="0"/>
              <a:t>Causes</a:t>
            </a:r>
          </a:p>
        </p:txBody>
      </p:sp>
      <p:sp>
        <p:nvSpPr>
          <p:cNvPr id="11" name="Content Placeholder 10"/>
          <p:cNvSpPr>
            <a:spLocks noGrp="1"/>
          </p:cNvSpPr>
          <p:nvPr>
            <p:ph sz="quarter" idx="38"/>
          </p:nvPr>
        </p:nvSpPr>
        <p:spPr>
          <a:xfrm>
            <a:off x="1158240" y="18464641"/>
            <a:ext cx="12801600" cy="14123559"/>
          </a:xfrm>
        </p:spPr>
        <p:style>
          <a:lnRef idx="2">
            <a:schemeClr val="dk1"/>
          </a:lnRef>
          <a:fillRef idx="1">
            <a:schemeClr val="lt1"/>
          </a:fillRef>
          <a:effectRef idx="0">
            <a:schemeClr val="dk1"/>
          </a:effectRef>
          <a:fontRef idx="minor">
            <a:schemeClr val="dk1"/>
          </a:fontRef>
        </p:style>
        <p:txBody>
          <a:bodyPr>
            <a:normAutofit lnSpcReduction="10000"/>
          </a:bodyPr>
          <a:lstStyle/>
          <a:p>
            <a:pPr marL="0" indent="0" algn="just">
              <a:buNone/>
            </a:pPr>
            <a:r>
              <a:rPr lang="en-US" sz="3700" dirty="0"/>
              <a:t>The most frequent reason for heart attacks is coronary artery disease. One or more of the heart's (coronary) arteries become clogged due to coronary artery disease. Typically, plaques—cholesterol deposits—are to blame for this. Plaques can cause arterial constriction, decreasing blood flow to the heart. A plaque rupture may lead to the formation of a blood clot in the heart.</a:t>
            </a:r>
          </a:p>
          <a:p>
            <a:pPr marL="0" indent="0" algn="just">
              <a:buNone/>
            </a:pPr>
            <a:r>
              <a:rPr lang="en-US" sz="3700" dirty="0"/>
              <a:t>A heart attack might be entirely or partially caused by a blocked cardiac (coronary) artery. Heart attacks can be recognized if an electrocardiogram (ECG or EKG) indicates any specific abnormalities (ST elevation) that demand immediate invasive treatment (Smith and </a:t>
            </a:r>
            <a:r>
              <a:rPr lang="en-US" sz="3700" dirty="0" err="1"/>
              <a:t>Fernhall</a:t>
            </a:r>
            <a:r>
              <a:rPr lang="en-US" sz="3700" dirty="0"/>
              <a:t> 2022). The medical expert may utilize the ECG results to characterize different types of heart attacks. </a:t>
            </a:r>
          </a:p>
          <a:p>
            <a:pPr marL="0" indent="0" algn="just">
              <a:buNone/>
            </a:pPr>
            <a:r>
              <a:rPr lang="en-US" sz="3700" dirty="0"/>
              <a:t>All heart attack may not be the reason of blockage in arteries. Some other reasons may also include:</a:t>
            </a:r>
          </a:p>
          <a:p>
            <a:pPr marL="742950" indent="-742950" algn="just">
              <a:buAutoNum type="alphaLcParenR"/>
            </a:pPr>
            <a:r>
              <a:rPr lang="en-US" sz="3700" dirty="0"/>
              <a:t>Coronary artery spasm - This blood vessel is significantly constrained but not completely blocked. Typically, the artery has early vascular hardening brought on by smoking or other risk factors, or it has cholesterol plaques. (Greenwood et al. 2018.)</a:t>
            </a:r>
          </a:p>
          <a:p>
            <a:pPr marL="742950" indent="-742950" algn="just">
              <a:buAutoNum type="alphaLcParenR"/>
            </a:pPr>
            <a:r>
              <a:rPr lang="en-US" sz="3700" dirty="0"/>
              <a:t>Spontaneous coronary artery dissection or SCAD – It is one of the life-threatening situation which causes tear in heart and arteries. </a:t>
            </a:r>
          </a:p>
        </p:txBody>
      </p:sp>
      <p:sp>
        <p:nvSpPr>
          <p:cNvPr id="7" name="Text Placeholder 6"/>
          <p:cNvSpPr>
            <a:spLocks noGrp="1"/>
          </p:cNvSpPr>
          <p:nvPr>
            <p:ph type="body" sz="quarter" idx="17"/>
          </p:nvPr>
        </p:nvSpPr>
        <p:spPr>
          <a:xfrm>
            <a:off x="15544800" y="17245111"/>
            <a:ext cx="12801600" cy="1219200"/>
          </a:xfrm>
        </p:spPr>
        <p:txBody>
          <a:bodyPr/>
          <a:lstStyle/>
          <a:p>
            <a:r>
              <a:rPr lang="en-US" dirty="0"/>
              <a:t>Risk Factors</a:t>
            </a:r>
          </a:p>
        </p:txBody>
      </p:sp>
      <p:sp>
        <p:nvSpPr>
          <p:cNvPr id="12" name="Content Placeholder 11"/>
          <p:cNvSpPr>
            <a:spLocks noGrp="1"/>
          </p:cNvSpPr>
          <p:nvPr>
            <p:ph sz="quarter" idx="25"/>
          </p:nvPr>
        </p:nvSpPr>
        <p:spPr>
          <a:xfrm>
            <a:off x="15544800" y="18766302"/>
            <a:ext cx="12801600" cy="13875078"/>
          </a:xfrm>
        </p:spPr>
        <p:style>
          <a:lnRef idx="2">
            <a:schemeClr val="dk1"/>
          </a:lnRef>
          <a:fillRef idx="1">
            <a:schemeClr val="lt1"/>
          </a:fillRef>
          <a:effectRef idx="0">
            <a:schemeClr val="dk1"/>
          </a:effectRef>
          <a:fontRef idx="minor">
            <a:schemeClr val="dk1"/>
          </a:fontRef>
        </p:style>
        <p:txBody>
          <a:bodyPr>
            <a:normAutofit/>
          </a:bodyPr>
          <a:lstStyle/>
          <a:p>
            <a:pPr marL="0" indent="0" algn="just">
              <a:buNone/>
            </a:pPr>
            <a:r>
              <a:rPr lang="en-US" sz="3700" dirty="0"/>
              <a:t>There are several risk factors associated with heart attack. Theses risk factors includes :</a:t>
            </a:r>
          </a:p>
          <a:p>
            <a:pPr marL="742950" indent="-742950" algn="just">
              <a:buAutoNum type="alphaLcParenR"/>
            </a:pPr>
            <a:r>
              <a:rPr lang="en-US" sz="3700" dirty="0"/>
              <a:t>Age – </a:t>
            </a:r>
            <a:r>
              <a:rPr lang="en-IN" sz="3700" dirty="0"/>
              <a:t>men with an average age of 45 years and women with an average age of 55 years are more likely to experience heart attack.</a:t>
            </a:r>
          </a:p>
          <a:p>
            <a:pPr marL="742950" indent="-742950" algn="just">
              <a:buAutoNum type="alphaLcParenR"/>
            </a:pPr>
            <a:r>
              <a:rPr lang="en-IN" sz="3700" dirty="0"/>
              <a:t>Tobacco use – excessive use of tobacco is one of the major risk factor associated with heart attack among most of the patients (VanPutte et al. 2019).</a:t>
            </a:r>
          </a:p>
          <a:p>
            <a:pPr marL="742950" indent="-742950" algn="just">
              <a:buAutoNum type="alphaLcParenR"/>
            </a:pPr>
            <a:r>
              <a:rPr lang="en-IN" sz="3700" dirty="0"/>
              <a:t>High blood pressure – which time high blood pressure cause damage to the arteries which might lead heart disease like heart attack.</a:t>
            </a:r>
          </a:p>
          <a:p>
            <a:pPr marL="742950" indent="-742950" algn="just">
              <a:buAutoNum type="alphaLcParenR"/>
            </a:pPr>
            <a:r>
              <a:rPr lang="en-IN" sz="3700" dirty="0"/>
              <a:t>High cholesterol – high cholesterol individual is considered to be a life threatening condition which may result from severe heart attack a major cause of morbidity in the heart patients.</a:t>
            </a:r>
          </a:p>
        </p:txBody>
      </p:sp>
      <p:sp>
        <p:nvSpPr>
          <p:cNvPr id="18" name="Text Placeholder 17"/>
          <p:cNvSpPr>
            <a:spLocks noGrp="1"/>
          </p:cNvSpPr>
          <p:nvPr>
            <p:ph type="body" sz="quarter" idx="31"/>
          </p:nvPr>
        </p:nvSpPr>
        <p:spPr>
          <a:xfrm>
            <a:off x="29555440" y="17740086"/>
            <a:ext cx="12801600" cy="1219200"/>
          </a:xfrm>
        </p:spPr>
        <p:txBody>
          <a:bodyPr/>
          <a:lstStyle/>
          <a:p>
            <a:r>
              <a:rPr lang="en-US" dirty="0"/>
              <a:t>Kinds of Blood Vessels</a:t>
            </a:r>
          </a:p>
        </p:txBody>
      </p:sp>
      <p:sp>
        <p:nvSpPr>
          <p:cNvPr id="34" name="Content Placeholder 33">
            <a:extLst>
              <a:ext uri="{FF2B5EF4-FFF2-40B4-BE49-F238E27FC236}">
                <a16:creationId xmlns:a16="http://schemas.microsoft.com/office/drawing/2014/main" id="{48ED81D8-A9B0-7308-E488-C0035163F786}"/>
              </a:ext>
            </a:extLst>
          </p:cNvPr>
          <p:cNvSpPr>
            <a:spLocks noGrp="1"/>
          </p:cNvSpPr>
          <p:nvPr>
            <p:ph sz="quarter" idx="32"/>
          </p:nvPr>
        </p:nvSpPr>
        <p:spPr>
          <a:xfrm>
            <a:off x="29555440" y="19157494"/>
            <a:ext cx="12801600" cy="13430706"/>
          </a:xfrm>
        </p:spPr>
        <p:style>
          <a:lnRef idx="2">
            <a:schemeClr val="dk1"/>
          </a:lnRef>
          <a:fillRef idx="1">
            <a:schemeClr val="lt1"/>
          </a:fillRef>
          <a:effectRef idx="0">
            <a:schemeClr val="dk1"/>
          </a:effectRef>
          <a:fontRef idx="minor">
            <a:schemeClr val="dk1"/>
          </a:fontRef>
        </p:style>
        <p:txBody>
          <a:bodyPr>
            <a:normAutofit fontScale="85000" lnSpcReduction="10000"/>
          </a:bodyPr>
          <a:lstStyle/>
          <a:p>
            <a:pPr marL="0" indent="0" algn="just">
              <a:lnSpc>
                <a:spcPct val="150000"/>
              </a:lnSpc>
              <a:buNone/>
            </a:pPr>
            <a:r>
              <a:rPr lang="en-US" sz="1800" b="1" dirty="0">
                <a:solidFill>
                  <a:srgbClr val="222222"/>
                </a:solidFill>
                <a:effectLst/>
                <a:ea typeface="Arial" panose="020B0604020202020204" pitchFamily="34" charset="0"/>
                <a:cs typeface="Arial" panose="020B0604020202020204" pitchFamily="34" charset="0"/>
              </a:rPr>
              <a:t>Aaronson, P.I., Ward, J.P. and Connolly, M.J., 2020. </a:t>
            </a:r>
            <a:r>
              <a:rPr lang="en-IN" sz="1800" b="1" i="1" dirty="0">
                <a:effectLst/>
                <a:ea typeface="Arial" panose="020B0604020202020204" pitchFamily="34" charset="0"/>
                <a:cs typeface="Arial" panose="020B0604020202020204" pitchFamily="34" charset="0"/>
              </a:rPr>
              <a:t>The cardiovascular system at a glance</a:t>
            </a:r>
            <a:r>
              <a:rPr lang="en-IN" sz="1800" b="1" dirty="0">
                <a:effectLst/>
                <a:ea typeface="Arial" panose="020B0604020202020204" pitchFamily="34" charset="0"/>
                <a:cs typeface="Arial" panose="020B0604020202020204" pitchFamily="34" charset="0"/>
              </a:rPr>
              <a:t>. John Wiley &amp; Sons. </a:t>
            </a:r>
          </a:p>
          <a:p>
            <a:pPr marL="0" indent="0" algn="just">
              <a:lnSpc>
                <a:spcPct val="150000"/>
              </a:lnSpc>
              <a:buNone/>
            </a:pPr>
            <a:r>
              <a:rPr lang="en-US" sz="1800" b="1" dirty="0">
                <a:solidFill>
                  <a:srgbClr val="222222"/>
                </a:solidFill>
                <a:effectLst/>
                <a:ea typeface="Arial" panose="020B0604020202020204" pitchFamily="34" charset="0"/>
                <a:cs typeface="Arial" panose="020B0604020202020204" pitchFamily="34" charset="0"/>
              </a:rPr>
              <a:t>Bartholomew, E.F. and Martini, F., 2017. </a:t>
            </a:r>
            <a:r>
              <a:rPr lang="en-IN" sz="1800" b="1" i="1" dirty="0">
                <a:effectLst/>
                <a:ea typeface="Arial" panose="020B0604020202020204" pitchFamily="34" charset="0"/>
                <a:cs typeface="Arial" panose="020B0604020202020204" pitchFamily="34" charset="0"/>
              </a:rPr>
              <a:t>Essentials of anatomy and physiology</a:t>
            </a:r>
            <a:r>
              <a:rPr lang="en-IN" sz="1800" b="1" dirty="0">
                <a:effectLst/>
                <a:ea typeface="Arial" panose="020B0604020202020204" pitchFamily="34" charset="0"/>
                <a:cs typeface="Arial" panose="020B0604020202020204" pitchFamily="34" charset="0"/>
              </a:rPr>
              <a:t>. Pearson. </a:t>
            </a:r>
          </a:p>
          <a:p>
            <a:pPr marL="0" indent="0" algn="just">
              <a:lnSpc>
                <a:spcPct val="150000"/>
              </a:lnSpc>
              <a:buNone/>
            </a:pPr>
            <a:r>
              <a:rPr lang="en-US" sz="1800" b="1" dirty="0">
                <a:solidFill>
                  <a:srgbClr val="222222"/>
                </a:solidFill>
                <a:effectLst/>
                <a:ea typeface="Arial" panose="020B0604020202020204" pitchFamily="34" charset="0"/>
                <a:cs typeface="Arial" panose="020B0604020202020204" pitchFamily="34" charset="0"/>
              </a:rPr>
              <a:t>Burggren, W.W. and Bagatto, B., 2020. Cardiovascular anatomy and physiology. In </a:t>
            </a:r>
            <a:r>
              <a:rPr lang="en-IN" sz="1800" b="1" i="1" dirty="0">
                <a:effectLst/>
                <a:ea typeface="Arial" panose="020B0604020202020204" pitchFamily="34" charset="0"/>
                <a:cs typeface="Arial" panose="020B0604020202020204" pitchFamily="34" charset="0"/>
              </a:rPr>
              <a:t>Fish larval physiology</a:t>
            </a:r>
            <a:r>
              <a:rPr lang="en-IN" sz="1800" b="1" dirty="0">
                <a:effectLst/>
                <a:ea typeface="Arial" panose="020B0604020202020204" pitchFamily="34" charset="0"/>
                <a:cs typeface="Arial" panose="020B0604020202020204" pitchFamily="34" charset="0"/>
              </a:rPr>
              <a:t> (pp. 119-161). CRC Press. </a:t>
            </a:r>
          </a:p>
          <a:p>
            <a:pPr marL="0" indent="0" algn="just">
              <a:lnSpc>
                <a:spcPct val="150000"/>
              </a:lnSpc>
              <a:buNone/>
            </a:pPr>
            <a:r>
              <a:rPr lang="en-US" sz="1800" b="1" dirty="0">
                <a:solidFill>
                  <a:srgbClr val="222222"/>
                </a:solidFill>
                <a:effectLst/>
                <a:ea typeface="Arial" panose="020B0604020202020204" pitchFamily="34" charset="0"/>
                <a:cs typeface="Arial" panose="020B0604020202020204" pitchFamily="34" charset="0"/>
              </a:rPr>
              <a:t>Byrne, N., Velasco Forte, M., Tandon, A., Valverde, I. and Hussain, T., 2016. A systematic review of image segmentation methodology, used in the additive manufacture of patient-specific 3D printed models of the cardiovascular system. </a:t>
            </a:r>
            <a:r>
              <a:rPr lang="en-IN" sz="1800" b="1" i="1" dirty="0">
                <a:effectLst/>
                <a:ea typeface="Arial" panose="020B0604020202020204" pitchFamily="34" charset="0"/>
                <a:cs typeface="Arial" panose="020B0604020202020204" pitchFamily="34" charset="0"/>
              </a:rPr>
              <a:t>JRSM cardiovascular disease</a:t>
            </a:r>
            <a:r>
              <a:rPr lang="en-IN" sz="1800" b="1" dirty="0">
                <a:effectLst/>
                <a:ea typeface="Arial" panose="020B0604020202020204" pitchFamily="34" charset="0"/>
                <a:cs typeface="Arial" panose="020B0604020202020204" pitchFamily="34" charset="0"/>
              </a:rPr>
              <a:t>, </a:t>
            </a:r>
            <a:r>
              <a:rPr lang="en-IN" sz="1800" b="1" i="1" dirty="0">
                <a:effectLst/>
                <a:ea typeface="Arial" panose="020B0604020202020204" pitchFamily="34" charset="0"/>
                <a:cs typeface="Arial" panose="020B0604020202020204" pitchFamily="34" charset="0"/>
              </a:rPr>
              <a:t>5</a:t>
            </a:r>
            <a:r>
              <a:rPr lang="en-IN" sz="1800" b="1" dirty="0">
                <a:effectLst/>
                <a:ea typeface="Arial" panose="020B0604020202020204" pitchFamily="34" charset="0"/>
                <a:cs typeface="Arial" panose="020B0604020202020204" pitchFamily="34" charset="0"/>
              </a:rPr>
              <a:t>, p.2048004016645467. </a:t>
            </a:r>
          </a:p>
          <a:p>
            <a:pPr marL="0" indent="0" algn="just">
              <a:lnSpc>
                <a:spcPct val="150000"/>
              </a:lnSpc>
              <a:buNone/>
            </a:pPr>
            <a:r>
              <a:rPr lang="en-US" sz="1800" b="1" dirty="0" err="1">
                <a:solidFill>
                  <a:srgbClr val="222222"/>
                </a:solidFill>
                <a:effectLst/>
                <a:ea typeface="Arial" panose="020B0604020202020204" pitchFamily="34" charset="0"/>
                <a:cs typeface="Arial" panose="020B0604020202020204" pitchFamily="34" charset="0"/>
              </a:rPr>
              <a:t>Chruscik</a:t>
            </a:r>
            <a:r>
              <a:rPr lang="en-US" sz="1800" b="1" dirty="0">
                <a:solidFill>
                  <a:srgbClr val="222222"/>
                </a:solidFill>
                <a:effectLst/>
                <a:ea typeface="Arial" panose="020B0604020202020204" pitchFamily="34" charset="0"/>
                <a:cs typeface="Arial" panose="020B0604020202020204" pitchFamily="34" charset="0"/>
              </a:rPr>
              <a:t>, A., </a:t>
            </a:r>
            <a:r>
              <a:rPr lang="en-US" sz="1800" b="1" dirty="0" err="1">
                <a:solidFill>
                  <a:srgbClr val="222222"/>
                </a:solidFill>
                <a:effectLst/>
                <a:ea typeface="Arial" panose="020B0604020202020204" pitchFamily="34" charset="0"/>
                <a:cs typeface="Arial" panose="020B0604020202020204" pitchFamily="34" charset="0"/>
              </a:rPr>
              <a:t>Kauter</a:t>
            </a:r>
            <a:r>
              <a:rPr lang="en-US" sz="1800" b="1" dirty="0">
                <a:solidFill>
                  <a:srgbClr val="222222"/>
                </a:solidFill>
                <a:effectLst/>
                <a:ea typeface="Arial" panose="020B0604020202020204" pitchFamily="34" charset="0"/>
                <a:cs typeface="Arial" panose="020B0604020202020204" pitchFamily="34" charset="0"/>
              </a:rPr>
              <a:t>, K., </a:t>
            </a:r>
            <a:r>
              <a:rPr lang="en-US" sz="1800" b="1" dirty="0" err="1">
                <a:solidFill>
                  <a:srgbClr val="222222"/>
                </a:solidFill>
                <a:effectLst/>
                <a:ea typeface="Arial" panose="020B0604020202020204" pitchFamily="34" charset="0"/>
                <a:cs typeface="Arial" panose="020B0604020202020204" pitchFamily="34" charset="0"/>
              </a:rPr>
              <a:t>Windus</a:t>
            </a:r>
            <a:r>
              <a:rPr lang="en-US" sz="1800" b="1" dirty="0">
                <a:solidFill>
                  <a:srgbClr val="222222"/>
                </a:solidFill>
                <a:effectLst/>
                <a:ea typeface="Arial" panose="020B0604020202020204" pitchFamily="34" charset="0"/>
                <a:cs typeface="Arial" panose="020B0604020202020204" pitchFamily="34" charset="0"/>
              </a:rPr>
              <a:t>, L. and Whiteside, E., 2021. </a:t>
            </a:r>
            <a:r>
              <a:rPr lang="en-IN" sz="1800" b="1" i="1" dirty="0">
                <a:effectLst/>
                <a:ea typeface="Arial" panose="020B0604020202020204" pitchFamily="34" charset="0"/>
                <a:cs typeface="Arial" panose="020B0604020202020204" pitchFamily="34" charset="0"/>
              </a:rPr>
              <a:t>Fundamentals of anatomy and physiology</a:t>
            </a:r>
            <a:r>
              <a:rPr lang="en-IN" sz="1800" b="1" dirty="0">
                <a:effectLst/>
                <a:ea typeface="Arial" panose="020B0604020202020204" pitchFamily="34" charset="0"/>
                <a:cs typeface="Arial" panose="020B0604020202020204" pitchFamily="34" charset="0"/>
              </a:rPr>
              <a:t>. University of Southern Queensland. </a:t>
            </a:r>
          </a:p>
          <a:p>
            <a:pPr marL="0" indent="0" algn="just">
              <a:lnSpc>
                <a:spcPct val="150000"/>
              </a:lnSpc>
              <a:buNone/>
            </a:pPr>
            <a:r>
              <a:rPr lang="en-US" sz="1800" b="1" dirty="0" err="1">
                <a:solidFill>
                  <a:srgbClr val="222222"/>
                </a:solidFill>
                <a:effectLst/>
                <a:ea typeface="Arial" panose="020B0604020202020204" pitchFamily="34" charset="0"/>
                <a:cs typeface="Arial" panose="020B0604020202020204" pitchFamily="34" charset="0"/>
              </a:rPr>
              <a:t>Csige</a:t>
            </a:r>
            <a:r>
              <a:rPr lang="en-US" sz="1800" b="1" dirty="0">
                <a:solidFill>
                  <a:srgbClr val="222222"/>
                </a:solidFill>
                <a:effectLst/>
                <a:ea typeface="Arial" panose="020B0604020202020204" pitchFamily="34" charset="0"/>
                <a:cs typeface="Arial" panose="020B0604020202020204" pitchFamily="34" charset="0"/>
              </a:rPr>
              <a:t>, I., </a:t>
            </a:r>
            <a:r>
              <a:rPr lang="en-US" sz="1800" b="1" dirty="0" err="1">
                <a:solidFill>
                  <a:srgbClr val="222222"/>
                </a:solidFill>
                <a:effectLst/>
                <a:ea typeface="Arial" panose="020B0604020202020204" pitchFamily="34" charset="0"/>
                <a:cs typeface="Arial" panose="020B0604020202020204" pitchFamily="34" charset="0"/>
              </a:rPr>
              <a:t>Ujvárosy</a:t>
            </a:r>
            <a:r>
              <a:rPr lang="en-US" sz="1800" b="1" dirty="0">
                <a:solidFill>
                  <a:srgbClr val="222222"/>
                </a:solidFill>
                <a:effectLst/>
                <a:ea typeface="Arial" panose="020B0604020202020204" pitchFamily="34" charset="0"/>
                <a:cs typeface="Arial" panose="020B0604020202020204" pitchFamily="34" charset="0"/>
              </a:rPr>
              <a:t>, D., </a:t>
            </a:r>
            <a:r>
              <a:rPr lang="en-US" sz="1800" b="1" dirty="0" err="1">
                <a:solidFill>
                  <a:srgbClr val="222222"/>
                </a:solidFill>
                <a:effectLst/>
                <a:ea typeface="Arial" panose="020B0604020202020204" pitchFamily="34" charset="0"/>
                <a:cs typeface="Arial" panose="020B0604020202020204" pitchFamily="34" charset="0"/>
              </a:rPr>
              <a:t>Szabó</a:t>
            </a:r>
            <a:r>
              <a:rPr lang="en-US" sz="1800" b="1" dirty="0">
                <a:solidFill>
                  <a:srgbClr val="222222"/>
                </a:solidFill>
                <a:effectLst/>
                <a:ea typeface="Arial" panose="020B0604020202020204" pitchFamily="34" charset="0"/>
                <a:cs typeface="Arial" panose="020B0604020202020204" pitchFamily="34" charset="0"/>
              </a:rPr>
              <a:t>, Z., </a:t>
            </a:r>
            <a:r>
              <a:rPr lang="en-US" sz="1800" b="1" dirty="0" err="1">
                <a:solidFill>
                  <a:srgbClr val="222222"/>
                </a:solidFill>
                <a:effectLst/>
                <a:ea typeface="Arial" panose="020B0604020202020204" pitchFamily="34" charset="0"/>
                <a:cs typeface="Arial" panose="020B0604020202020204" pitchFamily="34" charset="0"/>
              </a:rPr>
              <a:t>Lőrincz</a:t>
            </a:r>
            <a:r>
              <a:rPr lang="en-US" sz="1800" b="1" dirty="0">
                <a:solidFill>
                  <a:srgbClr val="222222"/>
                </a:solidFill>
                <a:effectLst/>
                <a:ea typeface="Arial" panose="020B0604020202020204" pitchFamily="34" charset="0"/>
                <a:cs typeface="Arial" panose="020B0604020202020204" pitchFamily="34" charset="0"/>
              </a:rPr>
              <a:t>, I., </a:t>
            </a:r>
            <a:r>
              <a:rPr lang="en-US" sz="1800" b="1" dirty="0" err="1">
                <a:solidFill>
                  <a:srgbClr val="222222"/>
                </a:solidFill>
                <a:effectLst/>
                <a:ea typeface="Arial" panose="020B0604020202020204" pitchFamily="34" charset="0"/>
                <a:cs typeface="Arial" panose="020B0604020202020204" pitchFamily="34" charset="0"/>
              </a:rPr>
              <a:t>Paragh</a:t>
            </a:r>
            <a:r>
              <a:rPr lang="en-US" sz="1800" b="1" dirty="0">
                <a:solidFill>
                  <a:srgbClr val="222222"/>
                </a:solidFill>
                <a:effectLst/>
                <a:ea typeface="Arial" panose="020B0604020202020204" pitchFamily="34" charset="0"/>
                <a:cs typeface="Arial" panose="020B0604020202020204" pitchFamily="34" charset="0"/>
              </a:rPr>
              <a:t>, G., </a:t>
            </a:r>
            <a:r>
              <a:rPr lang="en-US" sz="1800" b="1" dirty="0" err="1">
                <a:solidFill>
                  <a:srgbClr val="222222"/>
                </a:solidFill>
                <a:effectLst/>
                <a:ea typeface="Arial" panose="020B0604020202020204" pitchFamily="34" charset="0"/>
                <a:cs typeface="Arial" panose="020B0604020202020204" pitchFamily="34" charset="0"/>
              </a:rPr>
              <a:t>Harangi</a:t>
            </a:r>
            <a:r>
              <a:rPr lang="en-US" sz="1800" b="1" dirty="0">
                <a:solidFill>
                  <a:srgbClr val="222222"/>
                </a:solidFill>
                <a:effectLst/>
                <a:ea typeface="Arial" panose="020B0604020202020204" pitchFamily="34" charset="0"/>
                <a:cs typeface="Arial" panose="020B0604020202020204" pitchFamily="34" charset="0"/>
              </a:rPr>
              <a:t>, M. and </a:t>
            </a:r>
            <a:r>
              <a:rPr lang="en-US" sz="1800" b="1" dirty="0" err="1">
                <a:solidFill>
                  <a:srgbClr val="222222"/>
                </a:solidFill>
                <a:effectLst/>
                <a:ea typeface="Arial" panose="020B0604020202020204" pitchFamily="34" charset="0"/>
                <a:cs typeface="Arial" panose="020B0604020202020204" pitchFamily="34" charset="0"/>
              </a:rPr>
              <a:t>Somodi</a:t>
            </a:r>
            <a:r>
              <a:rPr lang="en-US" sz="1800" b="1" dirty="0">
                <a:solidFill>
                  <a:srgbClr val="222222"/>
                </a:solidFill>
                <a:effectLst/>
                <a:ea typeface="Arial" panose="020B0604020202020204" pitchFamily="34" charset="0"/>
                <a:cs typeface="Arial" panose="020B0604020202020204" pitchFamily="34" charset="0"/>
              </a:rPr>
              <a:t>, S., 2018. The impact of obesity on the cardiovascular system. </a:t>
            </a:r>
            <a:r>
              <a:rPr lang="en-IN" sz="1800" b="1" i="1" dirty="0">
                <a:effectLst/>
                <a:ea typeface="Arial" panose="020B0604020202020204" pitchFamily="34" charset="0"/>
                <a:cs typeface="Arial" panose="020B0604020202020204" pitchFamily="34" charset="0"/>
              </a:rPr>
              <a:t>Journal of diabetes research</a:t>
            </a:r>
            <a:r>
              <a:rPr lang="en-IN" sz="1800" b="1" dirty="0">
                <a:effectLst/>
                <a:ea typeface="Arial" panose="020B0604020202020204" pitchFamily="34" charset="0"/>
                <a:cs typeface="Arial" panose="020B0604020202020204" pitchFamily="34" charset="0"/>
              </a:rPr>
              <a:t>, </a:t>
            </a:r>
            <a:r>
              <a:rPr lang="en-IN" sz="1800" b="1" i="1" dirty="0">
                <a:effectLst/>
                <a:ea typeface="Arial" panose="020B0604020202020204" pitchFamily="34" charset="0"/>
                <a:cs typeface="Arial" panose="020B0604020202020204" pitchFamily="34" charset="0"/>
              </a:rPr>
              <a:t>2018</a:t>
            </a:r>
            <a:r>
              <a:rPr lang="en-IN" sz="1800" b="1" dirty="0">
                <a:effectLst/>
                <a:ea typeface="Arial" panose="020B0604020202020204" pitchFamily="34" charset="0"/>
                <a:cs typeface="Arial" panose="020B0604020202020204" pitchFamily="34" charset="0"/>
              </a:rPr>
              <a:t>. </a:t>
            </a:r>
          </a:p>
          <a:p>
            <a:pPr marL="0" indent="0" algn="just">
              <a:lnSpc>
                <a:spcPct val="150000"/>
              </a:lnSpc>
              <a:buNone/>
            </a:pPr>
            <a:r>
              <a:rPr lang="en-US" sz="1800" b="1" dirty="0">
                <a:solidFill>
                  <a:srgbClr val="222222"/>
                </a:solidFill>
                <a:effectLst/>
                <a:ea typeface="Arial" panose="020B0604020202020204" pitchFamily="34" charset="0"/>
                <a:cs typeface="Arial" panose="020B0604020202020204" pitchFamily="34" charset="0"/>
              </a:rPr>
              <a:t>Eliason, E.J. and Anttila, K., 2017. Temperature and the cardiovascular system. </a:t>
            </a:r>
            <a:r>
              <a:rPr lang="en-IN" sz="1800" b="1" i="1" dirty="0">
                <a:effectLst/>
                <a:ea typeface="Arial" panose="020B0604020202020204" pitchFamily="34" charset="0"/>
                <a:cs typeface="Arial" panose="020B0604020202020204" pitchFamily="34" charset="0"/>
              </a:rPr>
              <a:t>Fish physiology</a:t>
            </a:r>
            <a:r>
              <a:rPr lang="en-IN" sz="1800" b="1" dirty="0">
                <a:effectLst/>
                <a:ea typeface="Arial" panose="020B0604020202020204" pitchFamily="34" charset="0"/>
                <a:cs typeface="Arial" panose="020B0604020202020204" pitchFamily="34" charset="0"/>
              </a:rPr>
              <a:t>, </a:t>
            </a:r>
            <a:r>
              <a:rPr lang="en-IN" sz="1800" b="1" i="1" dirty="0">
                <a:effectLst/>
                <a:ea typeface="Arial" panose="020B0604020202020204" pitchFamily="34" charset="0"/>
                <a:cs typeface="Arial" panose="020B0604020202020204" pitchFamily="34" charset="0"/>
              </a:rPr>
              <a:t>36</a:t>
            </a:r>
            <a:r>
              <a:rPr lang="en-IN" sz="1800" b="1" dirty="0">
                <a:effectLst/>
                <a:ea typeface="Arial" panose="020B0604020202020204" pitchFamily="34" charset="0"/>
                <a:cs typeface="Arial" panose="020B0604020202020204" pitchFamily="34" charset="0"/>
              </a:rPr>
              <a:t>, pp.235-297. </a:t>
            </a:r>
          </a:p>
          <a:p>
            <a:pPr marL="0" indent="0" algn="just">
              <a:lnSpc>
                <a:spcPct val="150000"/>
              </a:lnSpc>
              <a:buNone/>
            </a:pPr>
            <a:r>
              <a:rPr lang="en-US" sz="1800" b="1" dirty="0">
                <a:solidFill>
                  <a:srgbClr val="222222"/>
                </a:solidFill>
                <a:effectLst/>
                <a:ea typeface="Arial" panose="020B0604020202020204" pitchFamily="34" charset="0"/>
                <a:cs typeface="Arial" panose="020B0604020202020204" pitchFamily="34" charset="0"/>
              </a:rPr>
              <a:t>Greenwood, B.N., Carnahan, S. and Huang, L., 2018. Patient–physician gender concordance and increased mortality among female heart attack patients. </a:t>
            </a:r>
            <a:r>
              <a:rPr lang="en-IN" sz="1800" b="1" i="1" dirty="0">
                <a:effectLst/>
                <a:ea typeface="Arial" panose="020B0604020202020204" pitchFamily="34" charset="0"/>
                <a:cs typeface="Arial" panose="020B0604020202020204" pitchFamily="34" charset="0"/>
              </a:rPr>
              <a:t>Proceedings of the National Academy of Sciences</a:t>
            </a:r>
            <a:r>
              <a:rPr lang="en-IN" sz="1800" b="1" dirty="0">
                <a:effectLst/>
                <a:ea typeface="Arial" panose="020B0604020202020204" pitchFamily="34" charset="0"/>
                <a:cs typeface="Arial" panose="020B0604020202020204" pitchFamily="34" charset="0"/>
              </a:rPr>
              <a:t>, </a:t>
            </a:r>
            <a:r>
              <a:rPr lang="en-IN" sz="1800" b="1" i="1" dirty="0">
                <a:effectLst/>
                <a:ea typeface="Arial" panose="020B0604020202020204" pitchFamily="34" charset="0"/>
                <a:cs typeface="Arial" panose="020B0604020202020204" pitchFamily="34" charset="0"/>
              </a:rPr>
              <a:t>115</a:t>
            </a:r>
            <a:r>
              <a:rPr lang="en-IN" sz="1800" b="1" dirty="0">
                <a:effectLst/>
                <a:ea typeface="Arial" panose="020B0604020202020204" pitchFamily="34" charset="0"/>
                <a:cs typeface="Arial" panose="020B0604020202020204" pitchFamily="34" charset="0"/>
              </a:rPr>
              <a:t>(34), pp.8569-8574.</a:t>
            </a:r>
          </a:p>
          <a:p>
            <a:pPr marL="0" indent="0" algn="just">
              <a:lnSpc>
                <a:spcPct val="150000"/>
              </a:lnSpc>
              <a:buNone/>
            </a:pPr>
            <a:r>
              <a:rPr lang="en-US" sz="1800" b="1" dirty="0">
                <a:solidFill>
                  <a:srgbClr val="222222"/>
                </a:solidFill>
                <a:effectLst/>
                <a:ea typeface="Arial" panose="020B0604020202020204" pitchFamily="34" charset="0"/>
                <a:cs typeface="Arial" panose="020B0604020202020204" pitchFamily="34" charset="0"/>
              </a:rPr>
              <a:t>Hynes, B. and Girling, S.J., 2019. Cardiovascular and haemopoietic systems. In </a:t>
            </a:r>
            <a:r>
              <a:rPr lang="en-IN" sz="1800" b="1" i="1" dirty="0">
                <a:effectLst/>
                <a:ea typeface="Arial" panose="020B0604020202020204" pitchFamily="34" charset="0"/>
                <a:cs typeface="Arial" panose="020B0604020202020204" pitchFamily="34" charset="0"/>
              </a:rPr>
              <a:t>BSAVA manual of reptiles</a:t>
            </a:r>
            <a:r>
              <a:rPr lang="en-IN" sz="1800" b="1" dirty="0">
                <a:effectLst/>
                <a:ea typeface="Arial" panose="020B0604020202020204" pitchFamily="34" charset="0"/>
                <a:cs typeface="Arial" panose="020B0604020202020204" pitchFamily="34" charset="0"/>
              </a:rPr>
              <a:t> (pp. 323-341). BSAVA Library.</a:t>
            </a:r>
          </a:p>
          <a:p>
            <a:pPr marL="0" indent="0" algn="just">
              <a:lnSpc>
                <a:spcPct val="150000"/>
              </a:lnSpc>
              <a:buNone/>
            </a:pPr>
            <a:r>
              <a:rPr lang="en-US" sz="1800" b="1" dirty="0">
                <a:solidFill>
                  <a:srgbClr val="222222"/>
                </a:solidFill>
                <a:effectLst/>
                <a:ea typeface="Arial" panose="020B0604020202020204" pitchFamily="34" charset="0"/>
                <a:cs typeface="Arial" panose="020B0604020202020204" pitchFamily="34" charset="0"/>
              </a:rPr>
              <a:t>Knight, J. and Nigam, Y., 2017. Anatomy and physiology of ageing 1: The cardiovascular system. </a:t>
            </a:r>
            <a:r>
              <a:rPr lang="en-IN" sz="1800" b="1" i="1" dirty="0" err="1">
                <a:effectLst/>
                <a:ea typeface="Arial" panose="020B0604020202020204" pitchFamily="34" charset="0"/>
                <a:cs typeface="Arial" panose="020B0604020202020204" pitchFamily="34" charset="0"/>
              </a:rPr>
              <a:t>Nurs</a:t>
            </a:r>
            <a:r>
              <a:rPr lang="en-IN" sz="1800" b="1" i="1" dirty="0">
                <a:effectLst/>
                <a:ea typeface="Arial" panose="020B0604020202020204" pitchFamily="34" charset="0"/>
                <a:cs typeface="Arial" panose="020B0604020202020204" pitchFamily="34" charset="0"/>
              </a:rPr>
              <a:t>. Times</a:t>
            </a:r>
            <a:r>
              <a:rPr lang="en-IN" sz="1800" b="1" dirty="0">
                <a:effectLst/>
                <a:ea typeface="Arial" panose="020B0604020202020204" pitchFamily="34" charset="0"/>
                <a:cs typeface="Arial" panose="020B0604020202020204" pitchFamily="34" charset="0"/>
              </a:rPr>
              <a:t>, </a:t>
            </a:r>
            <a:r>
              <a:rPr lang="en-IN" sz="1800" b="1" i="1" dirty="0">
                <a:effectLst/>
                <a:ea typeface="Arial" panose="020B0604020202020204" pitchFamily="34" charset="0"/>
                <a:cs typeface="Arial" panose="020B0604020202020204" pitchFamily="34" charset="0"/>
              </a:rPr>
              <a:t>113</a:t>
            </a:r>
            <a:r>
              <a:rPr lang="en-IN" sz="1800" b="1" dirty="0">
                <a:effectLst/>
                <a:ea typeface="Arial" panose="020B0604020202020204" pitchFamily="34" charset="0"/>
                <a:cs typeface="Arial" panose="020B0604020202020204" pitchFamily="34" charset="0"/>
              </a:rPr>
              <a:t>, pp.22-24. </a:t>
            </a:r>
          </a:p>
          <a:p>
            <a:pPr marL="0" indent="0" algn="just">
              <a:lnSpc>
                <a:spcPct val="150000"/>
              </a:lnSpc>
              <a:buNone/>
            </a:pPr>
            <a:r>
              <a:rPr lang="en-US" sz="1800" b="1" dirty="0">
                <a:solidFill>
                  <a:srgbClr val="222222"/>
                </a:solidFill>
                <a:effectLst/>
                <a:ea typeface="Arial" panose="020B0604020202020204" pitchFamily="34" charset="0"/>
                <a:cs typeface="Arial" panose="020B0604020202020204" pitchFamily="34" charset="0"/>
              </a:rPr>
              <a:t>Kroeker, C.G., 2018. Cardiovascular system: anatomy and physiology. </a:t>
            </a:r>
            <a:r>
              <a:rPr lang="en-IN" sz="1800" b="1" i="1" dirty="0">
                <a:effectLst/>
                <a:ea typeface="Arial" panose="020B0604020202020204" pitchFamily="34" charset="0"/>
                <a:cs typeface="Arial" panose="020B0604020202020204" pitchFamily="34" charset="0"/>
              </a:rPr>
              <a:t>Cardiovascular Mechanics</a:t>
            </a:r>
            <a:r>
              <a:rPr lang="en-IN" sz="1800" b="1" dirty="0">
                <a:effectLst/>
                <a:ea typeface="Arial" panose="020B0604020202020204" pitchFamily="34" charset="0"/>
                <a:cs typeface="Arial" panose="020B0604020202020204" pitchFamily="34" charset="0"/>
              </a:rPr>
              <a:t>, </a:t>
            </a:r>
            <a:r>
              <a:rPr lang="en-IN" sz="1800" b="1" i="1" dirty="0">
                <a:effectLst/>
                <a:ea typeface="Arial" panose="020B0604020202020204" pitchFamily="34" charset="0"/>
                <a:cs typeface="Arial" panose="020B0604020202020204" pitchFamily="34" charset="0"/>
              </a:rPr>
              <a:t>2</a:t>
            </a:r>
            <a:r>
              <a:rPr lang="en-IN" sz="1800" b="1" dirty="0">
                <a:effectLst/>
                <a:ea typeface="Arial" panose="020B0604020202020204" pitchFamily="34" charset="0"/>
                <a:cs typeface="Arial" panose="020B0604020202020204" pitchFamily="34" charset="0"/>
              </a:rPr>
              <a:t>(5), p.1. </a:t>
            </a:r>
          </a:p>
          <a:p>
            <a:pPr marL="0" indent="0" algn="just">
              <a:lnSpc>
                <a:spcPct val="150000"/>
              </a:lnSpc>
              <a:buNone/>
            </a:pPr>
            <a:r>
              <a:rPr lang="en-US" sz="1800" b="1" dirty="0">
                <a:solidFill>
                  <a:srgbClr val="222222"/>
                </a:solidFill>
                <a:effectLst/>
                <a:ea typeface="Arial" panose="020B0604020202020204" pitchFamily="34" charset="0"/>
                <a:cs typeface="Arial" panose="020B0604020202020204" pitchFamily="34" charset="0"/>
              </a:rPr>
              <a:t>Loukas, M., Youssef, P., </a:t>
            </a:r>
            <a:r>
              <a:rPr lang="en-US" sz="1800" b="1" dirty="0" err="1">
                <a:solidFill>
                  <a:srgbClr val="222222"/>
                </a:solidFill>
                <a:effectLst/>
                <a:ea typeface="Arial" panose="020B0604020202020204" pitchFamily="34" charset="0"/>
                <a:cs typeface="Arial" panose="020B0604020202020204" pitchFamily="34" charset="0"/>
              </a:rPr>
              <a:t>Gielecki</a:t>
            </a:r>
            <a:r>
              <a:rPr lang="en-US" sz="1800" b="1" dirty="0">
                <a:solidFill>
                  <a:srgbClr val="222222"/>
                </a:solidFill>
                <a:effectLst/>
                <a:ea typeface="Arial" panose="020B0604020202020204" pitchFamily="34" charset="0"/>
                <a:cs typeface="Arial" panose="020B0604020202020204" pitchFamily="34" charset="0"/>
              </a:rPr>
              <a:t>, J., </a:t>
            </a:r>
            <a:r>
              <a:rPr lang="en-US" sz="1800" b="1" dirty="0" err="1">
                <a:solidFill>
                  <a:srgbClr val="222222"/>
                </a:solidFill>
                <a:effectLst/>
                <a:ea typeface="Arial" panose="020B0604020202020204" pitchFamily="34" charset="0"/>
                <a:cs typeface="Arial" panose="020B0604020202020204" pitchFamily="34" charset="0"/>
              </a:rPr>
              <a:t>Walocha</a:t>
            </a:r>
            <a:r>
              <a:rPr lang="en-US" sz="1800" b="1" dirty="0">
                <a:solidFill>
                  <a:srgbClr val="222222"/>
                </a:solidFill>
                <a:effectLst/>
                <a:ea typeface="Arial" panose="020B0604020202020204" pitchFamily="34" charset="0"/>
                <a:cs typeface="Arial" panose="020B0604020202020204" pitchFamily="34" charset="0"/>
              </a:rPr>
              <a:t>, J., </a:t>
            </a:r>
            <a:r>
              <a:rPr lang="en-US" sz="1800" b="1" dirty="0" err="1">
                <a:solidFill>
                  <a:srgbClr val="222222"/>
                </a:solidFill>
                <a:effectLst/>
                <a:ea typeface="Arial" panose="020B0604020202020204" pitchFamily="34" charset="0"/>
                <a:cs typeface="Arial" panose="020B0604020202020204" pitchFamily="34" charset="0"/>
              </a:rPr>
              <a:t>Natsis</a:t>
            </a:r>
            <a:r>
              <a:rPr lang="en-US" sz="1800" b="1" dirty="0">
                <a:solidFill>
                  <a:srgbClr val="222222"/>
                </a:solidFill>
                <a:effectLst/>
                <a:ea typeface="Arial" panose="020B0604020202020204" pitchFamily="34" charset="0"/>
                <a:cs typeface="Arial" panose="020B0604020202020204" pitchFamily="34" charset="0"/>
              </a:rPr>
              <a:t>, K. and Tubbs, R.S., 2016. History of cardiac anatomy: a comprehensive review from the Egyptians to today. </a:t>
            </a:r>
            <a:r>
              <a:rPr lang="en-IN" sz="1800" b="1" i="1" dirty="0">
                <a:effectLst/>
                <a:ea typeface="Arial" panose="020B0604020202020204" pitchFamily="34" charset="0"/>
                <a:cs typeface="Arial" panose="020B0604020202020204" pitchFamily="34" charset="0"/>
              </a:rPr>
              <a:t>Clinical Anatomy</a:t>
            </a:r>
            <a:r>
              <a:rPr lang="en-IN" sz="1800" b="1" dirty="0">
                <a:effectLst/>
                <a:ea typeface="Arial" panose="020B0604020202020204" pitchFamily="34" charset="0"/>
                <a:cs typeface="Arial" panose="020B0604020202020204" pitchFamily="34" charset="0"/>
              </a:rPr>
              <a:t>, </a:t>
            </a:r>
            <a:r>
              <a:rPr lang="en-IN" sz="1800" b="1" i="1" dirty="0">
                <a:effectLst/>
                <a:ea typeface="Arial" panose="020B0604020202020204" pitchFamily="34" charset="0"/>
                <a:cs typeface="Arial" panose="020B0604020202020204" pitchFamily="34" charset="0"/>
              </a:rPr>
              <a:t>29</a:t>
            </a:r>
            <a:r>
              <a:rPr lang="en-IN" sz="1800" b="1" dirty="0">
                <a:effectLst/>
                <a:ea typeface="Arial" panose="020B0604020202020204" pitchFamily="34" charset="0"/>
                <a:cs typeface="Arial" panose="020B0604020202020204" pitchFamily="34" charset="0"/>
              </a:rPr>
              <a:t>(3), pp.270-284. </a:t>
            </a:r>
          </a:p>
          <a:p>
            <a:pPr marL="0" indent="0" algn="just">
              <a:lnSpc>
                <a:spcPct val="150000"/>
              </a:lnSpc>
              <a:buNone/>
            </a:pPr>
            <a:r>
              <a:rPr lang="en-US" sz="1800" b="1" dirty="0" err="1">
                <a:solidFill>
                  <a:srgbClr val="222222"/>
                </a:solidFill>
                <a:effectLst/>
                <a:ea typeface="Arial" panose="020B0604020202020204" pitchFamily="34" charset="0"/>
                <a:cs typeface="Arial" panose="020B0604020202020204" pitchFamily="34" charset="0"/>
              </a:rPr>
              <a:t>Madjid</a:t>
            </a:r>
            <a:r>
              <a:rPr lang="en-US" sz="1800" b="1" dirty="0">
                <a:solidFill>
                  <a:srgbClr val="222222"/>
                </a:solidFill>
                <a:effectLst/>
                <a:ea typeface="Arial" panose="020B0604020202020204" pitchFamily="34" charset="0"/>
                <a:cs typeface="Arial" panose="020B0604020202020204" pitchFamily="34" charset="0"/>
              </a:rPr>
              <a:t>, M., </a:t>
            </a:r>
            <a:r>
              <a:rPr lang="en-US" sz="1800" b="1" dirty="0" err="1">
                <a:solidFill>
                  <a:srgbClr val="222222"/>
                </a:solidFill>
                <a:effectLst/>
                <a:ea typeface="Arial" panose="020B0604020202020204" pitchFamily="34" charset="0"/>
                <a:cs typeface="Arial" panose="020B0604020202020204" pitchFamily="34" charset="0"/>
              </a:rPr>
              <a:t>Safavi-Naeini</a:t>
            </a:r>
            <a:r>
              <a:rPr lang="en-US" sz="1800" b="1" dirty="0">
                <a:solidFill>
                  <a:srgbClr val="222222"/>
                </a:solidFill>
                <a:effectLst/>
                <a:ea typeface="Arial" panose="020B0604020202020204" pitchFamily="34" charset="0"/>
                <a:cs typeface="Arial" panose="020B0604020202020204" pitchFamily="34" charset="0"/>
              </a:rPr>
              <a:t>, P., Solomon, S.D. and </a:t>
            </a:r>
            <a:r>
              <a:rPr lang="en-US" sz="1800" b="1" dirty="0" err="1">
                <a:solidFill>
                  <a:srgbClr val="222222"/>
                </a:solidFill>
                <a:effectLst/>
                <a:ea typeface="Arial" panose="020B0604020202020204" pitchFamily="34" charset="0"/>
                <a:cs typeface="Arial" panose="020B0604020202020204" pitchFamily="34" charset="0"/>
              </a:rPr>
              <a:t>Vardeny</a:t>
            </a:r>
            <a:r>
              <a:rPr lang="en-US" sz="1800" b="1" dirty="0">
                <a:solidFill>
                  <a:srgbClr val="222222"/>
                </a:solidFill>
                <a:effectLst/>
                <a:ea typeface="Arial" panose="020B0604020202020204" pitchFamily="34" charset="0"/>
                <a:cs typeface="Arial" panose="020B0604020202020204" pitchFamily="34" charset="0"/>
              </a:rPr>
              <a:t>, O., 2020. Potential effects of coronaviruses on the cardiovascular system: a review. </a:t>
            </a:r>
            <a:r>
              <a:rPr lang="en-IN" sz="1800" b="1" i="1" dirty="0">
                <a:effectLst/>
                <a:ea typeface="Arial" panose="020B0604020202020204" pitchFamily="34" charset="0"/>
                <a:cs typeface="Arial" panose="020B0604020202020204" pitchFamily="34" charset="0"/>
              </a:rPr>
              <a:t>JAMA cardiology</a:t>
            </a:r>
            <a:r>
              <a:rPr lang="en-IN" sz="1800" b="1" dirty="0">
                <a:effectLst/>
                <a:ea typeface="Arial" panose="020B0604020202020204" pitchFamily="34" charset="0"/>
                <a:cs typeface="Arial" panose="020B0604020202020204" pitchFamily="34" charset="0"/>
              </a:rPr>
              <a:t>, </a:t>
            </a:r>
            <a:r>
              <a:rPr lang="en-IN" sz="1800" b="1" i="1" dirty="0">
                <a:effectLst/>
                <a:ea typeface="Arial" panose="020B0604020202020204" pitchFamily="34" charset="0"/>
                <a:cs typeface="Arial" panose="020B0604020202020204" pitchFamily="34" charset="0"/>
              </a:rPr>
              <a:t>5</a:t>
            </a:r>
            <a:r>
              <a:rPr lang="en-IN" sz="1800" b="1" dirty="0">
                <a:effectLst/>
                <a:ea typeface="Arial" panose="020B0604020202020204" pitchFamily="34" charset="0"/>
                <a:cs typeface="Arial" panose="020B0604020202020204" pitchFamily="34" charset="0"/>
              </a:rPr>
              <a:t>(7), pp.831-840. </a:t>
            </a:r>
          </a:p>
          <a:p>
            <a:pPr marL="0" indent="0" algn="just">
              <a:lnSpc>
                <a:spcPct val="150000"/>
              </a:lnSpc>
              <a:buNone/>
            </a:pPr>
            <a:r>
              <a:rPr lang="en-US" sz="1800" b="1" dirty="0">
                <a:solidFill>
                  <a:srgbClr val="222222"/>
                </a:solidFill>
                <a:effectLst/>
                <a:ea typeface="Arial" panose="020B0604020202020204" pitchFamily="34" charset="0"/>
                <a:cs typeface="Arial" panose="020B0604020202020204" pitchFamily="34" charset="0"/>
              </a:rPr>
              <a:t>Ozturk, S., Yalta, K. and </a:t>
            </a:r>
            <a:r>
              <a:rPr lang="en-US" sz="1800" b="1" dirty="0" err="1">
                <a:solidFill>
                  <a:srgbClr val="222222"/>
                </a:solidFill>
                <a:effectLst/>
                <a:ea typeface="Arial" panose="020B0604020202020204" pitchFamily="34" charset="0"/>
                <a:cs typeface="Arial" panose="020B0604020202020204" pitchFamily="34" charset="0"/>
              </a:rPr>
              <a:t>Yetkin</a:t>
            </a:r>
            <a:r>
              <a:rPr lang="en-US" sz="1800" b="1" dirty="0">
                <a:solidFill>
                  <a:srgbClr val="222222"/>
                </a:solidFill>
                <a:effectLst/>
                <a:ea typeface="Arial" panose="020B0604020202020204" pitchFamily="34" charset="0"/>
                <a:cs typeface="Arial" panose="020B0604020202020204" pitchFamily="34" charset="0"/>
              </a:rPr>
              <a:t>, E., 2016. Golden ratio: A subtle regulator in our body and cardiovascular system?. </a:t>
            </a:r>
            <a:r>
              <a:rPr lang="en-IN" sz="1800" b="1" i="1" dirty="0">
                <a:effectLst/>
                <a:ea typeface="Arial" panose="020B0604020202020204" pitchFamily="34" charset="0"/>
                <a:cs typeface="Arial" panose="020B0604020202020204" pitchFamily="34" charset="0"/>
              </a:rPr>
              <a:t>International Journal of Cardiology</a:t>
            </a:r>
            <a:r>
              <a:rPr lang="en-IN" sz="1800" b="1" dirty="0">
                <a:effectLst/>
                <a:ea typeface="Arial" panose="020B0604020202020204" pitchFamily="34" charset="0"/>
                <a:cs typeface="Arial" panose="020B0604020202020204" pitchFamily="34" charset="0"/>
              </a:rPr>
              <a:t>, </a:t>
            </a:r>
            <a:r>
              <a:rPr lang="en-IN" sz="1800" b="1" i="1" dirty="0">
                <a:effectLst/>
                <a:ea typeface="Arial" panose="020B0604020202020204" pitchFamily="34" charset="0"/>
                <a:cs typeface="Arial" panose="020B0604020202020204" pitchFamily="34" charset="0"/>
              </a:rPr>
              <a:t>223</a:t>
            </a:r>
            <a:r>
              <a:rPr lang="en-IN" sz="1800" b="1" dirty="0">
                <a:effectLst/>
                <a:ea typeface="Arial" panose="020B0604020202020204" pitchFamily="34" charset="0"/>
                <a:cs typeface="Arial" panose="020B0604020202020204" pitchFamily="34" charset="0"/>
              </a:rPr>
              <a:t>, pp.143-145. </a:t>
            </a:r>
          </a:p>
          <a:p>
            <a:pPr marL="0" indent="0" algn="just">
              <a:lnSpc>
                <a:spcPct val="150000"/>
              </a:lnSpc>
              <a:buNone/>
            </a:pPr>
            <a:r>
              <a:rPr lang="en-US" sz="1800" b="1" dirty="0" err="1">
                <a:solidFill>
                  <a:srgbClr val="222222"/>
                </a:solidFill>
                <a:effectLst/>
                <a:ea typeface="Arial" panose="020B0604020202020204" pitchFamily="34" charset="0"/>
                <a:cs typeface="Arial" panose="020B0604020202020204" pitchFamily="34" charset="0"/>
              </a:rPr>
              <a:t>Paneni</a:t>
            </a:r>
            <a:r>
              <a:rPr lang="en-US" sz="1800" b="1" dirty="0">
                <a:solidFill>
                  <a:srgbClr val="222222"/>
                </a:solidFill>
                <a:effectLst/>
                <a:ea typeface="Arial" panose="020B0604020202020204" pitchFamily="34" charset="0"/>
                <a:cs typeface="Arial" panose="020B0604020202020204" pitchFamily="34" charset="0"/>
              </a:rPr>
              <a:t>, F., Diaz </a:t>
            </a:r>
            <a:r>
              <a:rPr lang="en-US" sz="1800" b="1" dirty="0" err="1">
                <a:solidFill>
                  <a:srgbClr val="222222"/>
                </a:solidFill>
                <a:effectLst/>
                <a:ea typeface="Arial" panose="020B0604020202020204" pitchFamily="34" charset="0"/>
                <a:cs typeface="Arial" panose="020B0604020202020204" pitchFamily="34" charset="0"/>
              </a:rPr>
              <a:t>Cañestro</a:t>
            </a:r>
            <a:r>
              <a:rPr lang="en-US" sz="1800" b="1" dirty="0">
                <a:solidFill>
                  <a:srgbClr val="222222"/>
                </a:solidFill>
                <a:effectLst/>
                <a:ea typeface="Arial" panose="020B0604020202020204" pitchFamily="34" charset="0"/>
                <a:cs typeface="Arial" panose="020B0604020202020204" pitchFamily="34" charset="0"/>
              </a:rPr>
              <a:t>, C., Libby, P., </a:t>
            </a:r>
            <a:r>
              <a:rPr lang="en-US" sz="1800" b="1" dirty="0" err="1">
                <a:solidFill>
                  <a:srgbClr val="222222"/>
                </a:solidFill>
                <a:effectLst/>
                <a:ea typeface="Arial" panose="020B0604020202020204" pitchFamily="34" charset="0"/>
                <a:cs typeface="Arial" panose="020B0604020202020204" pitchFamily="34" charset="0"/>
              </a:rPr>
              <a:t>Lüscher</a:t>
            </a:r>
            <a:r>
              <a:rPr lang="en-US" sz="1800" b="1" dirty="0">
                <a:solidFill>
                  <a:srgbClr val="222222"/>
                </a:solidFill>
                <a:effectLst/>
                <a:ea typeface="Arial" panose="020B0604020202020204" pitchFamily="34" charset="0"/>
                <a:cs typeface="Arial" panose="020B0604020202020204" pitchFamily="34" charset="0"/>
              </a:rPr>
              <a:t>, T.F. and </a:t>
            </a:r>
            <a:r>
              <a:rPr lang="en-US" sz="1800" b="1" dirty="0" err="1">
                <a:solidFill>
                  <a:srgbClr val="222222"/>
                </a:solidFill>
                <a:effectLst/>
                <a:ea typeface="Arial" panose="020B0604020202020204" pitchFamily="34" charset="0"/>
                <a:cs typeface="Arial" panose="020B0604020202020204" pitchFamily="34" charset="0"/>
              </a:rPr>
              <a:t>Camici</a:t>
            </a:r>
            <a:r>
              <a:rPr lang="en-US" sz="1800" b="1" dirty="0">
                <a:solidFill>
                  <a:srgbClr val="222222"/>
                </a:solidFill>
                <a:effectLst/>
                <a:ea typeface="Arial" panose="020B0604020202020204" pitchFamily="34" charset="0"/>
                <a:cs typeface="Arial" panose="020B0604020202020204" pitchFamily="34" charset="0"/>
              </a:rPr>
              <a:t>, G.G., 2017. The aging cardiovascular system: understanding it at the cellular and clinical levels. </a:t>
            </a:r>
            <a:r>
              <a:rPr lang="en-IN" sz="1800" b="1" i="1" dirty="0">
                <a:effectLst/>
                <a:ea typeface="Arial" panose="020B0604020202020204" pitchFamily="34" charset="0"/>
                <a:cs typeface="Arial" panose="020B0604020202020204" pitchFamily="34" charset="0"/>
              </a:rPr>
              <a:t>Journal of the American College of Cardiology</a:t>
            </a:r>
            <a:r>
              <a:rPr lang="en-IN" sz="1800" b="1" dirty="0">
                <a:effectLst/>
                <a:ea typeface="Arial" panose="020B0604020202020204" pitchFamily="34" charset="0"/>
                <a:cs typeface="Arial" panose="020B0604020202020204" pitchFamily="34" charset="0"/>
              </a:rPr>
              <a:t>, </a:t>
            </a:r>
            <a:r>
              <a:rPr lang="en-IN" sz="1800" b="1" i="1" dirty="0">
                <a:effectLst/>
                <a:ea typeface="Arial" panose="020B0604020202020204" pitchFamily="34" charset="0"/>
                <a:cs typeface="Arial" panose="020B0604020202020204" pitchFamily="34" charset="0"/>
              </a:rPr>
              <a:t>69</a:t>
            </a:r>
            <a:r>
              <a:rPr lang="en-IN" sz="1800" b="1" dirty="0">
                <a:effectLst/>
                <a:ea typeface="Arial" panose="020B0604020202020204" pitchFamily="34" charset="0"/>
                <a:cs typeface="Arial" panose="020B0604020202020204" pitchFamily="34" charset="0"/>
              </a:rPr>
              <a:t>(15), pp.1952-1967. </a:t>
            </a:r>
          </a:p>
          <a:p>
            <a:pPr marL="0" indent="0" algn="just">
              <a:lnSpc>
                <a:spcPct val="150000"/>
              </a:lnSpc>
              <a:buNone/>
            </a:pPr>
            <a:r>
              <a:rPr lang="en-US" sz="1800" b="1" dirty="0" err="1">
                <a:solidFill>
                  <a:srgbClr val="222222"/>
                </a:solidFill>
                <a:effectLst/>
                <a:ea typeface="Arial" panose="020B0604020202020204" pitchFamily="34" charset="0"/>
                <a:cs typeface="Arial" panose="020B0604020202020204" pitchFamily="34" charset="0"/>
              </a:rPr>
              <a:t>Piekarz</a:t>
            </a:r>
            <a:r>
              <a:rPr lang="en-US" sz="1800" b="1" dirty="0">
                <a:solidFill>
                  <a:srgbClr val="222222"/>
                </a:solidFill>
                <a:effectLst/>
                <a:ea typeface="Arial" panose="020B0604020202020204" pitchFamily="34" charset="0"/>
                <a:cs typeface="Arial" panose="020B0604020202020204" pitchFamily="34" charset="0"/>
              </a:rPr>
              <a:t>, H., </a:t>
            </a:r>
            <a:r>
              <a:rPr lang="en-US" sz="1800" b="1" dirty="0" err="1">
                <a:solidFill>
                  <a:srgbClr val="222222"/>
                </a:solidFill>
                <a:effectLst/>
                <a:ea typeface="Arial" panose="020B0604020202020204" pitchFamily="34" charset="0"/>
                <a:cs typeface="Arial" panose="020B0604020202020204" pitchFamily="34" charset="0"/>
              </a:rPr>
              <a:t>Langran</a:t>
            </a:r>
            <a:r>
              <a:rPr lang="en-US" sz="1800" b="1" dirty="0">
                <a:solidFill>
                  <a:srgbClr val="222222"/>
                </a:solidFill>
                <a:effectLst/>
                <a:ea typeface="Arial" panose="020B0604020202020204" pitchFamily="34" charset="0"/>
                <a:cs typeface="Arial" panose="020B0604020202020204" pitchFamily="34" charset="0"/>
              </a:rPr>
              <a:t>, C. and </a:t>
            </a:r>
            <a:r>
              <a:rPr lang="en-US" sz="1800" b="1" dirty="0" err="1">
                <a:solidFill>
                  <a:srgbClr val="222222"/>
                </a:solidFill>
                <a:effectLst/>
                <a:ea typeface="Arial" panose="020B0604020202020204" pitchFamily="34" charset="0"/>
                <a:cs typeface="Arial" panose="020B0604020202020204" pitchFamily="34" charset="0"/>
              </a:rPr>
              <a:t>Donyai</a:t>
            </a:r>
            <a:r>
              <a:rPr lang="en-US" sz="1800" b="1" dirty="0">
                <a:solidFill>
                  <a:srgbClr val="222222"/>
                </a:solidFill>
                <a:effectLst/>
                <a:ea typeface="Arial" panose="020B0604020202020204" pitchFamily="34" charset="0"/>
                <a:cs typeface="Arial" panose="020B0604020202020204" pitchFamily="34" charset="0"/>
              </a:rPr>
              <a:t>, P., 2021. A phenomenological analysis of the experience of taking medication to prevent a further heart attack. </a:t>
            </a:r>
            <a:r>
              <a:rPr lang="en-IN" sz="1800" b="1" i="1" dirty="0">
                <a:effectLst/>
                <a:ea typeface="Arial" panose="020B0604020202020204" pitchFamily="34" charset="0"/>
                <a:cs typeface="Arial" panose="020B0604020202020204" pitchFamily="34" charset="0"/>
              </a:rPr>
              <a:t>Scientific reports</a:t>
            </a:r>
            <a:r>
              <a:rPr lang="en-IN" sz="1800" b="1" dirty="0">
                <a:effectLst/>
                <a:ea typeface="Arial" panose="020B0604020202020204" pitchFamily="34" charset="0"/>
                <a:cs typeface="Arial" panose="020B0604020202020204" pitchFamily="34" charset="0"/>
              </a:rPr>
              <a:t>, </a:t>
            </a:r>
            <a:r>
              <a:rPr lang="en-IN" sz="1800" b="1" i="1" dirty="0">
                <a:effectLst/>
                <a:ea typeface="Arial" panose="020B0604020202020204" pitchFamily="34" charset="0"/>
                <a:cs typeface="Arial" panose="020B0604020202020204" pitchFamily="34" charset="0"/>
              </a:rPr>
              <a:t>11</a:t>
            </a:r>
            <a:r>
              <a:rPr lang="en-IN" sz="1800" b="1" dirty="0">
                <a:effectLst/>
                <a:ea typeface="Arial" panose="020B0604020202020204" pitchFamily="34" charset="0"/>
                <a:cs typeface="Arial" panose="020B0604020202020204" pitchFamily="34" charset="0"/>
              </a:rPr>
              <a:t>(1), pp.1-12.</a:t>
            </a:r>
          </a:p>
          <a:p>
            <a:pPr marL="0" indent="0" algn="just">
              <a:lnSpc>
                <a:spcPct val="150000"/>
              </a:lnSpc>
              <a:buNone/>
            </a:pPr>
            <a:r>
              <a:rPr lang="en-US" sz="1800" b="1" dirty="0">
                <a:solidFill>
                  <a:srgbClr val="222222"/>
                </a:solidFill>
                <a:effectLst/>
                <a:ea typeface="Arial" panose="020B0604020202020204" pitchFamily="34" charset="0"/>
                <a:cs typeface="Arial" panose="020B0604020202020204" pitchFamily="34" charset="0"/>
              </a:rPr>
              <a:t>Romero, S.A., </a:t>
            </a:r>
            <a:r>
              <a:rPr lang="en-US" sz="1800" b="1" dirty="0" err="1">
                <a:solidFill>
                  <a:srgbClr val="222222"/>
                </a:solidFill>
                <a:effectLst/>
                <a:ea typeface="Arial" panose="020B0604020202020204" pitchFamily="34" charset="0"/>
                <a:cs typeface="Arial" panose="020B0604020202020204" pitchFamily="34" charset="0"/>
              </a:rPr>
              <a:t>Minson</a:t>
            </a:r>
            <a:r>
              <a:rPr lang="en-US" sz="1800" b="1" dirty="0">
                <a:solidFill>
                  <a:srgbClr val="222222"/>
                </a:solidFill>
                <a:effectLst/>
                <a:ea typeface="Arial" panose="020B0604020202020204" pitchFamily="34" charset="0"/>
                <a:cs typeface="Arial" panose="020B0604020202020204" pitchFamily="34" charset="0"/>
              </a:rPr>
              <a:t>, C.T. and </a:t>
            </a:r>
            <a:r>
              <a:rPr lang="en-US" sz="1800" b="1" dirty="0" err="1">
                <a:solidFill>
                  <a:srgbClr val="222222"/>
                </a:solidFill>
                <a:effectLst/>
                <a:ea typeface="Arial" panose="020B0604020202020204" pitchFamily="34" charset="0"/>
                <a:cs typeface="Arial" panose="020B0604020202020204" pitchFamily="34" charset="0"/>
              </a:rPr>
              <a:t>Halliwill</a:t>
            </a:r>
            <a:r>
              <a:rPr lang="en-US" sz="1800" b="1" dirty="0">
                <a:solidFill>
                  <a:srgbClr val="222222"/>
                </a:solidFill>
                <a:effectLst/>
                <a:ea typeface="Arial" panose="020B0604020202020204" pitchFamily="34" charset="0"/>
                <a:cs typeface="Arial" panose="020B0604020202020204" pitchFamily="34" charset="0"/>
              </a:rPr>
              <a:t>, J.R., 2017. The cardiovascular system after exercise. </a:t>
            </a:r>
            <a:r>
              <a:rPr lang="en-IN" sz="1800" b="1" i="1" dirty="0">
                <a:effectLst/>
                <a:ea typeface="Arial" panose="020B0604020202020204" pitchFamily="34" charset="0"/>
                <a:cs typeface="Arial" panose="020B0604020202020204" pitchFamily="34" charset="0"/>
              </a:rPr>
              <a:t>Journal of Applied Physiology</a:t>
            </a:r>
            <a:r>
              <a:rPr lang="en-IN" sz="1800" b="1" dirty="0">
                <a:effectLst/>
                <a:ea typeface="Arial" panose="020B0604020202020204" pitchFamily="34" charset="0"/>
                <a:cs typeface="Arial" panose="020B0604020202020204" pitchFamily="34" charset="0"/>
              </a:rPr>
              <a:t>, </a:t>
            </a:r>
            <a:r>
              <a:rPr lang="en-IN" sz="1800" b="1" i="1" dirty="0">
                <a:effectLst/>
                <a:ea typeface="Arial" panose="020B0604020202020204" pitchFamily="34" charset="0"/>
                <a:cs typeface="Arial" panose="020B0604020202020204" pitchFamily="34" charset="0"/>
              </a:rPr>
              <a:t>122</a:t>
            </a:r>
            <a:r>
              <a:rPr lang="en-IN" sz="1800" b="1" dirty="0">
                <a:effectLst/>
                <a:ea typeface="Arial" panose="020B0604020202020204" pitchFamily="34" charset="0"/>
                <a:cs typeface="Arial" panose="020B0604020202020204" pitchFamily="34" charset="0"/>
              </a:rPr>
              <a:t>(4), pp.925-932. </a:t>
            </a:r>
          </a:p>
          <a:p>
            <a:pPr marL="0" indent="0" algn="just">
              <a:lnSpc>
                <a:spcPct val="150000"/>
              </a:lnSpc>
              <a:buNone/>
            </a:pPr>
            <a:r>
              <a:rPr lang="en-US" sz="1800" b="1" dirty="0">
                <a:solidFill>
                  <a:srgbClr val="222222"/>
                </a:solidFill>
                <a:effectLst/>
                <a:ea typeface="Arial" panose="020B0604020202020204" pitchFamily="34" charset="0"/>
                <a:cs typeface="Arial" panose="020B0604020202020204" pitchFamily="34" charset="0"/>
              </a:rPr>
              <a:t>Smith, D.L. and </a:t>
            </a:r>
            <a:r>
              <a:rPr lang="en-US" sz="1800" b="1" dirty="0" err="1">
                <a:solidFill>
                  <a:srgbClr val="222222"/>
                </a:solidFill>
                <a:effectLst/>
                <a:ea typeface="Arial" panose="020B0604020202020204" pitchFamily="34" charset="0"/>
                <a:cs typeface="Arial" panose="020B0604020202020204" pitchFamily="34" charset="0"/>
              </a:rPr>
              <a:t>Fernhall</a:t>
            </a:r>
            <a:r>
              <a:rPr lang="en-US" sz="1800" b="1" dirty="0">
                <a:solidFill>
                  <a:srgbClr val="222222"/>
                </a:solidFill>
                <a:effectLst/>
                <a:ea typeface="Arial" panose="020B0604020202020204" pitchFamily="34" charset="0"/>
                <a:cs typeface="Arial" panose="020B0604020202020204" pitchFamily="34" charset="0"/>
              </a:rPr>
              <a:t>, B., 2022. </a:t>
            </a:r>
            <a:r>
              <a:rPr lang="en-IN" sz="1800" b="1" i="1" dirty="0">
                <a:effectLst/>
                <a:ea typeface="Arial" panose="020B0604020202020204" pitchFamily="34" charset="0"/>
                <a:cs typeface="Arial" panose="020B0604020202020204" pitchFamily="34" charset="0"/>
              </a:rPr>
              <a:t>Advanced cardiovascular exercise physiology</a:t>
            </a:r>
            <a:r>
              <a:rPr lang="en-IN" sz="1800" b="1" dirty="0">
                <a:effectLst/>
                <a:ea typeface="Arial" panose="020B0604020202020204" pitchFamily="34" charset="0"/>
                <a:cs typeface="Arial" panose="020B0604020202020204" pitchFamily="34" charset="0"/>
              </a:rPr>
              <a:t>. Human Kinetics. </a:t>
            </a:r>
          </a:p>
          <a:p>
            <a:pPr marL="0" indent="0" algn="just">
              <a:lnSpc>
                <a:spcPct val="150000"/>
              </a:lnSpc>
              <a:buNone/>
            </a:pPr>
            <a:r>
              <a:rPr lang="en-US" sz="1800" b="1" dirty="0">
                <a:solidFill>
                  <a:srgbClr val="222222"/>
                </a:solidFill>
                <a:effectLst/>
                <a:ea typeface="Arial" panose="020B0604020202020204" pitchFamily="34" charset="0"/>
                <a:cs typeface="Arial" panose="020B0604020202020204" pitchFamily="34" charset="0"/>
              </a:rPr>
              <a:t>VanPutte, C.L., Regan, J.L., Russo, A.F., Seeley, R.R., Stephens, T. and Tate, P., 2019. </a:t>
            </a:r>
            <a:r>
              <a:rPr lang="en-IN" sz="1800" b="1" i="1" dirty="0">
                <a:effectLst/>
                <a:ea typeface="Arial" panose="020B0604020202020204" pitchFamily="34" charset="0"/>
                <a:cs typeface="Arial" panose="020B0604020202020204" pitchFamily="34" charset="0"/>
              </a:rPr>
              <a:t>Seeley's anatomy &amp; physiology</a:t>
            </a:r>
            <a:r>
              <a:rPr lang="en-IN" sz="1800" b="1" dirty="0">
                <a:effectLst/>
                <a:ea typeface="Arial" panose="020B0604020202020204" pitchFamily="34" charset="0"/>
                <a:cs typeface="Arial" panose="020B0604020202020204" pitchFamily="34" charset="0"/>
              </a:rPr>
              <a:t>. McGraw-Hill.</a:t>
            </a:r>
          </a:p>
          <a:p>
            <a:pPr marL="0" indent="0" algn="just">
              <a:lnSpc>
                <a:spcPct val="150000"/>
              </a:lnSpc>
              <a:buNone/>
            </a:pPr>
            <a:r>
              <a:rPr lang="en-US" sz="1800" b="1" dirty="0">
                <a:solidFill>
                  <a:srgbClr val="222222"/>
                </a:solidFill>
                <a:effectLst/>
                <a:ea typeface="Arial" panose="020B0604020202020204" pitchFamily="34" charset="0"/>
                <a:cs typeface="Arial" panose="020B0604020202020204" pitchFamily="34" charset="0"/>
              </a:rPr>
              <a:t>Yang, S.W., Park, K.H. and Zhou, Y.J., 2016. The impact of hypoglycemia on the cardiovascular system: physiology and pathophysiology. </a:t>
            </a:r>
            <a:r>
              <a:rPr lang="en-IN" sz="1800" b="1" i="1" dirty="0">
                <a:effectLst/>
                <a:ea typeface="Arial" panose="020B0604020202020204" pitchFamily="34" charset="0"/>
                <a:cs typeface="Arial" panose="020B0604020202020204" pitchFamily="34" charset="0"/>
              </a:rPr>
              <a:t>Angiology</a:t>
            </a:r>
            <a:r>
              <a:rPr lang="en-IN" sz="1800" b="1" dirty="0">
                <a:effectLst/>
                <a:ea typeface="Arial" panose="020B0604020202020204" pitchFamily="34" charset="0"/>
                <a:cs typeface="Arial" panose="020B0604020202020204" pitchFamily="34" charset="0"/>
              </a:rPr>
              <a:t>, </a:t>
            </a:r>
            <a:r>
              <a:rPr lang="en-IN" sz="1800" b="1" i="1" dirty="0">
                <a:effectLst/>
                <a:ea typeface="Arial" panose="020B0604020202020204" pitchFamily="34" charset="0"/>
                <a:cs typeface="Arial" panose="020B0604020202020204" pitchFamily="34" charset="0"/>
              </a:rPr>
              <a:t>67</a:t>
            </a:r>
            <a:r>
              <a:rPr lang="en-IN" sz="1800" b="1" dirty="0">
                <a:effectLst/>
                <a:ea typeface="Arial" panose="020B0604020202020204" pitchFamily="34" charset="0"/>
                <a:cs typeface="Arial" panose="020B0604020202020204" pitchFamily="34" charset="0"/>
              </a:rPr>
              <a:t>(9), pp.802-809. </a:t>
            </a:r>
          </a:p>
          <a:p>
            <a:pPr marL="0" indent="0" algn="just">
              <a:buNone/>
            </a:pPr>
            <a:endParaRPr lang="en-IN" sz="3700" dirty="0"/>
          </a:p>
        </p:txBody>
      </p:sp>
      <p:sp>
        <p:nvSpPr>
          <p:cNvPr id="2" name="Text Placeholder 17">
            <a:extLst>
              <a:ext uri="{FF2B5EF4-FFF2-40B4-BE49-F238E27FC236}">
                <a16:creationId xmlns:a16="http://schemas.microsoft.com/office/drawing/2014/main" id="{34247E45-21A7-1F07-2275-40529B64D621}"/>
              </a:ext>
            </a:extLst>
          </p:cNvPr>
          <p:cNvSpPr txBox="1">
            <a:spLocks/>
          </p:cNvSpPr>
          <p:nvPr/>
        </p:nvSpPr>
        <p:spPr>
          <a:xfrm>
            <a:off x="29555440" y="530484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vert="horz" lIns="365760" tIns="45720" rIns="91440" bIns="45720" rtlCol="0" anchor="ctr">
            <a:noAutofit/>
          </a:bodyPr>
          <a:lstStyle>
            <a:lvl1pPr marL="0" indent="0" algn="ctr" defTabSz="4389120" rtl="0" eaLnBrk="1" latinLnBrk="0" hangingPunct="1">
              <a:lnSpc>
                <a:spcPct val="100000"/>
              </a:lnSpc>
              <a:spcBef>
                <a:spcPts val="0"/>
              </a:spcBef>
              <a:buClr>
                <a:schemeClr val="bg1">
                  <a:lumMod val="65000"/>
                </a:schemeClr>
              </a:buClr>
              <a:buFont typeface="Arial" panose="020B0604020202020204" pitchFamily="34" charset="0"/>
              <a:buNone/>
              <a:defRPr sz="5400" kern="1200" cap="none" baseline="0">
                <a:solidFill>
                  <a:schemeClr val="bg1"/>
                </a:solidFill>
                <a:latin typeface="+mj-lt"/>
                <a:ea typeface="+mn-ea"/>
                <a:cs typeface="+mn-cs"/>
              </a:defRPr>
            </a:lvl1pPr>
            <a:lvl2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2pPr>
            <a:lvl3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3pPr>
            <a:lvl4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4pPr>
            <a:lvl5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5pPr>
            <a:lvl6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6pPr>
            <a:lvl7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7pPr>
            <a:lvl8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8pPr>
            <a:lvl9pPr marL="0" indent="0" algn="l" defTabSz="4389120" rtl="0" eaLnBrk="1" latinLnBrk="0" hangingPunct="1">
              <a:lnSpc>
                <a:spcPct val="100000"/>
              </a:lnSpc>
              <a:spcBef>
                <a:spcPts val="0"/>
              </a:spcBef>
              <a:buClr>
                <a:schemeClr val="bg1">
                  <a:lumMod val="65000"/>
                </a:schemeClr>
              </a:buClr>
              <a:buFont typeface="Arial" panose="020B0604020202020204" pitchFamily="34" charset="0"/>
              <a:buNone/>
              <a:defRPr sz="6000" kern="1200" cap="all" baseline="0">
                <a:solidFill>
                  <a:schemeClr val="bg1"/>
                </a:solidFill>
                <a:latin typeface="+mj-lt"/>
                <a:ea typeface="+mn-ea"/>
                <a:cs typeface="+mn-cs"/>
              </a:defRPr>
            </a:lvl9pPr>
          </a:lstStyle>
          <a:p>
            <a:r>
              <a:rPr lang="en-US" dirty="0"/>
              <a:t>Prevention</a:t>
            </a:r>
          </a:p>
        </p:txBody>
      </p:sp>
      <p:sp>
        <p:nvSpPr>
          <p:cNvPr id="3" name="Content Placeholder 10">
            <a:extLst>
              <a:ext uri="{FF2B5EF4-FFF2-40B4-BE49-F238E27FC236}">
                <a16:creationId xmlns:a16="http://schemas.microsoft.com/office/drawing/2014/main" id="{A42798ED-74F2-E0C4-F5A6-31A4274D7218}"/>
              </a:ext>
            </a:extLst>
          </p:cNvPr>
          <p:cNvSpPr txBox="1">
            <a:spLocks/>
          </p:cNvSpPr>
          <p:nvPr/>
        </p:nvSpPr>
        <p:spPr>
          <a:xfrm>
            <a:off x="29555440" y="6700650"/>
            <a:ext cx="12801600" cy="10692355"/>
          </a:xfrm>
          <a:prstGeom prst="rect">
            <a:avLst/>
          </a:prstGeom>
        </p:spPr>
        <p:style>
          <a:lnRef idx="2">
            <a:schemeClr val="dk1"/>
          </a:lnRef>
          <a:fillRef idx="1">
            <a:schemeClr val="lt1"/>
          </a:fillRef>
          <a:effectRef idx="0">
            <a:schemeClr val="dk1"/>
          </a:effectRef>
          <a:fontRef idx="minor">
            <a:schemeClr val="dk1"/>
          </a:fontRef>
        </p:style>
        <p:txBody>
          <a:bodyPr vert="horz" lIns="91440" tIns="182880" rIns="91440" bIns="45720" rtlCol="0">
            <a:normAutofit lnSpcReduction="10000"/>
          </a:bodyPr>
          <a:lstStyle>
            <a:lvl1pPr marL="45720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3200" kern="1200" baseline="0">
                <a:solidFill>
                  <a:schemeClr val="dk1"/>
                </a:solidFill>
                <a:latin typeface="+mn-lt"/>
                <a:ea typeface="+mn-ea"/>
                <a:cs typeface="+mn-cs"/>
              </a:defRPr>
            </a:lvl1pPr>
            <a:lvl2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dk1"/>
                </a:solidFill>
                <a:latin typeface="+mn-lt"/>
                <a:ea typeface="+mn-ea"/>
                <a:cs typeface="+mn-cs"/>
              </a:defRPr>
            </a:lvl2pPr>
            <a:lvl3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dk1"/>
                </a:solidFill>
                <a:latin typeface="+mn-lt"/>
                <a:ea typeface="+mn-ea"/>
                <a:cs typeface="+mn-cs"/>
              </a:defRPr>
            </a:lvl3pPr>
            <a:lvl4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dk1"/>
                </a:solidFill>
                <a:latin typeface="+mn-lt"/>
                <a:ea typeface="+mn-ea"/>
                <a:cs typeface="+mn-cs"/>
              </a:defRPr>
            </a:lvl4pPr>
            <a:lvl5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dk1"/>
                </a:solidFill>
                <a:latin typeface="+mn-lt"/>
                <a:ea typeface="+mn-ea"/>
                <a:cs typeface="+mn-cs"/>
              </a:defRPr>
            </a:lvl5pPr>
            <a:lvl6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dk1"/>
                </a:solidFill>
                <a:latin typeface="+mn-lt"/>
                <a:ea typeface="+mn-ea"/>
                <a:cs typeface="+mn-cs"/>
              </a:defRPr>
            </a:lvl6pPr>
            <a:lvl7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dk1"/>
                </a:solidFill>
                <a:latin typeface="+mn-lt"/>
                <a:ea typeface="+mn-ea"/>
                <a:cs typeface="+mn-cs"/>
              </a:defRPr>
            </a:lvl7pPr>
            <a:lvl8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dk1"/>
                </a:solidFill>
                <a:latin typeface="+mn-lt"/>
                <a:ea typeface="+mn-ea"/>
                <a:cs typeface="+mn-cs"/>
              </a:defRPr>
            </a:lvl8pPr>
            <a:lvl9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dk1"/>
                </a:solidFill>
                <a:latin typeface="+mn-lt"/>
                <a:ea typeface="+mn-ea"/>
                <a:cs typeface="+mn-cs"/>
              </a:defRPr>
            </a:lvl9pPr>
          </a:lstStyle>
          <a:p>
            <a:pPr marL="0" indent="0" algn="just">
              <a:buFont typeface="Arial" panose="020B0604020202020204" pitchFamily="34" charset="0"/>
              <a:buNone/>
            </a:pPr>
            <a:r>
              <a:rPr lang="en-IN" sz="3700" dirty="0"/>
              <a:t>Heart attack can be prevented among individuals by following some simple steps.</a:t>
            </a:r>
          </a:p>
          <a:p>
            <a:pPr marL="0" indent="0" algn="just">
              <a:buFont typeface="Arial" panose="020B0604020202020204" pitchFamily="34" charset="0"/>
              <a:buNone/>
            </a:pPr>
            <a:r>
              <a:rPr lang="en-IN" sz="3700" dirty="0"/>
              <a:t>One of the major modification required for individual to prevent heart attack is lifestyle modification. Maintaining a healthy life that includes healthy weight along with healthy diet is an important factor for preventing heart attacks or other cardiovascular diseases </a:t>
            </a:r>
            <a:r>
              <a:rPr lang="en-US" sz="3700" dirty="0"/>
              <a:t>(Smith and </a:t>
            </a:r>
            <a:r>
              <a:rPr lang="en-US" sz="3700" dirty="0" err="1"/>
              <a:t>Fernhall</a:t>
            </a:r>
            <a:r>
              <a:rPr lang="en-US" sz="3700" dirty="0"/>
              <a:t> 2022)</a:t>
            </a:r>
            <a:r>
              <a:rPr lang="en-IN" sz="3700" dirty="0"/>
              <a:t>.</a:t>
            </a:r>
          </a:p>
          <a:p>
            <a:pPr marL="0" indent="0" algn="just">
              <a:buFont typeface="Arial" panose="020B0604020202020204" pitchFamily="34" charset="0"/>
              <a:buNone/>
            </a:pPr>
            <a:r>
              <a:rPr lang="en-IN" sz="3700" dirty="0"/>
              <a:t>Exercising regularly and managing stress might help to reduce high blood pressure among patients that would help to prevent cardiovascular diseases with special reference to heart attacks among them.</a:t>
            </a:r>
          </a:p>
          <a:p>
            <a:pPr marL="0" indent="0" algn="just">
              <a:buFont typeface="Arial" panose="020B0604020202020204" pitchFamily="34" charset="0"/>
              <a:buNone/>
            </a:pPr>
            <a:r>
              <a:rPr lang="en-IN" sz="3700" dirty="0"/>
              <a:t>Taking proper medicine as directed by the healthcare provider me also lead to healthy heart and prevent cardiovascular diseases among the patient (Greenwood et al. 2018). </a:t>
            </a:r>
          </a:p>
          <a:p>
            <a:pPr marL="0" indent="0" algn="just">
              <a:buFont typeface="Arial" panose="020B0604020202020204" pitchFamily="34" charset="0"/>
              <a:buNone/>
            </a:pPr>
            <a:r>
              <a:rPr lang="en-IN" sz="3700" dirty="0"/>
              <a:t>Managing health conditions like diabetes add cholesterol might help to reduce the chances of heart attacks among patient.</a:t>
            </a:r>
            <a:endParaRPr lang="en-US" sz="3700" dirty="0"/>
          </a:p>
        </p:txBody>
      </p:sp>
      <p:pic>
        <p:nvPicPr>
          <p:cNvPr id="3074" name="Picture 2" descr="See the source image">
            <a:extLst>
              <a:ext uri="{FF2B5EF4-FFF2-40B4-BE49-F238E27FC236}">
                <a16:creationId xmlns:a16="http://schemas.microsoft.com/office/drawing/2014/main" id="{451D7223-3129-CA8B-76A0-F75DC6F951C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778" t="2969" r="5555" b="1998"/>
          <a:stretch/>
        </p:blipFill>
        <p:spPr bwMode="auto">
          <a:xfrm>
            <a:off x="15595600" y="5287054"/>
            <a:ext cx="12750800" cy="1069235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F263525-386C-C6D3-A1BF-107F35A621D5}"/>
              </a:ext>
            </a:extLst>
          </p:cNvPr>
          <p:cNvSpPr txBox="1"/>
          <p:nvPr/>
        </p:nvSpPr>
        <p:spPr>
          <a:xfrm>
            <a:off x="15544800" y="16281400"/>
            <a:ext cx="12801600" cy="661720"/>
          </a:xfrm>
          <a:prstGeom prst="rect">
            <a:avLst/>
          </a:prstGeom>
          <a:solidFill>
            <a:schemeClr val="bg1">
              <a:lumMod val="95000"/>
            </a:schemeClr>
          </a:solidFill>
          <a:ln>
            <a:solidFill>
              <a:schemeClr val="tx1">
                <a:lumMod val="95000"/>
                <a:lumOff val="5000"/>
              </a:schemeClr>
            </a:solidFill>
          </a:ln>
        </p:spPr>
        <p:txBody>
          <a:bodyPr wrap="square" rtlCol="0">
            <a:spAutoFit/>
          </a:bodyPr>
          <a:lstStyle/>
          <a:p>
            <a:r>
              <a:rPr lang="en-IN" sz="3700" dirty="0"/>
              <a:t>Figure: Signs of Heart attack (VanPutte et al. 2019)</a:t>
            </a:r>
          </a:p>
        </p:txBody>
      </p:sp>
    </p:spTree>
    <p:extLst>
      <p:ext uri="{BB962C8B-B14F-4D97-AF65-F5344CB8AC3E}">
        <p14:creationId xmlns:p14="http://schemas.microsoft.com/office/powerpoint/2010/main" val="3120120738"/>
      </p:ext>
    </p:extLst>
  </p:cSld>
  <p:clrMapOvr>
    <a:masterClrMapping/>
  </p:clrMapOvr>
</p:sld>
</file>

<file path=ppt/theme/theme1.xml><?xml version="1.0" encoding="utf-8"?>
<a:theme xmlns:a="http://schemas.openxmlformats.org/drawingml/2006/main" name="Science Poster">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4"/>
        </a:solidFill>
        <a:ln>
          <a:noFill/>
        </a:ln>
      </a:spPr>
      <a:bodyPr rtlCol="0" anchor="ctr"/>
      <a:lstStyle>
        <a:defPPr algn="ctr">
          <a:defRPr sz="6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w="28575">
          <a:solidFill>
            <a:schemeClr val="accent4"/>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6000" dirty="0" err="1" smtClean="0"/>
        </a:defPPr>
      </a:lstStyle>
    </a:txDef>
  </a:objectDefaults>
  <a:extraClrSchemeLst/>
  <a:extLst>
    <a:ext uri="{05A4C25C-085E-4340-85A3-A5531E510DB2}">
      <thm15:themeFamily xmlns:thm15="http://schemas.microsoft.com/office/thememl/2012/main" name="Presentation2" id="{A3AC1795-03CA-4218-8E9C-394F2C72EB71}" vid="{9E91E023-53D0-48CE-AFD1-CE3DA49243D0}"/>
    </a:ext>
  </a:extLst>
</a:theme>
</file>

<file path=ppt/theme/theme2.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5839</TotalTime>
  <Words>3255</Words>
  <Application>Microsoft Macintosh PowerPoint</Application>
  <PresentationFormat>Custom</PresentationFormat>
  <Paragraphs>106</Paragraphs>
  <Slides>4</Slides>
  <Notes>3</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4</vt:i4>
      </vt:variant>
    </vt:vector>
  </HeadingPairs>
  <TitlesOfParts>
    <vt:vector size="6" baseType="lpstr">
      <vt:lpstr>Arial</vt:lpstr>
      <vt:lpstr>Science Poster</vt:lpstr>
      <vt:lpstr>PowerPoint Presentation</vt:lpstr>
      <vt:lpstr>Cardiovascular System</vt:lpstr>
      <vt:lpstr>Cardiovascular System</vt:lpstr>
      <vt:lpstr>Cardiovascular System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Science Project Title</dc:title>
  <dc:creator>Admin</dc:creator>
  <cp:lastModifiedBy>kaltabu tabitha</cp:lastModifiedBy>
  <cp:revision>8</cp:revision>
  <dcterms:created xsi:type="dcterms:W3CDTF">2013-01-20T21:20:28Z</dcterms:created>
  <dcterms:modified xsi:type="dcterms:W3CDTF">2022-10-21T10:14:03Z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0x0101007C1D5F340F01F94FA2FD29A5E6DC872E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