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0C8598B3-30CF-4DC0-86D8-F4445F721976}">
          <p14:sldIdLst>
            <p14:sldId id="256"/>
            <p14:sldId id="257"/>
            <p14:sldId id="258"/>
            <p14:sldId id="259"/>
            <p14:sldId id="260"/>
            <p14:sldId id="262"/>
            <p14:sldId id="263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1CEE6A-922D-19A4-72CD-05DBA8C0EAAC}" v="1396" dt="2026-07-12T14:06:08.479"/>
    <p1510:client id="{C1330B8B-44DB-0462-B810-F95CC57A6CE2}" v="49" dt="2026-07-13T07:37:21.8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6" autoAdjust="0"/>
    <p:restoredTop sz="94660"/>
  </p:normalViewPr>
  <p:slideViewPr>
    <p:cSldViewPr snapToGrid="0">
      <p:cViewPr varScale="1">
        <p:scale>
          <a:sx n="73" d="100"/>
          <a:sy n="73" d="100"/>
        </p:scale>
        <p:origin x="3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000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723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8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99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41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0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09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6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1691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156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3424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76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47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3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79FE4-D2C0-4919-A2F7-A01C69AF76C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11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82F59-87DF-45DF-A50D-3DBB709A1F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4081" y="2785261"/>
            <a:ext cx="8915399" cy="409306"/>
          </a:xfrm>
        </p:spPr>
        <p:txBody>
          <a:bodyPr>
            <a:noAutofit/>
          </a:bodyPr>
          <a:lstStyle/>
          <a:p>
            <a:r>
              <a:rPr lang="en-GB" sz="2400" dirty="0"/>
              <a:t>MODULE NAME</a:t>
            </a:r>
            <a:r>
              <a:rPr lang="es-ES_tradnl" sz="2400"/>
              <a:t>: Problem solving decision</a:t>
            </a:r>
            <a:br>
              <a:rPr lang="es-ES_tradnl" sz="2400" dirty="0"/>
            </a:br>
            <a:r>
              <a:rPr lang="es-ES_tradnl" sz="2400"/>
              <a:t>MODULE CODE:</a:t>
            </a:r>
            <a:br>
              <a:rPr lang="es-ES_tradnl" sz="2400" dirty="0"/>
            </a:br>
            <a:r>
              <a:rPr lang="es-ES_tradnl" sz="2400" dirty="0"/>
              <a:t>STUDENT NAME: </a:t>
            </a:r>
            <a:r>
              <a:rPr lang="es-ES_tradnl" sz="2400" b="1" dirty="0"/>
              <a:t>Beatriz Apresentacao</a:t>
            </a:r>
            <a:br>
              <a:rPr lang="es-ES_tradnl" sz="2400" dirty="0"/>
            </a:br>
            <a:r>
              <a:rPr lang="es-ES_tradnl" sz="2400" dirty="0"/>
              <a:t>STUDENT ID: 2119269</a:t>
            </a:r>
            <a:br>
              <a:rPr lang="es-ES_tradnl" sz="2400" dirty="0"/>
            </a:br>
            <a:r>
              <a:rPr lang="es-ES_tradnl" sz="2400" dirty="0"/>
              <a:t>LECTURER: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2085B-C807-4FB5-ADD6-ABD1F885AD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4080" y="3312133"/>
            <a:ext cx="8915399" cy="1126283"/>
          </a:xfrm>
        </p:spPr>
        <p:txBody>
          <a:bodyPr/>
          <a:lstStyle/>
          <a:p>
            <a:r>
              <a:rPr lang="es-ES_tradnl" b="1" dirty="0" err="1"/>
              <a:t>Assigment</a:t>
            </a:r>
            <a:r>
              <a:rPr lang="es-ES_tradnl" b="1" dirty="0"/>
              <a:t> 1: </a:t>
            </a:r>
            <a:r>
              <a:rPr lang="es-ES_tradnl" b="1" dirty="0" err="1"/>
              <a:t>Presentation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812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B38F5-F473-4CD8-A7D2-053EC9AC3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PRESENTATION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A7507-1FEF-4824-8521-64C31AF8C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4709" y="1540189"/>
            <a:ext cx="8915400" cy="377762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Introduction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Company background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Problem: nature and scope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PESTLE ANALYSIS: Basil’s Bakery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Cause and effect analysis: Fishbone diagram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Conclusion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350293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25AC-EBA5-4DA4-945A-5E46024BD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INTRODUCTION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ADED57-8E9D-429E-9807-D06419317F54}"/>
              </a:ext>
            </a:extLst>
          </p:cNvPr>
          <p:cNvSpPr txBox="1"/>
          <p:nvPr/>
        </p:nvSpPr>
        <p:spPr>
          <a:xfrm>
            <a:off x="1725084" y="1905000"/>
            <a:ext cx="9860444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t>This presentation examines the key challenges currently affecting Basil’s Bakery and its business performance.</a:t>
            </a:r>
            <a:endParaRPr lang="en-US" dirty="0"/>
          </a:p>
          <a:p>
            <a:endParaRPr/>
          </a:p>
          <a:p>
            <a:r>
              <a:t>It explores the internal and external factors that have contributed to declining sales and reduced customer footfall since 2020.</a:t>
            </a:r>
          </a:p>
          <a:p>
            <a:endParaRPr/>
          </a:p>
          <a:p>
            <a:r>
              <a:t>The objective is to provide a clear understanding of the causes behind the bakery’s lack of growth and identify areas that require improvement.</a:t>
            </a:r>
          </a:p>
          <a:p>
            <a:endParaRPr/>
          </a:p>
          <a:p>
            <a:r>
              <a:t>The presentation concludes with recommendations that could help Basil’s Bakery improve sales, increase customer reach, and remain competitive in a changing market.</a:t>
            </a:r>
          </a:p>
        </p:txBody>
      </p:sp>
    </p:spTree>
    <p:extLst>
      <p:ext uri="{BB962C8B-B14F-4D97-AF65-F5344CB8AC3E}">
        <p14:creationId xmlns:p14="http://schemas.microsoft.com/office/powerpoint/2010/main" val="952554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7416F-A8B9-4AF0-9C60-F52A3E9B6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COMPANY BACKGROUND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ED571-9C38-4C7D-B939-B29D9A0BC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794" y="1388862"/>
            <a:ext cx="6895872" cy="40802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t>Basil’s Bakery is an independent artisan bakery established in 2015 and located in a retail park in Coventry, United Kingdom.</a:t>
            </a:r>
            <a:endParaRPr lang="en-US"/>
          </a:p>
          <a:p>
            <a:endParaRPr/>
          </a:p>
          <a:p>
            <a:r>
              <a:t>The business is owned and operated by Basil, an experienced baker who is committed to producing high-quality products using organic ingredients.</a:t>
            </a:r>
          </a:p>
          <a:p>
            <a:endParaRPr/>
          </a:p>
          <a:p>
            <a:r>
              <a:rPr dirty="0"/>
              <a:t>The bakery built a strong reputation among local residents, retail employees, office workers, and warehouse staff, resulting in steady year-on-year growth before the COVID-19 pandemic.</a:t>
            </a:r>
          </a:p>
          <a:p>
            <a:endParaRPr/>
          </a:p>
          <a:p>
            <a:r>
              <a:t>However, since 2020 the business has experienced declining customer numbers and stagnant sales, highlighting the need for a detailed business analysis.</a:t>
            </a:r>
          </a:p>
        </p:txBody>
      </p:sp>
    </p:spTree>
    <p:extLst>
      <p:ext uri="{BB962C8B-B14F-4D97-AF65-F5344CB8AC3E}">
        <p14:creationId xmlns:p14="http://schemas.microsoft.com/office/powerpoint/2010/main" val="164055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FEB1-5FD3-4E93-9F3C-5EE9E4D33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PROBLEM: </a:t>
            </a:r>
            <a:r>
              <a:rPr lang="es-ES_tradnl" dirty="0" err="1"/>
              <a:t>Nature</a:t>
            </a:r>
            <a:r>
              <a:rPr lang="es-ES_tradnl" dirty="0"/>
              <a:t> and </a:t>
            </a:r>
            <a:r>
              <a:rPr lang="es-ES_tradnl" dirty="0" err="1"/>
              <a:t>Scope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3D6F-0549-48D8-B8AB-1C9BA918F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8514" y="2009418"/>
            <a:ext cx="5375238" cy="2262078"/>
          </a:xfrm>
        </p:spPr>
        <p:txBody>
          <a:bodyPr/>
          <a:lstStyle/>
          <a:p>
            <a:endParaRPr lang="es-ES_tradnl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13BD57-2F4F-4649-83B7-14598610811F}"/>
              </a:ext>
            </a:extLst>
          </p:cNvPr>
          <p:cNvSpPr txBox="1"/>
          <p:nvPr/>
        </p:nvSpPr>
        <p:spPr>
          <a:xfrm>
            <a:off x="1894114" y="1437642"/>
            <a:ext cx="8911686" cy="42473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dirty="0"/>
          </a:p>
          <a:p>
            <a:r>
              <a:t>• The retail park location has become less attractive, reducing customer traffic over time.</a:t>
            </a:r>
          </a:p>
          <a:p>
            <a:endParaRPr/>
          </a:p>
          <a:p>
            <a:r>
              <a:t>• Following the COVID-19 pandemic, many consumers shifted to remote working and online purchasing habits, resulting in fewer in-person visits.</a:t>
            </a:r>
          </a:p>
          <a:p>
            <a:endParaRPr/>
          </a:p>
          <a:p>
            <a:r>
              <a:t>• The business has struggled to adapt to digital retail trends, including online ordering and delivery services.</a:t>
            </a:r>
          </a:p>
          <a:p>
            <a:endParaRPr/>
          </a:p>
          <a:p>
            <a:r>
              <a:t>• Rising operating costs, including utilities, insurance, and organic ingredients, have increased financial pressure.</a:t>
            </a:r>
          </a:p>
          <a:p>
            <a:endParaRPr/>
          </a:p>
          <a:p>
            <a:r>
              <a:rPr dirty="0"/>
              <a:t>• Reduced demand and changing consumer </a:t>
            </a:r>
            <a:r>
              <a:rPr dirty="0" err="1"/>
              <a:t>behaviour</a:t>
            </a:r>
            <a:r>
              <a:rPr dirty="0"/>
              <a:t> have made sustainable growth more difficult to achieve.</a:t>
            </a:r>
          </a:p>
        </p:txBody>
      </p:sp>
    </p:spTree>
    <p:extLst>
      <p:ext uri="{BB962C8B-B14F-4D97-AF65-F5344CB8AC3E}">
        <p14:creationId xmlns:p14="http://schemas.microsoft.com/office/powerpoint/2010/main" val="2671106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E312-CC2F-4CD3-A902-601D6B3AD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673" y="347111"/>
            <a:ext cx="8911687" cy="1280890"/>
          </a:xfrm>
        </p:spPr>
        <p:txBody>
          <a:bodyPr/>
          <a:lstStyle/>
          <a:p>
            <a:r>
              <a:rPr lang="en-GB" dirty="0"/>
              <a:t>PESTLE ANALYSIS: Basil’s Bakery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B4A71F-195B-4E0E-B1CE-A980F3FEBA3D}"/>
              </a:ext>
            </a:extLst>
          </p:cNvPr>
          <p:cNvSpPr txBox="1"/>
          <p:nvPr/>
        </p:nvSpPr>
        <p:spPr>
          <a:xfrm>
            <a:off x="1038442" y="1264555"/>
            <a:ext cx="2312125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WHAT</a:t>
            </a:r>
            <a:r>
              <a:rPr lang="en-GB" sz="1600" dirty="0">
                <a:solidFill>
                  <a:schemeClr val="tx1"/>
                </a:solidFill>
              </a:rPr>
              <a:t>: Basil´s Bakery Sales have been falling </a:t>
            </a:r>
            <a:r>
              <a:rPr lang="en-GB" sz="1600" dirty="0" err="1">
                <a:solidFill>
                  <a:schemeClr val="tx1"/>
                </a:solidFill>
              </a:rPr>
              <a:t>consistenly</a:t>
            </a:r>
            <a:r>
              <a:rPr lang="en-GB" sz="1600" dirty="0">
                <a:solidFill>
                  <a:schemeClr val="tx1"/>
                </a:solidFill>
              </a:rPr>
              <a:t>. </a:t>
            </a:r>
            <a:endParaRPr lang="es-ES_tradnl" sz="1600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5D92FB-FBB0-4E4F-828B-E61206E13063}"/>
              </a:ext>
            </a:extLst>
          </p:cNvPr>
          <p:cNvSpPr txBox="1"/>
          <p:nvPr/>
        </p:nvSpPr>
        <p:spPr>
          <a:xfrm>
            <a:off x="1031183" y="2095998"/>
            <a:ext cx="2312125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WHY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r>
              <a:rPr lang="es-ES_tradnl" sz="1600" dirty="0">
                <a:solidFill>
                  <a:schemeClr val="tx1"/>
                </a:solidFill>
              </a:rPr>
              <a:t>People stop </a:t>
            </a:r>
            <a:r>
              <a:rPr lang="es-ES_tradnl" sz="1600">
                <a:solidFill>
                  <a:schemeClr val="tx1"/>
                </a:solidFill>
              </a:rPr>
              <a:t>visiting</a:t>
            </a:r>
            <a:r>
              <a:rPr lang="es-ES_tradnl" sz="1600" dirty="0">
                <a:solidFill>
                  <a:schemeClr val="tx1"/>
                </a:solidFill>
              </a:rPr>
              <a:t> as </a:t>
            </a:r>
            <a:r>
              <a:rPr lang="es-ES_tradnl" sz="1600">
                <a:solidFill>
                  <a:schemeClr val="tx1"/>
                </a:solidFill>
              </a:rPr>
              <a:t>how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it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used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to.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710590-A9E6-46AB-81EA-62379D7D6ACF}"/>
              </a:ext>
            </a:extLst>
          </p:cNvPr>
          <p:cNvSpPr txBox="1"/>
          <p:nvPr/>
        </p:nvSpPr>
        <p:spPr>
          <a:xfrm>
            <a:off x="1038440" y="2921630"/>
            <a:ext cx="2319382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WHEN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</a:p>
          <a:p>
            <a:r>
              <a:rPr lang="es-ES_tradnl" sz="1600" dirty="0">
                <a:solidFill>
                  <a:schemeClr val="tx1"/>
                </a:solidFill>
              </a:rPr>
              <a:t>After </a:t>
            </a:r>
            <a:r>
              <a:rPr lang="es-ES_tradnl" sz="1600">
                <a:solidFill>
                  <a:schemeClr val="tx1"/>
                </a:solidFill>
              </a:rPr>
              <a:t>lockdown</a:t>
            </a:r>
            <a:r>
              <a:rPr lang="es-ES_tradnl" sz="1600" dirty="0">
                <a:solidFill>
                  <a:schemeClr val="tx1"/>
                </a:solidFill>
              </a:rPr>
              <a:t> in </a:t>
            </a:r>
            <a:r>
              <a:rPr lang="es-ES_tradnl" sz="1600">
                <a:solidFill>
                  <a:schemeClr val="tx1"/>
                </a:solidFill>
              </a:rPr>
              <a:t>2020.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09EF62-4652-4490-970B-76BCC4EE039E}"/>
              </a:ext>
            </a:extLst>
          </p:cNvPr>
          <p:cNvSpPr txBox="1"/>
          <p:nvPr/>
        </p:nvSpPr>
        <p:spPr>
          <a:xfrm>
            <a:off x="3350565" y="1261880"/>
            <a:ext cx="2312125" cy="584775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WHO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r>
              <a:rPr lang="es-ES_tradnl" sz="1600">
                <a:solidFill>
                  <a:schemeClr val="tx1"/>
                </a:solidFill>
              </a:rPr>
              <a:t>Customers</a:t>
            </a:r>
            <a:r>
              <a:rPr lang="es-ES_tradnl" sz="1600" dirty="0">
                <a:solidFill>
                  <a:schemeClr val="tx1"/>
                </a:solidFill>
              </a:rPr>
              <a:t> stop </a:t>
            </a:r>
            <a:r>
              <a:rPr lang="es-ES_tradnl" sz="1600">
                <a:solidFill>
                  <a:schemeClr val="tx1"/>
                </a:solidFill>
              </a:rPr>
              <a:t>coming</a:t>
            </a:r>
            <a:r>
              <a:rPr lang="es-ES_tradnl" sz="1600" dirty="0">
                <a:solidFill>
                  <a:schemeClr val="tx1"/>
                </a:solidFill>
              </a:rPr>
              <a:t> as </a:t>
            </a:r>
            <a:r>
              <a:rPr lang="es-ES_tradnl" sz="1600">
                <a:solidFill>
                  <a:schemeClr val="tx1"/>
                </a:solidFill>
              </a:rPr>
              <a:t>often.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9C6D90-F9C1-4E7C-BF38-5B3FC483B7E5}"/>
              </a:ext>
            </a:extLst>
          </p:cNvPr>
          <p:cNvSpPr txBox="1"/>
          <p:nvPr/>
        </p:nvSpPr>
        <p:spPr>
          <a:xfrm>
            <a:off x="3357820" y="1843724"/>
            <a:ext cx="2312125" cy="132343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HOW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r>
              <a:rPr lang="es-ES_tradnl" sz="1600">
                <a:solidFill>
                  <a:schemeClr val="tx1"/>
                </a:solidFill>
              </a:rPr>
              <a:t>Basil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always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used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traditional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method</a:t>
            </a:r>
            <a:r>
              <a:rPr lang="es-ES_tradnl" sz="1600" dirty="0">
                <a:solidFill>
                  <a:schemeClr val="tx1"/>
                </a:solidFill>
              </a:rPr>
              <a:t> and </a:t>
            </a:r>
            <a:r>
              <a:rPr lang="es-ES_tradnl" sz="1600">
                <a:solidFill>
                  <a:schemeClr val="tx1"/>
                </a:solidFill>
              </a:rPr>
              <a:t>never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adapted</a:t>
            </a:r>
            <a:r>
              <a:rPr lang="es-ES_tradnl" sz="1600" dirty="0">
                <a:solidFill>
                  <a:schemeClr val="tx1"/>
                </a:solidFill>
              </a:rPr>
              <a:t> </a:t>
            </a:r>
            <a:r>
              <a:rPr lang="es-ES_tradnl" sz="1600">
                <a:solidFill>
                  <a:schemeClr val="tx1"/>
                </a:solidFill>
              </a:rPr>
              <a:t>to</a:t>
            </a:r>
            <a:r>
              <a:rPr lang="es-ES_tradnl" sz="1600" dirty="0">
                <a:solidFill>
                  <a:schemeClr val="tx1"/>
                </a:solidFill>
              </a:rPr>
              <a:t> new </a:t>
            </a:r>
            <a:r>
              <a:rPr lang="es-ES_tradnl" sz="1600">
                <a:solidFill>
                  <a:schemeClr val="tx1"/>
                </a:solidFill>
              </a:rPr>
              <a:t>systems.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7DC462-2272-4559-B55B-902D3A55EE5A}"/>
              </a:ext>
            </a:extLst>
          </p:cNvPr>
          <p:cNvSpPr txBox="1"/>
          <p:nvPr/>
        </p:nvSpPr>
        <p:spPr>
          <a:xfrm>
            <a:off x="3357820" y="3140571"/>
            <a:ext cx="2312125" cy="584775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HOW MUCH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r>
              <a:rPr lang="es-ES_tradnl" sz="1600" dirty="0">
                <a:solidFill>
                  <a:schemeClr val="tx1"/>
                </a:solidFill>
              </a:rPr>
              <a:t>25% </a:t>
            </a:r>
            <a:r>
              <a:rPr lang="es-ES_tradnl" sz="1600">
                <a:solidFill>
                  <a:schemeClr val="tx1"/>
                </a:solidFill>
              </a:rPr>
              <a:t>below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54946B-AD9C-4485-AE46-8D68EAD0E418}"/>
              </a:ext>
            </a:extLst>
          </p:cNvPr>
          <p:cNvSpPr txBox="1"/>
          <p:nvPr/>
        </p:nvSpPr>
        <p:spPr>
          <a:xfrm>
            <a:off x="5657607" y="1261880"/>
            <a:ext cx="2193830" cy="1815882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POLITICAL:</a:t>
            </a:r>
            <a:r>
              <a:rPr lang="en-US" sz="1600" dirty="0">
                <a:solidFill>
                  <a:schemeClr val="tx1"/>
                </a:solidFill>
              </a:rPr>
              <a:t> Post-pandemic regulations and business adjustments affected </a:t>
            </a:r>
            <a:r>
              <a:rPr lang="en-US" sz="1600">
                <a:solidFill>
                  <a:schemeClr val="tx1"/>
                </a:solidFill>
              </a:rPr>
              <a:t>operations.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AB6F48-20CA-4D5D-BF89-1C1BE08769F0}"/>
              </a:ext>
            </a:extLst>
          </p:cNvPr>
          <p:cNvSpPr txBox="1"/>
          <p:nvPr/>
        </p:nvSpPr>
        <p:spPr>
          <a:xfrm>
            <a:off x="3349836" y="4577643"/>
            <a:ext cx="2317201" cy="107721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ECONOMIC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s-ES_tradnl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Cost rise dramatically  and its difficult to keep up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D87BFA-E187-4ADD-981A-52E353418460}"/>
              </a:ext>
            </a:extLst>
          </p:cNvPr>
          <p:cNvSpPr txBox="1"/>
          <p:nvPr/>
        </p:nvSpPr>
        <p:spPr>
          <a:xfrm>
            <a:off x="5667038" y="3076166"/>
            <a:ext cx="2201087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SOCIAL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s-ES_tradnl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Remote jobs means less customers visit.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F8C2D0-B1B8-4F38-BE87-D0D113B3434D}"/>
              </a:ext>
            </a:extLst>
          </p:cNvPr>
          <p:cNvSpPr txBox="1"/>
          <p:nvPr/>
        </p:nvSpPr>
        <p:spPr>
          <a:xfrm>
            <a:off x="5652523" y="3902380"/>
            <a:ext cx="2201087" cy="107721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TECHNOLOGICAL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s-ES_tradnl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Basil did not have any online presence.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656697-835F-42AE-A595-6FD94AED3182}"/>
              </a:ext>
            </a:extLst>
          </p:cNvPr>
          <p:cNvSpPr txBox="1"/>
          <p:nvPr/>
        </p:nvSpPr>
        <p:spPr>
          <a:xfrm>
            <a:off x="5652522" y="4976162"/>
            <a:ext cx="2201087" cy="584775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ENVIRONMENT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s-ES_tradnl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Adapt to situations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C07BF6-7BD5-44FB-8674-922CA96D33AE}"/>
              </a:ext>
            </a:extLst>
          </p:cNvPr>
          <p:cNvSpPr txBox="1"/>
          <p:nvPr/>
        </p:nvSpPr>
        <p:spPr>
          <a:xfrm>
            <a:off x="5652522" y="5580081"/>
            <a:ext cx="2201087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LEGAL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s-ES_tradnl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Insurance are heavy to keep up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0B14331-64DC-4356-7C13-141EEACAFDF2}"/>
              </a:ext>
            </a:extLst>
          </p:cNvPr>
          <p:cNvSpPr txBox="1"/>
          <p:nvPr/>
        </p:nvSpPr>
        <p:spPr>
          <a:xfrm>
            <a:off x="1038439" y="3748943"/>
            <a:ext cx="2319382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WHAT:</a:t>
            </a:r>
            <a:r>
              <a:rPr lang="en-US" sz="1600" dirty="0">
                <a:solidFill>
                  <a:schemeClr val="tx1"/>
                </a:solidFill>
              </a:rPr>
              <a:t> Sales have </a:t>
            </a:r>
            <a:r>
              <a:rPr lang="en-US" sz="1600">
                <a:solidFill>
                  <a:schemeClr val="tx1"/>
                </a:solidFill>
              </a:rPr>
              <a:t>declined consist</a:t>
            </a:r>
            <a:r>
              <a:rPr lang="en-US" sz="1600" dirty="0">
                <a:solidFill>
                  <a:schemeClr val="tx1"/>
                </a:solidFill>
              </a:rPr>
              <a:t>ently since2020.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7A681C-2B99-549F-B508-B067246443E9}"/>
              </a:ext>
            </a:extLst>
          </p:cNvPr>
          <p:cNvSpPr txBox="1"/>
          <p:nvPr/>
        </p:nvSpPr>
        <p:spPr>
          <a:xfrm>
            <a:off x="1038439" y="4583515"/>
            <a:ext cx="2319382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WHY:</a:t>
            </a:r>
            <a:r>
              <a:rPr lang="en-US" sz="1600" dirty="0">
                <a:solidFill>
                  <a:schemeClr val="tx1"/>
                </a:solidFill>
              </a:rPr>
              <a:t> Customer footfall has </a:t>
            </a:r>
            <a:r>
              <a:rPr lang="en-US" sz="1600">
                <a:solidFill>
                  <a:schemeClr val="tx1"/>
                </a:solidFill>
              </a:rPr>
              <a:t>reduced significantly</a:t>
            </a:r>
            <a:r>
              <a:rPr lang="en-US" sz="16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D114154-1840-F018-B727-845B8C1BC62B}"/>
              </a:ext>
            </a:extLst>
          </p:cNvPr>
          <p:cNvSpPr txBox="1"/>
          <p:nvPr/>
        </p:nvSpPr>
        <p:spPr>
          <a:xfrm>
            <a:off x="1038440" y="5410829"/>
            <a:ext cx="2319382" cy="107721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WHO: </a:t>
            </a:r>
            <a:r>
              <a:rPr lang="en-US" sz="1600" dirty="0">
                <a:solidFill>
                  <a:schemeClr val="tx1"/>
                </a:solidFill>
              </a:rPr>
              <a:t>Existing and potential </a:t>
            </a:r>
            <a:r>
              <a:rPr lang="en-US" sz="1600">
                <a:solidFill>
                  <a:schemeClr val="tx1"/>
                </a:solidFill>
              </a:rPr>
              <a:t>customers visiting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>
                <a:solidFill>
                  <a:schemeClr val="tx1"/>
                </a:solidFill>
              </a:rPr>
              <a:t>less frequently</a:t>
            </a:r>
            <a:r>
              <a:rPr lang="en-US" sz="16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9CFC0FE-CC1E-BA14-F4ED-4EAA2ECF9152}"/>
              </a:ext>
            </a:extLst>
          </p:cNvPr>
          <p:cNvSpPr txBox="1"/>
          <p:nvPr/>
        </p:nvSpPr>
        <p:spPr>
          <a:xfrm>
            <a:off x="3360725" y="3712658"/>
            <a:ext cx="2319382" cy="830997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WHEN:</a:t>
            </a:r>
            <a:r>
              <a:rPr lang="en-US" sz="1600" dirty="0">
                <a:solidFill>
                  <a:schemeClr val="tx1"/>
                </a:solidFill>
              </a:rPr>
              <a:t> Following the COVID-19 </a:t>
            </a:r>
            <a:r>
              <a:rPr lang="en-US" sz="1600">
                <a:solidFill>
                  <a:schemeClr val="tx1"/>
                </a:solidFill>
              </a:rPr>
              <a:t>lockdown</a:t>
            </a:r>
            <a:endParaRPr lang="en-US"/>
          </a:p>
          <a:p>
            <a:r>
              <a:rPr lang="en-US" sz="1600">
                <a:solidFill>
                  <a:schemeClr val="tx1"/>
                </a:solidFill>
              </a:rPr>
              <a:t>period.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764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629CA-639A-4C66-941F-EC70C5BEB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06333"/>
            <a:ext cx="8911687" cy="1280890"/>
          </a:xfrm>
          <a:ln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en-GB" sz="4000" dirty="0"/>
              <a:t>CAUSE AND EFFECT ANALYSIS: Fishbone Diagram</a:t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DAFAB5F-1739-40CC-8DB0-BC93A486BE85}"/>
              </a:ext>
            </a:extLst>
          </p:cNvPr>
          <p:cNvSpPr/>
          <p:nvPr/>
        </p:nvSpPr>
        <p:spPr>
          <a:xfrm>
            <a:off x="1694405" y="1587223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ENVIRONMENT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C541745-94D7-4243-9848-65A60CE23096}"/>
              </a:ext>
            </a:extLst>
          </p:cNvPr>
          <p:cNvSpPr/>
          <p:nvPr/>
        </p:nvSpPr>
        <p:spPr>
          <a:xfrm>
            <a:off x="6043863" y="1587222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METHODS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FC730D-2952-44A5-B70D-4C0A8D75A6FC}"/>
              </a:ext>
            </a:extLst>
          </p:cNvPr>
          <p:cNvSpPr/>
          <p:nvPr/>
        </p:nvSpPr>
        <p:spPr>
          <a:xfrm>
            <a:off x="1283512" y="4673541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PEOPLE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9F8CCC2-A24B-497E-8E11-43323395C6C8}"/>
              </a:ext>
            </a:extLst>
          </p:cNvPr>
          <p:cNvSpPr/>
          <p:nvPr/>
        </p:nvSpPr>
        <p:spPr>
          <a:xfrm>
            <a:off x="5471886" y="4673541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MATERIALS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B30B596-59CB-4A91-B635-E4CCAEFCC672}"/>
              </a:ext>
            </a:extLst>
          </p:cNvPr>
          <p:cNvSpPr/>
          <p:nvPr/>
        </p:nvSpPr>
        <p:spPr>
          <a:xfrm>
            <a:off x="9616848" y="3175786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STRATEGY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1A6ACBF-1D9F-4E56-9E81-C2A1AC275181}"/>
              </a:ext>
            </a:extLst>
          </p:cNvPr>
          <p:cNvCxnSpPr>
            <a:endCxn id="11" idx="1"/>
          </p:cNvCxnSpPr>
          <p:nvPr/>
        </p:nvCxnSpPr>
        <p:spPr>
          <a:xfrm>
            <a:off x="1815737" y="3489294"/>
            <a:ext cx="7801111" cy="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4DBBD50-ADAB-459B-98DF-7B03FFC81869}"/>
              </a:ext>
            </a:extLst>
          </p:cNvPr>
          <p:cNvCxnSpPr>
            <a:cxnSpLocks/>
            <a:stCxn id="3" idx="3"/>
          </p:cNvCxnSpPr>
          <p:nvPr/>
        </p:nvCxnSpPr>
        <p:spPr>
          <a:xfrm>
            <a:off x="3696788" y="1900732"/>
            <a:ext cx="1658983" cy="180984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7764A90-B9BB-40D8-A61B-3850A7664D98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8046246" y="1900731"/>
            <a:ext cx="1258863" cy="1881127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220EE9D-BCB5-431E-9562-F7F06FDFEEFC}"/>
              </a:ext>
            </a:extLst>
          </p:cNvPr>
          <p:cNvCxnSpPr>
            <a:cxnSpLocks/>
          </p:cNvCxnSpPr>
          <p:nvPr/>
        </p:nvCxnSpPr>
        <p:spPr>
          <a:xfrm flipV="1">
            <a:off x="3365724" y="3940248"/>
            <a:ext cx="2007463" cy="1017774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EBB7DE4-913B-4623-BDE5-2C94E1F91B53}"/>
              </a:ext>
            </a:extLst>
          </p:cNvPr>
          <p:cNvCxnSpPr>
            <a:cxnSpLocks/>
          </p:cNvCxnSpPr>
          <p:nvPr/>
        </p:nvCxnSpPr>
        <p:spPr>
          <a:xfrm flipV="1">
            <a:off x="7539584" y="3976533"/>
            <a:ext cx="1749558" cy="115566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6FD42E5-9078-4DAE-90AB-8054D6536B4D}"/>
              </a:ext>
            </a:extLst>
          </p:cNvPr>
          <p:cNvCxnSpPr>
            <a:cxnSpLocks/>
          </p:cNvCxnSpPr>
          <p:nvPr/>
        </p:nvCxnSpPr>
        <p:spPr>
          <a:xfrm flipH="1">
            <a:off x="8830491" y="2910354"/>
            <a:ext cx="474618" cy="10772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6229C4AF-6066-4378-97BB-C3B7F4EF542F}"/>
              </a:ext>
            </a:extLst>
          </p:cNvPr>
          <p:cNvCxnSpPr>
            <a:cxnSpLocks/>
          </p:cNvCxnSpPr>
          <p:nvPr/>
        </p:nvCxnSpPr>
        <p:spPr>
          <a:xfrm flipH="1" flipV="1">
            <a:off x="8876066" y="4550656"/>
            <a:ext cx="537015" cy="240825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99915FE-66F0-9229-AA16-19F24CB77009}"/>
              </a:ext>
            </a:extLst>
          </p:cNvPr>
          <p:cNvSpPr txBox="1"/>
          <p:nvPr/>
        </p:nvSpPr>
        <p:spPr>
          <a:xfrm>
            <a:off x="5176308" y="251989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9C7C300-57FB-A188-CDEA-FF125AECDB6D}"/>
              </a:ext>
            </a:extLst>
          </p:cNvPr>
          <p:cNvSpPr txBox="1"/>
          <p:nvPr/>
        </p:nvSpPr>
        <p:spPr>
          <a:xfrm>
            <a:off x="5176308" y="251989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BACE70-EE4D-3437-5BE4-FB750FA04A4E}"/>
              </a:ext>
            </a:extLst>
          </p:cNvPr>
          <p:cNvSpPr txBox="1"/>
          <p:nvPr/>
        </p:nvSpPr>
        <p:spPr>
          <a:xfrm>
            <a:off x="1682750" y="2204356"/>
            <a:ext cx="271870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dirty="0"/>
              <a:t>Reduced custo</a:t>
            </a:r>
            <a:r>
              <a:rPr lang="en-US"/>
              <a:t>mer visits following the pandemic.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 dirty="0"/>
              <a:t>Changes in consumer shopp</a:t>
            </a:r>
            <a:r>
              <a:rPr lang="en-US"/>
              <a:t>ing habits.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5CB41A-CFE9-41DB-9323-E2F330DC917C}"/>
              </a:ext>
            </a:extLst>
          </p:cNvPr>
          <p:cNvSpPr txBox="1"/>
          <p:nvPr/>
        </p:nvSpPr>
        <p:spPr>
          <a:xfrm>
            <a:off x="5937250" y="2190749"/>
            <a:ext cx="26035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dirty="0"/>
              <a:t>No online ordering syste</a:t>
            </a:r>
            <a:r>
              <a:rPr lang="en-US"/>
              <a:t>m.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/>
              <a:t>Lack of delivery services.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 dirty="0"/>
              <a:t>Limit customer </a:t>
            </a:r>
            <a:r>
              <a:rPr lang="en-US"/>
              <a:t>accessibility. 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32508F-8B0D-0060-4012-D32529535ECD}"/>
              </a:ext>
            </a:extLst>
          </p:cNvPr>
          <p:cNvSpPr txBox="1"/>
          <p:nvPr/>
        </p:nvSpPr>
        <p:spPr>
          <a:xfrm>
            <a:off x="1224643" y="5298168"/>
            <a:ext cx="27305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dirty="0"/>
              <a:t>Increase in remote and hybri</a:t>
            </a:r>
            <a:r>
              <a:rPr lang="en-US"/>
              <a:t>d working.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 dirty="0"/>
              <a:t>Customers choosing more conve</a:t>
            </a:r>
            <a:r>
              <a:rPr lang="en-US"/>
              <a:t>nient alternatives.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9D311A-6511-D58D-C47E-52DA05166944}"/>
              </a:ext>
            </a:extLst>
          </p:cNvPr>
          <p:cNvSpPr txBox="1"/>
          <p:nvPr/>
        </p:nvSpPr>
        <p:spPr>
          <a:xfrm>
            <a:off x="5287281" y="5290004"/>
            <a:ext cx="344487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dirty="0"/>
              <a:t>Rising costs of organic </a:t>
            </a:r>
            <a:r>
              <a:rPr lang="en-US"/>
              <a:t>ingredients.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 dirty="0"/>
              <a:t>Increased </a:t>
            </a:r>
            <a:r>
              <a:rPr lang="en-US"/>
              <a:t>insurance and operating expenses.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/>
              <a:t>Lower demand affecting profitability.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BEEEED-70F3-E325-31F8-E3E817852032}"/>
              </a:ext>
            </a:extLst>
          </p:cNvPr>
          <p:cNvSpPr txBox="1"/>
          <p:nvPr/>
        </p:nvSpPr>
        <p:spPr>
          <a:xfrm>
            <a:off x="9619342" y="3731531"/>
            <a:ext cx="254589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dirty="0"/>
              <a:t>Limited adaptation to changing market condit</a:t>
            </a:r>
            <a:r>
              <a:rPr lang="en-US"/>
              <a:t>ions.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 dirty="0"/>
              <a:t>Lack of innovation and digital </a:t>
            </a:r>
            <a:r>
              <a:rPr lang="en-US"/>
              <a:t>transformation.</a:t>
            </a:r>
            <a:endParaRPr lang="en-US" dirty="0"/>
          </a:p>
          <a:p>
            <a:pPr marL="285750" indent="-285750">
              <a:buFont typeface="Wingdings"/>
              <a:buChar char="§"/>
            </a:pPr>
            <a:r>
              <a:rPr lang="en-US"/>
              <a:t>Weak marketing presence.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209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254B-9A3B-4025-B924-6E1211B7F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21E7E-67E8-4E85-8A9B-27EBD1272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342" y="1498418"/>
            <a:ext cx="9439878" cy="53172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sz="1700"/>
              <a:t>Customer footfall within the retail park has declined significantly since 2020.</a:t>
            </a:r>
            <a:endParaRPr lang="en-US" sz="1700"/>
          </a:p>
          <a:p>
            <a:r>
              <a:rPr sz="1700"/>
              <a:t>Remote working patterns and nearby business closures have reduced the bakery’s daily customer base.</a:t>
            </a:r>
          </a:p>
          <a:p>
            <a:r>
              <a:rPr sz="1700"/>
              <a:t>Rising operational costs and fluctuating ingredient prices continue to impact profitability.</a:t>
            </a:r>
          </a:p>
          <a:p>
            <a:r>
              <a:rPr sz="1700"/>
              <a:t>The absence of delivery services and efficient pre-order systems limits customer convenience and accessibility.</a:t>
            </a:r>
          </a:p>
          <a:p>
            <a:r>
              <a:rPr sz="1700"/>
              <a:t>Both internal and external factors have contributed to the bakery’s ongoing sales decline.</a:t>
            </a:r>
          </a:p>
          <a:p>
            <a:r>
              <a:rPr sz="1700"/>
              <a:t>Adopting digital solutions and expanding customer access could support future </a:t>
            </a:r>
            <a:r>
              <a:rPr sz="1700" dirty="0"/>
              <a:t>growth and long-term sustainability.</a:t>
            </a:r>
          </a:p>
          <a:p>
            <a:r>
              <a:rPr lang="en-US" sz="1700" dirty="0"/>
              <a:t>By adapting to changing market conditions, Basil's bakery can improve its competitiveness, attract new customers, and achieve sustainable long term growth.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60884663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1025</TotalTime>
  <Words>593</Words>
  <Application>Microsoft Office PowerPoint</Application>
  <PresentationFormat>Widescreen</PresentationFormat>
  <Paragraphs>91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MODULE NAME: Problem solving decision MODULE CODE: STUDENT NAME: Beatriz Apresentacao STUDENT ID: 2119269 LECTURER:</vt:lpstr>
      <vt:lpstr>PRESENTATION OVERVIEW</vt:lpstr>
      <vt:lpstr>INTRODUCTION</vt:lpstr>
      <vt:lpstr>COMPANY BACKGROUND</vt:lpstr>
      <vt:lpstr>PROBLEM: Nature and Scope</vt:lpstr>
      <vt:lpstr>PESTLE ANALYSIS: Basil’s Bakery </vt:lpstr>
      <vt:lpstr>CAUSE AND EFFECT ANALYSIS: Fishbone Diagram 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MODULE CODE: STUDENT NAME: AMALIA ARACELI SAN ROMAN VAZQUEZ STUDENT ID: 2310155 LECTURER:</dc:title>
  <dc:creator>Epifanio Ngache Vazquez</dc:creator>
  <cp:lastModifiedBy>LEANDRA MARLENE SOARES GOMES</cp:lastModifiedBy>
  <cp:revision>318</cp:revision>
  <dcterms:created xsi:type="dcterms:W3CDTF">2026-07-06T17:37:31Z</dcterms:created>
  <dcterms:modified xsi:type="dcterms:W3CDTF">2026-07-13T07:37:42Z</dcterms:modified>
</cp:coreProperties>
</file>