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42"/>
  </p:notesMasterIdLst>
  <p:sldIdLst>
    <p:sldId id="297" r:id="rId2"/>
    <p:sldId id="296" r:id="rId3"/>
    <p:sldId id="258" r:id="rId4"/>
    <p:sldId id="259" r:id="rId5"/>
    <p:sldId id="260" r:id="rId6"/>
    <p:sldId id="261" r:id="rId7"/>
    <p:sldId id="262" r:id="rId8"/>
    <p:sldId id="263" r:id="rId9"/>
    <p:sldId id="298"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4" r:id="rId39"/>
    <p:sldId id="295" r:id="rId40"/>
    <p:sldId id="299" r:id="rId4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85A89D-E98E-F9A4-FB18-9B4CB84C9339}" v="2" dt="2020-11-01T15:13:06.018"/>
    <p1510:client id="{82B6F3EA-A9D0-5005-4A0D-D38905AE556D}" v="875" dt="2020-11-01T15:45:36.515"/>
    <p1510:client id="{8D1B1ABD-42B5-4615-88C8-503E5302631A}" v="1322" dt="2020-10-23T13:44:26.1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70918" autoAdjust="0"/>
  </p:normalViewPr>
  <p:slideViewPr>
    <p:cSldViewPr snapToGrid="0">
      <p:cViewPr>
        <p:scale>
          <a:sx n="66" d="100"/>
          <a:sy n="66" d="100"/>
        </p:scale>
        <p:origin x="708"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F2587A-37E9-4A32-B4BC-2AAB15D059C9}" type="datetimeFigureOut">
              <a:rPr lang="en-GB"/>
              <a:t>22/02/2022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29A8B0-7ABC-420A-BDAF-AA51A921C7C4}" type="slidenum">
              <a:rPr lang="en-GB"/>
              <a:t>‹#›</a:t>
            </a:fld>
            <a:endParaRPr lang="en-GB"/>
          </a:p>
        </p:txBody>
      </p:sp>
    </p:spTree>
    <p:extLst>
      <p:ext uri="{BB962C8B-B14F-4D97-AF65-F5344CB8AC3E}">
        <p14:creationId xmlns:p14="http://schemas.microsoft.com/office/powerpoint/2010/main" val="2219162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29A8B0-7ABC-420A-BDAF-AA51A921C7C4}" type="slidenum">
              <a:rPr lang="en-GB" smtClean="0"/>
              <a:t>2</a:t>
            </a:fld>
            <a:endParaRPr lang="en-GB"/>
          </a:p>
        </p:txBody>
      </p:sp>
    </p:spTree>
    <p:extLst>
      <p:ext uri="{BB962C8B-B14F-4D97-AF65-F5344CB8AC3E}">
        <p14:creationId xmlns:p14="http://schemas.microsoft.com/office/powerpoint/2010/main" val="232560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29A8B0-7ABC-420A-BDAF-AA51A921C7C4}" type="slidenum">
              <a:rPr lang="en-GB" smtClean="0"/>
              <a:t>3</a:t>
            </a:fld>
            <a:endParaRPr lang="en-GB"/>
          </a:p>
        </p:txBody>
      </p:sp>
    </p:spTree>
    <p:extLst>
      <p:ext uri="{BB962C8B-B14F-4D97-AF65-F5344CB8AC3E}">
        <p14:creationId xmlns:p14="http://schemas.microsoft.com/office/powerpoint/2010/main" val="15808596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4</a:t>
            </a:fld>
            <a:endParaRPr lang="en-GB"/>
          </a:p>
        </p:txBody>
      </p:sp>
    </p:spTree>
    <p:extLst>
      <p:ext uri="{BB962C8B-B14F-4D97-AF65-F5344CB8AC3E}">
        <p14:creationId xmlns:p14="http://schemas.microsoft.com/office/powerpoint/2010/main" val="1480757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Herbal treatments were often complex, but may well have damaged the patient further. George III was given regular doses of James’ Powders, a treatment heavily laced with arsenic</a:t>
            </a:r>
          </a:p>
          <a:p>
            <a:r>
              <a:rPr lang="en-US" dirty="0"/>
              <a:t>Laboratory investigations have shed light on the king’s mental health. Among the Science Museum’s medical collections is an envelope containing hair taken from George III’s head after his death. Analysis found it to be laden with arsenic at a concentration over 300 times that considered toxic. Arsenic is a poison known to trigger porphyria. A likely source of arsenic was James’s Powders, a common medicine regularly given to George. Researchers concluded the arsenic from the medication treating his illness actually made it worse. </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6</a:t>
            </a:fld>
            <a:endParaRPr lang="en-GB"/>
          </a:p>
        </p:txBody>
      </p:sp>
    </p:spTree>
    <p:extLst>
      <p:ext uri="{BB962C8B-B14F-4D97-AF65-F5344CB8AC3E}">
        <p14:creationId xmlns:p14="http://schemas.microsoft.com/office/powerpoint/2010/main" val="646602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7</a:t>
            </a:fld>
            <a:endParaRPr lang="en-GB"/>
          </a:p>
        </p:txBody>
      </p:sp>
    </p:spTree>
    <p:extLst>
      <p:ext uri="{BB962C8B-B14F-4D97-AF65-F5344CB8AC3E}">
        <p14:creationId xmlns:p14="http://schemas.microsoft.com/office/powerpoint/2010/main" val="2356636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29A8B0-7ABC-420A-BDAF-AA51A921C7C4}" type="slidenum">
              <a:rPr lang="en-GB" smtClean="0"/>
              <a:t>8</a:t>
            </a:fld>
            <a:endParaRPr lang="en-GB"/>
          </a:p>
        </p:txBody>
      </p:sp>
    </p:spTree>
    <p:extLst>
      <p:ext uri="{BB962C8B-B14F-4D97-AF65-F5344CB8AC3E}">
        <p14:creationId xmlns:p14="http://schemas.microsoft.com/office/powerpoint/2010/main" val="19231417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10</a:t>
            </a:fld>
            <a:endParaRPr lang="en-GB"/>
          </a:p>
        </p:txBody>
      </p:sp>
    </p:spTree>
    <p:extLst>
      <p:ext uri="{BB962C8B-B14F-4D97-AF65-F5344CB8AC3E}">
        <p14:creationId xmlns:p14="http://schemas.microsoft.com/office/powerpoint/2010/main" val="3854480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11</a:t>
            </a:fld>
            <a:endParaRPr lang="en-GB"/>
          </a:p>
        </p:txBody>
      </p:sp>
    </p:spTree>
    <p:extLst>
      <p:ext uri="{BB962C8B-B14F-4D97-AF65-F5344CB8AC3E}">
        <p14:creationId xmlns:p14="http://schemas.microsoft.com/office/powerpoint/2010/main" val="798586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12</a:t>
            </a:fld>
            <a:endParaRPr lang="en-GB"/>
          </a:p>
        </p:txBody>
      </p:sp>
    </p:spTree>
    <p:extLst>
      <p:ext uri="{BB962C8B-B14F-4D97-AF65-F5344CB8AC3E}">
        <p14:creationId xmlns:p14="http://schemas.microsoft.com/office/powerpoint/2010/main" val="3840705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13</a:t>
            </a:fld>
            <a:endParaRPr lang="en-GB"/>
          </a:p>
        </p:txBody>
      </p:sp>
    </p:spTree>
    <p:extLst>
      <p:ext uri="{BB962C8B-B14F-4D97-AF65-F5344CB8AC3E}">
        <p14:creationId xmlns:p14="http://schemas.microsoft.com/office/powerpoint/2010/main" val="38462465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14</a:t>
            </a:fld>
            <a:endParaRPr lang="en-GB"/>
          </a:p>
        </p:txBody>
      </p:sp>
    </p:spTree>
    <p:extLst>
      <p:ext uri="{BB962C8B-B14F-4D97-AF65-F5344CB8AC3E}">
        <p14:creationId xmlns:p14="http://schemas.microsoft.com/office/powerpoint/2010/main" val="16987877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F29A8B0-7ABC-420A-BDAF-AA51A921C7C4}" type="slidenum">
              <a:rPr lang="en-GB"/>
              <a:t>15</a:t>
            </a:fld>
            <a:endParaRPr lang="en-GB"/>
          </a:p>
        </p:txBody>
      </p:sp>
    </p:spTree>
    <p:extLst>
      <p:ext uri="{BB962C8B-B14F-4D97-AF65-F5344CB8AC3E}">
        <p14:creationId xmlns:p14="http://schemas.microsoft.com/office/powerpoint/2010/main" val="90031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16</a:t>
            </a:fld>
            <a:endParaRPr lang="en-GB"/>
          </a:p>
        </p:txBody>
      </p:sp>
    </p:spTree>
    <p:extLst>
      <p:ext uri="{BB962C8B-B14F-4D97-AF65-F5344CB8AC3E}">
        <p14:creationId xmlns:p14="http://schemas.microsoft.com/office/powerpoint/2010/main" val="24739037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29A8B0-7ABC-420A-BDAF-AA51A921C7C4}" type="slidenum">
              <a:rPr lang="en-GB" smtClean="0"/>
              <a:t>17</a:t>
            </a:fld>
            <a:endParaRPr lang="en-GB"/>
          </a:p>
        </p:txBody>
      </p:sp>
    </p:spTree>
    <p:extLst>
      <p:ext uri="{BB962C8B-B14F-4D97-AF65-F5344CB8AC3E}">
        <p14:creationId xmlns:p14="http://schemas.microsoft.com/office/powerpoint/2010/main" val="463929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18</a:t>
            </a:fld>
            <a:endParaRPr lang="en-GB"/>
          </a:p>
        </p:txBody>
      </p:sp>
    </p:spTree>
    <p:extLst>
      <p:ext uri="{BB962C8B-B14F-4D97-AF65-F5344CB8AC3E}">
        <p14:creationId xmlns:p14="http://schemas.microsoft.com/office/powerpoint/2010/main" val="22749044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19</a:t>
            </a:fld>
            <a:endParaRPr lang="en-GB"/>
          </a:p>
        </p:txBody>
      </p:sp>
    </p:spTree>
    <p:extLst>
      <p:ext uri="{BB962C8B-B14F-4D97-AF65-F5344CB8AC3E}">
        <p14:creationId xmlns:p14="http://schemas.microsoft.com/office/powerpoint/2010/main" val="8481493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20</a:t>
            </a:fld>
            <a:endParaRPr lang="en-GB"/>
          </a:p>
        </p:txBody>
      </p:sp>
    </p:spTree>
    <p:extLst>
      <p:ext uri="{BB962C8B-B14F-4D97-AF65-F5344CB8AC3E}">
        <p14:creationId xmlns:p14="http://schemas.microsoft.com/office/powerpoint/2010/main" val="29639104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21</a:t>
            </a:fld>
            <a:endParaRPr lang="en-GB"/>
          </a:p>
        </p:txBody>
      </p:sp>
    </p:spTree>
    <p:extLst>
      <p:ext uri="{BB962C8B-B14F-4D97-AF65-F5344CB8AC3E}">
        <p14:creationId xmlns:p14="http://schemas.microsoft.com/office/powerpoint/2010/main" val="801906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22</a:t>
            </a:fld>
            <a:endParaRPr lang="en-GB"/>
          </a:p>
        </p:txBody>
      </p:sp>
    </p:spTree>
    <p:extLst>
      <p:ext uri="{BB962C8B-B14F-4D97-AF65-F5344CB8AC3E}">
        <p14:creationId xmlns:p14="http://schemas.microsoft.com/office/powerpoint/2010/main" val="11259058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23</a:t>
            </a:fld>
            <a:endParaRPr lang="en-GB"/>
          </a:p>
        </p:txBody>
      </p:sp>
    </p:spTree>
    <p:extLst>
      <p:ext uri="{BB962C8B-B14F-4D97-AF65-F5344CB8AC3E}">
        <p14:creationId xmlns:p14="http://schemas.microsoft.com/office/powerpoint/2010/main" val="28373272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24</a:t>
            </a:fld>
            <a:endParaRPr lang="en-GB"/>
          </a:p>
        </p:txBody>
      </p:sp>
    </p:spTree>
    <p:extLst>
      <p:ext uri="{BB962C8B-B14F-4D97-AF65-F5344CB8AC3E}">
        <p14:creationId xmlns:p14="http://schemas.microsoft.com/office/powerpoint/2010/main" val="36603398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27</a:t>
            </a:fld>
            <a:endParaRPr lang="en-GB"/>
          </a:p>
        </p:txBody>
      </p:sp>
    </p:spTree>
    <p:extLst>
      <p:ext uri="{BB962C8B-B14F-4D97-AF65-F5344CB8AC3E}">
        <p14:creationId xmlns:p14="http://schemas.microsoft.com/office/powerpoint/2010/main" val="22771986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29</a:t>
            </a:fld>
            <a:endParaRPr lang="en-GB"/>
          </a:p>
        </p:txBody>
      </p:sp>
    </p:spTree>
    <p:extLst>
      <p:ext uri="{BB962C8B-B14F-4D97-AF65-F5344CB8AC3E}">
        <p14:creationId xmlns:p14="http://schemas.microsoft.com/office/powerpoint/2010/main" val="16407898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30</a:t>
            </a:fld>
            <a:endParaRPr lang="en-GB"/>
          </a:p>
        </p:txBody>
      </p:sp>
    </p:spTree>
    <p:extLst>
      <p:ext uri="{BB962C8B-B14F-4D97-AF65-F5344CB8AC3E}">
        <p14:creationId xmlns:p14="http://schemas.microsoft.com/office/powerpoint/2010/main" val="34412987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31</a:t>
            </a:fld>
            <a:endParaRPr lang="en-GB"/>
          </a:p>
        </p:txBody>
      </p:sp>
    </p:spTree>
    <p:extLst>
      <p:ext uri="{BB962C8B-B14F-4D97-AF65-F5344CB8AC3E}">
        <p14:creationId xmlns:p14="http://schemas.microsoft.com/office/powerpoint/2010/main" val="37619009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Tranquilizer</a:t>
            </a:r>
          </a:p>
          <a:p>
            <a:r>
              <a:rPr lang="en-US" dirty="0"/>
              <a:t>I have contrived a chair and introduced it into our [Pennsylvania] Hospital to assist in curing madness. It binds and confines every part of the body. By keeping the trunk erect, it lessens the impulse of the blood to the brain. By preventing the muscles from acting, it reduces the force and frequency of the pulse, and the position of the head and feet </a:t>
            </a:r>
            <a:r>
              <a:rPr lang="en-US" dirty="0" err="1"/>
              <a:t>favours</a:t>
            </a:r>
            <a:r>
              <a:rPr lang="en-US" dirty="0"/>
              <a:t> the easy application of cold water o ice to the former and warm water to the latter. Its effects have been truly delightful to me. It acts as a sedative to the tongue and temper as well as to the blood vessels. In 24, 12,6 and in some cases in 4 hours the most refractory patients have been composed.. I have called it the tranquilizer.</a:t>
            </a:r>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32</a:t>
            </a:fld>
            <a:endParaRPr lang="en-GB"/>
          </a:p>
        </p:txBody>
      </p:sp>
    </p:spTree>
    <p:extLst>
      <p:ext uri="{BB962C8B-B14F-4D97-AF65-F5344CB8AC3E}">
        <p14:creationId xmlns:p14="http://schemas.microsoft.com/office/powerpoint/2010/main" val="8046309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33</a:t>
            </a:fld>
            <a:endParaRPr lang="en-GB"/>
          </a:p>
        </p:txBody>
      </p:sp>
    </p:spTree>
    <p:extLst>
      <p:ext uri="{BB962C8B-B14F-4D97-AF65-F5344CB8AC3E}">
        <p14:creationId xmlns:p14="http://schemas.microsoft.com/office/powerpoint/2010/main" val="20704989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34</a:t>
            </a:fld>
            <a:endParaRPr lang="en-GB"/>
          </a:p>
        </p:txBody>
      </p:sp>
    </p:spTree>
    <p:extLst>
      <p:ext uri="{BB962C8B-B14F-4D97-AF65-F5344CB8AC3E}">
        <p14:creationId xmlns:p14="http://schemas.microsoft.com/office/powerpoint/2010/main" val="8596638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35</a:t>
            </a:fld>
            <a:endParaRPr lang="en-GB"/>
          </a:p>
        </p:txBody>
      </p:sp>
    </p:spTree>
    <p:extLst>
      <p:ext uri="{BB962C8B-B14F-4D97-AF65-F5344CB8AC3E}">
        <p14:creationId xmlns:p14="http://schemas.microsoft.com/office/powerpoint/2010/main" val="23398512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36</a:t>
            </a:fld>
            <a:endParaRPr lang="en-GB"/>
          </a:p>
        </p:txBody>
      </p:sp>
    </p:spTree>
    <p:extLst>
      <p:ext uri="{BB962C8B-B14F-4D97-AF65-F5344CB8AC3E}">
        <p14:creationId xmlns:p14="http://schemas.microsoft.com/office/powerpoint/2010/main" val="41463465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05435" indent="-305435">
              <a:lnSpc>
                <a:spcPct val="110000"/>
              </a:lnSpc>
              <a:spcBef>
                <a:spcPct val="20000"/>
              </a:spcBef>
              <a:spcAft>
                <a:spcPts val="600"/>
              </a:spcAft>
              <a:buFont typeface="Arial"/>
              <a:buChar char="•"/>
            </a:pPr>
            <a:endParaRPr lang="en-GB" dirty="0"/>
          </a:p>
        </p:txBody>
      </p:sp>
      <p:sp>
        <p:nvSpPr>
          <p:cNvPr id="4" name="Slide Number Placeholder 3"/>
          <p:cNvSpPr>
            <a:spLocks noGrp="1"/>
          </p:cNvSpPr>
          <p:nvPr>
            <p:ph type="sldNum" sz="quarter" idx="5"/>
          </p:nvPr>
        </p:nvSpPr>
        <p:spPr/>
        <p:txBody>
          <a:bodyPr/>
          <a:lstStyle/>
          <a:p>
            <a:fld id="{4F29A8B0-7ABC-420A-BDAF-AA51A921C7C4}" type="slidenum">
              <a:rPr lang="en-GB"/>
              <a:t>37</a:t>
            </a:fld>
            <a:endParaRPr lang="en-GB"/>
          </a:p>
        </p:txBody>
      </p:sp>
    </p:spTree>
    <p:extLst>
      <p:ext uri="{BB962C8B-B14F-4D97-AF65-F5344CB8AC3E}">
        <p14:creationId xmlns:p14="http://schemas.microsoft.com/office/powerpoint/2010/main" val="25462383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38</a:t>
            </a:fld>
            <a:endParaRPr lang="en-GB"/>
          </a:p>
        </p:txBody>
      </p:sp>
    </p:spTree>
    <p:extLst>
      <p:ext uri="{BB962C8B-B14F-4D97-AF65-F5344CB8AC3E}">
        <p14:creationId xmlns:p14="http://schemas.microsoft.com/office/powerpoint/2010/main" val="8881117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F29A8B0-7ABC-420A-BDAF-AA51A921C7C4}" type="slidenum">
              <a:rPr lang="en-GB"/>
              <a:t>39</a:t>
            </a:fld>
            <a:endParaRPr lang="en-GB"/>
          </a:p>
        </p:txBody>
      </p:sp>
    </p:spTree>
    <p:extLst>
      <p:ext uri="{BB962C8B-B14F-4D97-AF65-F5344CB8AC3E}">
        <p14:creationId xmlns:p14="http://schemas.microsoft.com/office/powerpoint/2010/main" val="1067884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2/22/2022</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54204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2/22/2022</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2845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2/22/2022</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1970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2/22/2022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5174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2/22/2022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19538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2/22/2022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20716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2/22/2022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69413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2/22/2022</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291861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2/22/2022</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41900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2/22/2022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13370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2/22/2022</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72429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850">
                <a:solidFill>
                  <a:schemeClr val="tx1">
                    <a:lumMod val="75000"/>
                    <a:lumOff val="25000"/>
                  </a:schemeClr>
                </a:solidFill>
              </a:defRPr>
            </a:lvl1pPr>
          </a:lstStyle>
          <a:p>
            <a:fld id="{ED291B17-9318-49DB-B28B-6E5994AE9581}" type="datetime1">
              <a:rPr lang="en-US" smtClean="0"/>
              <a:t>2/22/2022</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85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85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35078787"/>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04" r:id="rId6"/>
    <p:sldLayoutId id="2147483700" r:id="rId7"/>
    <p:sldLayoutId id="2147483701" r:id="rId8"/>
    <p:sldLayoutId id="2147483702" r:id="rId9"/>
    <p:sldLayoutId id="2147483703" r:id="rId10"/>
    <p:sldLayoutId id="2147483705" r:id="rId11"/>
  </p:sldLayoutIdLst>
  <p:hf sldNum="0" hdr="0" ftr="0" dt="0"/>
  <p:txStyles>
    <p:titleStyle>
      <a:lvl1pPr algn="l" defTabSz="457200" rtl="0" eaLnBrk="1" latinLnBrk="0" hangingPunct="1">
        <a:lnSpc>
          <a:spcPct val="90000"/>
        </a:lnSpc>
        <a:spcBef>
          <a:spcPct val="0"/>
        </a:spcBef>
        <a:buNone/>
        <a:defRPr sz="27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500" kern="1200">
          <a:solidFill>
            <a:schemeClr val="tx1">
              <a:lumMod val="75000"/>
              <a:lumOff val="25000"/>
            </a:schemeClr>
          </a:solidFill>
          <a:latin typeface="+mn-lt"/>
          <a:ea typeface="+mn-ea"/>
          <a:cs typeface="+mn-cs"/>
        </a:defRPr>
      </a:lvl2pPr>
      <a:lvl3pPr marL="900000" indent="-270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6B695AA2-4B70-477F-AF90-536B720A1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vintage photo of a group of people in a room&#10;&#10;Description automatically generated">
            <a:extLst>
              <a:ext uri="{FF2B5EF4-FFF2-40B4-BE49-F238E27FC236}">
                <a16:creationId xmlns:a16="http://schemas.microsoft.com/office/drawing/2014/main" id="{21C52975-F381-4EA8-8322-7196EE2F559D}"/>
              </a:ext>
            </a:extLst>
          </p:cNvPr>
          <p:cNvPicPr>
            <a:picLocks noChangeAspect="1"/>
          </p:cNvPicPr>
          <p:nvPr/>
        </p:nvPicPr>
        <p:blipFill rotWithShape="1">
          <a:blip r:embed="rId2">
            <a:alphaModFix/>
          </a:blip>
          <a:srcRect t="30769"/>
          <a:stretch/>
        </p:blipFill>
        <p:spPr>
          <a:xfrm>
            <a:off x="20" y="10"/>
            <a:ext cx="12191980" cy="6857990"/>
          </a:xfrm>
          <a:prstGeom prst="rect">
            <a:avLst/>
          </a:prstGeom>
        </p:spPr>
      </p:pic>
      <p:sp>
        <p:nvSpPr>
          <p:cNvPr id="17" name="Rectangle 10">
            <a:extLst>
              <a:ext uri="{FF2B5EF4-FFF2-40B4-BE49-F238E27FC236}">
                <a16:creationId xmlns:a16="http://schemas.microsoft.com/office/drawing/2014/main" id="{F789D439-D937-4847-B1C2-C6DD2B6A6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2"/>
            <a:ext cx="12188952" cy="3767110"/>
          </a:xfrm>
          <a:prstGeom prst="rect">
            <a:avLst/>
          </a:prstGeom>
          <a:gradFill>
            <a:gsLst>
              <a:gs pos="42000">
                <a:schemeClr val="tx1">
                  <a:alpha val="23000"/>
                </a:schemeClr>
              </a:gs>
              <a:gs pos="0">
                <a:schemeClr val="tx1">
                  <a:alpha val="0"/>
                </a:schemeClr>
              </a:gs>
              <a:gs pos="100000">
                <a:schemeClr val="tx1">
                  <a:alpha val="36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chemeClr val="tx2">
                  <a:alpha val="0"/>
                </a:schemeClr>
              </a:gs>
              <a:gs pos="50000">
                <a:schemeClr val="tx2">
                  <a:alpha val="35000"/>
                </a:schemeClr>
              </a:gs>
              <a:gs pos="100000">
                <a:schemeClr val="tx2">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D61151-CEA3-40C8-8C81-2D2451B1B950}"/>
              </a:ext>
            </a:extLst>
          </p:cNvPr>
          <p:cNvSpPr>
            <a:spLocks noGrp="1"/>
          </p:cNvSpPr>
          <p:nvPr>
            <p:ph type="ctrTitle"/>
          </p:nvPr>
        </p:nvSpPr>
        <p:spPr>
          <a:xfrm>
            <a:off x="965201" y="1020431"/>
            <a:ext cx="10225530" cy="1475013"/>
          </a:xfrm>
          <a:effectLst>
            <a:outerShdw blurRad="50800" dist="38100" dir="2700000" algn="tl" rotWithShape="0">
              <a:prstClr val="black">
                <a:alpha val="40000"/>
              </a:prstClr>
            </a:outerShdw>
          </a:effectLst>
        </p:spPr>
        <p:txBody>
          <a:bodyPr>
            <a:normAutofit/>
          </a:bodyPr>
          <a:lstStyle/>
          <a:p>
            <a:r>
              <a:rPr lang="en-GB" sz="4000">
                <a:solidFill>
                  <a:schemeClr val="bg1"/>
                </a:solidFill>
              </a:rPr>
              <a:t>The great confinement and disciplining the unruly</a:t>
            </a:r>
          </a:p>
        </p:txBody>
      </p:sp>
      <p:sp>
        <p:nvSpPr>
          <p:cNvPr id="3" name="Subtitle 2">
            <a:extLst>
              <a:ext uri="{FF2B5EF4-FFF2-40B4-BE49-F238E27FC236}">
                <a16:creationId xmlns:a16="http://schemas.microsoft.com/office/drawing/2014/main" id="{8541C8AA-7E1C-4DB2-A785-FB50D379815B}"/>
              </a:ext>
            </a:extLst>
          </p:cNvPr>
          <p:cNvSpPr>
            <a:spLocks noGrp="1"/>
          </p:cNvSpPr>
          <p:nvPr>
            <p:ph type="subTitle" idx="1"/>
          </p:nvPr>
        </p:nvSpPr>
        <p:spPr>
          <a:xfrm>
            <a:off x="965200" y="2495445"/>
            <a:ext cx="10225530" cy="590321"/>
          </a:xfrm>
          <a:effectLst>
            <a:outerShdw blurRad="50800" dist="38100" dir="2700000" algn="tl" rotWithShape="0">
              <a:prstClr val="black">
                <a:alpha val="40000"/>
              </a:prstClr>
            </a:outerShdw>
          </a:effectLst>
        </p:spPr>
        <p:txBody>
          <a:bodyPr>
            <a:normAutofit/>
          </a:bodyPr>
          <a:lstStyle/>
          <a:p>
            <a:endParaRPr lang="en-GB">
              <a:solidFill>
                <a:schemeClr val="bg1"/>
              </a:solidFill>
            </a:endParaRPr>
          </a:p>
        </p:txBody>
      </p:sp>
      <p:cxnSp>
        <p:nvCxnSpPr>
          <p:cNvPr id="11" name="Straight Connector 10">
            <a:extLst>
              <a:ext uri="{FF2B5EF4-FFF2-40B4-BE49-F238E27FC236}">
                <a16:creationId xmlns:a16="http://schemas.microsoft.com/office/drawing/2014/main" id="{34E5597F-CE67-4085-9548-E6A8036DA3B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93881" y="4035362"/>
            <a:ext cx="5404237" cy="0"/>
          </a:xfrm>
          <a:prstGeom prst="line">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35067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0478D-F408-4BB1-9A45-802BB7383CC2}"/>
              </a:ext>
            </a:extLst>
          </p:cNvPr>
          <p:cNvSpPr>
            <a:spLocks noGrp="1"/>
          </p:cNvSpPr>
          <p:nvPr>
            <p:ph type="title"/>
          </p:nvPr>
        </p:nvSpPr>
        <p:spPr/>
        <p:txBody>
          <a:bodyPr/>
          <a:lstStyle/>
          <a:p>
            <a:r>
              <a:rPr lang="en-GB" dirty="0"/>
              <a:t>Nervous or mad?</a:t>
            </a:r>
          </a:p>
        </p:txBody>
      </p:sp>
      <p:sp>
        <p:nvSpPr>
          <p:cNvPr id="3" name="Content Placeholder 2">
            <a:extLst>
              <a:ext uri="{FF2B5EF4-FFF2-40B4-BE49-F238E27FC236}">
                <a16:creationId xmlns:a16="http://schemas.microsoft.com/office/drawing/2014/main" id="{9AE1D371-7728-43E4-A84A-7937D549C199}"/>
              </a:ext>
            </a:extLst>
          </p:cNvPr>
          <p:cNvSpPr>
            <a:spLocks noGrp="1"/>
          </p:cNvSpPr>
          <p:nvPr>
            <p:ph idx="1"/>
          </p:nvPr>
        </p:nvSpPr>
        <p:spPr/>
        <p:txBody>
          <a:bodyPr/>
          <a:lstStyle/>
          <a:p>
            <a:pPr marL="305435" indent="-305435"/>
            <a:r>
              <a:rPr lang="en-GB" dirty="0">
                <a:ea typeface="+mn-lt"/>
                <a:cs typeface="+mn-lt"/>
              </a:rPr>
              <a:t> From the late 17</a:t>
            </a:r>
            <a:r>
              <a:rPr lang="en-GB" baseline="30000" dirty="0">
                <a:ea typeface="+mn-lt"/>
                <a:cs typeface="+mn-lt"/>
              </a:rPr>
              <a:t>th</a:t>
            </a:r>
            <a:r>
              <a:rPr lang="en-GB" dirty="0">
                <a:ea typeface="+mn-lt"/>
                <a:cs typeface="+mn-lt"/>
              </a:rPr>
              <a:t> century onwards there was a growing interest and absorption in the intricacies of the brain and the nervous system.</a:t>
            </a:r>
          </a:p>
          <a:p>
            <a:pPr marL="305435" indent="-305435"/>
            <a:r>
              <a:rPr lang="en-GB" dirty="0">
                <a:ea typeface="+mn-lt"/>
                <a:cs typeface="+mn-lt"/>
              </a:rPr>
              <a:t>The language of “the nerves”</a:t>
            </a:r>
            <a:endParaRPr lang="en-GB" dirty="0"/>
          </a:p>
          <a:p>
            <a:pPr marL="0" indent="0">
              <a:buNone/>
            </a:pPr>
            <a:endParaRPr lang="en-GB" dirty="0"/>
          </a:p>
        </p:txBody>
      </p:sp>
    </p:spTree>
    <p:extLst>
      <p:ext uri="{BB962C8B-B14F-4D97-AF65-F5344CB8AC3E}">
        <p14:creationId xmlns:p14="http://schemas.microsoft.com/office/powerpoint/2010/main" val="1185273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504ABB-87AB-4392-81F7-80E180F00DB6}"/>
              </a:ext>
            </a:extLst>
          </p:cNvPr>
          <p:cNvSpPr>
            <a:spLocks noGrp="1"/>
          </p:cNvSpPr>
          <p:nvPr>
            <p:ph type="title"/>
          </p:nvPr>
        </p:nvSpPr>
        <p:spPr>
          <a:xfrm>
            <a:off x="581193" y="702156"/>
            <a:ext cx="6309003" cy="1013800"/>
          </a:xfrm>
        </p:spPr>
        <p:txBody>
          <a:bodyPr>
            <a:normAutofit/>
          </a:bodyPr>
          <a:lstStyle/>
          <a:p>
            <a:r>
              <a:rPr lang="en-GB">
                <a:solidFill>
                  <a:schemeClr val="tx2"/>
                </a:solidFill>
              </a:rPr>
              <a:t>King George III (1738-1820)</a:t>
            </a:r>
          </a:p>
        </p:txBody>
      </p:sp>
      <p:sp>
        <p:nvSpPr>
          <p:cNvPr id="11" name="Rectangle 10">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E93E250-46A9-41F1-B694-7F6E9BB1C514}"/>
              </a:ext>
            </a:extLst>
          </p:cNvPr>
          <p:cNvSpPr>
            <a:spLocks noGrp="1"/>
          </p:cNvSpPr>
          <p:nvPr>
            <p:ph idx="1"/>
          </p:nvPr>
        </p:nvSpPr>
        <p:spPr>
          <a:xfrm>
            <a:off x="581194" y="1896533"/>
            <a:ext cx="6309003" cy="3962266"/>
          </a:xfrm>
        </p:spPr>
        <p:txBody>
          <a:bodyPr>
            <a:normAutofit/>
          </a:bodyPr>
          <a:lstStyle/>
          <a:p>
            <a:pPr marL="305435" indent="-305435">
              <a:buNone/>
            </a:pPr>
            <a:r>
              <a:rPr lang="en-GB" dirty="0">
                <a:solidFill>
                  <a:schemeClr val="tx2"/>
                </a:solidFill>
                <a:ea typeface="+mn-lt"/>
                <a:cs typeface="+mn-lt"/>
              </a:rPr>
              <a:t>King George III was the third Hanoverian King of Great Britain.</a:t>
            </a:r>
            <a:endParaRPr lang="en-US" dirty="0">
              <a:solidFill>
                <a:schemeClr val="tx2"/>
              </a:solidFill>
              <a:ea typeface="+mn-lt"/>
              <a:cs typeface="+mn-lt"/>
            </a:endParaRPr>
          </a:p>
          <a:p>
            <a:pPr marL="305435" indent="-305435">
              <a:buNone/>
            </a:pPr>
            <a:r>
              <a:rPr lang="en-GB" dirty="0">
                <a:solidFill>
                  <a:schemeClr val="tx2"/>
                </a:solidFill>
              </a:rPr>
              <a:t>It was during his reign that Britain lost the American Colonies.</a:t>
            </a:r>
          </a:p>
          <a:p>
            <a:pPr marL="305435" indent="-305435">
              <a:buNone/>
            </a:pPr>
            <a:r>
              <a:rPr lang="en-GB" dirty="0">
                <a:solidFill>
                  <a:schemeClr val="tx2"/>
                </a:solidFill>
              </a:rPr>
              <a:t>Britain did however emerge to become the leading power of Europe.</a:t>
            </a:r>
          </a:p>
          <a:p>
            <a:pPr marL="0" indent="0">
              <a:buNone/>
            </a:pPr>
            <a:endParaRPr lang="en-GB" dirty="0">
              <a:solidFill>
                <a:schemeClr val="tx2"/>
              </a:solidFill>
            </a:endParaRPr>
          </a:p>
        </p:txBody>
      </p:sp>
      <p:pic>
        <p:nvPicPr>
          <p:cNvPr id="4" name="Picture 4" descr="A person wearing a hat&#10;&#10;Description automatically generated">
            <a:extLst>
              <a:ext uri="{FF2B5EF4-FFF2-40B4-BE49-F238E27FC236}">
                <a16:creationId xmlns:a16="http://schemas.microsoft.com/office/drawing/2014/main" id="{9EBEB502-C20B-4448-BA92-5D5483575448}"/>
              </a:ext>
            </a:extLst>
          </p:cNvPr>
          <p:cNvPicPr>
            <a:picLocks noChangeAspect="1"/>
          </p:cNvPicPr>
          <p:nvPr/>
        </p:nvPicPr>
        <p:blipFill rotWithShape="1">
          <a:blip r:embed="rId3"/>
          <a:srcRect l="1315" r="15119"/>
          <a:stretch/>
        </p:blipFill>
        <p:spPr>
          <a:xfrm>
            <a:off x="7521283" y="10"/>
            <a:ext cx="4670717" cy="6857990"/>
          </a:xfrm>
          <a:prstGeom prst="rect">
            <a:avLst/>
          </a:prstGeom>
        </p:spPr>
      </p:pic>
    </p:spTree>
    <p:extLst>
      <p:ext uri="{BB962C8B-B14F-4D97-AF65-F5344CB8AC3E}">
        <p14:creationId xmlns:p14="http://schemas.microsoft.com/office/powerpoint/2010/main" val="640560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9">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581"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5838BE-7665-436C-B4D6-AA5C3D81BAAF}"/>
              </a:ext>
            </a:extLst>
          </p:cNvPr>
          <p:cNvSpPr>
            <a:spLocks noGrp="1"/>
          </p:cNvSpPr>
          <p:nvPr>
            <p:ph type="title"/>
          </p:nvPr>
        </p:nvSpPr>
        <p:spPr>
          <a:xfrm>
            <a:off x="959157" y="1113764"/>
            <a:ext cx="3269749" cy="4624327"/>
          </a:xfrm>
        </p:spPr>
        <p:txBody>
          <a:bodyPr anchor="ctr">
            <a:normAutofit/>
          </a:bodyPr>
          <a:lstStyle/>
          <a:p>
            <a:r>
              <a:rPr lang="en-GB">
                <a:solidFill>
                  <a:srgbClr val="FFFFFF"/>
                </a:solidFill>
              </a:rPr>
              <a:t>King george iii</a:t>
            </a:r>
          </a:p>
        </p:txBody>
      </p:sp>
      <p:sp>
        <p:nvSpPr>
          <p:cNvPr id="3" name="Content Placeholder 2">
            <a:extLst>
              <a:ext uri="{FF2B5EF4-FFF2-40B4-BE49-F238E27FC236}">
                <a16:creationId xmlns:a16="http://schemas.microsoft.com/office/drawing/2014/main" id="{5EB09D6D-F1BC-431C-810D-281ECE15E3F8}"/>
              </a:ext>
            </a:extLst>
          </p:cNvPr>
          <p:cNvSpPr>
            <a:spLocks noGrp="1"/>
          </p:cNvSpPr>
          <p:nvPr>
            <p:ph idx="1"/>
          </p:nvPr>
        </p:nvSpPr>
        <p:spPr>
          <a:xfrm>
            <a:off x="5155905" y="1113764"/>
            <a:ext cx="6108179" cy="4624327"/>
          </a:xfrm>
        </p:spPr>
        <p:txBody>
          <a:bodyPr anchor="ctr">
            <a:normAutofit/>
          </a:bodyPr>
          <a:lstStyle/>
          <a:p>
            <a:pPr marL="305435" indent="-305435"/>
            <a:r>
              <a:rPr lang="en-GB" dirty="0">
                <a:ea typeface="+mn-lt"/>
                <a:cs typeface="+mn-lt"/>
              </a:rPr>
              <a:t> Was insistent that he was not mad or ill</a:t>
            </a:r>
          </a:p>
          <a:p>
            <a:pPr marL="305435" indent="-305435"/>
            <a:r>
              <a:rPr lang="en-GB" dirty="0">
                <a:ea typeface="+mn-lt"/>
                <a:cs typeface="+mn-lt"/>
              </a:rPr>
              <a:t>In his extreme bouts of madness George displayed delusional and violent behaviours.</a:t>
            </a:r>
            <a:endParaRPr lang="en-GB" dirty="0"/>
          </a:p>
          <a:p>
            <a:pPr marL="0" indent="0">
              <a:buNone/>
            </a:pPr>
            <a:r>
              <a:rPr lang="en-GB" dirty="0">
                <a:ea typeface="+mn-lt"/>
                <a:cs typeface="+mn-lt"/>
              </a:rPr>
              <a:t> </a:t>
            </a:r>
            <a:endParaRPr lang="en-GB" dirty="0"/>
          </a:p>
        </p:txBody>
      </p:sp>
    </p:spTree>
    <p:extLst>
      <p:ext uri="{BB962C8B-B14F-4D97-AF65-F5344CB8AC3E}">
        <p14:creationId xmlns:p14="http://schemas.microsoft.com/office/powerpoint/2010/main" val="3319382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2AF00E-D433-4047-863F-BCB69CEC3C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588" y="601200"/>
            <a:ext cx="7498616"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D4D46239-02FD-4B46-8F3D-D55C1B960C98}"/>
              </a:ext>
            </a:extLst>
          </p:cNvPr>
          <p:cNvSpPr>
            <a:spLocks noGrp="1"/>
          </p:cNvSpPr>
          <p:nvPr>
            <p:ph type="title"/>
          </p:nvPr>
        </p:nvSpPr>
        <p:spPr>
          <a:xfrm>
            <a:off x="807559" y="938022"/>
            <a:ext cx="6647905" cy="1188720"/>
          </a:xfrm>
        </p:spPr>
        <p:txBody>
          <a:bodyPr>
            <a:normAutofit/>
          </a:bodyPr>
          <a:lstStyle/>
          <a:p>
            <a:r>
              <a:rPr lang="en-GB">
                <a:solidFill>
                  <a:srgbClr val="FFFFFF"/>
                </a:solidFill>
              </a:rPr>
              <a:t>Fit to rule? How Royal illness changed the world</a:t>
            </a:r>
          </a:p>
        </p:txBody>
      </p:sp>
      <p:sp>
        <p:nvSpPr>
          <p:cNvPr id="13" name="Rectangle 12">
            <a:extLst>
              <a:ext uri="{FF2B5EF4-FFF2-40B4-BE49-F238E27FC236}">
                <a16:creationId xmlns:a16="http://schemas.microsoft.com/office/drawing/2014/main" id="{0997DBEA-6DFC-457A-9850-E53505354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79446CF5-953A-4916-BFF4-F5558E5C2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477B945C-B433-4DFF-9A67-A5C9257E47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85EB6FF6-D8DE-408A-A650-EA5B3FAFC51B}"/>
              </a:ext>
            </a:extLst>
          </p:cNvPr>
          <p:cNvSpPr>
            <a:spLocks noGrp="1"/>
          </p:cNvSpPr>
          <p:nvPr>
            <p:ph idx="1"/>
          </p:nvPr>
        </p:nvSpPr>
        <p:spPr>
          <a:xfrm>
            <a:off x="807559" y="2340864"/>
            <a:ext cx="6690843" cy="3793237"/>
          </a:xfrm>
        </p:spPr>
        <p:txBody>
          <a:bodyPr>
            <a:normAutofit/>
          </a:bodyPr>
          <a:lstStyle/>
          <a:p>
            <a:pPr marL="305435" indent="-305435"/>
            <a:r>
              <a:rPr lang="en-GB" dirty="0">
                <a:solidFill>
                  <a:srgbClr val="FFFFFF"/>
                </a:solidFill>
              </a:rPr>
              <a:t>Look at the link provided on Moodle: I'd like you to watch from minute 37-49. </a:t>
            </a:r>
            <a:endParaRPr lang="en-US" dirty="0">
              <a:solidFill>
                <a:srgbClr val="FFFFFF"/>
              </a:solidFill>
            </a:endParaRPr>
          </a:p>
          <a:p>
            <a:pPr marL="305435" indent="-305435"/>
            <a:r>
              <a:rPr lang="en-GB" dirty="0">
                <a:solidFill>
                  <a:srgbClr val="FFFFFF"/>
                </a:solidFill>
              </a:rPr>
              <a:t>This discusses George III's illness and provides some evidence for the cause of his bouts of madness. </a:t>
            </a:r>
          </a:p>
        </p:txBody>
      </p:sp>
      <p:pic>
        <p:nvPicPr>
          <p:cNvPr id="4" name="Graphic 4" descr="Television">
            <a:extLst>
              <a:ext uri="{FF2B5EF4-FFF2-40B4-BE49-F238E27FC236}">
                <a16:creationId xmlns:a16="http://schemas.microsoft.com/office/drawing/2014/main" id="{EADAA0A6-F5A3-471A-9C3E-BAFB043FEB8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476761" y="2049354"/>
            <a:ext cx="3053422" cy="3053422"/>
          </a:xfrm>
          <a:prstGeom prst="rect">
            <a:avLst/>
          </a:prstGeom>
        </p:spPr>
      </p:pic>
    </p:spTree>
    <p:extLst>
      <p:ext uri="{BB962C8B-B14F-4D97-AF65-F5344CB8AC3E}">
        <p14:creationId xmlns:p14="http://schemas.microsoft.com/office/powerpoint/2010/main" val="3113477799"/>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831CBB7-4817-4B54-A7F9-0AE2D0C47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029" y="457200"/>
            <a:ext cx="5010912"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4" descr="A close up of a piece of paper&#10;&#10;Description automatically generated">
            <a:extLst>
              <a:ext uri="{FF2B5EF4-FFF2-40B4-BE49-F238E27FC236}">
                <a16:creationId xmlns:a16="http://schemas.microsoft.com/office/drawing/2014/main" id="{43B5BCB5-B740-46D9-B380-DADB0658F68A}"/>
              </a:ext>
            </a:extLst>
          </p:cNvPr>
          <p:cNvPicPr>
            <a:picLocks noChangeAspect="1"/>
          </p:cNvPicPr>
          <p:nvPr/>
        </p:nvPicPr>
        <p:blipFill>
          <a:blip r:embed="rId3"/>
          <a:stretch>
            <a:fillRect/>
          </a:stretch>
        </p:blipFill>
        <p:spPr>
          <a:xfrm>
            <a:off x="720636" y="1194928"/>
            <a:ext cx="5476375" cy="4668608"/>
          </a:xfrm>
          <a:prstGeom prst="rect">
            <a:avLst/>
          </a:prstGeom>
        </p:spPr>
      </p:pic>
      <p:sp>
        <p:nvSpPr>
          <p:cNvPr id="13" name="Rectangle 12">
            <a:extLst>
              <a:ext uri="{FF2B5EF4-FFF2-40B4-BE49-F238E27FC236}">
                <a16:creationId xmlns:a16="http://schemas.microsoft.com/office/drawing/2014/main" id="{96BC321D-B05F-4857-8880-97F61B9B7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791" y="601200"/>
            <a:ext cx="5009388"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DA8AF42-1BBA-4781-883A-72D3F1C0770F}"/>
              </a:ext>
            </a:extLst>
          </p:cNvPr>
          <p:cNvSpPr>
            <a:spLocks noGrp="1"/>
          </p:cNvSpPr>
          <p:nvPr>
            <p:ph type="title"/>
          </p:nvPr>
        </p:nvSpPr>
        <p:spPr>
          <a:xfrm>
            <a:off x="6873606" y="938022"/>
            <a:ext cx="4597758" cy="1188720"/>
          </a:xfrm>
        </p:spPr>
        <p:txBody>
          <a:bodyPr>
            <a:normAutofit/>
          </a:bodyPr>
          <a:lstStyle/>
          <a:p>
            <a:r>
              <a:rPr lang="en-GB">
                <a:solidFill>
                  <a:srgbClr val="FFFFFF"/>
                </a:solidFill>
              </a:rPr>
              <a:t>Treatment of king George</a:t>
            </a:r>
          </a:p>
        </p:txBody>
      </p:sp>
      <p:sp>
        <p:nvSpPr>
          <p:cNvPr id="3" name="Content Placeholder 2">
            <a:extLst>
              <a:ext uri="{FF2B5EF4-FFF2-40B4-BE49-F238E27FC236}">
                <a16:creationId xmlns:a16="http://schemas.microsoft.com/office/drawing/2014/main" id="{4E739918-ED43-4D73-89CD-2D23C69D64CA}"/>
              </a:ext>
            </a:extLst>
          </p:cNvPr>
          <p:cNvSpPr>
            <a:spLocks noGrp="1"/>
          </p:cNvSpPr>
          <p:nvPr>
            <p:ph idx="1"/>
          </p:nvPr>
        </p:nvSpPr>
        <p:spPr>
          <a:xfrm>
            <a:off x="6873606" y="2340864"/>
            <a:ext cx="4597758" cy="3793237"/>
          </a:xfrm>
        </p:spPr>
        <p:txBody>
          <a:bodyPr>
            <a:normAutofit/>
          </a:bodyPr>
          <a:lstStyle/>
          <a:p>
            <a:pPr marL="305435" indent="-305435">
              <a:lnSpc>
                <a:spcPct val="100000"/>
              </a:lnSpc>
            </a:pPr>
            <a:r>
              <a:rPr lang="en-GB" sz="1300">
                <a:solidFill>
                  <a:srgbClr val="FFFFFF"/>
                </a:solidFill>
                <a:ea typeface="+mn-lt"/>
                <a:cs typeface="+mn-lt"/>
              </a:rPr>
              <a:t> Treatment of psychiatric patients during this time was often harsh and the treatment of King George can be seen to be no different to those in the asylums.</a:t>
            </a:r>
            <a:endParaRPr lang="en-GB" sz="1300">
              <a:solidFill>
                <a:srgbClr val="FFFFFF"/>
              </a:solidFill>
            </a:endParaRPr>
          </a:p>
          <a:p>
            <a:pPr marL="305435" indent="-305435">
              <a:lnSpc>
                <a:spcPct val="100000"/>
              </a:lnSpc>
            </a:pPr>
            <a:r>
              <a:rPr lang="en-GB" sz="1300">
                <a:solidFill>
                  <a:srgbClr val="FFFFFF"/>
                </a:solidFill>
                <a:ea typeface="+mn-lt"/>
                <a:cs typeface="+mn-lt"/>
              </a:rPr>
              <a:t> George’s doctor at the time Francis Willis commented:</a:t>
            </a:r>
            <a:endParaRPr lang="en-GB" sz="1300">
              <a:solidFill>
                <a:srgbClr val="FFFFFF"/>
              </a:solidFill>
            </a:endParaRPr>
          </a:p>
          <a:p>
            <a:pPr marL="305435" indent="-305435">
              <a:lnSpc>
                <a:spcPct val="100000"/>
              </a:lnSpc>
            </a:pPr>
            <a:r>
              <a:rPr lang="en-GB" sz="1300">
                <a:solidFill>
                  <a:srgbClr val="FFFFFF"/>
                </a:solidFill>
                <a:ea typeface="+mn-lt"/>
                <a:cs typeface="+mn-lt"/>
              </a:rPr>
              <a:t> “As death makes no distinction in his visits between the poor man’s hut and the prince’s palace, so insanity is equally impartial in her dealings with her subjects. For that reason, I made no distinction in my treatment of persons submitted to my charge. When, therefore, my gracious sovereign became violent, I felt it my duty to subject him to the same system of restraint as I should have adopted with one of his own gardeners at Kew; in plain words I put a strait waistcoat on him” </a:t>
            </a:r>
            <a:endParaRPr lang="en-GB" sz="1300">
              <a:solidFill>
                <a:srgbClr val="FFFFFF"/>
              </a:solidFill>
            </a:endParaRPr>
          </a:p>
          <a:p>
            <a:pPr marL="305435" indent="-305435">
              <a:lnSpc>
                <a:spcPct val="100000"/>
              </a:lnSpc>
            </a:pPr>
            <a:endParaRPr lang="en-GB" sz="1300">
              <a:solidFill>
                <a:srgbClr val="FFFFFF"/>
              </a:solidFill>
            </a:endParaRPr>
          </a:p>
        </p:txBody>
      </p:sp>
    </p:spTree>
    <p:extLst>
      <p:ext uri="{BB962C8B-B14F-4D97-AF65-F5344CB8AC3E}">
        <p14:creationId xmlns:p14="http://schemas.microsoft.com/office/powerpoint/2010/main" val="1071848712"/>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9CA615-4BCE-4E1E-B3CD-9A8045F5D400}"/>
              </a:ext>
            </a:extLst>
          </p:cNvPr>
          <p:cNvSpPr>
            <a:spLocks noGrp="1"/>
          </p:cNvSpPr>
          <p:nvPr>
            <p:ph type="title"/>
          </p:nvPr>
        </p:nvSpPr>
        <p:spPr>
          <a:xfrm>
            <a:off x="584201" y="702156"/>
            <a:ext cx="7011413" cy="1013800"/>
          </a:xfrm>
        </p:spPr>
        <p:txBody>
          <a:bodyPr>
            <a:normAutofit/>
          </a:bodyPr>
          <a:lstStyle/>
          <a:p>
            <a:r>
              <a:rPr lang="en-GB">
                <a:solidFill>
                  <a:schemeClr val="tx2"/>
                </a:solidFill>
              </a:rPr>
              <a:t>Treatment of king george iii</a:t>
            </a:r>
          </a:p>
        </p:txBody>
      </p:sp>
      <p:sp>
        <p:nvSpPr>
          <p:cNvPr id="11" name="Rectangle 10">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6A377D34-BA18-4EC6-9C1B-7BF960136723}"/>
              </a:ext>
            </a:extLst>
          </p:cNvPr>
          <p:cNvSpPr>
            <a:spLocks noGrp="1"/>
          </p:cNvSpPr>
          <p:nvPr>
            <p:ph idx="1"/>
          </p:nvPr>
        </p:nvSpPr>
        <p:spPr>
          <a:xfrm>
            <a:off x="584200" y="1896533"/>
            <a:ext cx="7011413" cy="3962266"/>
          </a:xfrm>
        </p:spPr>
        <p:txBody>
          <a:bodyPr>
            <a:normAutofit/>
          </a:bodyPr>
          <a:lstStyle/>
          <a:p>
            <a:pPr marL="305435" indent="-305435"/>
            <a:r>
              <a:rPr lang="en-GB" dirty="0">
                <a:ea typeface="+mn-lt"/>
                <a:cs typeface="+mn-lt"/>
              </a:rPr>
              <a:t> The Countess of Harcourt states </a:t>
            </a:r>
            <a:endParaRPr lang="en-GB"/>
          </a:p>
          <a:p>
            <a:pPr marL="305435" indent="-305435"/>
            <a:r>
              <a:rPr lang="en-GB" dirty="0">
                <a:ea typeface="+mn-lt"/>
                <a:cs typeface="+mn-lt"/>
              </a:rPr>
              <a:t>◦“The unhappy patient…was no longer treated as a human being. His body was immediately encased in a machine which left no liberty of motion. He was sometimes chained to a stake. He was frequently beaten and starved, and at best was kept in subjection by menacing and violent language. </a:t>
            </a:r>
            <a:endParaRPr lang="en-GB" dirty="0"/>
          </a:p>
          <a:p>
            <a:pPr marL="305435" indent="-305435"/>
            <a:endParaRPr lang="en-GB" dirty="0"/>
          </a:p>
        </p:txBody>
      </p:sp>
      <p:pic>
        <p:nvPicPr>
          <p:cNvPr id="4" name="Picture 4" descr="A child is dressed in a costume&#10;&#10;Description automatically generated">
            <a:extLst>
              <a:ext uri="{FF2B5EF4-FFF2-40B4-BE49-F238E27FC236}">
                <a16:creationId xmlns:a16="http://schemas.microsoft.com/office/drawing/2014/main" id="{A77CF156-10BB-4A65-8544-99268C3FF6A4}"/>
              </a:ext>
            </a:extLst>
          </p:cNvPr>
          <p:cNvPicPr>
            <a:picLocks noChangeAspect="1"/>
          </p:cNvPicPr>
          <p:nvPr/>
        </p:nvPicPr>
        <p:blipFill rotWithShape="1">
          <a:blip r:embed="rId3"/>
          <a:srcRect l="565" r="3" b="3"/>
          <a:stretch/>
        </p:blipFill>
        <p:spPr>
          <a:xfrm>
            <a:off x="8042147" y="601201"/>
            <a:ext cx="3703320" cy="5774200"/>
          </a:xfrm>
          <a:prstGeom prst="rect">
            <a:avLst/>
          </a:prstGeom>
        </p:spPr>
      </p:pic>
    </p:spTree>
    <p:extLst>
      <p:ext uri="{BB962C8B-B14F-4D97-AF65-F5344CB8AC3E}">
        <p14:creationId xmlns:p14="http://schemas.microsoft.com/office/powerpoint/2010/main" val="387377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9">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6" name="Rectangle 11">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13">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5">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B066953-404B-4A9D-B696-68E2B26A880D}"/>
              </a:ext>
            </a:extLst>
          </p:cNvPr>
          <p:cNvSpPr>
            <a:spLocks noGrp="1"/>
          </p:cNvSpPr>
          <p:nvPr>
            <p:ph type="title"/>
          </p:nvPr>
        </p:nvSpPr>
        <p:spPr>
          <a:xfrm>
            <a:off x="771148" y="1037967"/>
            <a:ext cx="3054091" cy="4709131"/>
          </a:xfrm>
        </p:spPr>
        <p:txBody>
          <a:bodyPr anchor="ctr">
            <a:normAutofit/>
          </a:bodyPr>
          <a:lstStyle/>
          <a:p>
            <a:r>
              <a:rPr lang="en-GB" dirty="0">
                <a:solidFill>
                  <a:srgbClr val="FFFEFF"/>
                </a:solidFill>
              </a:rPr>
              <a:t>Question</a:t>
            </a:r>
          </a:p>
        </p:txBody>
      </p:sp>
      <p:sp>
        <p:nvSpPr>
          <p:cNvPr id="3" name="Content Placeholder 2">
            <a:extLst>
              <a:ext uri="{FF2B5EF4-FFF2-40B4-BE49-F238E27FC236}">
                <a16:creationId xmlns:a16="http://schemas.microsoft.com/office/drawing/2014/main" id="{24B6FE4A-645D-4627-8DF6-CFE710A37CF6}"/>
              </a:ext>
            </a:extLst>
          </p:cNvPr>
          <p:cNvSpPr>
            <a:spLocks noGrp="1"/>
          </p:cNvSpPr>
          <p:nvPr>
            <p:ph idx="1"/>
          </p:nvPr>
        </p:nvSpPr>
        <p:spPr>
          <a:xfrm>
            <a:off x="4534935" y="1037968"/>
            <a:ext cx="6725899" cy="4820832"/>
          </a:xfrm>
        </p:spPr>
        <p:txBody>
          <a:bodyPr>
            <a:normAutofit/>
          </a:bodyPr>
          <a:lstStyle/>
          <a:p>
            <a:pPr marL="305435" indent="-305435"/>
            <a:r>
              <a:rPr lang="en-GB" dirty="0"/>
              <a:t>Why do you think the madness of King George III was so important at this time?</a:t>
            </a:r>
          </a:p>
        </p:txBody>
      </p:sp>
    </p:spTree>
    <p:extLst>
      <p:ext uri="{BB962C8B-B14F-4D97-AF65-F5344CB8AC3E}">
        <p14:creationId xmlns:p14="http://schemas.microsoft.com/office/powerpoint/2010/main" val="877544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A5F4C-B6CD-4BD9-AB0E-A551B97D55D0}"/>
              </a:ext>
            </a:extLst>
          </p:cNvPr>
          <p:cNvSpPr>
            <a:spLocks noGrp="1"/>
          </p:cNvSpPr>
          <p:nvPr>
            <p:ph type="title"/>
          </p:nvPr>
        </p:nvSpPr>
        <p:spPr/>
        <p:txBody>
          <a:bodyPr/>
          <a:lstStyle/>
          <a:p>
            <a:r>
              <a:rPr lang="en-GB" dirty="0"/>
              <a:t>Question</a:t>
            </a:r>
          </a:p>
        </p:txBody>
      </p:sp>
      <p:sp>
        <p:nvSpPr>
          <p:cNvPr id="3" name="Content Placeholder 2">
            <a:extLst>
              <a:ext uri="{FF2B5EF4-FFF2-40B4-BE49-F238E27FC236}">
                <a16:creationId xmlns:a16="http://schemas.microsoft.com/office/drawing/2014/main" id="{E6808F9B-C369-4F39-82A0-7B5C8DA1E797}"/>
              </a:ext>
            </a:extLst>
          </p:cNvPr>
          <p:cNvSpPr>
            <a:spLocks noGrp="1"/>
          </p:cNvSpPr>
          <p:nvPr>
            <p:ph idx="1"/>
          </p:nvPr>
        </p:nvSpPr>
        <p:spPr/>
        <p:txBody>
          <a:bodyPr/>
          <a:lstStyle/>
          <a:p>
            <a:r>
              <a:rPr lang="en-GB" dirty="0"/>
              <a:t>One of the reasons why the state of the King’s mental health was so important was because it made it acceptable to be unwell. </a:t>
            </a:r>
          </a:p>
          <a:p>
            <a:r>
              <a:rPr lang="en-GB" dirty="0"/>
              <a:t>It became fashionable to decry “my nerves”.</a:t>
            </a:r>
          </a:p>
          <a:p>
            <a:r>
              <a:rPr lang="en-GB" dirty="0"/>
              <a:t>Literature and creative works often depicted images of young men demonstrating melancholia.</a:t>
            </a:r>
          </a:p>
        </p:txBody>
      </p:sp>
    </p:spTree>
    <p:extLst>
      <p:ext uri="{BB962C8B-B14F-4D97-AF65-F5344CB8AC3E}">
        <p14:creationId xmlns:p14="http://schemas.microsoft.com/office/powerpoint/2010/main" val="3949719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8B061479-8EEC-4A32-B87F-ABC67729FCDD}"/>
              </a:ext>
            </a:extLst>
          </p:cNvPr>
          <p:cNvSpPr>
            <a:spLocks noGrp="1"/>
          </p:cNvSpPr>
          <p:nvPr>
            <p:ph type="title"/>
          </p:nvPr>
        </p:nvSpPr>
        <p:spPr>
          <a:xfrm>
            <a:off x="771148" y="1037967"/>
            <a:ext cx="3054091" cy="4709131"/>
          </a:xfrm>
        </p:spPr>
        <p:txBody>
          <a:bodyPr anchor="ctr">
            <a:normAutofit/>
          </a:bodyPr>
          <a:lstStyle/>
          <a:p>
            <a:r>
              <a:rPr lang="en-GB">
                <a:solidFill>
                  <a:srgbClr val="FFFEFF"/>
                </a:solidFill>
              </a:rPr>
              <a:t>Rise of the asylums</a:t>
            </a:r>
          </a:p>
        </p:txBody>
      </p:sp>
      <p:sp>
        <p:nvSpPr>
          <p:cNvPr id="3" name="Content Placeholder 2">
            <a:extLst>
              <a:ext uri="{FF2B5EF4-FFF2-40B4-BE49-F238E27FC236}">
                <a16:creationId xmlns:a16="http://schemas.microsoft.com/office/drawing/2014/main" id="{53C7366A-81ED-4BFA-B628-1402E0794C0B}"/>
              </a:ext>
            </a:extLst>
          </p:cNvPr>
          <p:cNvSpPr>
            <a:spLocks noGrp="1"/>
          </p:cNvSpPr>
          <p:nvPr>
            <p:ph idx="1"/>
          </p:nvPr>
        </p:nvSpPr>
        <p:spPr>
          <a:xfrm>
            <a:off x="4534935" y="1037968"/>
            <a:ext cx="6725899" cy="4820832"/>
          </a:xfrm>
        </p:spPr>
        <p:txBody>
          <a:bodyPr>
            <a:normAutofit/>
          </a:bodyPr>
          <a:lstStyle/>
          <a:p>
            <a:pPr marL="305435" indent="-305435"/>
            <a:r>
              <a:rPr lang="en-GB" dirty="0">
                <a:ea typeface="+mn-lt"/>
                <a:cs typeface="+mn-lt"/>
              </a:rPr>
              <a:t> However, there developed a need to confine the mad and the dangerous, to remove them from society.</a:t>
            </a:r>
            <a:endParaRPr lang="en-GB" dirty="0"/>
          </a:p>
          <a:p>
            <a:pPr marL="0" indent="0">
              <a:buNone/>
            </a:pPr>
            <a:endParaRPr lang="en-GB" dirty="0"/>
          </a:p>
          <a:p>
            <a:pPr marL="305435" indent="-305435"/>
            <a:endParaRPr lang="en-GB" dirty="0"/>
          </a:p>
        </p:txBody>
      </p:sp>
    </p:spTree>
    <p:extLst>
      <p:ext uri="{BB962C8B-B14F-4D97-AF65-F5344CB8AC3E}">
        <p14:creationId xmlns:p14="http://schemas.microsoft.com/office/powerpoint/2010/main" val="3343452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DDC8C-905A-4F9E-BA50-D9821F5E8E62}"/>
              </a:ext>
            </a:extLst>
          </p:cNvPr>
          <p:cNvSpPr>
            <a:spLocks noGrp="1"/>
          </p:cNvSpPr>
          <p:nvPr>
            <p:ph type="title"/>
          </p:nvPr>
        </p:nvSpPr>
        <p:spPr>
          <a:xfrm>
            <a:off x="581192" y="702156"/>
            <a:ext cx="11029616" cy="1188720"/>
          </a:xfrm>
        </p:spPr>
        <p:txBody>
          <a:bodyPr>
            <a:normAutofit/>
          </a:bodyPr>
          <a:lstStyle/>
          <a:p>
            <a:r>
              <a:rPr lang="en-GB" dirty="0"/>
              <a:t>Conditions inside the madhouses</a:t>
            </a:r>
          </a:p>
        </p:txBody>
      </p:sp>
      <p:sp>
        <p:nvSpPr>
          <p:cNvPr id="9" name="Rectangle 8">
            <a:extLst>
              <a:ext uri="{FF2B5EF4-FFF2-40B4-BE49-F238E27FC236}">
                <a16:creationId xmlns:a16="http://schemas.microsoft.com/office/drawing/2014/main" id="{7A4CA679-3546-4E14-8FB8-F57168C37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16:creationId xmlns:a16="http://schemas.microsoft.com/office/drawing/2014/main" id="{44D16E90-7C64-4C04-A50A-B866A1A9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DBE4DD59-5AA2-46C6-B6A8-9B4C62D19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160CE81C-67DC-489E-BFFB-877C80B85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rgbClr val="FFFFFF">
              <a:alpha val="80000"/>
            </a:srgbClr>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photo, water, old, sitting&#10;&#10;Description automatically generated">
            <a:extLst>
              <a:ext uri="{FF2B5EF4-FFF2-40B4-BE49-F238E27FC236}">
                <a16:creationId xmlns:a16="http://schemas.microsoft.com/office/drawing/2014/main" id="{826B30E1-458E-4610-BC82-6108BF33C30D}"/>
              </a:ext>
            </a:extLst>
          </p:cNvPr>
          <p:cNvPicPr>
            <a:picLocks noChangeAspect="1"/>
          </p:cNvPicPr>
          <p:nvPr/>
        </p:nvPicPr>
        <p:blipFill rotWithShape="1">
          <a:blip r:embed="rId3"/>
          <a:srcRect t="12129" r="-2" b="-2"/>
          <a:stretch/>
        </p:blipFill>
        <p:spPr>
          <a:xfrm>
            <a:off x="611392" y="2347105"/>
            <a:ext cx="5074920" cy="3712464"/>
          </a:xfrm>
          <a:prstGeom prst="rect">
            <a:avLst/>
          </a:prstGeom>
        </p:spPr>
      </p:pic>
      <p:sp>
        <p:nvSpPr>
          <p:cNvPr id="3" name="Content Placeholder 2">
            <a:extLst>
              <a:ext uri="{FF2B5EF4-FFF2-40B4-BE49-F238E27FC236}">
                <a16:creationId xmlns:a16="http://schemas.microsoft.com/office/drawing/2014/main" id="{0060FD75-08D0-4D20-91C1-067A67D6DE90}"/>
              </a:ext>
            </a:extLst>
          </p:cNvPr>
          <p:cNvSpPr>
            <a:spLocks noGrp="1"/>
          </p:cNvSpPr>
          <p:nvPr>
            <p:ph idx="1"/>
          </p:nvPr>
        </p:nvSpPr>
        <p:spPr>
          <a:xfrm>
            <a:off x="6340830" y="2340864"/>
            <a:ext cx="5269977" cy="3634486"/>
          </a:xfrm>
        </p:spPr>
        <p:txBody>
          <a:bodyPr>
            <a:normAutofit/>
          </a:bodyPr>
          <a:lstStyle/>
          <a:p>
            <a:pPr marL="305435" indent="-305435">
              <a:buNone/>
            </a:pPr>
            <a:r>
              <a:rPr lang="en-GB" dirty="0">
                <a:ea typeface="+mn-lt"/>
                <a:cs typeface="+mn-lt"/>
              </a:rPr>
              <a:t> The quality of the private madhouses ranged from squalid to a network of houses with pleasant gardens and living conditions.</a:t>
            </a:r>
            <a:endParaRPr lang="en-US" dirty="0"/>
          </a:p>
          <a:p>
            <a:pPr marL="305435" indent="-305435">
              <a:buNone/>
            </a:pPr>
            <a:r>
              <a:rPr lang="en-GB" dirty="0">
                <a:ea typeface="+mn-lt"/>
                <a:cs typeface="+mn-lt"/>
              </a:rPr>
              <a:t> The squalid houses were often overcrowded and were often designed to get in as many people as possible to get as much profit from them </a:t>
            </a:r>
            <a:endParaRPr lang="en-GB" dirty="0"/>
          </a:p>
          <a:p>
            <a:pPr marL="0" indent="0">
              <a:buNone/>
            </a:pPr>
            <a:endParaRPr lang="en-GB" dirty="0"/>
          </a:p>
        </p:txBody>
      </p:sp>
    </p:spTree>
    <p:extLst>
      <p:ext uri="{BB962C8B-B14F-4D97-AF65-F5344CB8AC3E}">
        <p14:creationId xmlns:p14="http://schemas.microsoft.com/office/powerpoint/2010/main" val="22297876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2FD4567-6778-41E0-90D0-5BEC5E288273}"/>
              </a:ext>
            </a:extLst>
          </p:cNvPr>
          <p:cNvSpPr>
            <a:spLocks noGrp="1"/>
          </p:cNvSpPr>
          <p:nvPr>
            <p:ph type="title"/>
          </p:nvPr>
        </p:nvSpPr>
        <p:spPr>
          <a:xfrm>
            <a:off x="771148" y="1037967"/>
            <a:ext cx="3054091" cy="4709131"/>
          </a:xfrm>
        </p:spPr>
        <p:txBody>
          <a:bodyPr anchor="ctr">
            <a:normAutofit/>
          </a:bodyPr>
          <a:lstStyle/>
          <a:p>
            <a:r>
              <a:rPr lang="en-GB">
                <a:solidFill>
                  <a:srgbClr val="FFFEFF"/>
                </a:solidFill>
              </a:rPr>
              <a:t>Asylum design</a:t>
            </a:r>
          </a:p>
        </p:txBody>
      </p:sp>
      <p:sp>
        <p:nvSpPr>
          <p:cNvPr id="3" name="Content Placeholder 2">
            <a:extLst>
              <a:ext uri="{FF2B5EF4-FFF2-40B4-BE49-F238E27FC236}">
                <a16:creationId xmlns:a16="http://schemas.microsoft.com/office/drawing/2014/main" id="{4FA9325E-FCEA-475C-BF54-0426DA8043DF}"/>
              </a:ext>
            </a:extLst>
          </p:cNvPr>
          <p:cNvSpPr>
            <a:spLocks noGrp="1"/>
          </p:cNvSpPr>
          <p:nvPr>
            <p:ph idx="1"/>
          </p:nvPr>
        </p:nvSpPr>
        <p:spPr>
          <a:xfrm>
            <a:off x="4534935" y="1037968"/>
            <a:ext cx="6725899" cy="4820832"/>
          </a:xfrm>
        </p:spPr>
        <p:txBody>
          <a:bodyPr>
            <a:normAutofit/>
          </a:bodyPr>
          <a:lstStyle/>
          <a:p>
            <a:pPr marL="305435" indent="-305435"/>
            <a:r>
              <a:rPr lang="en-GB" dirty="0">
                <a:ea typeface="+mn-lt"/>
                <a:cs typeface="+mn-lt"/>
              </a:rPr>
              <a:t> There were three types of asylum design that developed across the period:</a:t>
            </a:r>
            <a:endParaRPr lang="en-GB" dirty="0"/>
          </a:p>
          <a:p>
            <a:pPr marL="305435" indent="-305435"/>
            <a:r>
              <a:rPr lang="en-GB" dirty="0">
                <a:ea typeface="+mn-lt"/>
                <a:cs typeface="+mn-lt"/>
              </a:rPr>
              <a:t> The first was ‘conglomerate’ design.  </a:t>
            </a:r>
          </a:p>
          <a:p>
            <a:pPr marL="305435" indent="-305435"/>
            <a:r>
              <a:rPr lang="en-GB" dirty="0">
                <a:ea typeface="+mn-lt"/>
                <a:cs typeface="+mn-lt"/>
              </a:rPr>
              <a:t>There was the ‘corridor’ design.</a:t>
            </a:r>
          </a:p>
          <a:p>
            <a:pPr marL="305435" indent="-305435"/>
            <a:r>
              <a:rPr lang="en-GB" dirty="0">
                <a:ea typeface="+mn-lt"/>
                <a:cs typeface="+mn-lt"/>
              </a:rPr>
              <a:t> Finally, there was the ‘pavilion’ type.</a:t>
            </a:r>
            <a:endParaRPr lang="en-GB" dirty="0"/>
          </a:p>
        </p:txBody>
      </p:sp>
    </p:spTree>
    <p:extLst>
      <p:ext uri="{BB962C8B-B14F-4D97-AF65-F5344CB8AC3E}">
        <p14:creationId xmlns:p14="http://schemas.microsoft.com/office/powerpoint/2010/main" val="33404153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3E811DC-D775-42AF-B19D-537CFA4B0B06}"/>
              </a:ext>
            </a:extLst>
          </p:cNvPr>
          <p:cNvSpPr>
            <a:spLocks noGrp="1"/>
          </p:cNvSpPr>
          <p:nvPr>
            <p:ph type="title"/>
          </p:nvPr>
        </p:nvSpPr>
        <p:spPr>
          <a:xfrm>
            <a:off x="672280" y="944752"/>
            <a:ext cx="3259016" cy="1462692"/>
          </a:xfrm>
        </p:spPr>
        <p:txBody>
          <a:bodyPr>
            <a:normAutofit/>
          </a:bodyPr>
          <a:lstStyle/>
          <a:p>
            <a:r>
              <a:rPr lang="en-GB" dirty="0">
                <a:solidFill>
                  <a:srgbClr val="FFFFFF"/>
                </a:solidFill>
              </a:rPr>
              <a:t>Suffolk county lunatic asylum</a:t>
            </a: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8" name="Content Placeholder 7">
            <a:extLst>
              <a:ext uri="{FF2B5EF4-FFF2-40B4-BE49-F238E27FC236}">
                <a16:creationId xmlns:a16="http://schemas.microsoft.com/office/drawing/2014/main" id="{04B56836-8487-45B5-A49B-F71E7351E31E}"/>
              </a:ext>
            </a:extLst>
          </p:cNvPr>
          <p:cNvSpPr>
            <a:spLocks noGrp="1"/>
          </p:cNvSpPr>
          <p:nvPr>
            <p:ph idx="1"/>
          </p:nvPr>
        </p:nvSpPr>
        <p:spPr>
          <a:xfrm>
            <a:off x="671513" y="2536031"/>
            <a:ext cx="3123783" cy="3671936"/>
          </a:xfrm>
        </p:spPr>
        <p:txBody>
          <a:bodyPr anchor="t">
            <a:normAutofit/>
          </a:bodyPr>
          <a:lstStyle/>
          <a:p>
            <a:endParaRPr lang="en-US">
              <a:solidFill>
                <a:srgbClr val="FFFFFF"/>
              </a:solidFill>
            </a:endParaRPr>
          </a:p>
        </p:txBody>
      </p:sp>
      <p:pic>
        <p:nvPicPr>
          <p:cNvPr id="4" name="Picture 4" descr="An old photo of a large rock&#10;&#10;Description automatically generated">
            <a:extLst>
              <a:ext uri="{FF2B5EF4-FFF2-40B4-BE49-F238E27FC236}">
                <a16:creationId xmlns:a16="http://schemas.microsoft.com/office/drawing/2014/main" id="{D5ECB26B-B714-40AF-8982-E92BF4817AD1}"/>
              </a:ext>
            </a:extLst>
          </p:cNvPr>
          <p:cNvPicPr>
            <a:picLocks noChangeAspect="1"/>
          </p:cNvPicPr>
          <p:nvPr/>
        </p:nvPicPr>
        <p:blipFill rotWithShape="1">
          <a:blip r:embed="rId3"/>
          <a:srcRect l="4621" r="19234" b="2"/>
          <a:stretch/>
        </p:blipFill>
        <p:spPr>
          <a:xfrm>
            <a:off x="4241830" y="601200"/>
            <a:ext cx="7503636" cy="5789365"/>
          </a:xfrm>
          <a:prstGeom prst="rect">
            <a:avLst/>
          </a:prstGeom>
        </p:spPr>
      </p:pic>
    </p:spTree>
    <p:extLst>
      <p:ext uri="{BB962C8B-B14F-4D97-AF65-F5344CB8AC3E}">
        <p14:creationId xmlns:p14="http://schemas.microsoft.com/office/powerpoint/2010/main" val="458605530"/>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C73D07B-ACBB-4CF8-A72A-A8556F2F5F9C}"/>
              </a:ext>
            </a:extLst>
          </p:cNvPr>
          <p:cNvSpPr>
            <a:spLocks noGrp="1"/>
          </p:cNvSpPr>
          <p:nvPr>
            <p:ph type="title"/>
          </p:nvPr>
        </p:nvSpPr>
        <p:spPr>
          <a:xfrm>
            <a:off x="672280" y="944752"/>
            <a:ext cx="3259016" cy="1462692"/>
          </a:xfrm>
        </p:spPr>
        <p:txBody>
          <a:bodyPr>
            <a:normAutofit/>
          </a:bodyPr>
          <a:lstStyle/>
          <a:p>
            <a:r>
              <a:rPr lang="en-GB">
                <a:solidFill>
                  <a:srgbClr val="FFFFFF"/>
                </a:solidFill>
              </a:rPr>
              <a:t>Colney hatch asylum</a:t>
            </a:r>
          </a:p>
        </p:txBody>
      </p:sp>
      <p:sp>
        <p:nvSpPr>
          <p:cNvPr id="10"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4"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8" name="Content Placeholder 7">
            <a:extLst>
              <a:ext uri="{FF2B5EF4-FFF2-40B4-BE49-F238E27FC236}">
                <a16:creationId xmlns:a16="http://schemas.microsoft.com/office/drawing/2014/main" id="{A7A3A636-2314-4F2B-B795-B11721F2B428}"/>
              </a:ext>
            </a:extLst>
          </p:cNvPr>
          <p:cNvSpPr>
            <a:spLocks noGrp="1"/>
          </p:cNvSpPr>
          <p:nvPr>
            <p:ph idx="1"/>
          </p:nvPr>
        </p:nvSpPr>
        <p:spPr>
          <a:xfrm>
            <a:off x="671513" y="2536031"/>
            <a:ext cx="3123783" cy="3671936"/>
          </a:xfrm>
        </p:spPr>
        <p:txBody>
          <a:bodyPr anchor="t">
            <a:normAutofit/>
          </a:bodyPr>
          <a:lstStyle/>
          <a:p>
            <a:endParaRPr lang="en-US">
              <a:solidFill>
                <a:srgbClr val="FFFFFF"/>
              </a:solidFill>
            </a:endParaRPr>
          </a:p>
        </p:txBody>
      </p:sp>
      <p:pic>
        <p:nvPicPr>
          <p:cNvPr id="4" name="Picture 4" descr="A vintage photo of an old building&#10;&#10;Description automatically generated">
            <a:extLst>
              <a:ext uri="{FF2B5EF4-FFF2-40B4-BE49-F238E27FC236}">
                <a16:creationId xmlns:a16="http://schemas.microsoft.com/office/drawing/2014/main" id="{E4728561-819E-4299-990D-20E6D125905F}"/>
              </a:ext>
            </a:extLst>
          </p:cNvPr>
          <p:cNvPicPr>
            <a:picLocks noChangeAspect="1"/>
          </p:cNvPicPr>
          <p:nvPr/>
        </p:nvPicPr>
        <p:blipFill rotWithShape="1">
          <a:blip r:embed="rId3"/>
          <a:srcRect l="12939" r="5730" b="-1"/>
          <a:stretch/>
        </p:blipFill>
        <p:spPr>
          <a:xfrm>
            <a:off x="4241830" y="601200"/>
            <a:ext cx="7503636" cy="5789365"/>
          </a:xfrm>
          <a:prstGeom prst="rect">
            <a:avLst/>
          </a:prstGeom>
        </p:spPr>
      </p:pic>
    </p:spTree>
    <p:extLst>
      <p:ext uri="{BB962C8B-B14F-4D97-AF65-F5344CB8AC3E}">
        <p14:creationId xmlns:p14="http://schemas.microsoft.com/office/powerpoint/2010/main" val="2586667361"/>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7260CB6-764F-4549-8A1F-07A9FD641F17}"/>
              </a:ext>
            </a:extLst>
          </p:cNvPr>
          <p:cNvSpPr>
            <a:spLocks noGrp="1"/>
          </p:cNvSpPr>
          <p:nvPr>
            <p:ph type="title"/>
          </p:nvPr>
        </p:nvSpPr>
        <p:spPr>
          <a:xfrm>
            <a:off x="672280" y="944752"/>
            <a:ext cx="3259016" cy="1462692"/>
          </a:xfrm>
        </p:spPr>
        <p:txBody>
          <a:bodyPr>
            <a:normAutofit/>
          </a:bodyPr>
          <a:lstStyle/>
          <a:p>
            <a:endParaRPr lang="en-GB">
              <a:solidFill>
                <a:srgbClr val="FFFFFF"/>
              </a:solidFill>
            </a:endParaRPr>
          </a:p>
          <a:p>
            <a:r>
              <a:rPr lang="en-GB" dirty="0"/>
              <a:t>Metropolitan District Asylum</a:t>
            </a: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8" name="Content Placeholder 7">
            <a:extLst>
              <a:ext uri="{FF2B5EF4-FFF2-40B4-BE49-F238E27FC236}">
                <a16:creationId xmlns:a16="http://schemas.microsoft.com/office/drawing/2014/main" id="{6BAB0DB7-B103-49B3-B664-0465133175B7}"/>
              </a:ext>
            </a:extLst>
          </p:cNvPr>
          <p:cNvSpPr>
            <a:spLocks noGrp="1"/>
          </p:cNvSpPr>
          <p:nvPr>
            <p:ph idx="1"/>
          </p:nvPr>
        </p:nvSpPr>
        <p:spPr>
          <a:xfrm>
            <a:off x="671513" y="2536031"/>
            <a:ext cx="3123783" cy="3671936"/>
          </a:xfrm>
        </p:spPr>
        <p:txBody>
          <a:bodyPr anchor="t">
            <a:normAutofit/>
          </a:bodyPr>
          <a:lstStyle/>
          <a:p>
            <a:endParaRPr lang="en-US">
              <a:solidFill>
                <a:srgbClr val="FFFFFF"/>
              </a:solidFill>
            </a:endParaRPr>
          </a:p>
        </p:txBody>
      </p:sp>
      <p:pic>
        <p:nvPicPr>
          <p:cNvPr id="4" name="Picture 4" descr="A castle on top of a building&#10;&#10;Description automatically generated">
            <a:extLst>
              <a:ext uri="{FF2B5EF4-FFF2-40B4-BE49-F238E27FC236}">
                <a16:creationId xmlns:a16="http://schemas.microsoft.com/office/drawing/2014/main" id="{662EDA14-748A-4A2A-BB44-D89EDBF2C641}"/>
              </a:ext>
            </a:extLst>
          </p:cNvPr>
          <p:cNvPicPr>
            <a:picLocks noChangeAspect="1"/>
          </p:cNvPicPr>
          <p:nvPr/>
        </p:nvPicPr>
        <p:blipFill rotWithShape="1">
          <a:blip r:embed="rId3"/>
          <a:srcRect l="9537" r="9132" b="-1"/>
          <a:stretch/>
        </p:blipFill>
        <p:spPr>
          <a:xfrm>
            <a:off x="4241830" y="601200"/>
            <a:ext cx="7503636" cy="5789365"/>
          </a:xfrm>
          <a:prstGeom prst="rect">
            <a:avLst/>
          </a:prstGeom>
        </p:spPr>
      </p:pic>
    </p:spTree>
    <p:extLst>
      <p:ext uri="{BB962C8B-B14F-4D97-AF65-F5344CB8AC3E}">
        <p14:creationId xmlns:p14="http://schemas.microsoft.com/office/powerpoint/2010/main" val="640062388"/>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581"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8C7148-3FB7-4EEC-984A-6931FD009DDD}"/>
              </a:ext>
            </a:extLst>
          </p:cNvPr>
          <p:cNvSpPr>
            <a:spLocks noGrp="1"/>
          </p:cNvSpPr>
          <p:nvPr>
            <p:ph type="title"/>
          </p:nvPr>
        </p:nvSpPr>
        <p:spPr>
          <a:xfrm>
            <a:off x="959157" y="1113764"/>
            <a:ext cx="3269749" cy="4624327"/>
          </a:xfrm>
        </p:spPr>
        <p:txBody>
          <a:bodyPr anchor="ctr">
            <a:normAutofit/>
          </a:bodyPr>
          <a:lstStyle/>
          <a:p>
            <a:r>
              <a:rPr lang="en-GB">
                <a:solidFill>
                  <a:srgbClr val="FFFFFF"/>
                </a:solidFill>
              </a:rPr>
              <a:t>Inside the Asylum</a:t>
            </a:r>
          </a:p>
        </p:txBody>
      </p:sp>
      <p:sp>
        <p:nvSpPr>
          <p:cNvPr id="3" name="Content Placeholder 2">
            <a:extLst>
              <a:ext uri="{FF2B5EF4-FFF2-40B4-BE49-F238E27FC236}">
                <a16:creationId xmlns:a16="http://schemas.microsoft.com/office/drawing/2014/main" id="{A5262D6D-7BC9-4F4E-8DC6-7712275B2E67}"/>
              </a:ext>
            </a:extLst>
          </p:cNvPr>
          <p:cNvSpPr>
            <a:spLocks noGrp="1"/>
          </p:cNvSpPr>
          <p:nvPr>
            <p:ph idx="1"/>
          </p:nvPr>
        </p:nvSpPr>
        <p:spPr>
          <a:xfrm>
            <a:off x="5155905" y="1113764"/>
            <a:ext cx="6108179" cy="4624327"/>
          </a:xfrm>
        </p:spPr>
        <p:txBody>
          <a:bodyPr anchor="ctr">
            <a:normAutofit/>
          </a:bodyPr>
          <a:lstStyle/>
          <a:p>
            <a:pPr marL="305435" indent="-305435"/>
            <a:r>
              <a:rPr lang="en-GB" dirty="0">
                <a:ea typeface="+mn-lt"/>
                <a:cs typeface="+mn-lt"/>
              </a:rPr>
              <a:t>Numbers inside the asylum increased exponentially.</a:t>
            </a:r>
            <a:endParaRPr lang="en-GB" dirty="0"/>
          </a:p>
          <a:p>
            <a:pPr marL="305435" indent="-305435"/>
            <a:r>
              <a:rPr lang="en-GB" dirty="0">
                <a:ea typeface="+mn-lt"/>
                <a:cs typeface="+mn-lt"/>
              </a:rPr>
              <a:t>More and more people were certified as insane and admitted to the asylums.</a:t>
            </a:r>
            <a:endParaRPr lang="en-GB" dirty="0"/>
          </a:p>
          <a:p>
            <a:pPr marL="305435" indent="-305435"/>
            <a:r>
              <a:rPr lang="en-GB" dirty="0">
                <a:ea typeface="+mn-lt"/>
                <a:cs typeface="+mn-lt"/>
              </a:rPr>
              <a:t>Due to there being lack of care, support or cure very few people left these hospitals.</a:t>
            </a:r>
            <a:endParaRPr lang="en-GB" dirty="0"/>
          </a:p>
          <a:p>
            <a:pPr marL="305435" indent="-305435"/>
            <a:endParaRPr lang="en-GB" dirty="0"/>
          </a:p>
        </p:txBody>
      </p:sp>
    </p:spTree>
    <p:extLst>
      <p:ext uri="{BB962C8B-B14F-4D97-AF65-F5344CB8AC3E}">
        <p14:creationId xmlns:p14="http://schemas.microsoft.com/office/powerpoint/2010/main" val="31318936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3E5B5-E4FA-4BDC-A67F-7EF6EBE685F7}"/>
              </a:ext>
            </a:extLst>
          </p:cNvPr>
          <p:cNvSpPr>
            <a:spLocks noGrp="1"/>
          </p:cNvSpPr>
          <p:nvPr>
            <p:ph type="title"/>
          </p:nvPr>
        </p:nvSpPr>
        <p:spPr/>
        <p:txBody>
          <a:bodyPr/>
          <a:lstStyle/>
          <a:p>
            <a:r>
              <a:rPr lang="en-GB" dirty="0"/>
              <a:t>Bethlam</a:t>
            </a:r>
          </a:p>
        </p:txBody>
      </p:sp>
      <p:sp>
        <p:nvSpPr>
          <p:cNvPr id="3" name="Content Placeholder 2">
            <a:extLst>
              <a:ext uri="{FF2B5EF4-FFF2-40B4-BE49-F238E27FC236}">
                <a16:creationId xmlns:a16="http://schemas.microsoft.com/office/drawing/2014/main" id="{93E5EFBC-B129-4864-8A2E-A13AD797F637}"/>
              </a:ext>
            </a:extLst>
          </p:cNvPr>
          <p:cNvSpPr>
            <a:spLocks noGrp="1"/>
          </p:cNvSpPr>
          <p:nvPr>
            <p:ph idx="1"/>
          </p:nvPr>
        </p:nvSpPr>
        <p:spPr/>
        <p:txBody>
          <a:bodyPr/>
          <a:lstStyle/>
          <a:p>
            <a:pPr marL="305435" indent="-305435"/>
            <a:r>
              <a:rPr lang="en-GB" dirty="0">
                <a:ea typeface="+mn-lt"/>
                <a:cs typeface="+mn-lt"/>
              </a:rPr>
              <a:t> Over-worked and undermanaged staff, including the keepers and attendants had fallen into the habit of keeping the challenging inmates in strait-waistcoats or chained to the wall.</a:t>
            </a:r>
            <a:endParaRPr lang="en-GB" dirty="0"/>
          </a:p>
          <a:p>
            <a:pPr marL="305435" indent="-305435"/>
            <a:r>
              <a:rPr lang="en-GB" dirty="0">
                <a:ea typeface="+mn-lt"/>
                <a:cs typeface="+mn-lt"/>
              </a:rPr>
              <a:t> The building was crumbling and in a state of disrepair.</a:t>
            </a:r>
            <a:endParaRPr lang="en-GB" dirty="0"/>
          </a:p>
          <a:p>
            <a:pPr marL="305435" indent="-305435"/>
            <a:endParaRPr lang="en-GB" dirty="0"/>
          </a:p>
        </p:txBody>
      </p:sp>
    </p:spTree>
    <p:extLst>
      <p:ext uri="{BB962C8B-B14F-4D97-AF65-F5344CB8AC3E}">
        <p14:creationId xmlns:p14="http://schemas.microsoft.com/office/powerpoint/2010/main" val="1829613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831CBB7-4817-4B54-A7F9-0AE2D0C47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029" y="457200"/>
            <a:ext cx="5010912"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pic>
        <p:nvPicPr>
          <p:cNvPr id="5" name="Picture 5" descr="A vintage photo of a baby&#10;&#10;Description automatically generated">
            <a:extLst>
              <a:ext uri="{FF2B5EF4-FFF2-40B4-BE49-F238E27FC236}">
                <a16:creationId xmlns:a16="http://schemas.microsoft.com/office/drawing/2014/main" id="{B4412669-7E76-4852-8B09-62400C4FF6A4}"/>
              </a:ext>
            </a:extLst>
          </p:cNvPr>
          <p:cNvPicPr>
            <a:picLocks noChangeAspect="1"/>
          </p:cNvPicPr>
          <p:nvPr/>
        </p:nvPicPr>
        <p:blipFill>
          <a:blip r:embed="rId3"/>
          <a:stretch>
            <a:fillRect/>
          </a:stretch>
        </p:blipFill>
        <p:spPr>
          <a:xfrm>
            <a:off x="720636" y="1475592"/>
            <a:ext cx="5476375" cy="4107281"/>
          </a:xfrm>
          <a:prstGeom prst="rect">
            <a:avLst/>
          </a:prstGeom>
        </p:spPr>
      </p:pic>
      <p:sp>
        <p:nvSpPr>
          <p:cNvPr id="14" name="Rectangle 13">
            <a:extLst>
              <a:ext uri="{FF2B5EF4-FFF2-40B4-BE49-F238E27FC236}">
                <a16:creationId xmlns:a16="http://schemas.microsoft.com/office/drawing/2014/main" id="{96BC321D-B05F-4857-8880-97F61B9B7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791" y="601200"/>
            <a:ext cx="5009388"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EDDB3E7A-E405-471D-A1DB-9C4F642E8ADD}"/>
              </a:ext>
            </a:extLst>
          </p:cNvPr>
          <p:cNvSpPr>
            <a:spLocks noGrp="1"/>
          </p:cNvSpPr>
          <p:nvPr>
            <p:ph type="title"/>
          </p:nvPr>
        </p:nvSpPr>
        <p:spPr>
          <a:xfrm>
            <a:off x="6873606" y="938022"/>
            <a:ext cx="4597758" cy="1188720"/>
          </a:xfrm>
        </p:spPr>
        <p:txBody>
          <a:bodyPr>
            <a:normAutofit/>
          </a:bodyPr>
          <a:lstStyle/>
          <a:p>
            <a:r>
              <a:rPr lang="en-GB" dirty="0">
                <a:solidFill>
                  <a:srgbClr val="FFFFFF"/>
                </a:solidFill>
              </a:rPr>
              <a:t>Bethlam cont..</a:t>
            </a:r>
          </a:p>
        </p:txBody>
      </p:sp>
      <p:sp>
        <p:nvSpPr>
          <p:cNvPr id="3" name="Content Placeholder 2">
            <a:extLst>
              <a:ext uri="{FF2B5EF4-FFF2-40B4-BE49-F238E27FC236}">
                <a16:creationId xmlns:a16="http://schemas.microsoft.com/office/drawing/2014/main" id="{A7149A73-5BD5-4DDF-8FD8-FF468A719ECF}"/>
              </a:ext>
            </a:extLst>
          </p:cNvPr>
          <p:cNvSpPr>
            <a:spLocks noGrp="1"/>
          </p:cNvSpPr>
          <p:nvPr>
            <p:ph idx="1"/>
          </p:nvPr>
        </p:nvSpPr>
        <p:spPr>
          <a:xfrm>
            <a:off x="6873606" y="2340864"/>
            <a:ext cx="4597758" cy="3793237"/>
          </a:xfrm>
        </p:spPr>
        <p:txBody>
          <a:bodyPr>
            <a:normAutofit/>
          </a:bodyPr>
          <a:lstStyle/>
          <a:p>
            <a:pPr marL="305435" indent="-305435">
              <a:lnSpc>
                <a:spcPct val="100000"/>
              </a:lnSpc>
            </a:pPr>
            <a:r>
              <a:rPr lang="en-GB" sz="1600" dirty="0">
                <a:solidFill>
                  <a:srgbClr val="FFFFFF"/>
                </a:solidFill>
                <a:ea typeface="+mn-lt"/>
                <a:cs typeface="+mn-lt"/>
              </a:rPr>
              <a:t> Edward Wakefield on visiting Bethlem noticed:</a:t>
            </a:r>
            <a:endParaRPr lang="en-GB" sz="1600" dirty="0">
              <a:solidFill>
                <a:srgbClr val="FFFFFF"/>
              </a:solidFill>
            </a:endParaRPr>
          </a:p>
          <a:p>
            <a:pPr marL="305435" indent="-305435">
              <a:lnSpc>
                <a:spcPct val="100000"/>
              </a:lnSpc>
            </a:pPr>
            <a:r>
              <a:rPr lang="en-GB" sz="1600" dirty="0">
                <a:solidFill>
                  <a:srgbClr val="FFFFFF"/>
                </a:solidFill>
                <a:ea typeface="+mn-lt"/>
                <a:cs typeface="+mn-lt"/>
              </a:rPr>
              <a:t> Poorly clothed patients, shivering with cold</a:t>
            </a:r>
            <a:endParaRPr lang="en-GB" sz="1600" dirty="0">
              <a:solidFill>
                <a:srgbClr val="FFFFFF"/>
              </a:solidFill>
            </a:endParaRPr>
          </a:p>
          <a:p>
            <a:pPr marL="305435" indent="-305435">
              <a:lnSpc>
                <a:spcPct val="100000"/>
              </a:lnSpc>
            </a:pPr>
            <a:r>
              <a:rPr lang="en-GB" sz="1600" dirty="0">
                <a:solidFill>
                  <a:srgbClr val="FFFFFF"/>
                </a:solidFill>
                <a:ea typeface="+mn-lt"/>
                <a:cs typeface="+mn-lt"/>
              </a:rPr>
              <a:t> Chained to the wall, in one case a patient was chained to the wall by an iron ring riveted around his neck.</a:t>
            </a:r>
            <a:endParaRPr lang="en-GB" sz="1600" dirty="0">
              <a:solidFill>
                <a:srgbClr val="FFFFFF"/>
              </a:solidFill>
            </a:endParaRPr>
          </a:p>
          <a:p>
            <a:pPr marL="305435" indent="-305435">
              <a:lnSpc>
                <a:spcPct val="100000"/>
              </a:lnSpc>
            </a:pPr>
            <a:endParaRPr lang="en-GB" sz="1600" dirty="0">
              <a:solidFill>
                <a:srgbClr val="FFFFFF"/>
              </a:solidFill>
            </a:endParaRPr>
          </a:p>
        </p:txBody>
      </p:sp>
    </p:spTree>
    <p:extLst>
      <p:ext uri="{BB962C8B-B14F-4D97-AF65-F5344CB8AC3E}">
        <p14:creationId xmlns:p14="http://schemas.microsoft.com/office/powerpoint/2010/main" val="1950357695"/>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2AF00E-D433-4047-863F-BCB69CEC3C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588" y="601200"/>
            <a:ext cx="7498616"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F86D40A-C92B-4A2D-96F1-F9BB84E4FB4F}"/>
              </a:ext>
            </a:extLst>
          </p:cNvPr>
          <p:cNvSpPr>
            <a:spLocks noGrp="1"/>
          </p:cNvSpPr>
          <p:nvPr>
            <p:ph type="title"/>
          </p:nvPr>
        </p:nvSpPr>
        <p:spPr>
          <a:xfrm>
            <a:off x="807559" y="938022"/>
            <a:ext cx="6647905" cy="1188720"/>
          </a:xfrm>
        </p:spPr>
        <p:txBody>
          <a:bodyPr>
            <a:normAutofit/>
          </a:bodyPr>
          <a:lstStyle/>
          <a:p>
            <a:r>
              <a:rPr lang="en-GB">
                <a:solidFill>
                  <a:srgbClr val="FFFFFF"/>
                </a:solidFill>
              </a:rPr>
              <a:t>James norris</a:t>
            </a:r>
          </a:p>
        </p:txBody>
      </p:sp>
      <p:sp>
        <p:nvSpPr>
          <p:cNvPr id="13" name="Rectangle 12">
            <a:extLst>
              <a:ext uri="{FF2B5EF4-FFF2-40B4-BE49-F238E27FC236}">
                <a16:creationId xmlns:a16="http://schemas.microsoft.com/office/drawing/2014/main" id="{0997DBEA-6DFC-457A-9850-E53505354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79446CF5-953A-4916-BFF4-F5558E5C2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477B945C-B433-4DFF-9A67-A5C9257E47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5A53390-944E-4B0B-A652-C633F1E86112}"/>
              </a:ext>
            </a:extLst>
          </p:cNvPr>
          <p:cNvSpPr>
            <a:spLocks noGrp="1"/>
          </p:cNvSpPr>
          <p:nvPr>
            <p:ph idx="1"/>
          </p:nvPr>
        </p:nvSpPr>
        <p:spPr>
          <a:xfrm>
            <a:off x="807559" y="2340864"/>
            <a:ext cx="6690843" cy="3793237"/>
          </a:xfrm>
        </p:spPr>
        <p:txBody>
          <a:bodyPr>
            <a:normAutofit/>
          </a:bodyPr>
          <a:lstStyle/>
          <a:p>
            <a:pPr marL="305435" indent="-305435">
              <a:lnSpc>
                <a:spcPct val="100000"/>
              </a:lnSpc>
            </a:pPr>
            <a:r>
              <a:rPr lang="en-GB" sz="1400">
                <a:solidFill>
                  <a:srgbClr val="FFFFFF"/>
                </a:solidFill>
                <a:ea typeface="+mn-lt"/>
                <a:cs typeface="+mn-lt"/>
              </a:rPr>
              <a:t> Captured the attention of the public in 1814 when he was discovered in Bethlem.</a:t>
            </a:r>
            <a:endParaRPr lang="en-GB" sz="1400">
              <a:solidFill>
                <a:srgbClr val="FFFFFF"/>
              </a:solidFill>
            </a:endParaRPr>
          </a:p>
          <a:p>
            <a:pPr marL="305435" indent="-305435">
              <a:lnSpc>
                <a:spcPct val="100000"/>
              </a:lnSpc>
            </a:pPr>
            <a:r>
              <a:rPr lang="en-GB" sz="1400">
                <a:solidFill>
                  <a:srgbClr val="FFFFFF"/>
                </a:solidFill>
                <a:ea typeface="+mn-lt"/>
                <a:cs typeface="+mn-lt"/>
              </a:rPr>
              <a:t> He was mechanically restrained and in poor health, having been in isolation for more than ten years.</a:t>
            </a:r>
            <a:endParaRPr lang="en-GB" sz="1400">
              <a:solidFill>
                <a:srgbClr val="FFFFFF"/>
              </a:solidFill>
            </a:endParaRPr>
          </a:p>
          <a:p>
            <a:pPr marL="305435" indent="-305435">
              <a:lnSpc>
                <a:spcPct val="100000"/>
              </a:lnSpc>
            </a:pPr>
            <a:r>
              <a:rPr lang="en-GB" sz="1400">
                <a:solidFill>
                  <a:srgbClr val="FFFFFF"/>
                </a:solidFill>
                <a:ea typeface="+mn-lt"/>
                <a:cs typeface="+mn-lt"/>
              </a:rPr>
              <a:t> He was restrained after violent episodes and restrained in this device.</a:t>
            </a:r>
            <a:endParaRPr lang="en-GB" sz="1400">
              <a:solidFill>
                <a:srgbClr val="FFFFFF"/>
              </a:solidFill>
            </a:endParaRPr>
          </a:p>
          <a:p>
            <a:pPr marL="305435" indent="-305435">
              <a:lnSpc>
                <a:spcPct val="100000"/>
              </a:lnSpc>
            </a:pPr>
            <a:r>
              <a:rPr lang="en-GB" sz="1400">
                <a:solidFill>
                  <a:srgbClr val="FFFFFF"/>
                </a:solidFill>
                <a:ea typeface="+mn-lt"/>
                <a:cs typeface="+mn-lt"/>
              </a:rPr>
              <a:t> No less than 6 members of parliament visited Norris and each maintained that he was rational, quiet and capable of coherent conversation.</a:t>
            </a:r>
            <a:endParaRPr lang="en-GB" sz="1400">
              <a:solidFill>
                <a:srgbClr val="FFFFFF"/>
              </a:solidFill>
            </a:endParaRPr>
          </a:p>
          <a:p>
            <a:pPr marL="305435" indent="-305435">
              <a:lnSpc>
                <a:spcPct val="100000"/>
              </a:lnSpc>
            </a:pPr>
            <a:r>
              <a:rPr lang="en-GB" sz="1400">
                <a:solidFill>
                  <a:srgbClr val="FFFFFF"/>
                </a:solidFill>
                <a:ea typeface="+mn-lt"/>
                <a:cs typeface="+mn-lt"/>
              </a:rPr>
              <a:t> Following the publication of this image and the interest it generated, Norris was released from his restraints, yet remained in Bethlem. However due to the conditions he had been kept in, he died a within a few weeks of his release, either of pneumonia or tuberculosis.</a:t>
            </a:r>
            <a:endParaRPr lang="en-GB" sz="1400">
              <a:solidFill>
                <a:srgbClr val="FFFFFF"/>
              </a:solidFill>
            </a:endParaRPr>
          </a:p>
          <a:p>
            <a:pPr marL="305435" indent="-305435">
              <a:lnSpc>
                <a:spcPct val="100000"/>
              </a:lnSpc>
            </a:pPr>
            <a:endParaRPr lang="en-GB" sz="1400">
              <a:solidFill>
                <a:srgbClr val="FFFFFF"/>
              </a:solidFill>
            </a:endParaRPr>
          </a:p>
        </p:txBody>
      </p:sp>
      <p:pic>
        <p:nvPicPr>
          <p:cNvPr id="4" name="Picture 4" descr="A person sitting in front of a building&#10;&#10;Description automatically generated">
            <a:extLst>
              <a:ext uri="{FF2B5EF4-FFF2-40B4-BE49-F238E27FC236}">
                <a16:creationId xmlns:a16="http://schemas.microsoft.com/office/drawing/2014/main" id="{1CE91E89-BC96-4FF9-BC29-46C432AC2C23}"/>
              </a:ext>
            </a:extLst>
          </p:cNvPr>
          <p:cNvPicPr>
            <a:picLocks noChangeAspect="1"/>
          </p:cNvPicPr>
          <p:nvPr/>
        </p:nvPicPr>
        <p:blipFill>
          <a:blip r:embed="rId3"/>
          <a:stretch>
            <a:fillRect/>
          </a:stretch>
        </p:blipFill>
        <p:spPr>
          <a:xfrm>
            <a:off x="8476761" y="1547213"/>
            <a:ext cx="3053422" cy="4057704"/>
          </a:xfrm>
          <a:prstGeom prst="rect">
            <a:avLst/>
          </a:prstGeom>
        </p:spPr>
      </p:pic>
    </p:spTree>
    <p:extLst>
      <p:ext uri="{BB962C8B-B14F-4D97-AF65-F5344CB8AC3E}">
        <p14:creationId xmlns:p14="http://schemas.microsoft.com/office/powerpoint/2010/main" val="3093880769"/>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AAAB002-E48E-4009-828A-511F7A8280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group of people walking in front of a building&#10;&#10;Description automatically generated">
            <a:extLst>
              <a:ext uri="{FF2B5EF4-FFF2-40B4-BE49-F238E27FC236}">
                <a16:creationId xmlns:a16="http://schemas.microsoft.com/office/drawing/2014/main" id="{EC50987B-C0C5-4546-996E-F00AC9868876}"/>
              </a:ext>
            </a:extLst>
          </p:cNvPr>
          <p:cNvPicPr>
            <a:picLocks noChangeAspect="1"/>
          </p:cNvPicPr>
          <p:nvPr/>
        </p:nvPicPr>
        <p:blipFill rotWithShape="1">
          <a:blip r:embed="rId3"/>
          <a:srcRect t="13462"/>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97EF55D5-23F0-4398-B16B-AEF5778C3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7" y="423123"/>
            <a:ext cx="4216219"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FDF32581-CAA1-43C6-8532-DC56C8435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7" y="601200"/>
            <a:ext cx="4214869" cy="5757055"/>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B8F4BBC-517E-4B76-87EC-00BC1F203643}"/>
              </a:ext>
            </a:extLst>
          </p:cNvPr>
          <p:cNvSpPr>
            <a:spLocks noGrp="1"/>
          </p:cNvSpPr>
          <p:nvPr>
            <p:ph type="title"/>
          </p:nvPr>
        </p:nvSpPr>
        <p:spPr>
          <a:xfrm>
            <a:off x="681540" y="1131195"/>
            <a:ext cx="3730810" cy="1247938"/>
          </a:xfrm>
        </p:spPr>
        <p:txBody>
          <a:bodyPr anchor="ctr">
            <a:normAutofit/>
          </a:bodyPr>
          <a:lstStyle/>
          <a:p>
            <a:r>
              <a:rPr lang="en-GB" sz="2600">
                <a:solidFill>
                  <a:srgbClr val="FFFFFF"/>
                </a:solidFill>
              </a:rPr>
              <a:t>Conditions in Bethlam, Southwark</a:t>
            </a:r>
          </a:p>
        </p:txBody>
      </p:sp>
      <p:sp>
        <p:nvSpPr>
          <p:cNvPr id="3" name="Content Placeholder 2">
            <a:extLst>
              <a:ext uri="{FF2B5EF4-FFF2-40B4-BE49-F238E27FC236}">
                <a16:creationId xmlns:a16="http://schemas.microsoft.com/office/drawing/2014/main" id="{DC0E4AD7-561C-4623-B544-EE0B07E3527A}"/>
              </a:ext>
            </a:extLst>
          </p:cNvPr>
          <p:cNvSpPr>
            <a:spLocks noGrp="1"/>
          </p:cNvSpPr>
          <p:nvPr>
            <p:ph idx="1"/>
          </p:nvPr>
        </p:nvSpPr>
        <p:spPr>
          <a:xfrm>
            <a:off x="678531" y="2438399"/>
            <a:ext cx="3730810" cy="3505201"/>
          </a:xfrm>
        </p:spPr>
        <p:txBody>
          <a:bodyPr>
            <a:normAutofit/>
          </a:bodyPr>
          <a:lstStyle/>
          <a:p>
            <a:pPr marL="305435" indent="-305435"/>
            <a:r>
              <a:rPr lang="en-GB" dirty="0">
                <a:solidFill>
                  <a:srgbClr val="FFFFFF"/>
                </a:solidFill>
                <a:ea typeface="+mn-lt"/>
                <a:cs typeface="+mn-lt"/>
              </a:rPr>
              <a:t> Inmates became desperate to curry favour with the keepers</a:t>
            </a:r>
            <a:endParaRPr lang="en-GB" dirty="0">
              <a:solidFill>
                <a:srgbClr val="FFFFFF"/>
              </a:solidFill>
            </a:endParaRPr>
          </a:p>
          <a:p>
            <a:pPr marL="305435" indent="-305435"/>
            <a:r>
              <a:rPr lang="en-GB" dirty="0">
                <a:solidFill>
                  <a:srgbClr val="FFFFFF"/>
                </a:solidFill>
                <a:ea typeface="+mn-lt"/>
                <a:cs typeface="+mn-lt"/>
              </a:rPr>
              <a:t> The keepers would often set the inmates on each other for their own amusement</a:t>
            </a:r>
          </a:p>
          <a:p>
            <a:pPr marL="305435" indent="-305435"/>
            <a:r>
              <a:rPr lang="en-GB" dirty="0">
                <a:solidFill>
                  <a:srgbClr val="FFFFFF"/>
                </a:solidFill>
                <a:ea typeface="+mn-lt"/>
                <a:cs typeface="+mn-lt"/>
              </a:rPr>
              <a:t> Vicious beatings</a:t>
            </a:r>
            <a:endParaRPr lang="en-GB" dirty="0">
              <a:solidFill>
                <a:srgbClr val="FFFFFF"/>
              </a:solidFill>
            </a:endParaRPr>
          </a:p>
          <a:p>
            <a:pPr marL="305435" indent="-305435"/>
            <a:r>
              <a:rPr lang="en-GB" dirty="0">
                <a:solidFill>
                  <a:srgbClr val="FFFFFF"/>
                </a:solidFill>
                <a:ea typeface="+mn-lt"/>
                <a:cs typeface="+mn-lt"/>
              </a:rPr>
              <a:t> Anyone who tried to appeal for justice would have their outside visits refused. </a:t>
            </a:r>
            <a:endParaRPr lang="en-GB" dirty="0">
              <a:solidFill>
                <a:srgbClr val="FFFFFF"/>
              </a:solidFill>
            </a:endParaRPr>
          </a:p>
          <a:p>
            <a:pPr marL="305435" indent="-305435"/>
            <a:endParaRPr lang="en-GB">
              <a:solidFill>
                <a:srgbClr val="FFFFFF"/>
              </a:solidFill>
            </a:endParaRPr>
          </a:p>
        </p:txBody>
      </p:sp>
    </p:spTree>
    <p:extLst>
      <p:ext uri="{BB962C8B-B14F-4D97-AF65-F5344CB8AC3E}">
        <p14:creationId xmlns:p14="http://schemas.microsoft.com/office/powerpoint/2010/main" val="2274196443"/>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DD5B00-EFC1-44FA-851C-DE2D179DB8EF}"/>
              </a:ext>
            </a:extLst>
          </p:cNvPr>
          <p:cNvSpPr>
            <a:spLocks noGrp="1"/>
          </p:cNvSpPr>
          <p:nvPr>
            <p:ph type="title"/>
          </p:nvPr>
        </p:nvSpPr>
        <p:spPr>
          <a:xfrm>
            <a:off x="581193" y="702156"/>
            <a:ext cx="6309003" cy="1013800"/>
          </a:xfrm>
        </p:spPr>
        <p:txBody>
          <a:bodyPr>
            <a:normAutofit/>
          </a:bodyPr>
          <a:lstStyle/>
          <a:p>
            <a:r>
              <a:rPr lang="en-GB" dirty="0">
                <a:solidFill>
                  <a:schemeClr val="tx2"/>
                </a:solidFill>
              </a:rPr>
              <a:t>St </a:t>
            </a:r>
            <a:r>
              <a:rPr lang="en-GB" dirty="0" err="1">
                <a:solidFill>
                  <a:schemeClr val="tx2"/>
                </a:solidFill>
              </a:rPr>
              <a:t>luke's</a:t>
            </a:r>
            <a:r>
              <a:rPr lang="en-GB" dirty="0">
                <a:solidFill>
                  <a:schemeClr val="tx2"/>
                </a:solidFill>
              </a:rPr>
              <a:t> hospital</a:t>
            </a:r>
          </a:p>
        </p:txBody>
      </p:sp>
      <p:sp>
        <p:nvSpPr>
          <p:cNvPr id="11" name="Rectangle 10">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5BED03BD-53D6-4083-B8B3-F20E29B8B238}"/>
              </a:ext>
            </a:extLst>
          </p:cNvPr>
          <p:cNvSpPr>
            <a:spLocks noGrp="1"/>
          </p:cNvSpPr>
          <p:nvPr>
            <p:ph idx="1"/>
          </p:nvPr>
        </p:nvSpPr>
        <p:spPr>
          <a:xfrm>
            <a:off x="581194" y="1896533"/>
            <a:ext cx="6309003" cy="3962266"/>
          </a:xfrm>
        </p:spPr>
        <p:txBody>
          <a:bodyPr>
            <a:normAutofit/>
          </a:bodyPr>
          <a:lstStyle/>
          <a:p>
            <a:pPr marL="305435" indent="-305435"/>
            <a:r>
              <a:rPr lang="en-GB" dirty="0">
                <a:solidFill>
                  <a:schemeClr val="tx2"/>
                </a:solidFill>
                <a:ea typeface="+mn-lt"/>
                <a:cs typeface="+mn-lt"/>
              </a:rPr>
              <a:t> The public visibility of madness prompted medical interest in the question of what it really was: what caused madness and what could cure it?</a:t>
            </a:r>
            <a:endParaRPr lang="en-GB" dirty="0">
              <a:solidFill>
                <a:schemeClr val="tx2"/>
              </a:solidFill>
            </a:endParaRPr>
          </a:p>
          <a:p>
            <a:pPr marL="305435" indent="-305435"/>
            <a:r>
              <a:rPr lang="en-GB" dirty="0">
                <a:solidFill>
                  <a:schemeClr val="tx2"/>
                </a:solidFill>
                <a:ea typeface="+mn-lt"/>
                <a:cs typeface="+mn-lt"/>
              </a:rPr>
              <a:t> St Luke’s Hospital was set up as a rival to Bedlam. It did not allow visitors public visitations</a:t>
            </a:r>
            <a:endParaRPr lang="en-GB" dirty="0">
              <a:solidFill>
                <a:schemeClr val="tx2"/>
              </a:solidFill>
            </a:endParaRPr>
          </a:p>
          <a:p>
            <a:pPr marL="305435" indent="-305435"/>
            <a:r>
              <a:rPr lang="en-GB" dirty="0">
                <a:solidFill>
                  <a:schemeClr val="tx2"/>
                </a:solidFill>
                <a:ea typeface="+mn-lt"/>
                <a:cs typeface="+mn-lt"/>
              </a:rPr>
              <a:t>  </a:t>
            </a:r>
            <a:endParaRPr lang="en-GB" dirty="0">
              <a:solidFill>
                <a:schemeClr val="tx2"/>
              </a:solidFill>
            </a:endParaRPr>
          </a:p>
          <a:p>
            <a:pPr marL="305435" indent="-305435"/>
            <a:endParaRPr lang="en-GB" dirty="0">
              <a:solidFill>
                <a:schemeClr val="tx2"/>
              </a:solidFill>
            </a:endParaRPr>
          </a:p>
        </p:txBody>
      </p:sp>
      <p:pic>
        <p:nvPicPr>
          <p:cNvPr id="4" name="Picture 4" descr="A group of people in front of a building&#10;&#10;Description automatically generated">
            <a:extLst>
              <a:ext uri="{FF2B5EF4-FFF2-40B4-BE49-F238E27FC236}">
                <a16:creationId xmlns:a16="http://schemas.microsoft.com/office/drawing/2014/main" id="{B4D317BB-AECE-491D-A71B-9DB0B6123928}"/>
              </a:ext>
            </a:extLst>
          </p:cNvPr>
          <p:cNvPicPr>
            <a:picLocks noChangeAspect="1"/>
          </p:cNvPicPr>
          <p:nvPr/>
        </p:nvPicPr>
        <p:blipFill rotWithShape="1">
          <a:blip r:embed="rId3"/>
          <a:srcRect l="33915" r="20795"/>
          <a:stretch/>
        </p:blipFill>
        <p:spPr>
          <a:xfrm>
            <a:off x="7521283" y="10"/>
            <a:ext cx="4670717" cy="6857990"/>
          </a:xfrm>
          <a:prstGeom prst="rect">
            <a:avLst/>
          </a:prstGeom>
        </p:spPr>
      </p:pic>
    </p:spTree>
    <p:extLst>
      <p:ext uri="{BB962C8B-B14F-4D97-AF65-F5344CB8AC3E}">
        <p14:creationId xmlns:p14="http://schemas.microsoft.com/office/powerpoint/2010/main" val="9406765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4CFB6-02C6-4A14-9FA1-E18B907BA81E}"/>
              </a:ext>
            </a:extLst>
          </p:cNvPr>
          <p:cNvSpPr>
            <a:spLocks noGrp="1"/>
          </p:cNvSpPr>
          <p:nvPr>
            <p:ph type="title"/>
          </p:nvPr>
        </p:nvSpPr>
        <p:spPr/>
        <p:txBody>
          <a:bodyPr/>
          <a:lstStyle/>
          <a:p>
            <a:r>
              <a:rPr lang="en-GB" dirty="0"/>
              <a:t>Enlightened and progressive private madhouses</a:t>
            </a:r>
          </a:p>
        </p:txBody>
      </p:sp>
      <p:sp>
        <p:nvSpPr>
          <p:cNvPr id="3" name="Content Placeholder 2">
            <a:extLst>
              <a:ext uri="{FF2B5EF4-FFF2-40B4-BE49-F238E27FC236}">
                <a16:creationId xmlns:a16="http://schemas.microsoft.com/office/drawing/2014/main" id="{23B6111A-AB8F-4862-9264-6D357C01B898}"/>
              </a:ext>
            </a:extLst>
          </p:cNvPr>
          <p:cNvSpPr>
            <a:spLocks noGrp="1"/>
          </p:cNvSpPr>
          <p:nvPr>
            <p:ph idx="1"/>
          </p:nvPr>
        </p:nvSpPr>
        <p:spPr/>
        <p:txBody>
          <a:bodyPr/>
          <a:lstStyle/>
          <a:p>
            <a:pPr marL="305435" indent="-305435"/>
            <a:r>
              <a:rPr lang="en-GB" dirty="0">
                <a:ea typeface="+mn-lt"/>
                <a:cs typeface="+mn-lt"/>
              </a:rPr>
              <a:t> Even before the development of the York retreat in the 1790s, there is evidence that the private madhouses would often treat their patients with kindness and consideration, with only limited use of restraints.</a:t>
            </a:r>
            <a:endParaRPr lang="en-GB" dirty="0"/>
          </a:p>
          <a:p>
            <a:pPr marL="305435" indent="-305435"/>
            <a:endParaRPr lang="en-GB"/>
          </a:p>
          <a:p>
            <a:pPr marL="305435" indent="-305435"/>
            <a:r>
              <a:rPr lang="en-GB" dirty="0">
                <a:ea typeface="+mn-lt"/>
                <a:cs typeface="+mn-lt"/>
              </a:rPr>
              <a:t> However, we must be mindful that not all private institutions were working equally or with the same standard of care for all patients….</a:t>
            </a:r>
            <a:endParaRPr lang="en-GB" dirty="0"/>
          </a:p>
          <a:p>
            <a:pPr marL="305435" indent="-305435"/>
            <a:endParaRPr lang="en-GB" dirty="0"/>
          </a:p>
        </p:txBody>
      </p:sp>
    </p:spTree>
    <p:extLst>
      <p:ext uri="{BB962C8B-B14F-4D97-AF65-F5344CB8AC3E}">
        <p14:creationId xmlns:p14="http://schemas.microsoft.com/office/powerpoint/2010/main" val="3191844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FAAAB002-E48E-4009-828A-511F7A8280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vintage photo of a snow covered road&#10;&#10;Description automatically generated">
            <a:extLst>
              <a:ext uri="{FF2B5EF4-FFF2-40B4-BE49-F238E27FC236}">
                <a16:creationId xmlns:a16="http://schemas.microsoft.com/office/drawing/2014/main" id="{5A4A1419-B2E9-43E9-8535-C3338B6FCC03}"/>
              </a:ext>
            </a:extLst>
          </p:cNvPr>
          <p:cNvPicPr>
            <a:picLocks noChangeAspect="1"/>
          </p:cNvPicPr>
          <p:nvPr/>
        </p:nvPicPr>
        <p:blipFill rotWithShape="1">
          <a:blip r:embed="rId3"/>
          <a:srcRect t="8163"/>
          <a:stretch/>
        </p:blipFill>
        <p:spPr>
          <a:xfrm>
            <a:off x="20" y="10"/>
            <a:ext cx="12191980" cy="6857990"/>
          </a:xfrm>
          <a:prstGeom prst="rect">
            <a:avLst/>
          </a:prstGeom>
        </p:spPr>
      </p:pic>
      <p:sp>
        <p:nvSpPr>
          <p:cNvPr id="7" name="Rectangle 10">
            <a:extLst>
              <a:ext uri="{FF2B5EF4-FFF2-40B4-BE49-F238E27FC236}">
                <a16:creationId xmlns:a16="http://schemas.microsoft.com/office/drawing/2014/main" id="{97EF55D5-23F0-4398-B16B-AEF5778C3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7" y="423123"/>
            <a:ext cx="4216219"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FDF32581-CAA1-43C6-8532-DC56C8435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7" y="601200"/>
            <a:ext cx="4214869" cy="5757055"/>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5FE1C08-5CF2-4422-9DFB-5D1BCC3ECCD3}"/>
              </a:ext>
            </a:extLst>
          </p:cNvPr>
          <p:cNvSpPr>
            <a:spLocks noGrp="1"/>
          </p:cNvSpPr>
          <p:nvPr>
            <p:ph type="title"/>
          </p:nvPr>
        </p:nvSpPr>
        <p:spPr>
          <a:xfrm>
            <a:off x="681540" y="1131195"/>
            <a:ext cx="3730810" cy="1247938"/>
          </a:xfrm>
        </p:spPr>
        <p:txBody>
          <a:bodyPr anchor="ctr">
            <a:normAutofit/>
          </a:bodyPr>
          <a:lstStyle/>
          <a:p>
            <a:r>
              <a:rPr lang="en-GB" sz="2600">
                <a:solidFill>
                  <a:srgbClr val="FFFFFF"/>
                </a:solidFill>
              </a:rPr>
              <a:t>Edward long fox </a:t>
            </a:r>
          </a:p>
        </p:txBody>
      </p:sp>
      <p:sp>
        <p:nvSpPr>
          <p:cNvPr id="3" name="Content Placeholder 2">
            <a:extLst>
              <a:ext uri="{FF2B5EF4-FFF2-40B4-BE49-F238E27FC236}">
                <a16:creationId xmlns:a16="http://schemas.microsoft.com/office/drawing/2014/main" id="{B803AD21-F4FC-48B1-B76D-0742CF106FEE}"/>
              </a:ext>
            </a:extLst>
          </p:cNvPr>
          <p:cNvSpPr>
            <a:spLocks noGrp="1"/>
          </p:cNvSpPr>
          <p:nvPr>
            <p:ph idx="1"/>
          </p:nvPr>
        </p:nvSpPr>
        <p:spPr>
          <a:xfrm>
            <a:off x="678531" y="2438399"/>
            <a:ext cx="3730810" cy="3505201"/>
          </a:xfrm>
        </p:spPr>
        <p:txBody>
          <a:bodyPr>
            <a:normAutofit/>
          </a:bodyPr>
          <a:lstStyle/>
          <a:p>
            <a:pPr marL="305435" indent="-305435">
              <a:lnSpc>
                <a:spcPct val="100000"/>
              </a:lnSpc>
            </a:pPr>
            <a:r>
              <a:rPr lang="en-GB">
                <a:solidFill>
                  <a:srgbClr val="FFFFFF"/>
                </a:solidFill>
                <a:ea typeface="+mn-lt"/>
                <a:cs typeface="+mn-lt"/>
              </a:rPr>
              <a:t> Brislington House: His long term project where he could practice his ideas of treating mental disorders.</a:t>
            </a:r>
            <a:endParaRPr lang="en-GB">
              <a:solidFill>
                <a:srgbClr val="FFFFFF"/>
              </a:solidFill>
            </a:endParaRPr>
          </a:p>
          <a:p>
            <a:pPr marL="305435" indent="-305435">
              <a:lnSpc>
                <a:spcPct val="100000"/>
              </a:lnSpc>
            </a:pPr>
            <a:r>
              <a:rPr lang="en-GB">
                <a:solidFill>
                  <a:srgbClr val="FFFFFF"/>
                </a:solidFill>
                <a:ea typeface="+mn-lt"/>
                <a:cs typeface="+mn-lt"/>
              </a:rPr>
              <a:t> Purpose built</a:t>
            </a:r>
            <a:endParaRPr lang="en-GB">
              <a:solidFill>
                <a:srgbClr val="FFFFFF"/>
              </a:solidFill>
            </a:endParaRPr>
          </a:p>
          <a:p>
            <a:pPr marL="305435" indent="-305435">
              <a:lnSpc>
                <a:spcPct val="100000"/>
              </a:lnSpc>
            </a:pPr>
            <a:r>
              <a:rPr lang="en-GB">
                <a:solidFill>
                  <a:srgbClr val="FFFFFF"/>
                </a:solidFill>
                <a:ea typeface="+mn-lt"/>
                <a:cs typeface="+mn-lt"/>
              </a:rPr>
              <a:t> It met the needs of those with differing mental health needs but also catered for the needs of the upper class and elite.</a:t>
            </a:r>
            <a:endParaRPr lang="en-GB">
              <a:solidFill>
                <a:srgbClr val="FFFFFF"/>
              </a:solidFill>
            </a:endParaRPr>
          </a:p>
          <a:p>
            <a:pPr marL="305435" indent="-305435">
              <a:lnSpc>
                <a:spcPct val="100000"/>
              </a:lnSpc>
            </a:pPr>
            <a:r>
              <a:rPr lang="en-GB">
                <a:solidFill>
                  <a:srgbClr val="FFFFFF"/>
                </a:solidFill>
                <a:ea typeface="+mn-lt"/>
                <a:cs typeface="+mn-lt"/>
              </a:rPr>
              <a:t> Furnished and equipped on a lavish scale. </a:t>
            </a:r>
            <a:endParaRPr lang="en-GB">
              <a:solidFill>
                <a:srgbClr val="FFFFFF"/>
              </a:solidFill>
            </a:endParaRPr>
          </a:p>
          <a:p>
            <a:pPr marL="305435" indent="-305435">
              <a:lnSpc>
                <a:spcPct val="100000"/>
              </a:lnSpc>
            </a:pPr>
            <a:endParaRPr lang="en-GB">
              <a:solidFill>
                <a:srgbClr val="FFFFFF"/>
              </a:solidFill>
            </a:endParaRPr>
          </a:p>
        </p:txBody>
      </p:sp>
    </p:spTree>
    <p:extLst>
      <p:ext uri="{BB962C8B-B14F-4D97-AF65-F5344CB8AC3E}">
        <p14:creationId xmlns:p14="http://schemas.microsoft.com/office/powerpoint/2010/main" val="4166528405"/>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F2432-42B3-4DA0-88BA-9118A8003B55}"/>
              </a:ext>
            </a:extLst>
          </p:cNvPr>
          <p:cNvSpPr>
            <a:spLocks noGrp="1"/>
          </p:cNvSpPr>
          <p:nvPr>
            <p:ph type="title"/>
          </p:nvPr>
        </p:nvSpPr>
        <p:spPr/>
        <p:txBody>
          <a:bodyPr/>
          <a:lstStyle/>
          <a:p>
            <a:r>
              <a:rPr lang="en-GB" dirty="0"/>
              <a:t>Who was admitted to the state institutions?</a:t>
            </a:r>
          </a:p>
        </p:txBody>
      </p:sp>
      <p:sp>
        <p:nvSpPr>
          <p:cNvPr id="3" name="Content Placeholder 2">
            <a:extLst>
              <a:ext uri="{FF2B5EF4-FFF2-40B4-BE49-F238E27FC236}">
                <a16:creationId xmlns:a16="http://schemas.microsoft.com/office/drawing/2014/main" id="{D0B9235A-ECA1-4DFC-8BA5-05E6CA8623B3}"/>
              </a:ext>
            </a:extLst>
          </p:cNvPr>
          <p:cNvSpPr>
            <a:spLocks noGrp="1"/>
          </p:cNvSpPr>
          <p:nvPr>
            <p:ph idx="1"/>
          </p:nvPr>
        </p:nvSpPr>
        <p:spPr/>
        <p:txBody>
          <a:bodyPr/>
          <a:lstStyle/>
          <a:p>
            <a:pPr marL="305435" indent="-305435"/>
            <a:r>
              <a:rPr lang="en-GB" dirty="0">
                <a:ea typeface="+mn-lt"/>
                <a:cs typeface="+mn-lt"/>
              </a:rPr>
              <a:t> Had to demonstrate that they were mad.</a:t>
            </a:r>
            <a:endParaRPr lang="en-GB" dirty="0"/>
          </a:p>
          <a:p>
            <a:pPr marL="305435" indent="-305435"/>
            <a:r>
              <a:rPr lang="en-GB" dirty="0">
                <a:ea typeface="+mn-lt"/>
                <a:cs typeface="+mn-lt"/>
              </a:rPr>
              <a:t> There would be some fees</a:t>
            </a:r>
            <a:endParaRPr lang="en-GB" dirty="0"/>
          </a:p>
          <a:p>
            <a:pPr marL="305435" indent="-305435"/>
            <a:r>
              <a:rPr lang="en-GB" dirty="0">
                <a:ea typeface="+mn-lt"/>
                <a:cs typeface="+mn-lt"/>
              </a:rPr>
              <a:t> Some would be sent by parishes</a:t>
            </a:r>
            <a:endParaRPr lang="en-GB" dirty="0"/>
          </a:p>
          <a:p>
            <a:pPr marL="305435" indent="-305435"/>
            <a:r>
              <a:rPr lang="en-GB" dirty="0">
                <a:ea typeface="+mn-lt"/>
                <a:cs typeface="+mn-lt"/>
              </a:rPr>
              <a:t> There would be a form of certification</a:t>
            </a:r>
            <a:endParaRPr lang="en-GB" dirty="0"/>
          </a:p>
          <a:p>
            <a:pPr marL="305435" indent="-305435"/>
            <a:endParaRPr lang="en-GB" dirty="0"/>
          </a:p>
        </p:txBody>
      </p:sp>
    </p:spTree>
    <p:extLst>
      <p:ext uri="{BB962C8B-B14F-4D97-AF65-F5344CB8AC3E}">
        <p14:creationId xmlns:p14="http://schemas.microsoft.com/office/powerpoint/2010/main" val="35187725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9F39E-7002-4612-BB27-50C4A4E9FE08}"/>
              </a:ext>
            </a:extLst>
          </p:cNvPr>
          <p:cNvSpPr>
            <a:spLocks noGrp="1"/>
          </p:cNvSpPr>
          <p:nvPr>
            <p:ph type="title"/>
          </p:nvPr>
        </p:nvSpPr>
        <p:spPr/>
        <p:txBody>
          <a:bodyPr/>
          <a:lstStyle/>
          <a:p>
            <a:r>
              <a:rPr lang="en-GB" dirty="0" err="1"/>
              <a:t>QUestions</a:t>
            </a:r>
          </a:p>
        </p:txBody>
      </p:sp>
      <p:sp>
        <p:nvSpPr>
          <p:cNvPr id="3" name="Content Placeholder 2">
            <a:extLst>
              <a:ext uri="{FF2B5EF4-FFF2-40B4-BE49-F238E27FC236}">
                <a16:creationId xmlns:a16="http://schemas.microsoft.com/office/drawing/2014/main" id="{F6225334-6663-477E-AE77-1FC348A617BF}"/>
              </a:ext>
            </a:extLst>
          </p:cNvPr>
          <p:cNvSpPr>
            <a:spLocks noGrp="1"/>
          </p:cNvSpPr>
          <p:nvPr>
            <p:ph idx="1"/>
          </p:nvPr>
        </p:nvSpPr>
        <p:spPr/>
        <p:txBody>
          <a:bodyPr/>
          <a:lstStyle/>
          <a:p>
            <a:pPr marL="305435" indent="-305435"/>
            <a:r>
              <a:rPr lang="en-GB" dirty="0">
                <a:ea typeface="+mn-lt"/>
                <a:cs typeface="+mn-lt"/>
              </a:rPr>
              <a:t> </a:t>
            </a:r>
            <a:r>
              <a:rPr lang="en-GB" b="1" dirty="0">
                <a:ea typeface="+mn-lt"/>
                <a:cs typeface="+mn-lt"/>
              </a:rPr>
              <a:t>Were these hospitals a dumping ground for the unwanted, undesirable and troublesome in the early modern period?</a:t>
            </a:r>
            <a:r>
              <a:rPr lang="en-GB" dirty="0">
                <a:ea typeface="+mn-lt"/>
                <a:cs typeface="+mn-lt"/>
              </a:rPr>
              <a:t> </a:t>
            </a:r>
            <a:endParaRPr lang="en-GB"/>
          </a:p>
          <a:p>
            <a:pPr marL="305435" indent="-305435"/>
            <a:r>
              <a:rPr lang="en-GB" dirty="0">
                <a:ea typeface="+mn-lt"/>
                <a:cs typeface="+mn-lt"/>
              </a:rPr>
              <a:t> </a:t>
            </a:r>
            <a:r>
              <a:rPr lang="en-GB" b="1" dirty="0">
                <a:ea typeface="+mn-lt"/>
                <a:cs typeface="+mn-lt"/>
              </a:rPr>
              <a:t>'The 18th century was a disaster for the insane'. Do you agree?</a:t>
            </a:r>
            <a:r>
              <a:rPr lang="en-GB" dirty="0">
                <a:ea typeface="+mn-lt"/>
                <a:cs typeface="+mn-lt"/>
              </a:rPr>
              <a:t> </a:t>
            </a:r>
            <a:endParaRPr lang="en-GB"/>
          </a:p>
          <a:p>
            <a:pPr marL="305435" indent="-305435"/>
            <a:endParaRPr lang="en-GB" dirty="0"/>
          </a:p>
        </p:txBody>
      </p:sp>
    </p:spTree>
    <p:extLst>
      <p:ext uri="{BB962C8B-B14F-4D97-AF65-F5344CB8AC3E}">
        <p14:creationId xmlns:p14="http://schemas.microsoft.com/office/powerpoint/2010/main" val="92004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useBgFill="1">
        <p:nvSpPr>
          <p:cNvPr id="17" name="Rectangle 16">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20" name="Rectangle 19">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86368382-368D-47F9-9003-3F2EC9682ED2}"/>
              </a:ext>
            </a:extLst>
          </p:cNvPr>
          <p:cNvSpPr>
            <a:spLocks noGrp="1"/>
          </p:cNvSpPr>
          <p:nvPr>
            <p:ph type="title"/>
          </p:nvPr>
        </p:nvSpPr>
        <p:spPr>
          <a:xfrm>
            <a:off x="584200" y="1524001"/>
            <a:ext cx="3412067" cy="3478384"/>
          </a:xfrm>
        </p:spPr>
        <p:txBody>
          <a:bodyPr vert="horz" lIns="91440" tIns="45720" rIns="91440" bIns="45720" rtlCol="0" anchor="b">
            <a:normAutofit/>
          </a:bodyPr>
          <a:lstStyle/>
          <a:p>
            <a:r>
              <a:rPr lang="en-US" sz="3600">
                <a:solidFill>
                  <a:srgbClr val="FFFFFF"/>
                </a:solidFill>
              </a:rPr>
              <a:t>Disciplining the unruly</a:t>
            </a:r>
          </a:p>
        </p:txBody>
      </p:sp>
      <p:pic>
        <p:nvPicPr>
          <p:cNvPr id="4" name="Picture 4" descr="Diagram, engineering drawing&#10;&#10;Description automatically generated">
            <a:extLst>
              <a:ext uri="{FF2B5EF4-FFF2-40B4-BE49-F238E27FC236}">
                <a16:creationId xmlns:a16="http://schemas.microsoft.com/office/drawing/2014/main" id="{F64A2090-9BD5-421C-884E-D9F2D3145613}"/>
              </a:ext>
            </a:extLst>
          </p:cNvPr>
          <p:cNvPicPr>
            <a:picLocks noGrp="1" noChangeAspect="1"/>
          </p:cNvPicPr>
          <p:nvPr>
            <p:ph idx="1"/>
          </p:nvPr>
        </p:nvPicPr>
        <p:blipFill>
          <a:blip r:embed="rId2"/>
          <a:stretch>
            <a:fillRect/>
          </a:stretch>
        </p:blipFill>
        <p:spPr>
          <a:xfrm>
            <a:off x="5239351" y="618067"/>
            <a:ext cx="5816267" cy="5598157"/>
          </a:xfrm>
          <a:prstGeom prst="rect">
            <a:avLst/>
          </a:prstGeom>
        </p:spPr>
      </p:pic>
    </p:spTree>
    <p:extLst>
      <p:ext uri="{BB962C8B-B14F-4D97-AF65-F5344CB8AC3E}">
        <p14:creationId xmlns:p14="http://schemas.microsoft.com/office/powerpoint/2010/main" val="23353497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2AF00E-D433-4047-863F-BCB69CEC3C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601200"/>
            <a:ext cx="7498616"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6E8B440-7A5E-4151-909F-CBEEB2881E11}"/>
              </a:ext>
            </a:extLst>
          </p:cNvPr>
          <p:cNvSpPr>
            <a:spLocks noGrp="1"/>
          </p:cNvSpPr>
          <p:nvPr>
            <p:ph type="title"/>
          </p:nvPr>
        </p:nvSpPr>
        <p:spPr>
          <a:xfrm>
            <a:off x="4602822" y="938022"/>
            <a:ext cx="6658013" cy="1188720"/>
          </a:xfrm>
        </p:spPr>
        <p:txBody>
          <a:bodyPr>
            <a:normAutofit/>
          </a:bodyPr>
          <a:lstStyle/>
          <a:p>
            <a:r>
              <a:rPr lang="en-GB">
                <a:solidFill>
                  <a:srgbClr val="FFFFFF"/>
                </a:solidFill>
              </a:rPr>
              <a:t>What to do with the mad?</a:t>
            </a:r>
          </a:p>
        </p:txBody>
      </p:sp>
      <p:sp>
        <p:nvSpPr>
          <p:cNvPr id="13" name="Rectangle 12">
            <a:extLst>
              <a:ext uri="{FF2B5EF4-FFF2-40B4-BE49-F238E27FC236}">
                <a16:creationId xmlns:a16="http://schemas.microsoft.com/office/drawing/2014/main" id="{0997DBEA-6DFC-457A-9850-E53505354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79446CF5-953A-4916-BFF4-F5558E5C2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477B945C-B433-4DFF-9A67-A5C9257E47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4" descr="A picture containing photo, device, gong&#10;&#10;Description automatically generated">
            <a:extLst>
              <a:ext uri="{FF2B5EF4-FFF2-40B4-BE49-F238E27FC236}">
                <a16:creationId xmlns:a16="http://schemas.microsoft.com/office/drawing/2014/main" id="{D24EF225-8633-4141-BE8F-938F4F6B33C9}"/>
              </a:ext>
            </a:extLst>
          </p:cNvPr>
          <p:cNvPicPr>
            <a:picLocks noChangeAspect="1"/>
          </p:cNvPicPr>
          <p:nvPr/>
        </p:nvPicPr>
        <p:blipFill>
          <a:blip r:embed="rId3"/>
          <a:stretch>
            <a:fillRect/>
          </a:stretch>
        </p:blipFill>
        <p:spPr>
          <a:xfrm>
            <a:off x="774700" y="1834227"/>
            <a:ext cx="3053422" cy="3483676"/>
          </a:xfrm>
          <a:prstGeom prst="rect">
            <a:avLst/>
          </a:prstGeom>
        </p:spPr>
      </p:pic>
      <p:sp>
        <p:nvSpPr>
          <p:cNvPr id="3" name="Content Placeholder 2">
            <a:extLst>
              <a:ext uri="{FF2B5EF4-FFF2-40B4-BE49-F238E27FC236}">
                <a16:creationId xmlns:a16="http://schemas.microsoft.com/office/drawing/2014/main" id="{8488FCC8-47D1-4474-AFA8-D9562C731227}"/>
              </a:ext>
            </a:extLst>
          </p:cNvPr>
          <p:cNvSpPr>
            <a:spLocks noGrp="1"/>
          </p:cNvSpPr>
          <p:nvPr>
            <p:ph idx="1"/>
          </p:nvPr>
        </p:nvSpPr>
        <p:spPr>
          <a:xfrm>
            <a:off x="4602822" y="2340864"/>
            <a:ext cx="6658013" cy="3793237"/>
          </a:xfrm>
        </p:spPr>
        <p:txBody>
          <a:bodyPr>
            <a:normAutofit/>
          </a:bodyPr>
          <a:lstStyle/>
          <a:p>
            <a:pPr marL="305435" indent="-305435"/>
            <a:r>
              <a:rPr lang="en-GB">
                <a:solidFill>
                  <a:srgbClr val="FFFFFF"/>
                </a:solidFill>
                <a:ea typeface="+mn-lt"/>
                <a:cs typeface="+mn-lt"/>
              </a:rPr>
              <a:t>Losing the mind and the passions that could be released!</a:t>
            </a:r>
            <a:endParaRPr lang="en-GB">
              <a:solidFill>
                <a:srgbClr val="FFFFFF"/>
              </a:solidFill>
            </a:endParaRPr>
          </a:p>
          <a:p>
            <a:pPr marL="305435" indent="-305435"/>
            <a:r>
              <a:rPr lang="en-GB">
                <a:solidFill>
                  <a:srgbClr val="FFFFFF"/>
                </a:solidFill>
                <a:ea typeface="+mn-lt"/>
                <a:cs typeface="+mn-lt"/>
              </a:rPr>
              <a:t>Thomas Willis (1621-75)</a:t>
            </a:r>
            <a:endParaRPr lang="en-GB">
              <a:solidFill>
                <a:srgbClr val="FFFFFF"/>
              </a:solidFill>
            </a:endParaRPr>
          </a:p>
          <a:p>
            <a:pPr marL="305435" indent="-305435"/>
            <a:r>
              <a:rPr lang="en-GB">
                <a:solidFill>
                  <a:srgbClr val="FFFFFF"/>
                </a:solidFill>
                <a:ea typeface="+mn-lt"/>
                <a:cs typeface="+mn-lt"/>
              </a:rPr>
              <a:t>Starting to move away from the humoral explanations.</a:t>
            </a:r>
            <a:endParaRPr lang="en-GB">
              <a:solidFill>
                <a:srgbClr val="FFFFFF"/>
              </a:solidFill>
            </a:endParaRPr>
          </a:p>
          <a:p>
            <a:pPr marL="305435" indent="-305435"/>
            <a:endParaRPr lang="en-GB">
              <a:solidFill>
                <a:srgbClr val="FFFFFF"/>
              </a:solidFill>
            </a:endParaRPr>
          </a:p>
        </p:txBody>
      </p:sp>
    </p:spTree>
    <p:extLst>
      <p:ext uri="{BB962C8B-B14F-4D97-AF65-F5344CB8AC3E}">
        <p14:creationId xmlns:p14="http://schemas.microsoft.com/office/powerpoint/2010/main" val="3819150284"/>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D1F1056-9A78-4FBC-9404-54512B6B58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3429DA-27AA-4700-99C6-9F60712248B4}"/>
              </a:ext>
            </a:extLst>
          </p:cNvPr>
          <p:cNvSpPr>
            <a:spLocks noGrp="1"/>
          </p:cNvSpPr>
          <p:nvPr>
            <p:ph type="title"/>
          </p:nvPr>
        </p:nvSpPr>
        <p:spPr>
          <a:xfrm>
            <a:off x="581192" y="702156"/>
            <a:ext cx="10679642" cy="1188720"/>
          </a:xfrm>
        </p:spPr>
        <p:txBody>
          <a:bodyPr>
            <a:normAutofit/>
          </a:bodyPr>
          <a:lstStyle/>
          <a:p>
            <a:endParaRPr lang="en-GB" sz="3600">
              <a:solidFill>
                <a:schemeClr val="accent1"/>
              </a:solidFill>
            </a:endParaRPr>
          </a:p>
        </p:txBody>
      </p:sp>
      <p:sp>
        <p:nvSpPr>
          <p:cNvPr id="10" name="Rectangle 9">
            <a:extLst>
              <a:ext uri="{FF2B5EF4-FFF2-40B4-BE49-F238E27FC236}">
                <a16:creationId xmlns:a16="http://schemas.microsoft.com/office/drawing/2014/main" id="{9659E4B7-86DE-4B00-A707-DD85CE5DB3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7201"/>
            <a:ext cx="11298933" cy="9144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3D84250C-EFF8-4F28-AAA3-FBCBDB20B38B}"/>
              </a:ext>
            </a:extLst>
          </p:cNvPr>
          <p:cNvSpPr>
            <a:spLocks noGrp="1"/>
          </p:cNvSpPr>
          <p:nvPr>
            <p:ph idx="1"/>
          </p:nvPr>
        </p:nvSpPr>
        <p:spPr>
          <a:xfrm>
            <a:off x="581193" y="2340864"/>
            <a:ext cx="10679642" cy="3634486"/>
          </a:xfrm>
        </p:spPr>
        <p:txBody>
          <a:bodyPr>
            <a:normAutofit/>
          </a:bodyPr>
          <a:lstStyle/>
          <a:p>
            <a:pPr marL="305435" indent="-305435"/>
            <a:r>
              <a:rPr lang="en-GB" dirty="0">
                <a:ea typeface="+mn-lt"/>
                <a:cs typeface="+mn-lt"/>
              </a:rPr>
              <a:t>‘To correct or allay the furies and </a:t>
            </a:r>
            <a:r>
              <a:rPr lang="en-GB" dirty="0" err="1">
                <a:ea typeface="+mn-lt"/>
                <a:cs typeface="+mn-lt"/>
              </a:rPr>
              <a:t>exorbitancies</a:t>
            </a:r>
            <a:r>
              <a:rPr lang="en-GB" dirty="0">
                <a:ea typeface="+mn-lt"/>
                <a:cs typeface="+mn-lt"/>
              </a:rPr>
              <a:t> of the Animal Spirits…requires </a:t>
            </a:r>
            <a:r>
              <a:rPr lang="en-GB" dirty="0" err="1">
                <a:ea typeface="+mn-lt"/>
                <a:cs typeface="+mn-lt"/>
              </a:rPr>
              <a:t>threatenings</a:t>
            </a:r>
            <a:r>
              <a:rPr lang="en-GB" dirty="0">
                <a:ea typeface="+mn-lt"/>
                <a:cs typeface="+mn-lt"/>
              </a:rPr>
              <a:t>, bond, or strokes as well as Physick. For the </a:t>
            </a:r>
            <a:r>
              <a:rPr lang="en-GB" i="1" dirty="0">
                <a:ea typeface="+mn-lt"/>
                <a:cs typeface="+mn-lt"/>
              </a:rPr>
              <a:t>Mad-man</a:t>
            </a:r>
            <a:r>
              <a:rPr lang="en-GB" dirty="0">
                <a:ea typeface="+mn-lt"/>
                <a:cs typeface="+mn-lt"/>
              </a:rPr>
              <a:t> being placed in a House convenient for the business must be so handled by the </a:t>
            </a:r>
            <a:r>
              <a:rPr lang="en-GB" i="1" dirty="0">
                <a:ea typeface="+mn-lt"/>
                <a:cs typeface="+mn-lt"/>
              </a:rPr>
              <a:t>Physician, </a:t>
            </a:r>
            <a:r>
              <a:rPr lang="en-GB" dirty="0">
                <a:ea typeface="+mn-lt"/>
                <a:cs typeface="+mn-lt"/>
              </a:rPr>
              <a:t>and also by the Servants that are prudent, that he may be in some manner kept in, either by warnings, chidings, or punishments inflicted upon him to his duty, or his behaviour, or manners. And indeed for the curing of Mad people, there is nothing more effectual or necessary than their reverence or standing in awe of such as they think their Tormentors…Furious Mad-men are sooner and more cured by punishments and hard usage, in a strait-room, than by </a:t>
            </a:r>
            <a:r>
              <a:rPr lang="en-GB" i="1" dirty="0">
                <a:ea typeface="+mn-lt"/>
                <a:cs typeface="+mn-lt"/>
              </a:rPr>
              <a:t>Physick</a:t>
            </a:r>
            <a:r>
              <a:rPr lang="en-GB" dirty="0">
                <a:ea typeface="+mn-lt"/>
                <a:cs typeface="+mn-lt"/>
              </a:rPr>
              <a:t>, or Medicines.</a:t>
            </a:r>
            <a:endParaRPr lang="en-GB" dirty="0"/>
          </a:p>
          <a:p>
            <a:pPr marL="305435" indent="-305435"/>
            <a:endParaRPr lang="en-GB" dirty="0"/>
          </a:p>
        </p:txBody>
      </p:sp>
    </p:spTree>
    <p:extLst>
      <p:ext uri="{BB962C8B-B14F-4D97-AF65-F5344CB8AC3E}">
        <p14:creationId xmlns:p14="http://schemas.microsoft.com/office/powerpoint/2010/main" val="2933724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831CBB7-4817-4B54-A7F9-0AE2D0C47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029" y="457200"/>
            <a:ext cx="5010912"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4" descr="A picture containing text, book&#10;&#10;Description automatically generated">
            <a:extLst>
              <a:ext uri="{FF2B5EF4-FFF2-40B4-BE49-F238E27FC236}">
                <a16:creationId xmlns:a16="http://schemas.microsoft.com/office/drawing/2014/main" id="{7353219F-ED4B-404B-9BAE-D36A142FA10B}"/>
              </a:ext>
            </a:extLst>
          </p:cNvPr>
          <p:cNvPicPr>
            <a:picLocks noChangeAspect="1"/>
          </p:cNvPicPr>
          <p:nvPr/>
        </p:nvPicPr>
        <p:blipFill>
          <a:blip r:embed="rId3"/>
          <a:stretch>
            <a:fillRect/>
          </a:stretch>
        </p:blipFill>
        <p:spPr>
          <a:xfrm>
            <a:off x="720636" y="1530356"/>
            <a:ext cx="5476375" cy="3997753"/>
          </a:xfrm>
          <a:prstGeom prst="rect">
            <a:avLst/>
          </a:prstGeom>
        </p:spPr>
      </p:pic>
      <p:sp>
        <p:nvSpPr>
          <p:cNvPr id="13" name="Rectangle 12">
            <a:extLst>
              <a:ext uri="{FF2B5EF4-FFF2-40B4-BE49-F238E27FC236}">
                <a16:creationId xmlns:a16="http://schemas.microsoft.com/office/drawing/2014/main" id="{96BC321D-B05F-4857-8880-97F61B9B7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791" y="601200"/>
            <a:ext cx="5009388"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814EEE6-CEF5-43E7-8250-A3B1CE771A4E}"/>
              </a:ext>
            </a:extLst>
          </p:cNvPr>
          <p:cNvSpPr>
            <a:spLocks noGrp="1"/>
          </p:cNvSpPr>
          <p:nvPr>
            <p:ph type="title"/>
          </p:nvPr>
        </p:nvSpPr>
        <p:spPr>
          <a:xfrm>
            <a:off x="6873606" y="938022"/>
            <a:ext cx="4597758" cy="1188720"/>
          </a:xfrm>
        </p:spPr>
        <p:txBody>
          <a:bodyPr>
            <a:normAutofit/>
          </a:bodyPr>
          <a:lstStyle/>
          <a:p>
            <a:endParaRPr lang="en-GB">
              <a:solidFill>
                <a:srgbClr val="FFFFFF"/>
              </a:solidFill>
            </a:endParaRPr>
          </a:p>
        </p:txBody>
      </p:sp>
      <p:sp>
        <p:nvSpPr>
          <p:cNvPr id="3" name="Content Placeholder 2">
            <a:extLst>
              <a:ext uri="{FF2B5EF4-FFF2-40B4-BE49-F238E27FC236}">
                <a16:creationId xmlns:a16="http://schemas.microsoft.com/office/drawing/2014/main" id="{ECBAEBF0-3250-4DD2-B803-F9DF0A00C3AE}"/>
              </a:ext>
            </a:extLst>
          </p:cNvPr>
          <p:cNvSpPr>
            <a:spLocks noGrp="1"/>
          </p:cNvSpPr>
          <p:nvPr>
            <p:ph idx="1"/>
          </p:nvPr>
        </p:nvSpPr>
        <p:spPr>
          <a:xfrm>
            <a:off x="6873606" y="2340864"/>
            <a:ext cx="4597758" cy="3793237"/>
          </a:xfrm>
        </p:spPr>
        <p:txBody>
          <a:bodyPr>
            <a:normAutofit/>
          </a:bodyPr>
          <a:lstStyle/>
          <a:p>
            <a:pPr marL="305435" indent="-305435"/>
            <a:r>
              <a:rPr lang="en-GB" dirty="0">
                <a:solidFill>
                  <a:srgbClr val="FFFFFF"/>
                </a:solidFill>
                <a:ea typeface="+mn-lt"/>
                <a:cs typeface="+mn-lt"/>
              </a:rPr>
              <a:t> Willis’s ideas were embraced by society physicians.</a:t>
            </a:r>
            <a:endParaRPr lang="en-GB" dirty="0">
              <a:solidFill>
                <a:srgbClr val="FFFFFF"/>
              </a:solidFill>
            </a:endParaRPr>
          </a:p>
          <a:p>
            <a:pPr marL="305435" indent="-305435"/>
            <a:r>
              <a:rPr lang="en-GB" dirty="0">
                <a:solidFill>
                  <a:srgbClr val="FFFFFF"/>
                </a:solidFill>
                <a:ea typeface="+mn-lt"/>
                <a:cs typeface="+mn-lt"/>
              </a:rPr>
              <a:t> Lucrative new market</a:t>
            </a:r>
            <a:endParaRPr lang="en-GB" dirty="0">
              <a:solidFill>
                <a:srgbClr val="FFFFFF"/>
              </a:solidFill>
            </a:endParaRPr>
          </a:p>
          <a:p>
            <a:pPr marL="305435" indent="-305435"/>
            <a:endParaRPr lang="en-GB" dirty="0">
              <a:solidFill>
                <a:srgbClr val="FFFFFF"/>
              </a:solidFill>
            </a:endParaRPr>
          </a:p>
        </p:txBody>
      </p:sp>
    </p:spTree>
    <p:extLst>
      <p:ext uri="{BB962C8B-B14F-4D97-AF65-F5344CB8AC3E}">
        <p14:creationId xmlns:p14="http://schemas.microsoft.com/office/powerpoint/2010/main" val="4041630284"/>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4">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6">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8BEECFD2-F8F1-48FF-BDEB-3BC2C4E4DF93}"/>
              </a:ext>
            </a:extLst>
          </p:cNvPr>
          <p:cNvSpPr>
            <a:spLocks noGrp="1"/>
          </p:cNvSpPr>
          <p:nvPr>
            <p:ph type="title"/>
          </p:nvPr>
        </p:nvSpPr>
        <p:spPr>
          <a:xfrm>
            <a:off x="771148" y="1037967"/>
            <a:ext cx="3054091" cy="4709131"/>
          </a:xfrm>
        </p:spPr>
        <p:txBody>
          <a:bodyPr anchor="ctr">
            <a:normAutofit/>
          </a:bodyPr>
          <a:lstStyle/>
          <a:p>
            <a:r>
              <a:rPr lang="en-GB">
                <a:solidFill>
                  <a:srgbClr val="FFFEFF"/>
                </a:solidFill>
                <a:ea typeface="+mj-lt"/>
                <a:cs typeface="+mj-lt"/>
              </a:rPr>
              <a:t> Physician and Governor of Bedlam, Nicholas </a:t>
            </a:r>
            <a:br>
              <a:rPr lang="en-GB">
                <a:solidFill>
                  <a:srgbClr val="FFFEFF"/>
                </a:solidFill>
                <a:ea typeface="+mj-lt"/>
                <a:cs typeface="+mj-lt"/>
              </a:rPr>
            </a:br>
            <a:r>
              <a:rPr lang="en-GB">
                <a:solidFill>
                  <a:srgbClr val="FFFEFF"/>
                </a:solidFill>
                <a:ea typeface="+mj-lt"/>
                <a:cs typeface="+mj-lt"/>
              </a:rPr>
              <a:t>Robinson</a:t>
            </a:r>
            <a:endParaRPr lang="en-US">
              <a:solidFill>
                <a:srgbClr val="FFFEFF"/>
              </a:solidFill>
            </a:endParaRPr>
          </a:p>
        </p:txBody>
      </p:sp>
      <p:sp>
        <p:nvSpPr>
          <p:cNvPr id="3" name="Content Placeholder 2">
            <a:extLst>
              <a:ext uri="{FF2B5EF4-FFF2-40B4-BE49-F238E27FC236}">
                <a16:creationId xmlns:a16="http://schemas.microsoft.com/office/drawing/2014/main" id="{000FC2AE-DCAC-4D29-B0DB-5E43707754AA}"/>
              </a:ext>
            </a:extLst>
          </p:cNvPr>
          <p:cNvSpPr>
            <a:spLocks noGrp="1"/>
          </p:cNvSpPr>
          <p:nvPr>
            <p:ph idx="1"/>
          </p:nvPr>
        </p:nvSpPr>
        <p:spPr>
          <a:xfrm>
            <a:off x="4534935" y="1037968"/>
            <a:ext cx="6725899" cy="4820832"/>
          </a:xfrm>
        </p:spPr>
        <p:txBody>
          <a:bodyPr>
            <a:normAutofit/>
          </a:bodyPr>
          <a:lstStyle/>
          <a:p>
            <a:pPr marL="305435" indent="-305435"/>
            <a:r>
              <a:rPr lang="en-GB" dirty="0">
                <a:ea typeface="+mn-lt"/>
                <a:cs typeface="+mn-lt"/>
              </a:rPr>
              <a:t>It is Cruelty in the highest Degree not to be bold in the Administration of Medicine. [Only] a Course of Medicines of the most violent Operation [would suffice] to bring down the Spirit of Stubborn Persons [and] reduce their artificial Strength by compulsive Methods.</a:t>
            </a:r>
            <a:endParaRPr lang="en-GB" dirty="0"/>
          </a:p>
          <a:p>
            <a:pPr marL="305435" indent="-305435"/>
            <a:endParaRPr lang="en-GB" dirty="0"/>
          </a:p>
          <a:p>
            <a:pPr marL="305435" indent="-305435"/>
            <a:endParaRPr lang="en-GB" dirty="0"/>
          </a:p>
        </p:txBody>
      </p:sp>
    </p:spTree>
    <p:extLst>
      <p:ext uri="{BB962C8B-B14F-4D97-AF65-F5344CB8AC3E}">
        <p14:creationId xmlns:p14="http://schemas.microsoft.com/office/powerpoint/2010/main" val="3217710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68518-C027-4E98-A1B5-C3F79EA14200}"/>
              </a:ext>
            </a:extLst>
          </p:cNvPr>
          <p:cNvSpPr>
            <a:spLocks noGrp="1"/>
          </p:cNvSpPr>
          <p:nvPr>
            <p:ph type="title"/>
          </p:nvPr>
        </p:nvSpPr>
        <p:spPr/>
        <p:txBody>
          <a:bodyPr/>
          <a:lstStyle/>
          <a:p>
            <a:r>
              <a:rPr lang="en-GB" dirty="0"/>
              <a:t>New treatments were developed</a:t>
            </a:r>
          </a:p>
        </p:txBody>
      </p:sp>
      <p:sp>
        <p:nvSpPr>
          <p:cNvPr id="3" name="Content Placeholder 2">
            <a:extLst>
              <a:ext uri="{FF2B5EF4-FFF2-40B4-BE49-F238E27FC236}">
                <a16:creationId xmlns:a16="http://schemas.microsoft.com/office/drawing/2014/main" id="{2EA10CD8-4F86-48C5-AAD6-57F285AE22CE}"/>
              </a:ext>
            </a:extLst>
          </p:cNvPr>
          <p:cNvSpPr>
            <a:spLocks noGrp="1"/>
          </p:cNvSpPr>
          <p:nvPr>
            <p:ph idx="1"/>
          </p:nvPr>
        </p:nvSpPr>
        <p:spPr/>
        <p:txBody>
          <a:bodyPr/>
          <a:lstStyle/>
          <a:p>
            <a:pPr marL="305435" indent="-305435"/>
            <a:r>
              <a:rPr lang="en-GB" dirty="0">
                <a:ea typeface="+mn-lt"/>
                <a:cs typeface="+mn-lt"/>
              </a:rPr>
              <a:t> Machinery was developed to instil fear and shock in the patients.</a:t>
            </a:r>
            <a:endParaRPr lang="en-GB" dirty="0"/>
          </a:p>
          <a:p>
            <a:pPr marL="305435" indent="-305435"/>
            <a:r>
              <a:rPr lang="en-GB" dirty="0">
                <a:ea typeface="+mn-lt"/>
                <a:cs typeface="+mn-lt"/>
              </a:rPr>
              <a:t> The Chinese Temple, Joseph Guislain:</a:t>
            </a:r>
            <a:endParaRPr lang="en-GB" dirty="0"/>
          </a:p>
          <a:p>
            <a:pPr marL="305435" indent="-305435"/>
            <a:r>
              <a:rPr lang="en-GB" dirty="0">
                <a:ea typeface="+mn-lt"/>
                <a:cs typeface="+mn-lt"/>
              </a:rPr>
              <a:t>“It consists of a little Chinese temple, the interior of which consists of a movable iron cage, of lightweight construction, which plunges down into the water descending in rails, of its own weight, by means of pulleys and ropes. To </a:t>
            </a:r>
            <a:r>
              <a:rPr lang="en-GB" dirty="0" err="1">
                <a:ea typeface="+mn-lt"/>
                <a:cs typeface="+mn-lt"/>
              </a:rPr>
              <a:t>explose</a:t>
            </a:r>
            <a:r>
              <a:rPr lang="en-GB" dirty="0">
                <a:ea typeface="+mn-lt"/>
                <a:cs typeface="+mn-lt"/>
              </a:rPr>
              <a:t> the madman to the action of this device, he s led into the interior of the cage, one servant shuts the door from the outside, while the other releases a brake which, by this manoeuvre, causes the patient to sink down, shut up in the cage, under the water. Having produced the desired effect, one raises the machine again.”</a:t>
            </a:r>
            <a:endParaRPr lang="en-GB" dirty="0"/>
          </a:p>
          <a:p>
            <a:pPr marL="305435" indent="-305435"/>
            <a:endParaRPr lang="en-GB" dirty="0"/>
          </a:p>
        </p:txBody>
      </p:sp>
    </p:spTree>
    <p:extLst>
      <p:ext uri="{BB962C8B-B14F-4D97-AF65-F5344CB8AC3E}">
        <p14:creationId xmlns:p14="http://schemas.microsoft.com/office/powerpoint/2010/main" val="7902918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1A884-89C6-4CBF-8E5A-4BB798895251}"/>
              </a:ext>
            </a:extLst>
          </p:cNvPr>
          <p:cNvSpPr>
            <a:spLocks noGrp="1"/>
          </p:cNvSpPr>
          <p:nvPr>
            <p:ph type="title"/>
          </p:nvPr>
        </p:nvSpPr>
        <p:spPr/>
        <p:txBody>
          <a:bodyPr/>
          <a:lstStyle/>
          <a:p>
            <a:r>
              <a:rPr lang="en-GB" dirty="0"/>
              <a:t>Benjamin Rush – The tranquiliser</a:t>
            </a:r>
            <a:endParaRPr lang="en-US" dirty="0"/>
          </a:p>
        </p:txBody>
      </p:sp>
      <p:pic>
        <p:nvPicPr>
          <p:cNvPr id="4" name="Picture 4" descr="A person sitting on a chair&#10;&#10;Description automatically generated">
            <a:extLst>
              <a:ext uri="{FF2B5EF4-FFF2-40B4-BE49-F238E27FC236}">
                <a16:creationId xmlns:a16="http://schemas.microsoft.com/office/drawing/2014/main" id="{C58C1CE7-F01F-449E-A192-56C16C7BC6C7}"/>
              </a:ext>
            </a:extLst>
          </p:cNvPr>
          <p:cNvPicPr>
            <a:picLocks noGrp="1" noChangeAspect="1"/>
          </p:cNvPicPr>
          <p:nvPr>
            <p:ph idx="1"/>
          </p:nvPr>
        </p:nvPicPr>
        <p:blipFill>
          <a:blip r:embed="rId3"/>
          <a:stretch>
            <a:fillRect/>
          </a:stretch>
        </p:blipFill>
        <p:spPr>
          <a:xfrm>
            <a:off x="3292622" y="2340864"/>
            <a:ext cx="5606754" cy="3634486"/>
          </a:xfrm>
        </p:spPr>
      </p:pic>
    </p:spTree>
    <p:extLst>
      <p:ext uri="{BB962C8B-B14F-4D97-AF65-F5344CB8AC3E}">
        <p14:creationId xmlns:p14="http://schemas.microsoft.com/office/powerpoint/2010/main" val="5372961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8">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0">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3263559-5781-4B52-BA0F-B492FF36FF6D}"/>
              </a:ext>
            </a:extLst>
          </p:cNvPr>
          <p:cNvSpPr>
            <a:spLocks noGrp="1"/>
          </p:cNvSpPr>
          <p:nvPr>
            <p:ph type="title"/>
          </p:nvPr>
        </p:nvSpPr>
        <p:spPr>
          <a:xfrm>
            <a:off x="672280" y="944752"/>
            <a:ext cx="3259016" cy="1462692"/>
          </a:xfrm>
        </p:spPr>
        <p:txBody>
          <a:bodyPr>
            <a:normAutofit/>
          </a:bodyPr>
          <a:lstStyle/>
          <a:p>
            <a:r>
              <a:rPr lang="en-GB">
                <a:solidFill>
                  <a:srgbClr val="FFFFFF"/>
                </a:solidFill>
              </a:rPr>
              <a:t>Other inventions</a:t>
            </a:r>
          </a:p>
        </p:txBody>
      </p:sp>
      <p:sp>
        <p:nvSpPr>
          <p:cNvPr id="14" name="Rectangle 12">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4">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7" name="Rectangle 16">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49F4C80-8CCA-4C7E-8DA1-4590D6694D47}"/>
              </a:ext>
            </a:extLst>
          </p:cNvPr>
          <p:cNvSpPr>
            <a:spLocks noGrp="1"/>
          </p:cNvSpPr>
          <p:nvPr>
            <p:ph idx="1"/>
          </p:nvPr>
        </p:nvSpPr>
        <p:spPr>
          <a:xfrm>
            <a:off x="671513" y="2536031"/>
            <a:ext cx="3123783" cy="3671936"/>
          </a:xfrm>
        </p:spPr>
        <p:txBody>
          <a:bodyPr anchor="t">
            <a:normAutofit/>
          </a:bodyPr>
          <a:lstStyle/>
          <a:p>
            <a:pPr marL="305435" indent="-305435"/>
            <a:r>
              <a:rPr lang="en-GB">
                <a:solidFill>
                  <a:srgbClr val="FFFFFF"/>
                </a:solidFill>
                <a:ea typeface="+mn-lt"/>
                <a:cs typeface="+mn-lt"/>
              </a:rPr>
              <a:t> Erasmus Darwin (Charles Darwin’s grandfather) suggested a swinging motion might bring the insane back to sanity again.</a:t>
            </a:r>
            <a:endParaRPr lang="en-GB">
              <a:solidFill>
                <a:srgbClr val="FFFFFF"/>
              </a:solidFill>
            </a:endParaRPr>
          </a:p>
          <a:p>
            <a:pPr marL="305435" indent="-305435"/>
            <a:r>
              <a:rPr lang="en-GB">
                <a:solidFill>
                  <a:srgbClr val="FFFFFF"/>
                </a:solidFill>
                <a:ea typeface="+mn-lt"/>
                <a:cs typeface="+mn-lt"/>
              </a:rPr>
              <a:t> This was taken up by Joseph Mason Cox (1763-1813) who developed the swinging chair. </a:t>
            </a:r>
          </a:p>
          <a:p>
            <a:pPr marL="305435" indent="-305435"/>
            <a:endParaRPr lang="en-GB">
              <a:solidFill>
                <a:srgbClr val="FFFFFF"/>
              </a:solidFill>
            </a:endParaRPr>
          </a:p>
        </p:txBody>
      </p:sp>
      <p:pic>
        <p:nvPicPr>
          <p:cNvPr id="4" name="Picture 4" descr="A picture containing photo, person, sitting, boat&#10;&#10;Description automatically generated">
            <a:extLst>
              <a:ext uri="{FF2B5EF4-FFF2-40B4-BE49-F238E27FC236}">
                <a16:creationId xmlns:a16="http://schemas.microsoft.com/office/drawing/2014/main" id="{3739BD67-0666-4D5B-B2AA-4BC0AD6F3257}"/>
              </a:ext>
            </a:extLst>
          </p:cNvPr>
          <p:cNvPicPr>
            <a:picLocks noChangeAspect="1"/>
          </p:cNvPicPr>
          <p:nvPr/>
        </p:nvPicPr>
        <p:blipFill rotWithShape="1">
          <a:blip r:embed="rId3"/>
          <a:srcRect l="9596" r="9073" b="-1"/>
          <a:stretch/>
        </p:blipFill>
        <p:spPr>
          <a:xfrm>
            <a:off x="4241830" y="601200"/>
            <a:ext cx="7503636" cy="5789365"/>
          </a:xfrm>
          <a:prstGeom prst="rect">
            <a:avLst/>
          </a:prstGeom>
        </p:spPr>
      </p:pic>
    </p:spTree>
    <p:extLst>
      <p:ext uri="{BB962C8B-B14F-4D97-AF65-F5344CB8AC3E}">
        <p14:creationId xmlns:p14="http://schemas.microsoft.com/office/powerpoint/2010/main" val="2648536041"/>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1">
            <a:extLst>
              <a:ext uri="{FF2B5EF4-FFF2-40B4-BE49-F238E27FC236}">
                <a16:creationId xmlns:a16="http://schemas.microsoft.com/office/drawing/2014/main" id="{7D541204-B666-420C-9DF1-C06950D2F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2F8E81-7C79-42E7-9012-EBE969C33888}"/>
              </a:ext>
            </a:extLst>
          </p:cNvPr>
          <p:cNvSpPr>
            <a:spLocks noGrp="1"/>
          </p:cNvSpPr>
          <p:nvPr>
            <p:ph type="title"/>
          </p:nvPr>
        </p:nvSpPr>
        <p:spPr>
          <a:xfrm>
            <a:off x="581192" y="702155"/>
            <a:ext cx="3424138" cy="1500131"/>
          </a:xfrm>
        </p:spPr>
        <p:txBody>
          <a:bodyPr>
            <a:normAutofit/>
          </a:bodyPr>
          <a:lstStyle/>
          <a:p>
            <a:r>
              <a:rPr lang="en-GB" dirty="0"/>
              <a:t>restraints</a:t>
            </a:r>
          </a:p>
        </p:txBody>
      </p:sp>
      <p:sp>
        <p:nvSpPr>
          <p:cNvPr id="17" name="Rectangle 13">
            <a:extLst>
              <a:ext uri="{FF2B5EF4-FFF2-40B4-BE49-F238E27FC236}">
                <a16:creationId xmlns:a16="http://schemas.microsoft.com/office/drawing/2014/main" id="{0C0E6C8D-508A-44F8-BB9B-7911B0118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5">
            <a:extLst>
              <a:ext uri="{FF2B5EF4-FFF2-40B4-BE49-F238E27FC236}">
                <a16:creationId xmlns:a16="http://schemas.microsoft.com/office/drawing/2014/main" id="{C84847AE-0FEA-43E8-8AA1-4169A6FDB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17">
            <a:extLst>
              <a:ext uri="{FF2B5EF4-FFF2-40B4-BE49-F238E27FC236}">
                <a16:creationId xmlns:a16="http://schemas.microsoft.com/office/drawing/2014/main" id="{C487790A-E9D7-438A-90BB-9361BEF14B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3" name="Content Placeholder 8">
            <a:extLst>
              <a:ext uri="{FF2B5EF4-FFF2-40B4-BE49-F238E27FC236}">
                <a16:creationId xmlns:a16="http://schemas.microsoft.com/office/drawing/2014/main" id="{610C2221-3F5B-49D4-84AB-CD1BB9BA7045}"/>
              </a:ext>
            </a:extLst>
          </p:cNvPr>
          <p:cNvSpPr>
            <a:spLocks noGrp="1"/>
          </p:cNvSpPr>
          <p:nvPr>
            <p:ph idx="1"/>
          </p:nvPr>
        </p:nvSpPr>
        <p:spPr>
          <a:xfrm>
            <a:off x="581193" y="2414788"/>
            <a:ext cx="3424138" cy="3975776"/>
          </a:xfrm>
        </p:spPr>
        <p:txBody>
          <a:bodyPr>
            <a:normAutofit/>
          </a:bodyPr>
          <a:lstStyle/>
          <a:p>
            <a:pPr marL="305435" indent="-305435"/>
            <a:r>
              <a:rPr lang="en-US" dirty="0"/>
              <a:t>Images from Science Museum, London</a:t>
            </a:r>
          </a:p>
        </p:txBody>
      </p:sp>
      <p:pic>
        <p:nvPicPr>
          <p:cNvPr id="4" name="Picture 4" descr="A picture containing indoor, table, wooden, brown&#10;&#10;Description automatically generated">
            <a:extLst>
              <a:ext uri="{FF2B5EF4-FFF2-40B4-BE49-F238E27FC236}">
                <a16:creationId xmlns:a16="http://schemas.microsoft.com/office/drawing/2014/main" id="{4859C0FE-C457-4B37-80D9-564A9C211CD4}"/>
              </a:ext>
            </a:extLst>
          </p:cNvPr>
          <p:cNvPicPr>
            <a:picLocks noChangeAspect="1"/>
          </p:cNvPicPr>
          <p:nvPr/>
        </p:nvPicPr>
        <p:blipFill>
          <a:blip r:embed="rId3"/>
          <a:stretch>
            <a:fillRect/>
          </a:stretch>
        </p:blipFill>
        <p:spPr>
          <a:xfrm>
            <a:off x="4246850" y="2321874"/>
            <a:ext cx="3604409" cy="2387920"/>
          </a:xfrm>
          <a:prstGeom prst="rect">
            <a:avLst/>
          </a:prstGeom>
        </p:spPr>
      </p:pic>
      <p:pic>
        <p:nvPicPr>
          <p:cNvPr id="5" name="Picture 5" descr="A necklace hanging on a wall&#10;&#10;Description automatically generated">
            <a:extLst>
              <a:ext uri="{FF2B5EF4-FFF2-40B4-BE49-F238E27FC236}">
                <a16:creationId xmlns:a16="http://schemas.microsoft.com/office/drawing/2014/main" id="{CFEC77E9-47CE-4F2D-95FA-3DDD7ADC828B}"/>
              </a:ext>
            </a:extLst>
          </p:cNvPr>
          <p:cNvPicPr>
            <a:picLocks noChangeAspect="1"/>
          </p:cNvPicPr>
          <p:nvPr/>
        </p:nvPicPr>
        <p:blipFill>
          <a:blip r:embed="rId4"/>
          <a:stretch>
            <a:fillRect/>
          </a:stretch>
        </p:blipFill>
        <p:spPr>
          <a:xfrm>
            <a:off x="8172993" y="839823"/>
            <a:ext cx="3572473" cy="5352019"/>
          </a:xfrm>
          <a:prstGeom prst="rect">
            <a:avLst/>
          </a:prstGeom>
        </p:spPr>
      </p:pic>
    </p:spTree>
    <p:extLst>
      <p:ext uri="{BB962C8B-B14F-4D97-AF65-F5344CB8AC3E}">
        <p14:creationId xmlns:p14="http://schemas.microsoft.com/office/powerpoint/2010/main" val="5483261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7F2BB43-1E8B-40A7-9733-9AEE76BFE2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2F2499BD-C67D-4CD4-9747-4DCC7EF1F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80D02CAC-A533-4E24-84A6-B3171E16A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44DBAF48-B17B-4AA7-9E99-4EC0C9905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useBgFill="1">
        <p:nvSpPr>
          <p:cNvPr id="18" name="Rectangle 17">
            <a:extLst>
              <a:ext uri="{FF2B5EF4-FFF2-40B4-BE49-F238E27FC236}">
                <a16:creationId xmlns:a16="http://schemas.microsoft.com/office/drawing/2014/main" id="{3FD90186-F30E-41DE-BCC9-06B6C412E4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indoor, bed, table, small&#10;&#10;Description automatically generated">
            <a:extLst>
              <a:ext uri="{FF2B5EF4-FFF2-40B4-BE49-F238E27FC236}">
                <a16:creationId xmlns:a16="http://schemas.microsoft.com/office/drawing/2014/main" id="{ED7298C9-41B0-4914-B4AB-800AA054C0A6}"/>
              </a:ext>
            </a:extLst>
          </p:cNvPr>
          <p:cNvPicPr>
            <a:picLocks noChangeAspect="1"/>
          </p:cNvPicPr>
          <p:nvPr/>
        </p:nvPicPr>
        <p:blipFill rotWithShape="1">
          <a:blip r:embed="rId3"/>
          <a:srcRect t="7761" r="-2" b="16924"/>
          <a:stretch/>
        </p:blipFill>
        <p:spPr>
          <a:xfrm>
            <a:off x="-1" y="10"/>
            <a:ext cx="7554140" cy="4266944"/>
          </a:xfrm>
          <a:prstGeom prst="rect">
            <a:avLst/>
          </a:prstGeom>
        </p:spPr>
      </p:pic>
      <p:sp>
        <p:nvSpPr>
          <p:cNvPr id="20" name="Rectangle 19">
            <a:extLst>
              <a:ext uri="{FF2B5EF4-FFF2-40B4-BE49-F238E27FC236}">
                <a16:creationId xmlns:a16="http://schemas.microsoft.com/office/drawing/2014/main" id="{F3210EB2-7484-41FF-8189-5C048F60C1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67831"/>
            <a:ext cx="7552502" cy="2590169"/>
          </a:xfrm>
          <a:prstGeom prst="rect">
            <a:avLst/>
          </a:prstGeom>
          <a:solidFill>
            <a:srgbClr val="465359"/>
          </a:solidFill>
          <a:ln w="6350" cmpd="sng">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A7D28FA-123B-4DB5-83AC-B3ABDF321142}"/>
              </a:ext>
            </a:extLst>
          </p:cNvPr>
          <p:cNvSpPr>
            <a:spLocks noGrp="1"/>
          </p:cNvSpPr>
          <p:nvPr>
            <p:ph type="title"/>
          </p:nvPr>
        </p:nvSpPr>
        <p:spPr>
          <a:xfrm>
            <a:off x="450345" y="4571122"/>
            <a:ext cx="6591957" cy="1037907"/>
          </a:xfrm>
        </p:spPr>
        <p:txBody>
          <a:bodyPr vert="horz" lIns="91440" tIns="45720" rIns="91440" bIns="45720" rtlCol="0" anchor="b">
            <a:normAutofit fontScale="90000"/>
          </a:bodyPr>
          <a:lstStyle/>
          <a:p>
            <a:r>
              <a:rPr lang="en-US" sz="3600" dirty="0">
                <a:solidFill>
                  <a:srgbClr val="FFFFFF"/>
                </a:solidFill>
              </a:rPr>
              <a:t>Restraints (20th Century)</a:t>
            </a:r>
            <a:br>
              <a:rPr lang="en-US" sz="3600" dirty="0">
                <a:solidFill>
                  <a:srgbClr val="FFFFFF"/>
                </a:solidFill>
              </a:rPr>
            </a:br>
            <a:br>
              <a:rPr lang="en-US" sz="3600" dirty="0">
                <a:solidFill>
                  <a:srgbClr val="FFFFFF"/>
                </a:solidFill>
              </a:rPr>
            </a:br>
            <a:r>
              <a:rPr lang="en-US" sz="2000" dirty="0">
                <a:solidFill>
                  <a:srgbClr val="FFFFFF"/>
                </a:solidFill>
              </a:rPr>
              <a:t>(Science museum, London)</a:t>
            </a:r>
          </a:p>
        </p:txBody>
      </p:sp>
      <p:sp>
        <p:nvSpPr>
          <p:cNvPr id="22" name="Rectangle 21">
            <a:extLst>
              <a:ext uri="{FF2B5EF4-FFF2-40B4-BE49-F238E27FC236}">
                <a16:creationId xmlns:a16="http://schemas.microsoft.com/office/drawing/2014/main" id="{BD9A18B0-0782-44A1-B999-5A0B4F62A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9" y="4220158"/>
            <a:ext cx="7554921" cy="9144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4" descr="A picture containing indoor, sitting, table, small&#10;&#10;Description automatically generated">
            <a:extLst>
              <a:ext uri="{FF2B5EF4-FFF2-40B4-BE49-F238E27FC236}">
                <a16:creationId xmlns:a16="http://schemas.microsoft.com/office/drawing/2014/main" id="{0B83B702-4BE2-4478-9F28-9F2C66505165}"/>
              </a:ext>
            </a:extLst>
          </p:cNvPr>
          <p:cNvPicPr>
            <a:picLocks noGrp="1" noChangeAspect="1"/>
          </p:cNvPicPr>
          <p:nvPr>
            <p:ph idx="1"/>
          </p:nvPr>
        </p:nvPicPr>
        <p:blipFill rotWithShape="1">
          <a:blip r:embed="rId4"/>
          <a:srcRect r="-3" b="1791"/>
          <a:stretch/>
        </p:blipFill>
        <p:spPr>
          <a:xfrm>
            <a:off x="7554141" y="10"/>
            <a:ext cx="4637861" cy="6857990"/>
          </a:xfrm>
          <a:prstGeom prst="rect">
            <a:avLst/>
          </a:prstGeom>
        </p:spPr>
      </p:pic>
      <p:sp>
        <p:nvSpPr>
          <p:cNvPr id="24" name="Rectangle 23">
            <a:extLst>
              <a:ext uri="{FF2B5EF4-FFF2-40B4-BE49-F238E27FC236}">
                <a16:creationId xmlns:a16="http://schemas.microsoft.com/office/drawing/2014/main" id="{74E468B1-8EA7-411D-B785-E24321C1C4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11429" y="-460"/>
            <a:ext cx="9144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42391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FF01B-ED3E-4C8B-A4A0-9A0A9F5F59CF}"/>
              </a:ext>
            </a:extLst>
          </p:cNvPr>
          <p:cNvSpPr>
            <a:spLocks noGrp="1"/>
          </p:cNvSpPr>
          <p:nvPr>
            <p:ph type="title"/>
          </p:nvPr>
        </p:nvSpPr>
        <p:spPr/>
        <p:txBody>
          <a:bodyPr/>
          <a:lstStyle/>
          <a:p>
            <a:r>
              <a:rPr lang="en-GB" dirty="0"/>
              <a:t>Thoughts? </a:t>
            </a:r>
          </a:p>
        </p:txBody>
      </p:sp>
      <p:sp>
        <p:nvSpPr>
          <p:cNvPr id="3" name="Content Placeholder 2">
            <a:extLst>
              <a:ext uri="{FF2B5EF4-FFF2-40B4-BE49-F238E27FC236}">
                <a16:creationId xmlns:a16="http://schemas.microsoft.com/office/drawing/2014/main" id="{EEF457BF-9901-49B4-BC53-6E0F93119ED4}"/>
              </a:ext>
            </a:extLst>
          </p:cNvPr>
          <p:cNvSpPr>
            <a:spLocks noGrp="1"/>
          </p:cNvSpPr>
          <p:nvPr>
            <p:ph idx="1"/>
          </p:nvPr>
        </p:nvSpPr>
        <p:spPr/>
        <p:txBody>
          <a:bodyPr/>
          <a:lstStyle/>
          <a:p>
            <a:pPr marL="305435" indent="-305435"/>
            <a:r>
              <a:rPr lang="en-GB" dirty="0"/>
              <a:t>What were the benefits of these treatments, what might have been the limitations?</a:t>
            </a:r>
            <a:endParaRPr lang="en-US" dirty="0"/>
          </a:p>
          <a:p>
            <a:pPr marL="305435" indent="-305435"/>
            <a:r>
              <a:rPr lang="en-GB" dirty="0"/>
              <a:t>Why do you think we are now seeing more scientific reactions to madness?</a:t>
            </a:r>
          </a:p>
        </p:txBody>
      </p:sp>
    </p:spTree>
    <p:extLst>
      <p:ext uri="{BB962C8B-B14F-4D97-AF65-F5344CB8AC3E}">
        <p14:creationId xmlns:p14="http://schemas.microsoft.com/office/powerpoint/2010/main" val="31565790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33C4A-D0D3-463D-8C15-15FA00FA5F7C}"/>
              </a:ext>
            </a:extLst>
          </p:cNvPr>
          <p:cNvSpPr>
            <a:spLocks noGrp="1"/>
          </p:cNvSpPr>
          <p:nvPr>
            <p:ph type="title"/>
          </p:nvPr>
        </p:nvSpPr>
        <p:spPr/>
        <p:txBody>
          <a:bodyPr/>
          <a:lstStyle/>
          <a:p>
            <a:r>
              <a:rPr lang="en-GB" dirty="0"/>
              <a:t>Other viewpoints</a:t>
            </a:r>
          </a:p>
        </p:txBody>
      </p:sp>
      <p:sp>
        <p:nvSpPr>
          <p:cNvPr id="3" name="Content Placeholder 2">
            <a:extLst>
              <a:ext uri="{FF2B5EF4-FFF2-40B4-BE49-F238E27FC236}">
                <a16:creationId xmlns:a16="http://schemas.microsoft.com/office/drawing/2014/main" id="{0F9DB1D8-AE33-4682-A01A-ADDC1160EBA8}"/>
              </a:ext>
            </a:extLst>
          </p:cNvPr>
          <p:cNvSpPr>
            <a:spLocks noGrp="1"/>
          </p:cNvSpPr>
          <p:nvPr>
            <p:ph idx="1"/>
          </p:nvPr>
        </p:nvSpPr>
        <p:spPr/>
        <p:txBody>
          <a:bodyPr/>
          <a:lstStyle/>
          <a:p>
            <a:pPr marL="305435" indent="-305435"/>
            <a:r>
              <a:rPr lang="en-GB" dirty="0">
                <a:ea typeface="+mn-lt"/>
                <a:cs typeface="+mn-lt"/>
              </a:rPr>
              <a:t> 1795 we start to see signs of what will eventually become known as ‘Moral Treatment’.</a:t>
            </a:r>
            <a:endParaRPr lang="en-GB" dirty="0"/>
          </a:p>
          <a:p>
            <a:pPr marL="305435" indent="-305435"/>
            <a:r>
              <a:rPr lang="en-GB" dirty="0">
                <a:ea typeface="+mn-lt"/>
                <a:cs typeface="+mn-lt"/>
              </a:rPr>
              <a:t> John </a:t>
            </a:r>
            <a:r>
              <a:rPr lang="en-GB" dirty="0" err="1">
                <a:ea typeface="+mn-lt"/>
                <a:cs typeface="+mn-lt"/>
              </a:rPr>
              <a:t>Ferriar</a:t>
            </a:r>
            <a:r>
              <a:rPr lang="en-GB" dirty="0">
                <a:ea typeface="+mn-lt"/>
                <a:cs typeface="+mn-lt"/>
              </a:rPr>
              <a:t> (1761-1815) –physician to the Manchester Asylum</a:t>
            </a:r>
            <a:endParaRPr lang="en-GB" dirty="0"/>
          </a:p>
          <a:p>
            <a:pPr marL="305435" indent="-305435"/>
            <a:r>
              <a:rPr lang="en-GB" dirty="0">
                <a:ea typeface="+mn-lt"/>
                <a:cs typeface="+mn-lt"/>
              </a:rPr>
              <a:t> Thomas Bakewell (1761-1835) Keeper of a madhouse in Staffordshire</a:t>
            </a:r>
            <a:endParaRPr lang="en-GB" dirty="0"/>
          </a:p>
          <a:p>
            <a:pPr marL="305435" indent="-305435"/>
            <a:r>
              <a:rPr lang="en-GB" dirty="0">
                <a:ea typeface="+mn-lt"/>
                <a:cs typeface="+mn-lt"/>
              </a:rPr>
              <a:t>◦Felt that there was a need to stir the madman’s ‘moral feelings’.</a:t>
            </a:r>
            <a:endParaRPr lang="en-GB" dirty="0"/>
          </a:p>
          <a:p>
            <a:pPr marL="305435" indent="-305435"/>
            <a:endParaRPr lang="en-GB" dirty="0"/>
          </a:p>
        </p:txBody>
      </p:sp>
    </p:spTree>
    <p:extLst>
      <p:ext uri="{BB962C8B-B14F-4D97-AF65-F5344CB8AC3E}">
        <p14:creationId xmlns:p14="http://schemas.microsoft.com/office/powerpoint/2010/main" val="4148903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87718-A490-4FCC-ABCD-C2FA59E3E619}"/>
              </a:ext>
            </a:extLst>
          </p:cNvPr>
          <p:cNvSpPr>
            <a:spLocks noGrp="1"/>
          </p:cNvSpPr>
          <p:nvPr>
            <p:ph type="title"/>
          </p:nvPr>
        </p:nvSpPr>
        <p:spPr/>
        <p:txBody>
          <a:bodyPr/>
          <a:lstStyle/>
          <a:p>
            <a:r>
              <a:rPr lang="en-GB" dirty="0"/>
              <a:t>Tuke and Pinel</a:t>
            </a:r>
          </a:p>
        </p:txBody>
      </p:sp>
      <p:sp>
        <p:nvSpPr>
          <p:cNvPr id="3" name="Content Placeholder 2">
            <a:extLst>
              <a:ext uri="{FF2B5EF4-FFF2-40B4-BE49-F238E27FC236}">
                <a16:creationId xmlns:a16="http://schemas.microsoft.com/office/drawing/2014/main" id="{B0EB2CE0-BD2A-42DF-9EE1-B5E44A5BC5C4}"/>
              </a:ext>
            </a:extLst>
          </p:cNvPr>
          <p:cNvSpPr>
            <a:spLocks noGrp="1"/>
          </p:cNvSpPr>
          <p:nvPr>
            <p:ph idx="1"/>
          </p:nvPr>
        </p:nvSpPr>
        <p:spPr/>
        <p:txBody>
          <a:bodyPr/>
          <a:lstStyle/>
          <a:p>
            <a:pPr marL="305435" indent="-305435"/>
            <a:r>
              <a:rPr lang="en-GB" dirty="0">
                <a:ea typeface="+mn-lt"/>
                <a:cs typeface="+mn-lt"/>
              </a:rPr>
              <a:t> William Tuke, Quaker, tea and coffee merchant. (1732-1822). Founded York Retreat</a:t>
            </a:r>
            <a:endParaRPr lang="en-GB" dirty="0"/>
          </a:p>
          <a:p>
            <a:pPr marL="305435" indent="-305435"/>
            <a:r>
              <a:rPr lang="en-GB" dirty="0">
                <a:ea typeface="+mn-lt"/>
                <a:cs typeface="+mn-lt"/>
              </a:rPr>
              <a:t>Phillipe Pinel (1745-1826) possibly liberated the insane at </a:t>
            </a:r>
            <a:r>
              <a:rPr lang="en-GB" dirty="0" err="1">
                <a:ea typeface="+mn-lt"/>
                <a:cs typeface="+mn-lt"/>
              </a:rPr>
              <a:t>Saltpetriere</a:t>
            </a:r>
            <a:r>
              <a:rPr lang="en-GB" dirty="0">
                <a:ea typeface="+mn-lt"/>
                <a:cs typeface="+mn-lt"/>
              </a:rPr>
              <a:t> and </a:t>
            </a:r>
            <a:r>
              <a:rPr lang="en-GB" dirty="0" err="1">
                <a:ea typeface="+mn-lt"/>
                <a:cs typeface="+mn-lt"/>
              </a:rPr>
              <a:t>Bicetre</a:t>
            </a:r>
            <a:r>
              <a:rPr lang="en-GB" dirty="0">
                <a:ea typeface="+mn-lt"/>
                <a:cs typeface="+mn-lt"/>
              </a:rPr>
              <a:t>, Paris</a:t>
            </a:r>
            <a:endParaRPr lang="en-GB" dirty="0"/>
          </a:p>
        </p:txBody>
      </p:sp>
    </p:spTree>
    <p:extLst>
      <p:ext uri="{BB962C8B-B14F-4D97-AF65-F5344CB8AC3E}">
        <p14:creationId xmlns:p14="http://schemas.microsoft.com/office/powerpoint/2010/main" val="41082162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3E553-95C3-4C64-A3CC-0912AC0A1BC7}"/>
              </a:ext>
            </a:extLst>
          </p:cNvPr>
          <p:cNvSpPr>
            <a:spLocks noGrp="1"/>
          </p:cNvSpPr>
          <p:nvPr>
            <p:ph type="title"/>
          </p:nvPr>
        </p:nvSpPr>
        <p:spPr/>
        <p:txBody>
          <a:bodyPr/>
          <a:lstStyle/>
          <a:p>
            <a:r>
              <a:rPr lang="en-GB" dirty="0"/>
              <a:t>What were the causes of madness?</a:t>
            </a:r>
            <a:endParaRPr lang="en-US" dirty="0"/>
          </a:p>
        </p:txBody>
      </p:sp>
      <p:sp>
        <p:nvSpPr>
          <p:cNvPr id="3" name="Content Placeholder 2">
            <a:extLst>
              <a:ext uri="{FF2B5EF4-FFF2-40B4-BE49-F238E27FC236}">
                <a16:creationId xmlns:a16="http://schemas.microsoft.com/office/drawing/2014/main" id="{0FADC0EB-7094-43CB-B5F3-FCA5C2636606}"/>
              </a:ext>
            </a:extLst>
          </p:cNvPr>
          <p:cNvSpPr>
            <a:spLocks noGrp="1"/>
          </p:cNvSpPr>
          <p:nvPr>
            <p:ph idx="1"/>
          </p:nvPr>
        </p:nvSpPr>
        <p:spPr/>
        <p:txBody>
          <a:bodyPr/>
          <a:lstStyle/>
          <a:p>
            <a:pPr marL="305435" indent="-305435"/>
            <a:r>
              <a:rPr lang="en-GB" dirty="0">
                <a:ea typeface="+mn-lt"/>
                <a:cs typeface="+mn-lt"/>
              </a:rPr>
              <a:t> We’ve taken a look at the treatment of lunatics, but spend some time considering the interpretations of madness, what did contemporaries believe to be the causes of madness?</a:t>
            </a:r>
            <a:endParaRPr lang="en-GB" dirty="0"/>
          </a:p>
          <a:p>
            <a:pPr marL="305435" indent="-305435"/>
            <a:endParaRPr lang="en-GB" dirty="0"/>
          </a:p>
        </p:txBody>
      </p:sp>
    </p:spTree>
    <p:extLst>
      <p:ext uri="{BB962C8B-B14F-4D97-AF65-F5344CB8AC3E}">
        <p14:creationId xmlns:p14="http://schemas.microsoft.com/office/powerpoint/2010/main" val="2183719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DD139-FCA4-4A9A-8977-B422620CA307}"/>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A7DCF8CD-B749-4976-A3F5-C14E19983779}"/>
              </a:ext>
            </a:extLst>
          </p:cNvPr>
          <p:cNvSpPr>
            <a:spLocks noGrp="1"/>
          </p:cNvSpPr>
          <p:nvPr>
            <p:ph idx="1"/>
          </p:nvPr>
        </p:nvSpPr>
        <p:spPr/>
        <p:txBody>
          <a:bodyPr/>
          <a:lstStyle/>
          <a:p>
            <a:r>
              <a:rPr lang="en-GB" dirty="0"/>
              <a:t>During this lecture we’ve taken a look at the asylum development and how the inmates were treated within the walls of each asylum.</a:t>
            </a:r>
          </a:p>
          <a:p>
            <a:r>
              <a:rPr lang="en-GB" dirty="0"/>
              <a:t>We’ve also considered some of the treatments that were developed for mad patients at the time.</a:t>
            </a:r>
          </a:p>
          <a:p>
            <a:pPr marL="0" indent="0">
              <a:buNone/>
            </a:pPr>
            <a:r>
              <a:rPr lang="en-GB" dirty="0"/>
              <a:t>You may wish to start thinking about the historical treatment of men and women at this time and how it differed for each. This will feed into your essay – if you choose to take this topic.</a:t>
            </a:r>
          </a:p>
        </p:txBody>
      </p:sp>
    </p:spTree>
    <p:extLst>
      <p:ext uri="{BB962C8B-B14F-4D97-AF65-F5344CB8AC3E}">
        <p14:creationId xmlns:p14="http://schemas.microsoft.com/office/powerpoint/2010/main" val="1860836671"/>
      </p:ext>
    </p:extLst>
  </p:cSld>
  <p:clrMapOvr>
    <a:masterClrMapping/>
  </p:clrMapOvr>
</p:sld>
</file>

<file path=ppt/theme/theme1.xml><?xml version="1.0" encoding="utf-8"?>
<a:theme xmlns:a="http://schemas.openxmlformats.org/drawingml/2006/main" name="DividendVTI">
  <a:themeElements>
    <a:clrScheme name="AnalogousFromDarkSeedLeftStep">
      <a:dk1>
        <a:srgbClr val="000000"/>
      </a:dk1>
      <a:lt1>
        <a:srgbClr val="FFFFFF"/>
      </a:lt1>
      <a:dk2>
        <a:srgbClr val="1B2F31"/>
      </a:dk2>
      <a:lt2>
        <a:srgbClr val="F0F3F1"/>
      </a:lt2>
      <a:accent1>
        <a:srgbClr val="E12FBD"/>
      </a:accent1>
      <a:accent2>
        <a:srgbClr val="A91DCF"/>
      </a:accent2>
      <a:accent3>
        <a:srgbClr val="712FE1"/>
      </a:accent3>
      <a:accent4>
        <a:srgbClr val="3F46D6"/>
      </a:accent4>
      <a:accent5>
        <a:srgbClr val="2F81E1"/>
      </a:accent5>
      <a:accent6>
        <a:srgbClr val="1DBACF"/>
      </a:accent6>
      <a:hlink>
        <a:srgbClr val="3F65BF"/>
      </a:hlink>
      <a:folHlink>
        <a:srgbClr val="7F7F7F"/>
      </a:folHlink>
    </a:clrScheme>
    <a:fontScheme name="Dividend">
      <a:majorFont>
        <a:latin typeface="Avenir Next LT Pro"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TotalTime>
  <Words>2130</Words>
  <Application>Microsoft Office PowerPoint</Application>
  <PresentationFormat>Widescreen</PresentationFormat>
  <Paragraphs>162</Paragraphs>
  <Slides>40</Slides>
  <Notes>33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Avenir Next LT Pro</vt:lpstr>
      <vt:lpstr>Calibri</vt:lpstr>
      <vt:lpstr>Wingdings 2</vt:lpstr>
      <vt:lpstr>DividendVTI</vt:lpstr>
      <vt:lpstr>The great confinement and disciplining the unruly</vt:lpstr>
      <vt:lpstr>Nervous or mad?</vt:lpstr>
      <vt:lpstr>King George III (1738-1820)</vt:lpstr>
      <vt:lpstr>King george iii</vt:lpstr>
      <vt:lpstr>Fit to rule? How Royal illness changed the world</vt:lpstr>
      <vt:lpstr>Treatment of king George</vt:lpstr>
      <vt:lpstr>Treatment of king george iii</vt:lpstr>
      <vt:lpstr>Question</vt:lpstr>
      <vt:lpstr>Question</vt:lpstr>
      <vt:lpstr>Rise of the asylums</vt:lpstr>
      <vt:lpstr>Conditions inside the madhouses</vt:lpstr>
      <vt:lpstr>Asylum design</vt:lpstr>
      <vt:lpstr>Suffolk county lunatic asylum</vt:lpstr>
      <vt:lpstr>Colney hatch asylum</vt:lpstr>
      <vt:lpstr> Metropolitan District Asylum</vt:lpstr>
      <vt:lpstr>Inside the Asylum</vt:lpstr>
      <vt:lpstr>Bethlam</vt:lpstr>
      <vt:lpstr>Bethlam cont..</vt:lpstr>
      <vt:lpstr>James norris</vt:lpstr>
      <vt:lpstr>Conditions in Bethlam, Southwark</vt:lpstr>
      <vt:lpstr>St luke's hospital</vt:lpstr>
      <vt:lpstr>Enlightened and progressive private madhouses</vt:lpstr>
      <vt:lpstr>Edward long fox </vt:lpstr>
      <vt:lpstr>Who was admitted to the state institutions?</vt:lpstr>
      <vt:lpstr>QUestions</vt:lpstr>
      <vt:lpstr>Disciplining the unruly</vt:lpstr>
      <vt:lpstr>What to do with the mad?</vt:lpstr>
      <vt:lpstr>PowerPoint Presentation</vt:lpstr>
      <vt:lpstr>PowerPoint Presentation</vt:lpstr>
      <vt:lpstr> Physician and Governor of Bedlam, Nicholas  Robinson</vt:lpstr>
      <vt:lpstr>New treatments were developed</vt:lpstr>
      <vt:lpstr>Benjamin Rush – The tranquiliser</vt:lpstr>
      <vt:lpstr>Other inventions</vt:lpstr>
      <vt:lpstr>restraints</vt:lpstr>
      <vt:lpstr>Restraints (20th Century)  (Science museum, London)</vt:lpstr>
      <vt:lpstr>Thoughts? </vt:lpstr>
      <vt:lpstr>Other viewpoints</vt:lpstr>
      <vt:lpstr>Tuke and Pinel</vt:lpstr>
      <vt:lpstr>What were the causes of madness?</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Slade</dc:creator>
  <cp:lastModifiedBy>Catherine Slade</cp:lastModifiedBy>
  <cp:revision>612</cp:revision>
  <dcterms:created xsi:type="dcterms:W3CDTF">2020-10-23T12:55:39Z</dcterms:created>
  <dcterms:modified xsi:type="dcterms:W3CDTF">2022-02-22T09:16:58Z</dcterms:modified>
</cp:coreProperties>
</file>