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theme/theme12.xml" ContentType="application/vnd.openxmlformats-officedocument.theme+xml"/>
  <Override PartName="/ppt/slideLayouts/slideLayout38.xml" ContentType="application/vnd.openxmlformats-officedocument.presentationml.slideLayout+xml"/>
  <Override PartName="/ppt/theme/theme13.xml" ContentType="application/vnd.openxmlformats-officedocument.theme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theme/theme14.xml" ContentType="application/vnd.openxmlformats-officedocument.theme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theme/theme15.xml" ContentType="application/vnd.openxmlformats-officedocument.theme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theme/theme16.xml" ContentType="application/vnd.openxmlformats-officedocument.theme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17.xml" ContentType="application/vnd.openxmlformats-officedocument.theme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theme/theme18.xml" ContentType="application/vnd.openxmlformats-officedocument.theme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theme/theme19.xml" ContentType="application/vnd.openxmlformats-officedocument.theme+xml"/>
  <Override PartName="/ppt/slideLayouts/slideLayout78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47"/>
  </p:notesMasterIdLst>
  <p:sldIdLst>
    <p:sldId id="719" r:id="rId24"/>
    <p:sldId id="756" r:id="rId25"/>
    <p:sldId id="757" r:id="rId26"/>
    <p:sldId id="772" r:id="rId27"/>
    <p:sldId id="771" r:id="rId28"/>
    <p:sldId id="765" r:id="rId29"/>
    <p:sldId id="762" r:id="rId30"/>
    <p:sldId id="763" r:id="rId31"/>
    <p:sldId id="782" r:id="rId32"/>
    <p:sldId id="764" r:id="rId33"/>
    <p:sldId id="784" r:id="rId34"/>
    <p:sldId id="785" r:id="rId35"/>
    <p:sldId id="793" r:id="rId36"/>
    <p:sldId id="794" r:id="rId37"/>
    <p:sldId id="795" r:id="rId38"/>
    <p:sldId id="786" r:id="rId39"/>
    <p:sldId id="787" r:id="rId40"/>
    <p:sldId id="789" r:id="rId41"/>
    <p:sldId id="790" r:id="rId42"/>
    <p:sldId id="796" r:id="rId43"/>
    <p:sldId id="797" r:id="rId44"/>
    <p:sldId id="792" r:id="rId45"/>
    <p:sldId id="732" r:id="rId46"/>
  </p:sldIdLst>
  <p:sldSz cx="12192000" cy="6858000"/>
  <p:notesSz cx="6858000" cy="9144000"/>
  <p:custDataLst>
    <p:tags r:id="rId4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1" d="100"/>
          <a:sy n="101" d="100"/>
        </p:scale>
        <p:origin x="48" y="48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openxmlformats.org/officeDocument/2006/relationships/slide" Target="slides/slide16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openxmlformats.org/officeDocument/2006/relationships/slide" Target="slides/slide19.xml"/><Relationship Id="rId47" Type="http://schemas.openxmlformats.org/officeDocument/2006/relationships/notesMaster" Target="notesMasters/notesMaster1.xml"/><Relationship Id="rId50" Type="http://schemas.openxmlformats.org/officeDocument/2006/relationships/viewProps" Target="viewProps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6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slide" Target="slides/slide14.xml"/><Relationship Id="rId40" Type="http://schemas.openxmlformats.org/officeDocument/2006/relationships/slide" Target="slides/slide17.xml"/><Relationship Id="rId45" Type="http://schemas.openxmlformats.org/officeDocument/2006/relationships/slide" Target="slides/slide22.xml"/><Relationship Id="rId53" Type="http://schemas.microsoft.com/office/2016/11/relationships/changesInfo" Target="changesInfos/changesInfo1.xml"/><Relationship Id="rId5" Type="http://schemas.openxmlformats.org/officeDocument/2006/relationships/slideMaster" Target="slideMasters/slideMaster2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8.xml"/><Relationship Id="rId44" Type="http://schemas.openxmlformats.org/officeDocument/2006/relationships/slide" Target="slides/slide21.xml"/><Relationship Id="rId52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openxmlformats.org/officeDocument/2006/relationships/slide" Target="slides/slide20.xml"/><Relationship Id="rId48" Type="http://schemas.openxmlformats.org/officeDocument/2006/relationships/tags" Target="tags/tag1.xml"/><Relationship Id="rId8" Type="http://schemas.openxmlformats.org/officeDocument/2006/relationships/slideMaster" Target="slideMasters/slideMaster5.xml"/><Relationship Id="rId51" Type="http://schemas.openxmlformats.org/officeDocument/2006/relationships/theme" Target="theme/theme1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slide" Target="slides/slide15.xml"/><Relationship Id="rId46" Type="http://schemas.openxmlformats.org/officeDocument/2006/relationships/slide" Target="slides/slide23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8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49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772B951F-546C-40CE-96DB-D5E2862ED6A8}"/>
    <pc:docChg chg="delSld modSld">
      <pc:chgData name="Jenifer Prince Devaraj" userId="c3fb109c-09d1-42a6-93f4-69472d709861" providerId="ADAL" clId="{772B951F-546C-40CE-96DB-D5E2862ED6A8}" dt="2025-02-26T11:38:00.658" v="2" actId="20577"/>
      <pc:docMkLst>
        <pc:docMk/>
      </pc:docMkLst>
      <pc:sldChg chg="modSp mod">
        <pc:chgData name="Jenifer Prince Devaraj" userId="c3fb109c-09d1-42a6-93f4-69472d709861" providerId="ADAL" clId="{772B951F-546C-40CE-96DB-D5E2862ED6A8}" dt="2025-02-26T11:38:00.658" v="2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772B951F-546C-40CE-96DB-D5E2862ED6A8}" dt="2025-02-26T11:38:00.658" v="2" actId="20577"/>
          <ac:spMkLst>
            <pc:docMk/>
            <pc:sldMk cId="3119007398" sldId="719"/>
            <ac:spMk id="3" creationId="{B8D71402-7CBC-DCA2-6899-47998E0C8857}"/>
          </ac:spMkLst>
        </pc:spChg>
      </pc:sldChg>
      <pc:sldChg chg="del">
        <pc:chgData name="Jenifer Prince Devaraj" userId="c3fb109c-09d1-42a6-93f4-69472d709861" providerId="ADAL" clId="{772B951F-546C-40CE-96DB-D5E2862ED6A8}" dt="2025-02-26T11:36:21.952" v="0" actId="47"/>
        <pc:sldMkLst>
          <pc:docMk/>
          <pc:sldMk cId="2548305279" sldId="788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26/02/2025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383776281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image" Target="../media/image13.png"/><Relationship Id="rId5" Type="http://schemas.openxmlformats.org/officeDocument/2006/relationships/theme" Target="../theme/theme12.xml"/><Relationship Id="rId4" Type="http://schemas.openxmlformats.org/officeDocument/2006/relationships/slideLayout" Target="../slideLayouts/slideLayout37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8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1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40.xml"/><Relationship Id="rId1" Type="http://schemas.openxmlformats.org/officeDocument/2006/relationships/slideLayout" Target="../slideLayouts/slideLayout39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3.xml"/><Relationship Id="rId4" Type="http://schemas.openxmlformats.org/officeDocument/2006/relationships/slideLayout" Target="../slideLayouts/slideLayout42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6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5.xml"/><Relationship Id="rId1" Type="http://schemas.openxmlformats.org/officeDocument/2006/relationships/slideLayout" Target="../slideLayouts/slideLayout44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8.xml"/><Relationship Id="rId4" Type="http://schemas.openxmlformats.org/officeDocument/2006/relationships/slideLayout" Target="../slideLayouts/slideLayout47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1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50.xml"/><Relationship Id="rId1" Type="http://schemas.openxmlformats.org/officeDocument/2006/relationships/slideLayout" Target="../slideLayouts/slideLayout49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3.xml"/><Relationship Id="rId4" Type="http://schemas.openxmlformats.org/officeDocument/2006/relationships/slideLayout" Target="../slideLayouts/slideLayout52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1.xml"/><Relationship Id="rId13" Type="http://schemas.openxmlformats.org/officeDocument/2006/relationships/slideLayout" Target="../slideLayouts/slideLayout66.xml"/><Relationship Id="rId3" Type="http://schemas.openxmlformats.org/officeDocument/2006/relationships/slideLayout" Target="../slideLayouts/slideLayout56.xml"/><Relationship Id="rId7" Type="http://schemas.openxmlformats.org/officeDocument/2006/relationships/slideLayout" Target="../slideLayouts/slideLayout60.xml"/><Relationship Id="rId12" Type="http://schemas.openxmlformats.org/officeDocument/2006/relationships/slideLayout" Target="../slideLayouts/slideLayout65.xml"/><Relationship Id="rId2" Type="http://schemas.openxmlformats.org/officeDocument/2006/relationships/slideLayout" Target="../slideLayouts/slideLayout55.xml"/><Relationship Id="rId1" Type="http://schemas.openxmlformats.org/officeDocument/2006/relationships/slideLayout" Target="../slideLayouts/slideLayout54.xml"/><Relationship Id="rId6" Type="http://schemas.openxmlformats.org/officeDocument/2006/relationships/slideLayout" Target="../slideLayouts/slideLayout59.xml"/><Relationship Id="rId11" Type="http://schemas.openxmlformats.org/officeDocument/2006/relationships/slideLayout" Target="../slideLayouts/slideLayout64.xml"/><Relationship Id="rId5" Type="http://schemas.openxmlformats.org/officeDocument/2006/relationships/slideLayout" Target="../slideLayouts/slideLayout58.xml"/><Relationship Id="rId10" Type="http://schemas.openxmlformats.org/officeDocument/2006/relationships/slideLayout" Target="../slideLayouts/slideLayout63.xml"/><Relationship Id="rId4" Type="http://schemas.openxmlformats.org/officeDocument/2006/relationships/slideLayout" Target="../slideLayouts/slideLayout57.xml"/><Relationship Id="rId9" Type="http://schemas.openxmlformats.org/officeDocument/2006/relationships/slideLayout" Target="../slideLayouts/slideLayout62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9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8.xml"/><Relationship Id="rId1" Type="http://schemas.openxmlformats.org/officeDocument/2006/relationships/slideLayout" Target="../slideLayouts/slideLayout67.xml"/><Relationship Id="rId6" Type="http://schemas.openxmlformats.org/officeDocument/2006/relationships/slideLayout" Target="../slideLayouts/slideLayout72.xml"/><Relationship Id="rId5" Type="http://schemas.openxmlformats.org/officeDocument/2006/relationships/slideLayout" Target="../slideLayouts/slideLayout71.xml"/><Relationship Id="rId4" Type="http://schemas.openxmlformats.org/officeDocument/2006/relationships/slideLayout" Target="../slideLayouts/slideLayout70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5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4.xml"/><Relationship Id="rId1" Type="http://schemas.openxmlformats.org/officeDocument/2006/relationships/slideLayout" Target="../slideLayouts/slideLayout73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7.xml"/><Relationship Id="rId4" Type="http://schemas.openxmlformats.org/officeDocument/2006/relationships/slideLayout" Target="../slideLayouts/slideLayout76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  <p:sldLayoutId id="2147483791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3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3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3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3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3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5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32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3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3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37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5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4" Type="http://schemas.openxmlformats.org/officeDocument/2006/relationships/image" Target="../media/image38.pn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35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42.png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35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35.xml"/><Relationship Id="rId6" Type="http://schemas.openxmlformats.org/officeDocument/2006/relationships/image" Target="../media/image48.png"/><Relationship Id="rId5" Type="http://schemas.openxmlformats.org/officeDocument/2006/relationships/image" Target="../media/image47.png"/><Relationship Id="rId4" Type="http://schemas.openxmlformats.org/officeDocument/2006/relationships/image" Target="../media/image46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5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4" Type="http://schemas.openxmlformats.org/officeDocument/2006/relationships/image" Target="../media/image49.png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1">
            <a:extLst>
              <a:ext uri="{FF2B5EF4-FFF2-40B4-BE49-F238E27FC236}">
                <a16:creationId xmlns:a16="http://schemas.microsoft.com/office/drawing/2014/main" id="{B8D71402-7CBC-DCA2-6899-47998E0C8857}"/>
              </a:ext>
            </a:extLst>
          </p:cNvPr>
          <p:cNvSpPr txBox="1">
            <a:spLocks/>
          </p:cNvSpPr>
          <p:nvPr/>
        </p:nvSpPr>
        <p:spPr>
          <a:xfrm>
            <a:off x="1137994" y="1587536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Name	: Electronics I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Code	:  </a:t>
            </a:r>
            <a:r>
              <a:rPr lang="en-GB" b="1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ACDB5002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Topic 		:  Single Traffic Light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Lecture 		</a:t>
            </a:r>
            <a:r>
              <a:rPr lang="en-GB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: 18</a:t>
            </a:r>
            <a:endParaRPr lang="en-GB" b="1" dirty="0">
              <a:latin typeface="Cambria" panose="02040503050406030204" pitchFamily="18" charset="0"/>
              <a:ea typeface="Cambria" panose="02040503050406030204" pitchFamily="18" charset="0"/>
              <a:cs typeface="Arial"/>
            </a:endParaRPr>
          </a:p>
        </p:txBody>
      </p:sp>
      <p:sp>
        <p:nvSpPr>
          <p:cNvPr id="7" name="Content Placeholder 1">
            <a:extLst>
              <a:ext uri="{FF2B5EF4-FFF2-40B4-BE49-F238E27FC236}">
                <a16:creationId xmlns:a16="http://schemas.microsoft.com/office/drawing/2014/main" id="{0D2AF696-522B-ED88-A45F-9270647006CB}"/>
              </a:ext>
            </a:extLst>
          </p:cNvPr>
          <p:cNvSpPr txBox="1">
            <a:spLocks/>
          </p:cNvSpPr>
          <p:nvPr/>
        </p:nvSpPr>
        <p:spPr>
          <a:xfrm>
            <a:off x="7826142" y="4200854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Traffic Light Signals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596900" y="2258397"/>
            <a:ext cx="11272520" cy="301890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600" dirty="0">
                <a:latin typeface="Cambria"/>
                <a:ea typeface="Cambria"/>
              </a:rPr>
              <a:t>At the end of this session, the students will be able to </a:t>
            </a:r>
          </a:p>
          <a:p>
            <a:pPr marL="808038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600" dirty="0">
                <a:latin typeface="Cambria"/>
                <a:ea typeface="Cambria"/>
              </a:rPr>
              <a:t>Write the Embedded C codes to create distinct traffic light signals with varying time intervals.</a:t>
            </a:r>
          </a:p>
          <a:p>
            <a:pPr marL="808038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600" dirty="0">
                <a:latin typeface="Cambria"/>
                <a:ea typeface="Cambria"/>
              </a:rPr>
              <a:t>Develop practical skills in programming microcontrollers for wide- ranging traffic light operations.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71120" y="1421881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Learning Objectives</a:t>
            </a:r>
          </a:p>
        </p:txBody>
      </p:sp>
    </p:spTree>
    <p:extLst>
      <p:ext uri="{BB962C8B-B14F-4D97-AF65-F5344CB8AC3E}">
        <p14:creationId xmlns:p14="http://schemas.microsoft.com/office/powerpoint/2010/main" val="185661907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Traffic Light Signals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670560" y="2586108"/>
            <a:ext cx="10414000" cy="168578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400" b="1" dirty="0">
                <a:latin typeface="Cambria"/>
                <a:ea typeface="Cambria"/>
              </a:rPr>
              <a:t>Example 1 : </a:t>
            </a:r>
            <a:r>
              <a:rPr lang="en-GB" sz="2400" dirty="0">
                <a:latin typeface="Cambria"/>
                <a:ea typeface="Cambria"/>
              </a:rPr>
              <a:t>Write a Program to operate  a single Traffic Light Signals assuming all the Lights to be LEDs which changes its states for every second and repeats in  a loop.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0" y="1701281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Traffic Light using LED</a:t>
            </a:r>
          </a:p>
        </p:txBody>
      </p:sp>
    </p:spTree>
    <p:extLst>
      <p:ext uri="{BB962C8B-B14F-4D97-AF65-F5344CB8AC3E}">
        <p14:creationId xmlns:p14="http://schemas.microsoft.com/office/powerpoint/2010/main" val="31462058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Traffic Light Signals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276970" y="1305041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States in Traffic Light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1139F6E-6A0E-13E1-9274-EC181B9210D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07702" y="2199639"/>
            <a:ext cx="4704019" cy="39912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691200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Traffic Light Signals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464382" y="2903654"/>
            <a:ext cx="6324600" cy="241873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600" dirty="0">
                <a:latin typeface="Cambria"/>
                <a:ea typeface="Cambria"/>
              </a:rPr>
              <a:t>A traffic light module seen in Porteous is used to simulate the operation of a real-world traffic light system.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2600" dirty="0">
              <a:latin typeface="Cambria"/>
              <a:ea typeface="Cambria"/>
            </a:endParaRP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81280" y="1826436"/>
            <a:ext cx="770128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Traffic Light using Traffic Light Module</a:t>
            </a:r>
          </a:p>
          <a:p>
            <a:endParaRPr lang="en-GB" sz="32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32D10E5-F191-E917-9102-D6C430EFAE5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01280" y="2301240"/>
            <a:ext cx="4250430" cy="32892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944244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Traffic Light Signals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487790" y="1933123"/>
            <a:ext cx="9396248" cy="223407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600" b="1" dirty="0">
                <a:solidFill>
                  <a:srgbClr val="0070C0"/>
                </a:solidFill>
                <a:latin typeface="Cambria"/>
                <a:ea typeface="Cambria"/>
              </a:rPr>
              <a:t>Example 1:</a:t>
            </a:r>
          </a:p>
          <a:p>
            <a:pPr algn="just">
              <a:lnSpc>
                <a:spcPct val="150000"/>
              </a:lnSpc>
            </a:pPr>
            <a:r>
              <a:rPr lang="en-GB" sz="2200" dirty="0">
                <a:latin typeface="Cambria"/>
                <a:ea typeface="Cambria"/>
              </a:rPr>
              <a:t>Write a Program to operate  a Traffic Light Signals assuming all the Lights to be LEDs which changes its states for every 1 seconds and repeats in  a loop. </a:t>
            </a:r>
          </a:p>
          <a:p>
            <a:pPr algn="just">
              <a:lnSpc>
                <a:spcPct val="150000"/>
              </a:lnSpc>
            </a:pPr>
            <a:endParaRPr lang="en-GB" sz="2600" b="1" dirty="0">
              <a:solidFill>
                <a:srgbClr val="FF0000"/>
              </a:solidFill>
              <a:latin typeface="Cambria"/>
              <a:ea typeface="Cambria"/>
            </a:endParaRP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9DC5A44-BFDD-4F29-1BAE-D64D9D4D5F3B}"/>
              </a:ext>
            </a:extLst>
          </p:cNvPr>
          <p:cNvSpPr txBox="1"/>
          <p:nvPr/>
        </p:nvSpPr>
        <p:spPr>
          <a:xfrm>
            <a:off x="1490477" y="4266342"/>
            <a:ext cx="9602141" cy="15530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The entire sequence is enclosed within a while(1) loop, indicating that the traffic light control operates continuously in an </a:t>
            </a:r>
            <a:r>
              <a:rPr lang="en-GB" sz="2200" b="1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infinite loop.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  <a:t>Each pattern is displayed for a duration of 1000 milliseconds.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F78257E-3A3E-4136-2BD3-42FE08C9E6EC}"/>
              </a:ext>
            </a:extLst>
          </p:cNvPr>
          <p:cNvSpPr txBox="1"/>
          <p:nvPr/>
        </p:nvSpPr>
        <p:spPr>
          <a:xfrm>
            <a:off x="0" y="1255079"/>
            <a:ext cx="790702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Traffic Light using LED</a:t>
            </a:r>
          </a:p>
        </p:txBody>
      </p:sp>
    </p:spTree>
    <p:extLst>
      <p:ext uri="{BB962C8B-B14F-4D97-AF65-F5344CB8AC3E}">
        <p14:creationId xmlns:p14="http://schemas.microsoft.com/office/powerpoint/2010/main" val="12794270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Traffic Light Signals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459740" y="1703614"/>
            <a:ext cx="11272520" cy="57778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400" b="1" dirty="0">
                <a:solidFill>
                  <a:srgbClr val="0070C0"/>
                </a:solidFill>
                <a:latin typeface="Cambria"/>
                <a:ea typeface="Cambria"/>
              </a:rPr>
              <a:t>Example 1: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86360" y="1172101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Traffic Light using LED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AA9937C-63D1-C847-7458-EB56C1BCF6AF}"/>
              </a:ext>
            </a:extLst>
          </p:cNvPr>
          <p:cNvSpPr txBox="1"/>
          <p:nvPr/>
        </p:nvSpPr>
        <p:spPr>
          <a:xfrm>
            <a:off x="676910" y="2357049"/>
            <a:ext cx="7907020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200" b="1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Defining Variables for Blinking a LED </a:t>
            </a:r>
            <a:endParaRPr lang="en-GB" sz="22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6272A2D6-9C7F-4EDB-88A8-C6B5915F12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79856" y="3276382"/>
            <a:ext cx="3715268" cy="17052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355150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Traffic Light Signals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556260" y="2065357"/>
            <a:ext cx="11272520" cy="57778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400" b="1" dirty="0">
                <a:solidFill>
                  <a:srgbClr val="0070C0"/>
                </a:solidFill>
                <a:latin typeface="Cambria"/>
                <a:ea typeface="Cambria"/>
              </a:rPr>
              <a:t>Example 1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71120" y="1421881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Traffic Light using LED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9E0AC1E-DF58-0DB6-FE72-07312FBE8CF9}"/>
              </a:ext>
            </a:extLst>
          </p:cNvPr>
          <p:cNvSpPr txBox="1"/>
          <p:nvPr/>
        </p:nvSpPr>
        <p:spPr>
          <a:xfrm>
            <a:off x="6096000" y="3828417"/>
            <a:ext cx="543052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dirty="0">
                <a:latin typeface="Book Antiqua" panose="02040602050305030304" pitchFamily="18" charset="0"/>
              </a:rPr>
              <a:t>Declaring the Output Port : </a:t>
            </a:r>
            <a:r>
              <a:rPr lang="en-GB" sz="2400" dirty="0">
                <a:latin typeface="Book Antiqua" panose="02040602050305030304" pitchFamily="18" charset="0"/>
              </a:rPr>
              <a:t>TRISB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</a:rPr>
              <a:t>Initialize PORTB to be ‘0’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>
              <a:latin typeface="Book Antiqua" panose="0204060205030503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>
              <a:latin typeface="Book Antiqua" panose="02040602050305030304" pitchFamily="18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AF9D5D2-9BAB-51DA-ECA5-182B8F4F7F07}"/>
              </a:ext>
            </a:extLst>
          </p:cNvPr>
          <p:cNvSpPr txBox="1"/>
          <p:nvPr/>
        </p:nvSpPr>
        <p:spPr>
          <a:xfrm>
            <a:off x="803910" y="2778619"/>
            <a:ext cx="7907020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200" b="1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Initialization of Ports and Pins</a:t>
            </a:r>
            <a:endParaRPr lang="en-GB" sz="22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4C8823E-BF07-470E-B531-2094FD50377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6260" y="3979997"/>
            <a:ext cx="5144218" cy="9335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509426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13227" y="-487122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Traffic Light Signals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-55880" y="1581455"/>
            <a:ext cx="11272520" cy="61824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600" b="1" dirty="0">
                <a:solidFill>
                  <a:srgbClr val="0070C0"/>
                </a:solidFill>
                <a:latin typeface="Cambria"/>
                <a:ea typeface="Cambria"/>
              </a:rPr>
              <a:t>Example 1: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AF9D5D2-9BAB-51DA-ECA5-182B8F4F7F07}"/>
              </a:ext>
            </a:extLst>
          </p:cNvPr>
          <p:cNvSpPr txBox="1"/>
          <p:nvPr/>
        </p:nvSpPr>
        <p:spPr>
          <a:xfrm>
            <a:off x="48004" y="2331261"/>
            <a:ext cx="4442460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200" b="1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Sequential LED Patterns</a:t>
            </a:r>
            <a:endParaRPr lang="en-GB" sz="22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9DC5A44-BFDD-4F29-1BAE-D64D9D4D5F3B}"/>
              </a:ext>
            </a:extLst>
          </p:cNvPr>
          <p:cNvSpPr txBox="1"/>
          <p:nvPr/>
        </p:nvSpPr>
        <p:spPr>
          <a:xfrm>
            <a:off x="172941" y="3140888"/>
            <a:ext cx="4754419" cy="15530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For each 1000 </a:t>
            </a:r>
            <a:r>
              <a:rPr lang="en-GB" sz="2200" dirty="0" err="1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ms</a:t>
            </a:r>
            <a:r>
              <a:rPr lang="en-GB" sz="2200" dirty="0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, </a:t>
            </a:r>
            <a:r>
              <a:rPr lang="en-GB" sz="2200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one traffic signal has one LED ON while the other LEDs are OFF.</a:t>
            </a:r>
            <a:endParaRPr lang="en-GB" sz="22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9B868B2E-BE01-39C9-BBBD-E6549B04CC30}"/>
              </a:ext>
            </a:extLst>
          </p:cNvPr>
          <p:cNvSpPr txBox="1"/>
          <p:nvPr/>
        </p:nvSpPr>
        <p:spPr>
          <a:xfrm>
            <a:off x="0" y="1144811"/>
            <a:ext cx="790702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Traffic Light using LED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80F3ADDA-0A36-43C8-B66D-9D5187287FD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10992" y="1743180"/>
            <a:ext cx="6049219" cy="46202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489431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13227" y="-487122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Traffic Light Signals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-55880" y="1581455"/>
            <a:ext cx="11272520" cy="61824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600" b="1" dirty="0">
                <a:solidFill>
                  <a:srgbClr val="0070C0"/>
                </a:solidFill>
                <a:latin typeface="Cambria"/>
                <a:ea typeface="Cambria"/>
              </a:rPr>
              <a:t>Example 1: Full Program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9B868B2E-BE01-39C9-BBBD-E6549B04CC30}"/>
              </a:ext>
            </a:extLst>
          </p:cNvPr>
          <p:cNvSpPr txBox="1"/>
          <p:nvPr/>
        </p:nvSpPr>
        <p:spPr>
          <a:xfrm>
            <a:off x="0" y="1144811"/>
            <a:ext cx="790702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Traffic Light using LED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B4202974-2BC0-4702-AAEB-83EC56926AF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3313" y="1290892"/>
            <a:ext cx="4501203" cy="53697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458516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Traffic Light Signals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11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551180" y="1796117"/>
            <a:ext cx="11272520" cy="61824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600" b="1" dirty="0">
                <a:solidFill>
                  <a:srgbClr val="0070C0"/>
                </a:solidFill>
                <a:latin typeface="Cambria"/>
                <a:ea typeface="Cambria"/>
              </a:rPr>
              <a:t>Example 1 :</a:t>
            </a:r>
            <a:endParaRPr lang="en-GB" sz="2600" dirty="0">
              <a:solidFill>
                <a:srgbClr val="0070C0"/>
              </a:solidFill>
              <a:latin typeface="Cambria"/>
              <a:ea typeface="Cambria"/>
            </a:endParaRP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116840" y="1266660"/>
            <a:ext cx="82194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Traffic Light using Traffic light Module</a:t>
            </a:r>
          </a:p>
        </p:txBody>
      </p:sp>
      <p:pic>
        <p:nvPicPr>
          <p:cNvPr id="7" name="Screen Recording 6">
            <a:hlinkClick r:id="" action="ppaction://media"/>
            <a:extLst>
              <a:ext uri="{FF2B5EF4-FFF2-40B4-BE49-F238E27FC236}">
                <a16:creationId xmlns:a16="http://schemas.microsoft.com/office/drawing/2014/main" id="{33DD0DA9-A881-47C8-A3B6-486D9A4939E2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631834" y="2414363"/>
            <a:ext cx="6083300" cy="3733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87228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7265"/>
    </mc:Choice>
    <mc:Fallback xmlns="">
      <p:transition spd="slow" advTm="1726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565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Traffic Light Signals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12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434340" y="1745317"/>
            <a:ext cx="10574020" cy="515404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400" b="1" dirty="0">
                <a:solidFill>
                  <a:srgbClr val="0070C0"/>
                </a:solidFill>
                <a:latin typeface="Cambria"/>
                <a:ea typeface="Cambria"/>
              </a:rPr>
              <a:t>Example 2 :</a:t>
            </a:r>
            <a:endParaRPr lang="en-GB" sz="2400" dirty="0">
              <a:solidFill>
                <a:srgbClr val="0070C0"/>
              </a:solidFill>
              <a:latin typeface="Cambria"/>
              <a:ea typeface="Cambria"/>
            </a:endParaRPr>
          </a:p>
          <a:p>
            <a:pPr marL="457200" indent="-4572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highlight>
                  <a:srgbClr val="00FF00"/>
                </a:highlight>
                <a:latin typeface="Cambria"/>
                <a:ea typeface="Cambria"/>
              </a:rPr>
              <a:t>Write a Program to operate  a Traffic Light Signals assuming all the Lights to be LEDs which changes its states for every 1 seconds and repeats in  a loop and </a:t>
            </a:r>
          </a:p>
          <a:p>
            <a:pPr marL="457200" indent="-4572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Cambria"/>
                <a:ea typeface="Cambria"/>
              </a:rPr>
              <a:t>Introduce 2 LEDs to switch between Red and Green. </a:t>
            </a:r>
          </a:p>
          <a:p>
            <a:pPr marL="1257300" lvl="2" indent="-342900" algn="just">
              <a:lnSpc>
                <a:spcPct val="150000"/>
              </a:lnSpc>
              <a:buFont typeface="Cambria" panose="02040503050406030204" pitchFamily="18" charset="0"/>
              <a:buChar char="­"/>
            </a:pPr>
            <a:r>
              <a:rPr lang="en-GB" sz="2200" dirty="0">
                <a:latin typeface="Cambria"/>
                <a:ea typeface="Cambria"/>
              </a:rPr>
              <a:t>When the Traffic light signal is ON, the RED LED here should be ON and Green LED should be OFF</a:t>
            </a:r>
          </a:p>
          <a:p>
            <a:pPr marL="1257300" lvl="2" indent="-342900" algn="just">
              <a:lnSpc>
                <a:spcPct val="150000"/>
              </a:lnSpc>
              <a:buFont typeface="Cambria" panose="02040503050406030204" pitchFamily="18" charset="0"/>
              <a:buChar char="­"/>
            </a:pPr>
            <a:r>
              <a:rPr lang="en-GB" sz="2200" dirty="0">
                <a:latin typeface="Cambria"/>
                <a:ea typeface="Cambria"/>
              </a:rPr>
              <a:t>When the Traffic light signal is OFF, the RED LED here should be OFF and Green LED should be ON.</a:t>
            </a:r>
          </a:p>
          <a:p>
            <a:pPr marL="447675" lvl="2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Cambria"/>
                <a:ea typeface="Cambria"/>
              </a:rPr>
              <a:t>Make all the LEDs to go RED for 5 seconds for the Pedestrian to cross.</a:t>
            </a:r>
          </a:p>
          <a:p>
            <a:pPr marL="1257300" lvl="2" indent="-342900" algn="just">
              <a:lnSpc>
                <a:spcPct val="150000"/>
              </a:lnSpc>
              <a:buFont typeface="Cambria" panose="02040503050406030204" pitchFamily="18" charset="0"/>
              <a:buChar char="­"/>
            </a:pPr>
            <a:endParaRPr lang="en-GB" sz="2200" dirty="0">
              <a:latin typeface="Cambria"/>
              <a:ea typeface="Cambria"/>
            </a:endParaRP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45720" y="1200908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Traffic Light using LED</a:t>
            </a:r>
          </a:p>
        </p:txBody>
      </p:sp>
    </p:spTree>
    <p:extLst>
      <p:ext uri="{BB962C8B-B14F-4D97-AF65-F5344CB8AC3E}">
        <p14:creationId xmlns:p14="http://schemas.microsoft.com/office/powerpoint/2010/main" val="415260172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Traffic Light Signals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13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434340" y="1745317"/>
            <a:ext cx="10574020" cy="57778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400" b="1" dirty="0">
                <a:solidFill>
                  <a:srgbClr val="0070C0"/>
                </a:solidFill>
                <a:latin typeface="Cambria"/>
                <a:ea typeface="Cambria"/>
              </a:rPr>
              <a:t>Example 2 :</a:t>
            </a:r>
            <a:endParaRPr lang="en-GB" sz="2400" dirty="0">
              <a:solidFill>
                <a:srgbClr val="0070C0"/>
              </a:solidFill>
              <a:latin typeface="Cambria"/>
              <a:ea typeface="Cambria"/>
            </a:endParaRP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45720" y="1200908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Traffic Light using LED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36BE870-2F51-4CC2-972A-1ADD8F276440}"/>
              </a:ext>
            </a:extLst>
          </p:cNvPr>
          <p:cNvSpPr txBox="1"/>
          <p:nvPr/>
        </p:nvSpPr>
        <p:spPr>
          <a:xfrm>
            <a:off x="5562074" y="2370041"/>
            <a:ext cx="5716314" cy="372858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000" dirty="0">
                <a:latin typeface="Cambria"/>
                <a:ea typeface="Cambria"/>
              </a:rPr>
              <a:t>	Introduce 2 LEDs to switch between Red 	and Green. </a:t>
            </a:r>
          </a:p>
          <a:p>
            <a:pPr marL="1257300" lvl="2" indent="-342900" algn="just">
              <a:lnSpc>
                <a:spcPct val="150000"/>
              </a:lnSpc>
              <a:buFont typeface="Cambria" panose="02040503050406030204" pitchFamily="18" charset="0"/>
              <a:buChar char="­"/>
            </a:pPr>
            <a:r>
              <a:rPr lang="en-GB" sz="2000" dirty="0">
                <a:latin typeface="Cambria"/>
                <a:ea typeface="Cambria"/>
              </a:rPr>
              <a:t>When the Traffic light signal is ON, the RED LED here should be ON and Green LED should be OFF</a:t>
            </a:r>
          </a:p>
          <a:p>
            <a:pPr marL="1257300" lvl="2" indent="-342900" algn="just">
              <a:lnSpc>
                <a:spcPct val="150000"/>
              </a:lnSpc>
              <a:buFont typeface="Cambria" panose="02040503050406030204" pitchFamily="18" charset="0"/>
              <a:buChar char="­"/>
            </a:pPr>
            <a:r>
              <a:rPr lang="en-GB" sz="2000" dirty="0">
                <a:latin typeface="Cambria"/>
                <a:ea typeface="Cambria"/>
              </a:rPr>
              <a:t>When the Traffic light signal is OFF, the RED LED here should be OFF and Green LED should be ON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0D5125A-E5CB-498F-8C03-F410C0A3898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9393" y="2306717"/>
            <a:ext cx="5111755" cy="4285303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FE1E3C6D-C5D8-46F5-86FB-44FC3B4767F5}"/>
              </a:ext>
            </a:extLst>
          </p:cNvPr>
          <p:cNvSpPr/>
          <p:nvPr/>
        </p:nvSpPr>
        <p:spPr>
          <a:xfrm>
            <a:off x="807194" y="3045494"/>
            <a:ext cx="1759432" cy="383506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CE934E7A-83DF-495D-A97E-B2264B8E032E}"/>
              </a:ext>
            </a:extLst>
          </p:cNvPr>
          <p:cNvSpPr/>
          <p:nvPr/>
        </p:nvSpPr>
        <p:spPr>
          <a:xfrm>
            <a:off x="807194" y="4522197"/>
            <a:ext cx="1759432" cy="383506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BA902EC2-0EA6-4487-A113-66AD9D779323}"/>
              </a:ext>
            </a:extLst>
          </p:cNvPr>
          <p:cNvSpPr/>
          <p:nvPr/>
        </p:nvSpPr>
        <p:spPr>
          <a:xfrm>
            <a:off x="807194" y="5998900"/>
            <a:ext cx="1759432" cy="383506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2015927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Traffic Light Signals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14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368300" y="1430357"/>
            <a:ext cx="10574020" cy="61824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600" b="1" dirty="0">
                <a:solidFill>
                  <a:srgbClr val="0070C0"/>
                </a:solidFill>
                <a:latin typeface="Cambria"/>
                <a:ea typeface="Cambria"/>
              </a:rPr>
              <a:t>Example 2 :</a:t>
            </a:r>
            <a:endParaRPr lang="en-GB" sz="2600" dirty="0">
              <a:solidFill>
                <a:srgbClr val="0070C0"/>
              </a:solidFill>
              <a:latin typeface="Cambria"/>
              <a:ea typeface="Cambria"/>
            </a:endParaRP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0" y="1071073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Traffic Light using LED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7969620-EAA6-47A2-A8AA-4C5A35C65848}"/>
              </a:ext>
            </a:extLst>
          </p:cNvPr>
          <p:cNvSpPr txBox="1"/>
          <p:nvPr/>
        </p:nvSpPr>
        <p:spPr>
          <a:xfrm>
            <a:off x="315311" y="2785824"/>
            <a:ext cx="4937760" cy="104522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04775" lvl="2" algn="just">
              <a:lnSpc>
                <a:spcPct val="150000"/>
              </a:lnSpc>
            </a:pPr>
            <a:r>
              <a:rPr lang="en-GB" sz="2200" dirty="0">
                <a:latin typeface="Cambria"/>
                <a:ea typeface="Cambria"/>
              </a:rPr>
              <a:t>Make all the LEDs to go RED for 5 seconds for the Pedestrian to cross.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FB4877C6-E36A-4740-817E-0A41DC09A89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25887" y="2656492"/>
            <a:ext cx="5268060" cy="1676634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05FC5FA1-F386-4DD7-8A7E-AA6FECBA659F}"/>
              </a:ext>
            </a:extLst>
          </p:cNvPr>
          <p:cNvSpPr/>
          <p:nvPr/>
        </p:nvSpPr>
        <p:spPr>
          <a:xfrm>
            <a:off x="6670637" y="4053262"/>
            <a:ext cx="4653981" cy="315311"/>
          </a:xfrm>
          <a:prstGeom prst="rect">
            <a:avLst/>
          </a:prstGeom>
          <a:solidFill>
            <a:schemeClr val="accent1">
              <a:alpha val="18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6993985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Traffic Light Signals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15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368300" y="1430357"/>
            <a:ext cx="10574020" cy="61824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600" b="1" dirty="0">
                <a:solidFill>
                  <a:srgbClr val="0070C0"/>
                </a:solidFill>
                <a:latin typeface="Cambria"/>
                <a:ea typeface="Cambria"/>
              </a:rPr>
              <a:t>Example 2 : Entire Program</a:t>
            </a:r>
            <a:endParaRPr lang="en-GB" sz="2600" dirty="0">
              <a:solidFill>
                <a:srgbClr val="0070C0"/>
              </a:solidFill>
              <a:latin typeface="Cambria"/>
              <a:ea typeface="Cambria"/>
            </a:endParaRP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0" y="1071073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Traffic Light using LED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7E07420-9B2B-408C-B780-36E283BBB52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8300" y="2396636"/>
            <a:ext cx="3922958" cy="2248362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27C5930A-0D4D-4052-9B46-D461762CACD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22308" y="2059297"/>
            <a:ext cx="4109489" cy="4547658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D21DE42E-A16C-46ED-9604-8C2444B8DBD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8786" y="3520817"/>
            <a:ext cx="3598788" cy="13855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457160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Traffic Light Signals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16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551180" y="1796117"/>
            <a:ext cx="11272520" cy="61824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600" b="1" dirty="0">
                <a:solidFill>
                  <a:srgbClr val="0070C0"/>
                </a:solidFill>
                <a:latin typeface="Cambria"/>
                <a:ea typeface="Cambria"/>
              </a:rPr>
              <a:t>Example 2 :</a:t>
            </a:r>
            <a:endParaRPr lang="en-GB" sz="2600" dirty="0">
              <a:solidFill>
                <a:srgbClr val="0070C0"/>
              </a:solidFill>
              <a:latin typeface="Cambria"/>
              <a:ea typeface="Cambria"/>
            </a:endParaRP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116840" y="1266660"/>
            <a:ext cx="82194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Traffic Light using Traffic light Module</a:t>
            </a:r>
          </a:p>
        </p:txBody>
      </p:sp>
      <p:pic>
        <p:nvPicPr>
          <p:cNvPr id="6" name="Screen Recording 5">
            <a:hlinkClick r:id="" action="ppaction://media"/>
            <a:extLst>
              <a:ext uri="{FF2B5EF4-FFF2-40B4-BE49-F238E27FC236}">
                <a16:creationId xmlns:a16="http://schemas.microsoft.com/office/drawing/2014/main" id="{9146E6B4-F148-440E-835D-1A44EB07EC9B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587560" y="2526950"/>
            <a:ext cx="6121400" cy="3733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88208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7265"/>
    </mc:Choice>
    <mc:Fallback xmlns="">
      <p:transition spd="slow" advTm="1726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9603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Traffic Light Signals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17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434340" y="1745317"/>
            <a:ext cx="10574020" cy="474995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400" b="1" dirty="0">
                <a:solidFill>
                  <a:srgbClr val="0070C0"/>
                </a:solidFill>
                <a:latin typeface="Cambria"/>
                <a:ea typeface="Cambria"/>
              </a:rPr>
              <a:t>Example 3 :</a:t>
            </a:r>
            <a:endParaRPr lang="en-GB" sz="2400" dirty="0">
              <a:solidFill>
                <a:srgbClr val="0070C0"/>
              </a:solidFill>
              <a:latin typeface="Cambria"/>
              <a:ea typeface="Cambria"/>
            </a:endParaRPr>
          </a:p>
          <a:p>
            <a:pPr marL="457200" indent="-4572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highlight>
                  <a:srgbClr val="00FF00"/>
                </a:highlight>
                <a:latin typeface="Cambria"/>
                <a:ea typeface="Cambria"/>
              </a:rPr>
              <a:t>Write a Program to operate  a Traffic Light Signals assuming all the Lights to be LEDs which changes its states for every 1 seconds and repeats in  a loop and </a:t>
            </a:r>
          </a:p>
          <a:p>
            <a:pPr marL="457200" indent="-4572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highlight>
                  <a:srgbClr val="00FF00"/>
                </a:highlight>
                <a:latin typeface="Cambria"/>
                <a:ea typeface="Cambria"/>
              </a:rPr>
              <a:t>Introduce 2 LEDs to switch between Red and Green. </a:t>
            </a:r>
          </a:p>
          <a:p>
            <a:pPr marL="1257300" lvl="2" indent="-342900" algn="just">
              <a:lnSpc>
                <a:spcPct val="150000"/>
              </a:lnSpc>
              <a:buFont typeface="Cambria" panose="02040503050406030204" pitchFamily="18" charset="0"/>
              <a:buChar char="­"/>
            </a:pPr>
            <a:r>
              <a:rPr lang="en-GB" dirty="0">
                <a:highlight>
                  <a:srgbClr val="00FF00"/>
                </a:highlight>
                <a:latin typeface="Cambria"/>
                <a:ea typeface="Cambria"/>
              </a:rPr>
              <a:t>When the Traffic light signal is ON, the RED LED here should be ON and Green LED should be OFF</a:t>
            </a:r>
          </a:p>
          <a:p>
            <a:pPr marL="1257300" lvl="2" indent="-342900" algn="just">
              <a:lnSpc>
                <a:spcPct val="150000"/>
              </a:lnSpc>
              <a:buFont typeface="Cambria" panose="02040503050406030204" pitchFamily="18" charset="0"/>
              <a:buChar char="­"/>
            </a:pPr>
            <a:r>
              <a:rPr lang="en-GB" dirty="0">
                <a:highlight>
                  <a:srgbClr val="00FF00"/>
                </a:highlight>
                <a:latin typeface="Cambria"/>
                <a:ea typeface="Cambria"/>
              </a:rPr>
              <a:t>When the Traffic light signal is OFF, the RED LED here should be OFF and Green LED should be ON</a:t>
            </a:r>
          </a:p>
          <a:p>
            <a:pPr marL="374650" lvl="2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highlight>
                  <a:srgbClr val="00FF00"/>
                </a:highlight>
                <a:latin typeface="Cambria"/>
                <a:ea typeface="Cambria"/>
              </a:rPr>
              <a:t>Make all the LEDs to go RED for </a:t>
            </a:r>
            <a:r>
              <a:rPr lang="en-GB" b="1" dirty="0">
                <a:solidFill>
                  <a:srgbClr val="FF0000"/>
                </a:solidFill>
                <a:highlight>
                  <a:srgbClr val="00FF00"/>
                </a:highlight>
                <a:latin typeface="Cambria"/>
                <a:ea typeface="Cambria"/>
              </a:rPr>
              <a:t>10</a:t>
            </a:r>
            <a:r>
              <a:rPr lang="en-GB" dirty="0">
                <a:highlight>
                  <a:srgbClr val="00FF00"/>
                </a:highlight>
                <a:latin typeface="Cambria"/>
                <a:ea typeface="Cambria"/>
              </a:rPr>
              <a:t> seconds for the Pedestrian to cross.</a:t>
            </a:r>
          </a:p>
          <a:p>
            <a:pPr marL="447675" lvl="2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Cambria"/>
                <a:ea typeface="Cambria"/>
              </a:rPr>
              <a:t>Introduce 7 segment in this program which counts up from 0 to 9 which acts as a timer for this project.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45720" y="1200908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Traffic Light using LED</a:t>
            </a:r>
          </a:p>
        </p:txBody>
      </p:sp>
    </p:spTree>
    <p:extLst>
      <p:ext uri="{BB962C8B-B14F-4D97-AF65-F5344CB8AC3E}">
        <p14:creationId xmlns:p14="http://schemas.microsoft.com/office/powerpoint/2010/main" val="105512034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Traffic Light Signals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18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368300" y="1430357"/>
            <a:ext cx="10574020" cy="61824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600" b="1" dirty="0">
                <a:solidFill>
                  <a:srgbClr val="0070C0"/>
                </a:solidFill>
                <a:latin typeface="Cambria"/>
                <a:ea typeface="Cambria"/>
              </a:rPr>
              <a:t>Example 3 :</a:t>
            </a:r>
            <a:endParaRPr lang="en-GB" sz="2600" dirty="0">
              <a:latin typeface="Cambria"/>
              <a:ea typeface="Cambria"/>
            </a:endParaRP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0" y="1071073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Traffic Light using LED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3501C33-A084-4743-B696-4D72BB3AC967}"/>
              </a:ext>
            </a:extLst>
          </p:cNvPr>
          <p:cNvSpPr txBox="1"/>
          <p:nvPr/>
        </p:nvSpPr>
        <p:spPr>
          <a:xfrm>
            <a:off x="480418" y="2212300"/>
            <a:ext cx="8384976" cy="87197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1800" dirty="0">
                <a:latin typeface="Cambria"/>
                <a:ea typeface="Cambria"/>
              </a:rPr>
              <a:t>Introduce 7 segment in this program which counts up from 0 to 9 which acts as a timer for this project.</a:t>
            </a: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835A2350-6D1D-47FD-B251-9D1E201F2BE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8300" y="3262150"/>
            <a:ext cx="8973802" cy="2905530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698A432C-D2B9-43EF-B32A-CD27E8CCC6B3}"/>
              </a:ext>
            </a:extLst>
          </p:cNvPr>
          <p:cNvSpPr/>
          <p:nvPr/>
        </p:nvSpPr>
        <p:spPr>
          <a:xfrm>
            <a:off x="368300" y="5572125"/>
            <a:ext cx="9030960" cy="652769"/>
          </a:xfrm>
          <a:prstGeom prst="rect">
            <a:avLst/>
          </a:prstGeom>
          <a:solidFill>
            <a:srgbClr val="FF0000">
              <a:alpha val="18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5435985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Traffic Light Signals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19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368300" y="1430357"/>
            <a:ext cx="10574020" cy="61824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600" b="1" dirty="0">
                <a:solidFill>
                  <a:srgbClr val="0070C0"/>
                </a:solidFill>
                <a:latin typeface="Cambria"/>
                <a:ea typeface="Cambria"/>
              </a:rPr>
              <a:t>Example 3 :</a:t>
            </a:r>
            <a:endParaRPr lang="en-GB" sz="2600" dirty="0">
              <a:solidFill>
                <a:srgbClr val="0070C0"/>
              </a:solidFill>
              <a:latin typeface="Cambria"/>
              <a:ea typeface="Cambria"/>
            </a:endParaRP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0" y="1071073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Traffic Light using LED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D6AD6FE-5178-4E52-8A78-58E45F4B5F1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2570" y="2526809"/>
            <a:ext cx="5801490" cy="3390291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63FF4878-47EC-4FAB-9DB4-7E93EED8B81A}"/>
              </a:ext>
            </a:extLst>
          </p:cNvPr>
          <p:cNvSpPr txBox="1"/>
          <p:nvPr/>
        </p:nvSpPr>
        <p:spPr>
          <a:xfrm>
            <a:off x="2302074" y="1540381"/>
            <a:ext cx="7918846" cy="87197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1800" dirty="0">
                <a:latin typeface="Cambria"/>
                <a:ea typeface="Cambria"/>
              </a:rPr>
              <a:t>Introduce 7 segment in this program which counts up from 0 to 9 which acts as a timer for this project.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5B0B4FE-963A-4BCF-B5E3-F6D9B3778F60}"/>
              </a:ext>
            </a:extLst>
          </p:cNvPr>
          <p:cNvSpPr/>
          <p:nvPr/>
        </p:nvSpPr>
        <p:spPr>
          <a:xfrm>
            <a:off x="890177" y="4114948"/>
            <a:ext cx="2243138" cy="400051"/>
          </a:xfrm>
          <a:prstGeom prst="rect">
            <a:avLst/>
          </a:prstGeom>
          <a:solidFill>
            <a:srgbClr val="7030A0">
              <a:alpha val="18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9501C28C-764B-492A-B728-CA88948595B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57942" y="2262706"/>
            <a:ext cx="4663183" cy="1700387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510D5F82-A22C-4EB2-8DAB-02966A70B5E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00800" y="4114948"/>
            <a:ext cx="4348622" cy="1602455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5F490922-C07F-455A-9526-9D64355D5B05}"/>
              </a:ext>
            </a:extLst>
          </p:cNvPr>
          <p:cNvSpPr/>
          <p:nvPr/>
        </p:nvSpPr>
        <p:spPr>
          <a:xfrm>
            <a:off x="6369478" y="2450898"/>
            <a:ext cx="2243138" cy="400051"/>
          </a:xfrm>
          <a:prstGeom prst="rect">
            <a:avLst/>
          </a:prstGeom>
          <a:solidFill>
            <a:srgbClr val="7030A0">
              <a:alpha val="18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18822A77-4ABE-4EC9-BF39-20ABB206A7EE}"/>
              </a:ext>
            </a:extLst>
          </p:cNvPr>
          <p:cNvSpPr/>
          <p:nvPr/>
        </p:nvSpPr>
        <p:spPr>
          <a:xfrm>
            <a:off x="6400800" y="4319139"/>
            <a:ext cx="2243138" cy="400051"/>
          </a:xfrm>
          <a:prstGeom prst="rect">
            <a:avLst/>
          </a:prstGeom>
          <a:solidFill>
            <a:srgbClr val="7030A0">
              <a:alpha val="18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0535729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Traffic Light Signals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20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282575" y="1580831"/>
            <a:ext cx="10574020" cy="61824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600" b="1" dirty="0">
                <a:solidFill>
                  <a:srgbClr val="0070C0"/>
                </a:solidFill>
                <a:latin typeface="Cambria"/>
                <a:ea typeface="Cambria"/>
              </a:rPr>
              <a:t>Example 3 :</a:t>
            </a:r>
            <a:endParaRPr lang="en-GB" sz="2600" dirty="0">
              <a:solidFill>
                <a:srgbClr val="0070C0"/>
              </a:solidFill>
              <a:latin typeface="Cambria"/>
              <a:ea typeface="Cambria"/>
            </a:endParaRP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0" y="1071073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Traffic Light using LED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3FF4878-47EC-4FAB-9DB4-7E93EED8B81A}"/>
              </a:ext>
            </a:extLst>
          </p:cNvPr>
          <p:cNvSpPr txBox="1"/>
          <p:nvPr/>
        </p:nvSpPr>
        <p:spPr>
          <a:xfrm>
            <a:off x="2302074" y="1674622"/>
            <a:ext cx="7918846" cy="87197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1800" dirty="0">
                <a:latin typeface="Cambria"/>
                <a:ea typeface="Cambria"/>
              </a:rPr>
              <a:t>Introduce 7 segment in this program which counts up from 0 to 9 which acts as a timer for this project.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99089595-83B5-41F3-B0CA-96ED82CFBD1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47254" y="3043024"/>
            <a:ext cx="7468642" cy="3057952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219E66B4-2677-49B2-8F82-057D87701BF6}"/>
              </a:ext>
            </a:extLst>
          </p:cNvPr>
          <p:cNvSpPr/>
          <p:nvPr/>
        </p:nvSpPr>
        <p:spPr>
          <a:xfrm>
            <a:off x="2040365" y="3431638"/>
            <a:ext cx="6439266" cy="576006"/>
          </a:xfrm>
          <a:prstGeom prst="rect">
            <a:avLst/>
          </a:prstGeom>
          <a:solidFill>
            <a:srgbClr val="7030A0">
              <a:alpha val="18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095325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Traffic Light Signals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21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261144" y="1400011"/>
            <a:ext cx="10574020" cy="61824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600" b="1" dirty="0">
                <a:solidFill>
                  <a:srgbClr val="0070C0"/>
                </a:solidFill>
                <a:latin typeface="Cambria"/>
                <a:ea typeface="Cambria"/>
              </a:rPr>
              <a:t>Example 3 :</a:t>
            </a:r>
            <a:endParaRPr lang="en-GB" sz="2600" dirty="0">
              <a:solidFill>
                <a:srgbClr val="0070C0"/>
              </a:solidFill>
              <a:latin typeface="Cambria"/>
              <a:ea typeface="Cambria"/>
            </a:endParaRP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0" y="1071073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Traffic Light using LED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3FF4878-47EC-4FAB-9DB4-7E93EED8B81A}"/>
              </a:ext>
            </a:extLst>
          </p:cNvPr>
          <p:cNvSpPr txBox="1"/>
          <p:nvPr/>
        </p:nvSpPr>
        <p:spPr>
          <a:xfrm>
            <a:off x="2136577" y="1480898"/>
            <a:ext cx="7918846" cy="456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1800" dirty="0">
                <a:latin typeface="Cambria"/>
                <a:ea typeface="Cambria"/>
              </a:rPr>
              <a:t>Entire Program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5AEA706-F122-4B65-AB06-0B0DC0F4D44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100" y="2179359"/>
            <a:ext cx="3834966" cy="1763857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A13E5250-CB0B-48A6-B24A-E4C5C7D568B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2941" y="4473063"/>
            <a:ext cx="4170459" cy="984926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BDA3A4AB-F1C1-4594-BA45-0DBF69ED094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88210" y="1866484"/>
            <a:ext cx="4145228" cy="1519164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3DEF9C6C-80EF-45BA-8E4C-2920EDBC560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89936" y="3605572"/>
            <a:ext cx="3834966" cy="2719908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A1CCBCA7-3119-4053-9A07-E8145C6CA21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635745" y="2151608"/>
            <a:ext cx="3654017" cy="14393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630454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Traffic Light Signals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22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551180" y="1796117"/>
            <a:ext cx="11272520" cy="61824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600" b="1" dirty="0">
                <a:solidFill>
                  <a:srgbClr val="0070C0"/>
                </a:solidFill>
                <a:latin typeface="Cambria"/>
                <a:ea typeface="Cambria"/>
              </a:rPr>
              <a:t>Example 3 :</a:t>
            </a:r>
            <a:endParaRPr lang="en-GB" sz="2600" dirty="0">
              <a:solidFill>
                <a:srgbClr val="0070C0"/>
              </a:solidFill>
              <a:latin typeface="Cambria"/>
              <a:ea typeface="Cambria"/>
            </a:endParaRP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116840" y="1266660"/>
            <a:ext cx="82194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Traffic Light using Traffic light Module</a:t>
            </a:r>
          </a:p>
        </p:txBody>
      </p:sp>
      <p:pic>
        <p:nvPicPr>
          <p:cNvPr id="9" name="Screen Recording 8">
            <a:hlinkClick r:id="" action="ppaction://media"/>
            <a:extLst>
              <a:ext uri="{FF2B5EF4-FFF2-40B4-BE49-F238E27FC236}">
                <a16:creationId xmlns:a16="http://schemas.microsoft.com/office/drawing/2014/main" id="{7B7F2064-F2A3-47AC-994F-CB512B5D1E43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418590" y="2337956"/>
            <a:ext cx="9537700" cy="4356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00980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7265"/>
    </mc:Choice>
    <mc:Fallback xmlns="">
      <p:transition spd="slow" advTm="1726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1464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1">
            <a:extLst>
              <a:ext uri="{FF2B5EF4-FFF2-40B4-BE49-F238E27FC236}">
                <a16:creationId xmlns:a16="http://schemas.microsoft.com/office/drawing/2014/main" id="{BD78D876-541D-6E52-A364-F2210992F446}"/>
              </a:ext>
            </a:extLst>
          </p:cNvPr>
          <p:cNvSpPr txBox="1">
            <a:spLocks/>
          </p:cNvSpPr>
          <p:nvPr/>
        </p:nvSpPr>
        <p:spPr>
          <a:xfrm>
            <a:off x="4866514" y="329896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4500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537371817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APP_VERSION" val="1.7.1.4619"/>
  <p:tag name="SLIDO_PRESENTATION_ID" val="00000000-0000-0000-0000-000000000000"/>
  <p:tag name="SLIDO_EVENT_UUID" val="40032227-b979-4871-9810-e89219de304c"/>
  <p:tag name="SLIDO_EVENT_SECTION_UUID" val="a08ce91e-770a-4298-aca7-f3666eb3b522"/>
</p:tagLst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211f9404-bca0-4bcf-9c1d-965ccb6f8d2d"/>
    <ds:schemaRef ds:uri="303dbf9b-b85b-46a0-94f1-894078c07ecd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59A90DE1-5030-4590-8AE5-55F67A0F029B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917</TotalTime>
  <Words>1022</Words>
  <Application>Microsoft Office PowerPoint</Application>
  <PresentationFormat>Widescreen</PresentationFormat>
  <Paragraphs>166</Paragraphs>
  <Slides>23</Slides>
  <Notes>0</Notes>
  <HiddenSlides>0</HiddenSlides>
  <MMClips>3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23</vt:i4>
      </vt:variant>
    </vt:vector>
  </HeadingPairs>
  <TitlesOfParts>
    <vt:vector size="48" baseType="lpstr">
      <vt:lpstr>Arial</vt:lpstr>
      <vt:lpstr>Book Antiqua</vt:lpstr>
      <vt:lpstr>Calibri</vt:lpstr>
      <vt:lpstr>Calibri Light</vt:lpstr>
      <vt:lpstr>Cambria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Traffic Light Signals</vt:lpstr>
      <vt:lpstr>Traffic Light Signals</vt:lpstr>
      <vt:lpstr>Traffic Light Signals</vt:lpstr>
      <vt:lpstr>Traffic Light Signals</vt:lpstr>
      <vt:lpstr>Traffic Light Signals</vt:lpstr>
      <vt:lpstr>Traffic Light Signals</vt:lpstr>
      <vt:lpstr>Traffic Light Signals</vt:lpstr>
      <vt:lpstr>Traffic Light Signals</vt:lpstr>
      <vt:lpstr>Traffic Light Signals</vt:lpstr>
      <vt:lpstr>Traffic Light Signals</vt:lpstr>
      <vt:lpstr>Traffic Light Signals</vt:lpstr>
      <vt:lpstr>Traffic Light Signals</vt:lpstr>
      <vt:lpstr>Traffic Light Signals</vt:lpstr>
      <vt:lpstr>Traffic Light Signals</vt:lpstr>
      <vt:lpstr>Traffic Light Signals</vt:lpstr>
      <vt:lpstr>Traffic Light Signals</vt:lpstr>
      <vt:lpstr>Traffic Light Signals</vt:lpstr>
      <vt:lpstr>Traffic Light Signals</vt:lpstr>
      <vt:lpstr>Traffic Light Signals</vt:lpstr>
      <vt:lpstr>Traffic Light Signals</vt:lpstr>
      <vt:lpstr>Traffic Light Signals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18</cp:revision>
  <dcterms:created xsi:type="dcterms:W3CDTF">2021-03-09T15:35:42Z</dcterms:created>
  <dcterms:modified xsi:type="dcterms:W3CDTF">2025-02-26T11:38:01Z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  <property fmtid="{D5CDD505-2E9C-101B-9397-08002B2CF9AE}" pid="3" name="SlidoAppVersion">
    <vt:lpwstr>1.7.1.4619</vt:lpwstr>
  </property>
</Properties>
</file>