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2"/>
  </p:notesMasterIdLst>
  <p:sldIdLst>
    <p:sldId id="256" r:id="rId2"/>
    <p:sldId id="260" r:id="rId3"/>
    <p:sldId id="257" r:id="rId4"/>
    <p:sldId id="262" r:id="rId5"/>
    <p:sldId id="258" r:id="rId6"/>
    <p:sldId id="263" r:id="rId7"/>
    <p:sldId id="276" r:id="rId8"/>
    <p:sldId id="264" r:id="rId9"/>
    <p:sldId id="275" r:id="rId10"/>
    <p:sldId id="265" r:id="rId11"/>
    <p:sldId id="266" r:id="rId12"/>
    <p:sldId id="267" r:id="rId13"/>
    <p:sldId id="268" r:id="rId14"/>
    <p:sldId id="269" r:id="rId15"/>
    <p:sldId id="270" r:id="rId16"/>
    <p:sldId id="272" r:id="rId17"/>
    <p:sldId id="271" r:id="rId18"/>
    <p:sldId id="277" r:id="rId19"/>
    <p:sldId id="278" r:id="rId20"/>
    <p:sldId id="273"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4006"/>
  </p:normalViewPr>
  <p:slideViewPr>
    <p:cSldViewPr snapToGrid="0" snapToObjects="1">
      <p:cViewPr varScale="1">
        <p:scale>
          <a:sx n="92" d="100"/>
          <a:sy n="92" d="100"/>
        </p:scale>
        <p:origin x="132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5B01A2-79D3-3945-A08E-636E963EA88C}" type="datetimeFigureOut">
              <a:rPr lang="en-US" smtClean="0"/>
              <a:t>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8BA62B-5402-3B43-B0FE-B8A073E2D859}" type="slidenum">
              <a:rPr lang="en-US" smtClean="0"/>
              <a:t>‹#›</a:t>
            </a:fld>
            <a:endParaRPr lang="en-US"/>
          </a:p>
        </p:txBody>
      </p:sp>
    </p:spTree>
    <p:extLst>
      <p:ext uri="{BB962C8B-B14F-4D97-AF65-F5344CB8AC3E}">
        <p14:creationId xmlns:p14="http://schemas.microsoft.com/office/powerpoint/2010/main" val="2091868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Story beats are little moments that texture the story, give new information and/or propel the story a</a:t>
            </a:r>
          </a:p>
          <a:p>
            <a:r>
              <a:rPr lang="en-GB" sz="1200" kern="1200" dirty="0" smtClean="0">
                <a:solidFill>
                  <a:schemeClr val="tx1"/>
                </a:solidFill>
                <a:effectLst/>
                <a:latin typeface="+mn-lt"/>
                <a:ea typeface="+mn-ea"/>
                <a:cs typeface="+mn-cs"/>
              </a:rPr>
              <a:t>tiny bit. It can be conveyed through any element of the film's construction – dialogue, </a:t>
            </a:r>
            <a:r>
              <a:rPr lang="en-GB" sz="1200" kern="1200" dirty="0" err="1" smtClean="0">
                <a:solidFill>
                  <a:schemeClr val="tx1"/>
                </a:solidFill>
                <a:effectLst/>
                <a:latin typeface="+mn-lt"/>
                <a:ea typeface="+mn-ea"/>
                <a:cs typeface="+mn-cs"/>
              </a:rPr>
              <a:t>mise</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en</a:t>
            </a:r>
            <a:r>
              <a:rPr lang="en-GB" sz="1200" kern="1200" dirty="0" smtClean="0">
                <a:solidFill>
                  <a:schemeClr val="tx1"/>
                </a:solidFill>
                <a:effectLst/>
                <a:latin typeface="+mn-lt"/>
                <a:ea typeface="+mn-ea"/>
                <a:cs typeface="+mn-cs"/>
              </a:rPr>
              <a:t> scene, sound design, performance, on-screen text, narration, visual effects, anything. If you get nothing else from this lecture, you should at least understand what story beats are and how they drive every scene, as it will transform how you approach conceiving and writing your short films.</a:t>
            </a:r>
          </a:p>
          <a:p>
            <a:endParaRPr lang="en-US" dirty="0"/>
          </a:p>
        </p:txBody>
      </p:sp>
      <p:sp>
        <p:nvSpPr>
          <p:cNvPr id="4" name="Slide Number Placeholder 3"/>
          <p:cNvSpPr>
            <a:spLocks noGrp="1"/>
          </p:cNvSpPr>
          <p:nvPr>
            <p:ph type="sldNum" sz="quarter" idx="10"/>
          </p:nvPr>
        </p:nvSpPr>
        <p:spPr/>
        <p:txBody>
          <a:bodyPr/>
          <a:lstStyle/>
          <a:p>
            <a:fld id="{2C8BA62B-5402-3B43-B0FE-B8A073E2D859}" type="slidenum">
              <a:rPr lang="en-US" smtClean="0"/>
              <a:t>1</a:t>
            </a:fld>
            <a:endParaRPr lang="en-US"/>
          </a:p>
        </p:txBody>
      </p:sp>
    </p:spTree>
    <p:extLst>
      <p:ext uri="{BB962C8B-B14F-4D97-AF65-F5344CB8AC3E}">
        <p14:creationId xmlns:p14="http://schemas.microsoft.com/office/powerpoint/2010/main" val="522060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Story beats make up scenes, scenes make up sequences, sequences make up acts, acts make up a</a:t>
            </a:r>
          </a:p>
          <a:p>
            <a:r>
              <a:rPr lang="en-GB" sz="1200" kern="1200" dirty="0" smtClean="0">
                <a:solidFill>
                  <a:schemeClr val="tx1"/>
                </a:solidFill>
                <a:effectLst/>
                <a:latin typeface="+mn-lt"/>
                <a:ea typeface="+mn-ea"/>
                <a:cs typeface="+mn-cs"/>
              </a:rPr>
              <a:t>film. Each is larger in screen time and has more significance than its predecessor.</a:t>
            </a:r>
          </a:p>
          <a:p>
            <a:endParaRPr lang="en-US" dirty="0"/>
          </a:p>
        </p:txBody>
      </p:sp>
      <p:sp>
        <p:nvSpPr>
          <p:cNvPr id="4" name="Slide Number Placeholder 3"/>
          <p:cNvSpPr>
            <a:spLocks noGrp="1"/>
          </p:cNvSpPr>
          <p:nvPr>
            <p:ph type="sldNum" sz="quarter" idx="10"/>
          </p:nvPr>
        </p:nvSpPr>
        <p:spPr/>
        <p:txBody>
          <a:bodyPr/>
          <a:lstStyle/>
          <a:p>
            <a:fld id="{2C8BA62B-5402-3B43-B0FE-B8A073E2D859}" type="slidenum">
              <a:rPr lang="en-US" smtClean="0"/>
              <a:t>3</a:t>
            </a:fld>
            <a:endParaRPr lang="en-US"/>
          </a:p>
        </p:txBody>
      </p:sp>
    </p:spTree>
    <p:extLst>
      <p:ext uri="{BB962C8B-B14F-4D97-AF65-F5344CB8AC3E}">
        <p14:creationId xmlns:p14="http://schemas.microsoft.com/office/powerpoint/2010/main" val="15740691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Story beats are little moments that texture the story, give new information and/or propel the story a</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tiny bit. If you get nothing else from this lecture, you should at least understand what story beats are and how they drive every scene, as it will transform how you approach conceiving and writing your short films.</a:t>
            </a:r>
          </a:p>
          <a:p>
            <a:endParaRPr lang="en-US" dirty="0"/>
          </a:p>
        </p:txBody>
      </p:sp>
      <p:sp>
        <p:nvSpPr>
          <p:cNvPr id="4" name="Slide Number Placeholder 3"/>
          <p:cNvSpPr>
            <a:spLocks noGrp="1"/>
          </p:cNvSpPr>
          <p:nvPr>
            <p:ph type="sldNum" sz="quarter" idx="10"/>
          </p:nvPr>
        </p:nvSpPr>
        <p:spPr/>
        <p:txBody>
          <a:bodyPr/>
          <a:lstStyle/>
          <a:p>
            <a:fld id="{2C8BA62B-5402-3B43-B0FE-B8A073E2D859}" type="slidenum">
              <a:rPr lang="en-US" smtClean="0"/>
              <a:t>4</a:t>
            </a:fld>
            <a:endParaRPr lang="en-US"/>
          </a:p>
        </p:txBody>
      </p:sp>
    </p:spTree>
    <p:extLst>
      <p:ext uri="{BB962C8B-B14F-4D97-AF65-F5344CB8AC3E}">
        <p14:creationId xmlns:p14="http://schemas.microsoft.com/office/powerpoint/2010/main" val="16095493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It can be conveyed through any element of the film's construction – dialogue, </a:t>
            </a:r>
            <a:r>
              <a:rPr lang="en-GB" sz="1200" kern="1200" dirty="0" err="1" smtClean="0">
                <a:solidFill>
                  <a:schemeClr val="tx1"/>
                </a:solidFill>
                <a:effectLst/>
                <a:latin typeface="+mn-lt"/>
                <a:ea typeface="+mn-ea"/>
                <a:cs typeface="+mn-cs"/>
              </a:rPr>
              <a:t>mise</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en</a:t>
            </a:r>
            <a:r>
              <a:rPr lang="en-GB" sz="1200" kern="1200" dirty="0" smtClean="0">
                <a:solidFill>
                  <a:schemeClr val="tx1"/>
                </a:solidFill>
                <a:effectLst/>
                <a:latin typeface="+mn-lt"/>
                <a:ea typeface="+mn-ea"/>
                <a:cs typeface="+mn-cs"/>
              </a:rPr>
              <a:t> scene, sound design, performance, on-screen text, narration, visual effects, anything. </a:t>
            </a:r>
            <a:endParaRPr lang="en-US" dirty="0"/>
          </a:p>
        </p:txBody>
      </p:sp>
      <p:sp>
        <p:nvSpPr>
          <p:cNvPr id="4" name="Slide Number Placeholder 3"/>
          <p:cNvSpPr>
            <a:spLocks noGrp="1"/>
          </p:cNvSpPr>
          <p:nvPr>
            <p:ph type="sldNum" sz="quarter" idx="10"/>
          </p:nvPr>
        </p:nvSpPr>
        <p:spPr/>
        <p:txBody>
          <a:bodyPr/>
          <a:lstStyle/>
          <a:p>
            <a:fld id="{2C8BA62B-5402-3B43-B0FE-B8A073E2D859}" type="slidenum">
              <a:rPr lang="en-US" smtClean="0"/>
              <a:t>5</a:t>
            </a:fld>
            <a:endParaRPr lang="en-US"/>
          </a:p>
        </p:txBody>
      </p:sp>
    </p:spTree>
    <p:extLst>
      <p:ext uri="{BB962C8B-B14F-4D97-AF65-F5344CB8AC3E}">
        <p14:creationId xmlns:p14="http://schemas.microsoft.com/office/powerpoint/2010/main" val="11502511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After beat counts revealed,</a:t>
            </a:r>
            <a:r>
              <a:rPr lang="en-US" baseline="0" dirty="0" smtClean="0"/>
              <a:t> ask students to consider how, if each beat was written as simple, present tense description then it could be a script</a:t>
            </a:r>
            <a:endParaRPr lang="en-US" dirty="0"/>
          </a:p>
        </p:txBody>
      </p:sp>
      <p:sp>
        <p:nvSpPr>
          <p:cNvPr id="4" name="Slide Number Placeholder 3"/>
          <p:cNvSpPr>
            <a:spLocks noGrp="1"/>
          </p:cNvSpPr>
          <p:nvPr>
            <p:ph type="sldNum" sz="quarter" idx="10"/>
          </p:nvPr>
        </p:nvSpPr>
        <p:spPr/>
        <p:txBody>
          <a:bodyPr/>
          <a:lstStyle/>
          <a:p>
            <a:fld id="{2C8BA62B-5402-3B43-B0FE-B8A073E2D859}" type="slidenum">
              <a:rPr lang="en-US" smtClean="0"/>
              <a:t>8</a:t>
            </a:fld>
            <a:endParaRPr lang="en-US"/>
          </a:p>
        </p:txBody>
      </p:sp>
    </p:spTree>
    <p:extLst>
      <p:ext uri="{BB962C8B-B14F-4D97-AF65-F5344CB8AC3E}">
        <p14:creationId xmlns:p14="http://schemas.microsoft.com/office/powerpoint/2010/main" val="7419696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https://</a:t>
            </a:r>
            <a:r>
              <a:rPr lang="en-US" dirty="0" err="1" smtClean="0"/>
              <a:t>www.youtube.com</a:t>
            </a:r>
            <a:r>
              <a:rPr lang="en-US" dirty="0" smtClean="0"/>
              <a:t>/</a:t>
            </a:r>
            <a:r>
              <a:rPr lang="en-US" dirty="0" err="1" smtClean="0"/>
              <a:t>watch?v</a:t>
            </a:r>
            <a:r>
              <a:rPr lang="en-US" dirty="0" smtClean="0"/>
              <a:t>=5VEwcAAJ-LE</a:t>
            </a:r>
            <a:endParaRPr lang="en-US" dirty="0"/>
          </a:p>
        </p:txBody>
      </p:sp>
      <p:sp>
        <p:nvSpPr>
          <p:cNvPr id="4" name="Slide Number Placeholder 3"/>
          <p:cNvSpPr>
            <a:spLocks noGrp="1"/>
          </p:cNvSpPr>
          <p:nvPr>
            <p:ph type="sldNum" sz="quarter" idx="10"/>
          </p:nvPr>
        </p:nvSpPr>
        <p:spPr/>
        <p:txBody>
          <a:bodyPr/>
          <a:lstStyle/>
          <a:p>
            <a:fld id="{2C8BA62B-5402-3B43-B0FE-B8A073E2D859}" type="slidenum">
              <a:rPr lang="en-US" smtClean="0"/>
              <a:t>9</a:t>
            </a:fld>
            <a:endParaRPr lang="en-US"/>
          </a:p>
        </p:txBody>
      </p:sp>
    </p:spTree>
    <p:extLst>
      <p:ext uri="{BB962C8B-B14F-4D97-AF65-F5344CB8AC3E}">
        <p14:creationId xmlns:p14="http://schemas.microsoft.com/office/powerpoint/2010/main" val="14342995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 A scene will consist of several beats and will typically raise a question, reveal new options or close off options for the main character. What does the Casino Royale scene do?</a:t>
            </a:r>
          </a:p>
          <a:p>
            <a:endParaRPr lang="en-US" dirty="0"/>
          </a:p>
        </p:txBody>
      </p:sp>
      <p:sp>
        <p:nvSpPr>
          <p:cNvPr id="4" name="Slide Number Placeholder 3"/>
          <p:cNvSpPr>
            <a:spLocks noGrp="1"/>
          </p:cNvSpPr>
          <p:nvPr>
            <p:ph type="sldNum" sz="quarter" idx="10"/>
          </p:nvPr>
        </p:nvSpPr>
        <p:spPr/>
        <p:txBody>
          <a:bodyPr/>
          <a:lstStyle/>
          <a:p>
            <a:fld id="{2C8BA62B-5402-3B43-B0FE-B8A073E2D859}" type="slidenum">
              <a:rPr lang="en-US" smtClean="0"/>
              <a:t>10</a:t>
            </a:fld>
            <a:endParaRPr lang="en-US"/>
          </a:p>
        </p:txBody>
      </p:sp>
    </p:spTree>
    <p:extLst>
      <p:ext uri="{BB962C8B-B14F-4D97-AF65-F5344CB8AC3E}">
        <p14:creationId xmlns:p14="http://schemas.microsoft.com/office/powerpoint/2010/main" val="14975479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C8BA62B-5402-3B43-B0FE-B8A073E2D859}" type="slidenum">
              <a:rPr lang="en-US" smtClean="0"/>
              <a:t>11</a:t>
            </a:fld>
            <a:endParaRPr lang="en-US"/>
          </a:p>
        </p:txBody>
      </p:sp>
    </p:spTree>
    <p:extLst>
      <p:ext uri="{BB962C8B-B14F-4D97-AF65-F5344CB8AC3E}">
        <p14:creationId xmlns:p14="http://schemas.microsoft.com/office/powerpoint/2010/main" val="16049201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Acts are series of sequences that show a major development of the story. The first act sets up the</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story, the second act is all about the confrontation, the third act shows the resolution to the story. They're in many ways similar too, but not necessarily parallel to Campbell's monomyth of ordinary, extraordinary, return. Plot points separate one act from the next. They are pivotal moments that take the story in a new direction (reversals/act breaks). The scene at the end of the act is an irrevocable change that cannot be turned back upon and represents a major shift for the main character.</a:t>
            </a:r>
          </a:p>
          <a:p>
            <a:endParaRPr lang="en-US" dirty="0"/>
          </a:p>
        </p:txBody>
      </p:sp>
      <p:sp>
        <p:nvSpPr>
          <p:cNvPr id="4" name="Slide Number Placeholder 3"/>
          <p:cNvSpPr>
            <a:spLocks noGrp="1"/>
          </p:cNvSpPr>
          <p:nvPr>
            <p:ph type="sldNum" sz="quarter" idx="10"/>
          </p:nvPr>
        </p:nvSpPr>
        <p:spPr/>
        <p:txBody>
          <a:bodyPr/>
          <a:lstStyle/>
          <a:p>
            <a:fld id="{2C8BA62B-5402-3B43-B0FE-B8A073E2D859}" type="slidenum">
              <a:rPr lang="en-US" smtClean="0"/>
              <a:t>14</a:t>
            </a:fld>
            <a:endParaRPr lang="en-US"/>
          </a:p>
        </p:txBody>
      </p:sp>
    </p:spTree>
    <p:extLst>
      <p:ext uri="{BB962C8B-B14F-4D97-AF65-F5344CB8AC3E}">
        <p14:creationId xmlns:p14="http://schemas.microsoft.com/office/powerpoint/2010/main" val="13909911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https://</a:t>
            </a:r>
            <a:r>
              <a:rPr lang="en-US" dirty="0" err="1" smtClean="0"/>
              <a:t>www.youtube.com</a:t>
            </a:r>
            <a:r>
              <a:rPr lang="en-US" dirty="0" smtClean="0"/>
              <a:t>/</a:t>
            </a:r>
            <a:r>
              <a:rPr lang="en-US" dirty="0" err="1" smtClean="0"/>
              <a:t>watch?v</a:t>
            </a:r>
            <a:r>
              <a:rPr lang="en-US" dirty="0" smtClean="0"/>
              <a:t>=F2bk_9T482g</a:t>
            </a:r>
          </a:p>
          <a:p>
            <a:endParaRPr lang="en-US" dirty="0"/>
          </a:p>
        </p:txBody>
      </p:sp>
      <p:sp>
        <p:nvSpPr>
          <p:cNvPr id="4" name="Slide Number Placeholder 3"/>
          <p:cNvSpPr>
            <a:spLocks noGrp="1"/>
          </p:cNvSpPr>
          <p:nvPr>
            <p:ph type="sldNum" sz="quarter" idx="10"/>
          </p:nvPr>
        </p:nvSpPr>
        <p:spPr/>
        <p:txBody>
          <a:bodyPr/>
          <a:lstStyle/>
          <a:p>
            <a:fld id="{2C8BA62B-5402-3B43-B0FE-B8A073E2D859}" type="slidenum">
              <a:rPr lang="en-US" smtClean="0"/>
              <a:t>15</a:t>
            </a:fld>
            <a:endParaRPr lang="en-US"/>
          </a:p>
        </p:txBody>
      </p:sp>
    </p:spTree>
    <p:extLst>
      <p:ext uri="{BB962C8B-B14F-4D97-AF65-F5344CB8AC3E}">
        <p14:creationId xmlns:p14="http://schemas.microsoft.com/office/powerpoint/2010/main" val="20713236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Rising action is the principle that as a story advances so it intensifies more and more until the</a:t>
            </a:r>
          </a:p>
          <a:p>
            <a:r>
              <a:rPr lang="en-GB" sz="1200" kern="1200" dirty="0" smtClean="0">
                <a:solidFill>
                  <a:schemeClr val="tx1"/>
                </a:solidFill>
                <a:effectLst/>
                <a:latin typeface="+mn-lt"/>
                <a:ea typeface="+mn-ea"/>
                <a:cs typeface="+mn-cs"/>
              </a:rPr>
              <a:t>climax is reached. What is at stake for the characters is ever more important as the story progresses, to their principles in a moral drama, to their survival in a more action-led piece. Perhaps both.</a:t>
            </a:r>
          </a:p>
          <a:p>
            <a:endParaRPr lang="en-US" dirty="0"/>
          </a:p>
        </p:txBody>
      </p:sp>
      <p:sp>
        <p:nvSpPr>
          <p:cNvPr id="4" name="Slide Number Placeholder 3"/>
          <p:cNvSpPr>
            <a:spLocks noGrp="1"/>
          </p:cNvSpPr>
          <p:nvPr>
            <p:ph type="sldNum" sz="quarter" idx="10"/>
          </p:nvPr>
        </p:nvSpPr>
        <p:spPr/>
        <p:txBody>
          <a:bodyPr/>
          <a:lstStyle/>
          <a:p>
            <a:fld id="{2C8BA62B-5402-3B43-B0FE-B8A073E2D859}" type="slidenum">
              <a:rPr lang="en-US" smtClean="0"/>
              <a:t>17</a:t>
            </a:fld>
            <a:endParaRPr lang="en-US"/>
          </a:p>
        </p:txBody>
      </p:sp>
    </p:spTree>
    <p:extLst>
      <p:ext uri="{BB962C8B-B14F-4D97-AF65-F5344CB8AC3E}">
        <p14:creationId xmlns:p14="http://schemas.microsoft.com/office/powerpoint/2010/main" val="16403758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Michael and Kay at the wedding</a:t>
            </a:r>
          </a:p>
          <a:p>
            <a:r>
              <a:rPr lang="en-US" dirty="0" smtClean="0"/>
              <a:t>Michael</a:t>
            </a:r>
            <a:r>
              <a:rPr lang="en-US" baseline="0" dirty="0" smtClean="0"/>
              <a:t> at the hospital</a:t>
            </a:r>
          </a:p>
          <a:p>
            <a:r>
              <a:rPr lang="en-US" baseline="0" dirty="0" smtClean="0"/>
              <a:t>Michael offers plan</a:t>
            </a:r>
          </a:p>
          <a:p>
            <a:r>
              <a:rPr lang="en-US" baseline="0" dirty="0" smtClean="0"/>
              <a:t>Michael kills </a:t>
            </a:r>
            <a:r>
              <a:rPr lang="en-US" baseline="0" dirty="0" err="1" smtClean="0"/>
              <a:t>Solozzo</a:t>
            </a:r>
            <a:endParaRPr lang="en-US" baseline="0" dirty="0" smtClean="0"/>
          </a:p>
          <a:p>
            <a:r>
              <a:rPr lang="en-US" baseline="0" dirty="0" smtClean="0"/>
              <a:t>Michael at the christening</a:t>
            </a:r>
          </a:p>
          <a:p>
            <a:r>
              <a:rPr lang="en-US" baseline="0" dirty="0" smtClean="0"/>
              <a:t>Michael kills Carlo, lies to Kay</a:t>
            </a:r>
            <a:endParaRPr lang="en-US" dirty="0"/>
          </a:p>
        </p:txBody>
      </p:sp>
      <p:sp>
        <p:nvSpPr>
          <p:cNvPr id="4" name="Slide Number Placeholder 3"/>
          <p:cNvSpPr>
            <a:spLocks noGrp="1"/>
          </p:cNvSpPr>
          <p:nvPr>
            <p:ph type="sldNum" sz="quarter" idx="10"/>
          </p:nvPr>
        </p:nvSpPr>
        <p:spPr/>
        <p:txBody>
          <a:bodyPr/>
          <a:lstStyle/>
          <a:p>
            <a:fld id="{2C8BA62B-5402-3B43-B0FE-B8A073E2D859}" type="slidenum">
              <a:rPr lang="en-US" smtClean="0"/>
              <a:t>18</a:t>
            </a:fld>
            <a:endParaRPr lang="en-US"/>
          </a:p>
        </p:txBody>
      </p:sp>
    </p:spTree>
    <p:extLst>
      <p:ext uri="{BB962C8B-B14F-4D97-AF65-F5344CB8AC3E}">
        <p14:creationId xmlns:p14="http://schemas.microsoft.com/office/powerpoint/2010/main" val="1776608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ADAF12EE-EA78-CD46-99CD-D88E44FD0539}" type="datetimeFigureOut">
              <a:rPr lang="en-US" smtClean="0"/>
              <a:t>2/3/19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4A77C7-E9A4-5D45-92DB-0CFB7BB06D1B}"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DAF12EE-EA78-CD46-99CD-D88E44FD0539}" type="datetimeFigureOut">
              <a:rPr lang="en-US" smtClean="0"/>
              <a:t>2/3/19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4A77C7-E9A4-5D45-92DB-0CFB7BB06D1B}"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DAF12EE-EA78-CD46-99CD-D88E44FD0539}" type="datetimeFigureOut">
              <a:rPr lang="en-US" smtClean="0"/>
              <a:t>2/3/19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4A77C7-E9A4-5D45-92DB-0CFB7BB06D1B}"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DAF12EE-EA78-CD46-99CD-D88E44FD0539}" type="datetimeFigureOut">
              <a:rPr lang="en-US" smtClean="0"/>
              <a:t>2/3/19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4A77C7-E9A4-5D45-92DB-0CFB7BB06D1B}"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DAF12EE-EA78-CD46-99CD-D88E44FD0539}" type="datetimeFigureOut">
              <a:rPr lang="en-US" smtClean="0"/>
              <a:t>2/3/19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4A77C7-E9A4-5D45-92DB-0CFB7BB06D1B}"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DAF12EE-EA78-CD46-99CD-D88E44FD0539}" type="datetimeFigureOut">
              <a:rPr lang="en-US" smtClean="0"/>
              <a:t>2/3/19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4A77C7-E9A4-5D45-92DB-0CFB7BB06D1B}"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AF12EE-EA78-CD46-99CD-D88E44FD0539}" type="datetimeFigureOut">
              <a:rPr lang="en-US" smtClean="0"/>
              <a:t>2/3/19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44A77C7-E9A4-5D45-92DB-0CFB7BB06D1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DAF12EE-EA78-CD46-99CD-D88E44FD0539}" type="datetimeFigureOut">
              <a:rPr lang="en-US" smtClean="0"/>
              <a:t>2/3/19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4A77C7-E9A4-5D45-92DB-0CFB7BB06D1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DAF12EE-EA78-CD46-99CD-D88E44FD0539}" type="datetimeFigureOut">
              <a:rPr lang="en-US" smtClean="0"/>
              <a:t>2/3/19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4A77C7-E9A4-5D45-92DB-0CFB7BB06D1B}"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DAF12EE-EA78-CD46-99CD-D88E44FD0539}" type="datetimeFigureOut">
              <a:rPr lang="en-US" smtClean="0"/>
              <a:t>2/3/19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4A77C7-E9A4-5D45-92DB-0CFB7BB06D1B}"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DAF12EE-EA78-CD46-99CD-D88E44FD0539}" type="datetimeFigureOut">
              <a:rPr lang="en-US" smtClean="0"/>
              <a:t>2/3/19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4A77C7-E9A4-5D45-92DB-0CFB7BB06D1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AF12EE-EA78-CD46-99CD-D88E44FD0539}" type="datetimeFigureOut">
              <a:rPr lang="en-US" smtClean="0"/>
              <a:t>2/3/19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4A77C7-E9A4-5D45-92DB-0CFB7BB06D1B}" type="slidenum">
              <a:rPr lang="en-US" smtClean="0"/>
              <a:t>‹#›</a:t>
            </a:fld>
            <a:endParaRPr lang="en-US"/>
          </a:p>
        </p:txBody>
      </p:sp>
    </p:spTree>
    <p:extLst>
      <p:ext uri="{BB962C8B-B14F-4D97-AF65-F5344CB8AC3E}">
        <p14:creationId xmlns:p14="http://schemas.microsoft.com/office/powerpoint/2010/main" val="160640888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3.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5.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6.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Scriptwriting</a:t>
            </a:r>
          </a:p>
        </p:txBody>
      </p:sp>
      <p:sp>
        <p:nvSpPr>
          <p:cNvPr id="3" name="Subtitle 2"/>
          <p:cNvSpPr>
            <a:spLocks noGrp="1"/>
          </p:cNvSpPr>
          <p:nvPr>
            <p:ph type="subTitle" idx="1"/>
          </p:nvPr>
        </p:nvSpPr>
        <p:spPr/>
        <p:txBody>
          <a:bodyPr/>
          <a:lstStyle/>
          <a:p>
            <a:r>
              <a:rPr lang="en-US" dirty="0" smtClean="0"/>
              <a:t>M4X01654</a:t>
            </a:r>
            <a:endParaRPr lang="en-US" dirty="0"/>
          </a:p>
        </p:txBody>
      </p:sp>
    </p:spTree>
    <p:extLst>
      <p:ext uri="{BB962C8B-B14F-4D97-AF65-F5344CB8AC3E}">
        <p14:creationId xmlns:p14="http://schemas.microsoft.com/office/powerpoint/2010/main" val="5346925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Building Blocks of Story</a:t>
            </a:r>
            <a:endParaRPr lang="en-US" dirty="0"/>
          </a:p>
        </p:txBody>
      </p:sp>
      <p:sp>
        <p:nvSpPr>
          <p:cNvPr id="3" name="Text Placeholder 2"/>
          <p:cNvSpPr>
            <a:spLocks noGrp="1"/>
          </p:cNvSpPr>
          <p:nvPr>
            <p:ph type="body" idx="1"/>
          </p:nvPr>
        </p:nvSpPr>
        <p:spPr/>
        <p:txBody>
          <a:bodyPr/>
          <a:lstStyle/>
          <a:p>
            <a:r>
              <a:rPr lang="en-US" dirty="0" smtClean="0"/>
              <a:t>How are stories built?</a:t>
            </a:r>
            <a:endParaRPr lang="en-US" dirty="0"/>
          </a:p>
        </p:txBody>
      </p:sp>
    </p:spTree>
    <p:extLst>
      <p:ext uri="{BB962C8B-B14F-4D97-AF65-F5344CB8AC3E}">
        <p14:creationId xmlns:p14="http://schemas.microsoft.com/office/powerpoint/2010/main" val="16168252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The Micro &amp; The Macro</a:t>
            </a:r>
            <a:endParaRPr lang="en-US" dirty="0"/>
          </a:p>
        </p:txBody>
      </p:sp>
      <p:sp>
        <p:nvSpPr>
          <p:cNvPr id="3" name="Content Placeholder 2"/>
          <p:cNvSpPr>
            <a:spLocks noGrp="1"/>
          </p:cNvSpPr>
          <p:nvPr>
            <p:ph idx="1"/>
          </p:nvPr>
        </p:nvSpPr>
        <p:spPr/>
        <p:txBody>
          <a:bodyPr/>
          <a:lstStyle/>
          <a:p>
            <a:r>
              <a:rPr lang="en-GB" dirty="0"/>
              <a:t>Screen stories are built from simple structural elements</a:t>
            </a:r>
          </a:p>
          <a:p>
            <a:r>
              <a:rPr lang="en-GB" dirty="0"/>
              <a:t>Beats</a:t>
            </a:r>
          </a:p>
          <a:p>
            <a:r>
              <a:rPr lang="en-GB" dirty="0"/>
              <a:t>Scenes</a:t>
            </a:r>
          </a:p>
          <a:p>
            <a:r>
              <a:rPr lang="en-GB" dirty="0"/>
              <a:t>Sequences</a:t>
            </a:r>
          </a:p>
          <a:p>
            <a:r>
              <a:rPr lang="en-GB" dirty="0"/>
              <a:t>Acts</a:t>
            </a:r>
          </a:p>
          <a:p>
            <a:endParaRPr lang="en-US" dirty="0"/>
          </a:p>
        </p:txBody>
      </p:sp>
    </p:spTree>
    <p:extLst>
      <p:ext uri="{BB962C8B-B14F-4D97-AF65-F5344CB8AC3E}">
        <p14:creationId xmlns:p14="http://schemas.microsoft.com/office/powerpoint/2010/main" val="14971804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Beats</a:t>
            </a:r>
            <a:endParaRPr lang="en-US" dirty="0"/>
          </a:p>
        </p:txBody>
      </p:sp>
      <p:sp>
        <p:nvSpPr>
          <p:cNvPr id="3" name="Content Placeholder 2"/>
          <p:cNvSpPr>
            <a:spLocks noGrp="1"/>
          </p:cNvSpPr>
          <p:nvPr>
            <p:ph idx="1"/>
          </p:nvPr>
        </p:nvSpPr>
        <p:spPr/>
        <p:txBody>
          <a:bodyPr/>
          <a:lstStyle/>
          <a:p>
            <a:r>
              <a:rPr lang="en-US" dirty="0"/>
              <a:t>Smallest unit of </a:t>
            </a:r>
            <a:r>
              <a:rPr lang="en-US" dirty="0" smtClean="0"/>
              <a:t>story information</a:t>
            </a:r>
            <a:endParaRPr lang="en-US" dirty="0"/>
          </a:p>
          <a:p>
            <a:pPr lvl="1"/>
            <a:r>
              <a:rPr lang="en-US" dirty="0"/>
              <a:t>Texture story</a:t>
            </a:r>
          </a:p>
          <a:p>
            <a:pPr lvl="1"/>
            <a:r>
              <a:rPr lang="en-US" dirty="0"/>
              <a:t>Give new information to audience</a:t>
            </a:r>
          </a:p>
          <a:p>
            <a:pPr lvl="1"/>
            <a:r>
              <a:rPr lang="en-US" dirty="0"/>
              <a:t>Move story forward a little</a:t>
            </a:r>
          </a:p>
          <a:p>
            <a:endParaRPr lang="en-US" dirty="0"/>
          </a:p>
        </p:txBody>
      </p:sp>
    </p:spTree>
    <p:extLst>
      <p:ext uri="{BB962C8B-B14F-4D97-AF65-F5344CB8AC3E}">
        <p14:creationId xmlns:p14="http://schemas.microsoft.com/office/powerpoint/2010/main" val="1526928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Beats</a:t>
            </a:r>
            <a:endParaRPr lang="en-US" dirty="0"/>
          </a:p>
        </p:txBody>
      </p:sp>
      <p:sp>
        <p:nvSpPr>
          <p:cNvPr id="3" name="Content Placeholder 2"/>
          <p:cNvSpPr>
            <a:spLocks noGrp="1"/>
          </p:cNvSpPr>
          <p:nvPr>
            <p:ph idx="1"/>
          </p:nvPr>
        </p:nvSpPr>
        <p:spPr/>
        <p:txBody>
          <a:bodyPr>
            <a:normAutofit/>
          </a:bodyPr>
          <a:lstStyle/>
          <a:p>
            <a:r>
              <a:rPr lang="en-US" dirty="0" smtClean="0"/>
              <a:t>Beats can be conveyed in many ways</a:t>
            </a:r>
          </a:p>
          <a:p>
            <a:pPr lvl="1"/>
            <a:r>
              <a:rPr lang="en-US" dirty="0" smtClean="0"/>
              <a:t>D</a:t>
            </a:r>
            <a:r>
              <a:rPr lang="en-GB" dirty="0" err="1" smtClean="0"/>
              <a:t>ialogue</a:t>
            </a:r>
            <a:endParaRPr lang="en-GB" dirty="0" smtClean="0"/>
          </a:p>
          <a:p>
            <a:pPr lvl="1"/>
            <a:r>
              <a:rPr lang="en-GB" dirty="0" err="1"/>
              <a:t>M</a:t>
            </a:r>
            <a:r>
              <a:rPr lang="en-GB" dirty="0" err="1" smtClean="0"/>
              <a:t>ise</a:t>
            </a:r>
            <a:r>
              <a:rPr lang="en-GB" dirty="0" smtClean="0"/>
              <a:t> </a:t>
            </a:r>
            <a:r>
              <a:rPr lang="en-GB" dirty="0" err="1"/>
              <a:t>en</a:t>
            </a:r>
            <a:r>
              <a:rPr lang="en-GB" dirty="0"/>
              <a:t> </a:t>
            </a:r>
            <a:r>
              <a:rPr lang="en-GB" dirty="0" smtClean="0"/>
              <a:t>scene</a:t>
            </a:r>
          </a:p>
          <a:p>
            <a:pPr lvl="1"/>
            <a:r>
              <a:rPr lang="en-GB" dirty="0"/>
              <a:t>S</a:t>
            </a:r>
            <a:r>
              <a:rPr lang="en-GB" dirty="0" smtClean="0"/>
              <a:t>ound design</a:t>
            </a:r>
          </a:p>
          <a:p>
            <a:pPr lvl="1"/>
            <a:r>
              <a:rPr lang="en-GB" dirty="0" smtClean="0"/>
              <a:t>Performance</a:t>
            </a:r>
          </a:p>
          <a:p>
            <a:pPr lvl="1"/>
            <a:r>
              <a:rPr lang="en-GB" dirty="0" smtClean="0"/>
              <a:t>On-screen text</a:t>
            </a:r>
          </a:p>
          <a:p>
            <a:pPr lvl="1"/>
            <a:r>
              <a:rPr lang="en-GB" dirty="0" smtClean="0"/>
              <a:t>Narration, in fact any element of </a:t>
            </a:r>
            <a:r>
              <a:rPr lang="en-GB" dirty="0" err="1" smtClean="0"/>
              <a:t>filmcraft</a:t>
            </a:r>
            <a:endParaRPr lang="en-US" dirty="0" smtClean="0"/>
          </a:p>
        </p:txBody>
      </p:sp>
    </p:spTree>
    <p:extLst>
      <p:ext uri="{BB962C8B-B14F-4D97-AF65-F5344CB8AC3E}">
        <p14:creationId xmlns:p14="http://schemas.microsoft.com/office/powerpoint/2010/main" val="10459480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Beats Analysis </a:t>
            </a:r>
            <a:r>
              <a:rPr lang="mr-IN" dirty="0" smtClean="0"/>
              <a:t>–</a:t>
            </a:r>
            <a:r>
              <a:rPr lang="en-US" dirty="0" smtClean="0"/>
              <a:t> Casino Royale (2006)</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05742" y="1825625"/>
            <a:ext cx="8180515" cy="4351338"/>
          </a:xfrm>
        </p:spPr>
      </p:pic>
    </p:spTree>
    <p:extLst>
      <p:ext uri="{BB962C8B-B14F-4D97-AF65-F5344CB8AC3E}">
        <p14:creationId xmlns:p14="http://schemas.microsoft.com/office/powerpoint/2010/main" val="19916389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Beats Analysis </a:t>
            </a:r>
            <a:r>
              <a:rPr lang="mr-IN" dirty="0" smtClean="0"/>
              <a:t>–</a:t>
            </a:r>
            <a:r>
              <a:rPr lang="en-US" dirty="0" smtClean="0"/>
              <a:t> </a:t>
            </a:r>
            <a:r>
              <a:rPr lang="en-US" dirty="0" smtClean="0"/>
              <a:t>Dawn Of The Dead </a:t>
            </a:r>
            <a:r>
              <a:rPr lang="en-US" dirty="0" smtClean="0"/>
              <a:t>(2004)</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3415" y="1825625"/>
            <a:ext cx="7745168" cy="4351338"/>
          </a:xfrm>
        </p:spPr>
      </p:pic>
    </p:spTree>
    <p:extLst>
      <p:ext uri="{BB962C8B-B14F-4D97-AF65-F5344CB8AC3E}">
        <p14:creationId xmlns:p14="http://schemas.microsoft.com/office/powerpoint/2010/main" val="11101590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Beats Analysis </a:t>
            </a:r>
            <a:r>
              <a:rPr lang="mr-IN" dirty="0"/>
              <a:t>–</a:t>
            </a:r>
            <a:r>
              <a:rPr lang="en-US" dirty="0"/>
              <a:t> </a:t>
            </a:r>
            <a:r>
              <a:rPr lang="en-US" dirty="0" smtClean="0"/>
              <a:t>Dawn Of The Dead </a:t>
            </a:r>
            <a:r>
              <a:rPr lang="en-US" dirty="0" smtClean="0"/>
              <a:t>(2004)</a:t>
            </a:r>
            <a:endParaRPr lang="en-US" dirty="0"/>
          </a:p>
        </p:txBody>
      </p:sp>
      <p:sp>
        <p:nvSpPr>
          <p:cNvPr id="3" name="Content Placeholder 2"/>
          <p:cNvSpPr>
            <a:spLocks noGrp="1"/>
          </p:cNvSpPr>
          <p:nvPr>
            <p:ph idx="1"/>
          </p:nvPr>
        </p:nvSpPr>
        <p:spPr/>
        <p:txBody>
          <a:bodyPr/>
          <a:lstStyle/>
          <a:p>
            <a:r>
              <a:rPr lang="en-US" dirty="0" smtClean="0"/>
              <a:t>Count how many beats there are in the pre-title sequence of </a:t>
            </a:r>
            <a:r>
              <a:rPr lang="en-US" dirty="0" smtClean="0"/>
              <a:t>Dawn Of The Dead (2004)</a:t>
            </a:r>
            <a:endParaRPr lang="en-US" dirty="0" smtClean="0"/>
          </a:p>
          <a:p>
            <a:r>
              <a:rPr lang="en-US" dirty="0" smtClean="0"/>
              <a:t>Pick out every new piece of story information that the audience receives</a:t>
            </a:r>
            <a:endParaRPr lang="en-US" dirty="0"/>
          </a:p>
        </p:txBody>
      </p:sp>
    </p:spTree>
    <p:extLst>
      <p:ext uri="{BB962C8B-B14F-4D97-AF65-F5344CB8AC3E}">
        <p14:creationId xmlns:p14="http://schemas.microsoft.com/office/powerpoint/2010/main" val="146845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Beats Analysis </a:t>
            </a:r>
            <a:r>
              <a:rPr lang="mr-IN" dirty="0" smtClean="0"/>
              <a:t>–</a:t>
            </a:r>
            <a:r>
              <a:rPr lang="en-US" dirty="0" smtClean="0"/>
              <a:t> </a:t>
            </a:r>
            <a:r>
              <a:rPr lang="en-US" dirty="0" smtClean="0"/>
              <a:t>Wasp </a:t>
            </a:r>
            <a:r>
              <a:rPr lang="en-US" dirty="0" smtClean="0"/>
              <a:t>(2003)</a:t>
            </a:r>
            <a:endParaRPr lang="en-US"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234590" y="1829251"/>
            <a:ext cx="7722819" cy="4344085"/>
          </a:xfrm>
        </p:spPr>
      </p:pic>
    </p:spTree>
    <p:extLst>
      <p:ext uri="{BB962C8B-B14F-4D97-AF65-F5344CB8AC3E}">
        <p14:creationId xmlns:p14="http://schemas.microsoft.com/office/powerpoint/2010/main" val="15534239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Scenes</a:t>
            </a:r>
            <a:endParaRPr lang="en-US" dirty="0"/>
          </a:p>
        </p:txBody>
      </p:sp>
      <p:sp>
        <p:nvSpPr>
          <p:cNvPr id="3" name="Content Placeholder 2"/>
          <p:cNvSpPr>
            <a:spLocks noGrp="1"/>
          </p:cNvSpPr>
          <p:nvPr>
            <p:ph idx="1"/>
          </p:nvPr>
        </p:nvSpPr>
        <p:spPr/>
        <p:txBody>
          <a:bodyPr/>
          <a:lstStyle/>
          <a:p>
            <a:r>
              <a:rPr lang="en-GB" dirty="0"/>
              <a:t>Consist of several beats</a:t>
            </a:r>
          </a:p>
          <a:p>
            <a:r>
              <a:rPr lang="en-GB" dirty="0"/>
              <a:t>Raise a question</a:t>
            </a:r>
          </a:p>
          <a:p>
            <a:r>
              <a:rPr lang="en-GB" dirty="0"/>
              <a:t>Reveal new options</a:t>
            </a:r>
          </a:p>
          <a:p>
            <a:r>
              <a:rPr lang="en-GB" dirty="0"/>
              <a:t>Close off options</a:t>
            </a:r>
          </a:p>
          <a:p>
            <a:endParaRPr lang="en-US" dirty="0"/>
          </a:p>
        </p:txBody>
      </p:sp>
    </p:spTree>
    <p:extLst>
      <p:ext uri="{BB962C8B-B14F-4D97-AF65-F5344CB8AC3E}">
        <p14:creationId xmlns:p14="http://schemas.microsoft.com/office/powerpoint/2010/main" val="19606826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Sequence</a:t>
            </a:r>
            <a:endParaRPr lang="en-US" dirty="0"/>
          </a:p>
        </p:txBody>
      </p:sp>
      <p:sp>
        <p:nvSpPr>
          <p:cNvPr id="3" name="Content Placeholder 2"/>
          <p:cNvSpPr>
            <a:spLocks noGrp="1"/>
          </p:cNvSpPr>
          <p:nvPr>
            <p:ph idx="1"/>
          </p:nvPr>
        </p:nvSpPr>
        <p:spPr/>
        <p:txBody>
          <a:bodyPr/>
          <a:lstStyle/>
          <a:p>
            <a:r>
              <a:rPr lang="en-GB" dirty="0"/>
              <a:t>Series of scenes</a:t>
            </a:r>
          </a:p>
          <a:p>
            <a:r>
              <a:rPr lang="en-GB" dirty="0"/>
              <a:t>Show significant change</a:t>
            </a:r>
          </a:p>
          <a:p>
            <a:r>
              <a:rPr lang="en-GB" dirty="0"/>
              <a:t>Cover particular period of time</a:t>
            </a:r>
          </a:p>
          <a:p>
            <a:endParaRPr lang="en-US" dirty="0"/>
          </a:p>
        </p:txBody>
      </p:sp>
    </p:spTree>
    <p:extLst>
      <p:ext uri="{BB962C8B-B14F-4D97-AF65-F5344CB8AC3E}">
        <p14:creationId xmlns:p14="http://schemas.microsoft.com/office/powerpoint/2010/main" val="21214843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600" dirty="0" smtClean="0"/>
              <a:t>Sequence Analysis </a:t>
            </a:r>
            <a:r>
              <a:rPr lang="mr-IN" sz="3600" dirty="0" smtClean="0"/>
              <a:t>–</a:t>
            </a:r>
            <a:r>
              <a:rPr lang="en-US" sz="3600" dirty="0" smtClean="0"/>
              <a:t> Raiders Of The Lost Ark (1981</a:t>
            </a:r>
            <a:r>
              <a:rPr lang="en-US" dirty="0" smtClean="0"/>
              <a:t>)</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91435" y="1825625"/>
            <a:ext cx="10009130" cy="4351338"/>
          </a:xfrm>
        </p:spPr>
      </p:pic>
    </p:spTree>
    <p:extLst>
      <p:ext uri="{BB962C8B-B14F-4D97-AF65-F5344CB8AC3E}">
        <p14:creationId xmlns:p14="http://schemas.microsoft.com/office/powerpoint/2010/main" val="19156165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dirty="0"/>
              <a:t>Sequence Analysis </a:t>
            </a:r>
            <a:r>
              <a:rPr lang="mr-IN" sz="3600" dirty="0"/>
              <a:t>–</a:t>
            </a:r>
            <a:r>
              <a:rPr lang="en-US" sz="3600" dirty="0"/>
              <a:t> Raiders Of The Lost Ark (1981)</a:t>
            </a:r>
          </a:p>
        </p:txBody>
      </p:sp>
      <p:sp>
        <p:nvSpPr>
          <p:cNvPr id="3" name="Content Placeholder 2"/>
          <p:cNvSpPr>
            <a:spLocks noGrp="1"/>
          </p:cNvSpPr>
          <p:nvPr>
            <p:ph idx="1"/>
          </p:nvPr>
        </p:nvSpPr>
        <p:spPr/>
        <p:txBody>
          <a:bodyPr/>
          <a:lstStyle/>
          <a:p>
            <a:r>
              <a:rPr lang="en-US" dirty="0" smtClean="0"/>
              <a:t>What happens in each scene to move the story forward?</a:t>
            </a:r>
          </a:p>
          <a:p>
            <a:r>
              <a:rPr lang="en-US" dirty="0" smtClean="0"/>
              <a:t>What significant change(s) happen in this sequence?</a:t>
            </a:r>
          </a:p>
          <a:p>
            <a:r>
              <a:rPr lang="en-US" dirty="0" smtClean="0"/>
              <a:t>How long a period of time does the sequence take?</a:t>
            </a:r>
          </a:p>
          <a:p>
            <a:endParaRPr lang="en-US" dirty="0" smtClean="0"/>
          </a:p>
          <a:p>
            <a:endParaRPr lang="en-US" dirty="0"/>
          </a:p>
        </p:txBody>
      </p:sp>
    </p:spTree>
    <p:extLst>
      <p:ext uri="{BB962C8B-B14F-4D97-AF65-F5344CB8AC3E}">
        <p14:creationId xmlns:p14="http://schemas.microsoft.com/office/powerpoint/2010/main" val="1745904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Acts</a:t>
            </a:r>
            <a:endParaRPr lang="en-US" dirty="0"/>
          </a:p>
        </p:txBody>
      </p:sp>
      <p:sp>
        <p:nvSpPr>
          <p:cNvPr id="3" name="Content Placeholder 2"/>
          <p:cNvSpPr>
            <a:spLocks noGrp="1"/>
          </p:cNvSpPr>
          <p:nvPr>
            <p:ph idx="1"/>
          </p:nvPr>
        </p:nvSpPr>
        <p:spPr/>
        <p:txBody>
          <a:bodyPr/>
          <a:lstStyle/>
          <a:p>
            <a:r>
              <a:rPr lang="en-GB" dirty="0"/>
              <a:t>Series of sequences</a:t>
            </a:r>
          </a:p>
          <a:p>
            <a:r>
              <a:rPr lang="en-GB" dirty="0"/>
              <a:t>Major development of the story</a:t>
            </a:r>
          </a:p>
          <a:p>
            <a:r>
              <a:rPr lang="en-GB" dirty="0"/>
              <a:t>Plot points separate one act from the next</a:t>
            </a:r>
          </a:p>
          <a:p>
            <a:endParaRPr lang="en-US" dirty="0"/>
          </a:p>
        </p:txBody>
      </p:sp>
    </p:spTree>
    <p:extLst>
      <p:ext uri="{BB962C8B-B14F-4D97-AF65-F5344CB8AC3E}">
        <p14:creationId xmlns:p14="http://schemas.microsoft.com/office/powerpoint/2010/main" val="11888720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Acts Analysis </a:t>
            </a:r>
            <a:r>
              <a:rPr lang="mr-IN" dirty="0" smtClean="0"/>
              <a:t>–</a:t>
            </a:r>
            <a:r>
              <a:rPr lang="en-US" dirty="0" smtClean="0"/>
              <a:t> Up (2009)</a:t>
            </a:r>
            <a:endParaRPr lang="en-US"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368735" y="1825624"/>
            <a:ext cx="7454529" cy="4367357"/>
          </a:xfrm>
        </p:spPr>
      </p:pic>
    </p:spTree>
    <p:extLst>
      <p:ext uri="{BB962C8B-B14F-4D97-AF65-F5344CB8AC3E}">
        <p14:creationId xmlns:p14="http://schemas.microsoft.com/office/powerpoint/2010/main" val="9726048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Acts Analysis </a:t>
            </a:r>
            <a:r>
              <a:rPr lang="mr-IN" dirty="0"/>
              <a:t>–</a:t>
            </a:r>
            <a:r>
              <a:rPr lang="en-US" dirty="0"/>
              <a:t> Up (2009)</a:t>
            </a:r>
          </a:p>
        </p:txBody>
      </p:sp>
      <p:sp>
        <p:nvSpPr>
          <p:cNvPr id="3" name="Content Placeholder 2"/>
          <p:cNvSpPr>
            <a:spLocks noGrp="1"/>
          </p:cNvSpPr>
          <p:nvPr>
            <p:ph idx="1"/>
          </p:nvPr>
        </p:nvSpPr>
        <p:spPr/>
        <p:txBody>
          <a:bodyPr/>
          <a:lstStyle/>
          <a:p>
            <a:r>
              <a:rPr lang="en-US" dirty="0" smtClean="0"/>
              <a:t>What are the major developments of the story?</a:t>
            </a:r>
          </a:p>
          <a:p>
            <a:r>
              <a:rPr lang="en-US" dirty="0" smtClean="0"/>
              <a:t>What are the plot points that separate the acts?</a:t>
            </a:r>
            <a:endParaRPr lang="en-US" dirty="0"/>
          </a:p>
        </p:txBody>
      </p:sp>
    </p:spTree>
    <p:extLst>
      <p:ext uri="{BB962C8B-B14F-4D97-AF65-F5344CB8AC3E}">
        <p14:creationId xmlns:p14="http://schemas.microsoft.com/office/powerpoint/2010/main" val="272392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Rising </a:t>
            </a:r>
            <a:r>
              <a:rPr lang="en-GB" dirty="0" smtClean="0"/>
              <a:t>action</a:t>
            </a:r>
            <a:endParaRPr lang="en-US" dirty="0"/>
          </a:p>
        </p:txBody>
      </p:sp>
      <p:sp>
        <p:nvSpPr>
          <p:cNvPr id="3" name="Content Placeholder 2"/>
          <p:cNvSpPr>
            <a:spLocks noGrp="1"/>
          </p:cNvSpPr>
          <p:nvPr>
            <p:ph idx="1"/>
          </p:nvPr>
        </p:nvSpPr>
        <p:spPr/>
        <p:txBody>
          <a:bodyPr/>
          <a:lstStyle/>
          <a:p>
            <a:r>
              <a:rPr lang="en-GB" dirty="0" smtClean="0"/>
              <a:t>As </a:t>
            </a:r>
            <a:r>
              <a:rPr lang="en-GB" dirty="0"/>
              <a:t>story advances, so it intensifies</a:t>
            </a:r>
          </a:p>
          <a:p>
            <a:r>
              <a:rPr lang="en-GB" dirty="0"/>
              <a:t>Implication of events/actions increases in magnitude</a:t>
            </a:r>
          </a:p>
          <a:p>
            <a:r>
              <a:rPr lang="en-GB" dirty="0"/>
              <a:t>Often each scene, definitely each sequence</a:t>
            </a:r>
          </a:p>
          <a:p>
            <a:endParaRPr lang="en-US" dirty="0"/>
          </a:p>
        </p:txBody>
      </p:sp>
    </p:spTree>
    <p:extLst>
      <p:ext uri="{BB962C8B-B14F-4D97-AF65-F5344CB8AC3E}">
        <p14:creationId xmlns:p14="http://schemas.microsoft.com/office/powerpoint/2010/main" val="13104938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Analysis </a:t>
            </a:r>
            <a:r>
              <a:rPr lang="mr-IN" dirty="0" smtClean="0"/>
              <a:t>–</a:t>
            </a:r>
            <a:r>
              <a:rPr lang="en-US" dirty="0" smtClean="0"/>
              <a:t> The Godfather (1972)</a:t>
            </a:r>
            <a:endParaRPr lang="en-US"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195108" y="1825625"/>
            <a:ext cx="5801784" cy="4351338"/>
          </a:xfrm>
        </p:spPr>
      </p:pic>
    </p:spTree>
    <p:extLst>
      <p:ext uri="{BB962C8B-B14F-4D97-AF65-F5344CB8AC3E}">
        <p14:creationId xmlns:p14="http://schemas.microsoft.com/office/powerpoint/2010/main" val="1566365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Workshop exercise</a:t>
            </a:r>
            <a:endParaRPr lang="en-US" dirty="0"/>
          </a:p>
        </p:txBody>
      </p:sp>
      <p:sp>
        <p:nvSpPr>
          <p:cNvPr id="3" name="Content Placeholder 2"/>
          <p:cNvSpPr>
            <a:spLocks noGrp="1"/>
          </p:cNvSpPr>
          <p:nvPr>
            <p:ph idx="1"/>
          </p:nvPr>
        </p:nvSpPr>
        <p:spPr/>
        <p:txBody>
          <a:bodyPr/>
          <a:lstStyle/>
          <a:p>
            <a:r>
              <a:rPr lang="en-US" dirty="0" smtClean="0"/>
              <a:t>Working with your writing partner, write the beats for your earlier story</a:t>
            </a:r>
          </a:p>
          <a:p>
            <a:r>
              <a:rPr lang="en-US" dirty="0" smtClean="0"/>
              <a:t>Consider how you will use rising action</a:t>
            </a:r>
          </a:p>
          <a:p>
            <a:r>
              <a:rPr lang="en-US" dirty="0" smtClean="0"/>
              <a:t>To what extent does the scene have sequences/act breaks within it?</a:t>
            </a:r>
          </a:p>
          <a:p>
            <a:r>
              <a:rPr lang="en-US" dirty="0" smtClean="0"/>
              <a:t>You have 30 minutes</a:t>
            </a:r>
          </a:p>
          <a:p>
            <a:r>
              <a:rPr lang="en-US" dirty="0" smtClean="0"/>
              <a:t>Present your beat sheet to the group</a:t>
            </a:r>
            <a:endParaRPr lang="en-US" dirty="0"/>
          </a:p>
        </p:txBody>
      </p:sp>
    </p:spTree>
    <p:extLst>
      <p:ext uri="{BB962C8B-B14F-4D97-AF65-F5344CB8AC3E}">
        <p14:creationId xmlns:p14="http://schemas.microsoft.com/office/powerpoint/2010/main" val="3766672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The Micro &amp; The Macro</a:t>
            </a:r>
            <a:endParaRPr lang="en-US" dirty="0"/>
          </a:p>
        </p:txBody>
      </p:sp>
      <p:sp>
        <p:nvSpPr>
          <p:cNvPr id="3" name="Content Placeholder 2"/>
          <p:cNvSpPr>
            <a:spLocks noGrp="1"/>
          </p:cNvSpPr>
          <p:nvPr>
            <p:ph idx="1"/>
          </p:nvPr>
        </p:nvSpPr>
        <p:spPr/>
        <p:txBody>
          <a:bodyPr/>
          <a:lstStyle/>
          <a:p>
            <a:r>
              <a:rPr lang="en-GB" dirty="0"/>
              <a:t>How does each beat advance the story?</a:t>
            </a:r>
          </a:p>
          <a:p>
            <a:r>
              <a:rPr lang="en-GB" dirty="0"/>
              <a:t>What options does the scene open/close?</a:t>
            </a:r>
          </a:p>
          <a:p>
            <a:r>
              <a:rPr lang="en-GB" dirty="0"/>
              <a:t>What significant change happens across the sequence?</a:t>
            </a:r>
          </a:p>
          <a:p>
            <a:r>
              <a:rPr lang="en-GB" dirty="0"/>
              <a:t>What major development is there for each act?</a:t>
            </a:r>
          </a:p>
          <a:p>
            <a:r>
              <a:rPr lang="en-GB" dirty="0"/>
              <a:t>What are the plot points at the act breaks?</a:t>
            </a:r>
          </a:p>
          <a:p>
            <a:r>
              <a:rPr lang="en-GB" dirty="0"/>
              <a:t>How does the action rise?</a:t>
            </a:r>
          </a:p>
          <a:p>
            <a:endParaRPr lang="en-US" dirty="0"/>
          </a:p>
        </p:txBody>
      </p:sp>
    </p:spTree>
    <p:extLst>
      <p:ext uri="{BB962C8B-B14F-4D97-AF65-F5344CB8AC3E}">
        <p14:creationId xmlns:p14="http://schemas.microsoft.com/office/powerpoint/2010/main" val="63980437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646</TotalTime>
  <Words>897</Words>
  <Application>Microsoft Macintosh PowerPoint</Application>
  <PresentationFormat>Widescreen</PresentationFormat>
  <Paragraphs>100</Paragraphs>
  <Slides>20</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Calibri</vt:lpstr>
      <vt:lpstr>Calibri Light</vt:lpstr>
      <vt:lpstr>Mangal</vt:lpstr>
      <vt:lpstr>Arial</vt:lpstr>
      <vt:lpstr>Office Theme</vt:lpstr>
      <vt:lpstr>Scriptwriting</vt:lpstr>
      <vt:lpstr>The Building Blocks of Story</vt:lpstr>
      <vt:lpstr>The Micro &amp; The Macro</vt:lpstr>
      <vt:lpstr>Beats</vt:lpstr>
      <vt:lpstr>Beats</vt:lpstr>
      <vt:lpstr>Beats Analysis – Casino Royale (2006)</vt:lpstr>
      <vt:lpstr>Beats Analysis – Dawn Of The Dead (2004)</vt:lpstr>
      <vt:lpstr>Beats Analysis – Dawn Of The Dead (2004)</vt:lpstr>
      <vt:lpstr>Beats Analysis – Wasp (2003)</vt:lpstr>
      <vt:lpstr>Scenes</vt:lpstr>
      <vt:lpstr>Sequence</vt:lpstr>
      <vt:lpstr>Sequence Analysis – Raiders Of The Lost Ark (1981)</vt:lpstr>
      <vt:lpstr>Sequence Analysis – Raiders Of The Lost Ark (1981)</vt:lpstr>
      <vt:lpstr>Acts</vt:lpstr>
      <vt:lpstr>Acts Analysis – Up (2009)</vt:lpstr>
      <vt:lpstr>Acts Analysis – Up (2009)</vt:lpstr>
      <vt:lpstr>Rising action</vt:lpstr>
      <vt:lpstr>Analysis – The Godfather (1972)</vt:lpstr>
      <vt:lpstr>Workshop exercise</vt:lpstr>
      <vt:lpstr>The Micro &amp; The Macro</vt:lpstr>
    </vt:vector>
  </TitlesOfParts>
  <Company/>
  <LinksUpToDate>false</LinksUpToDate>
  <SharedDoc>false</SharedDoc>
  <HyperlinksChanged>false</HyperlinksChanged>
  <AppVersion>15.0032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Scriptwriting</dc:title>
  <dc:creator>Christopher Buxton</dc:creator>
  <cp:lastModifiedBy>Christopher Buxton</cp:lastModifiedBy>
  <cp:revision>18</cp:revision>
  <dcterms:created xsi:type="dcterms:W3CDTF">2017-10-07T15:09:11Z</dcterms:created>
  <dcterms:modified xsi:type="dcterms:W3CDTF">2019-02-03T19:45:45Z</dcterms:modified>
</cp:coreProperties>
</file>