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65" r:id="rId1"/>
  </p:sldMasterIdLst>
  <p:notesMasterIdLst>
    <p:notesMasterId r:id="rId38"/>
  </p:notesMasterIdLst>
  <p:sldIdLst>
    <p:sldId id="256" r:id="rId2"/>
    <p:sldId id="257" r:id="rId3"/>
    <p:sldId id="258" r:id="rId4"/>
    <p:sldId id="260" r:id="rId5"/>
    <p:sldId id="261" r:id="rId6"/>
    <p:sldId id="264" r:id="rId7"/>
    <p:sldId id="288" r:id="rId8"/>
    <p:sldId id="276" r:id="rId9"/>
    <p:sldId id="289" r:id="rId10"/>
    <p:sldId id="262" r:id="rId11"/>
    <p:sldId id="263" r:id="rId12"/>
    <p:sldId id="265" r:id="rId13"/>
    <p:sldId id="266" r:id="rId14"/>
    <p:sldId id="267" r:id="rId15"/>
    <p:sldId id="268" r:id="rId16"/>
    <p:sldId id="269" r:id="rId17"/>
    <p:sldId id="290" r:id="rId18"/>
    <p:sldId id="270" r:id="rId19"/>
    <p:sldId id="271" r:id="rId20"/>
    <p:sldId id="272" r:id="rId21"/>
    <p:sldId id="293" r:id="rId22"/>
    <p:sldId id="294" r:id="rId23"/>
    <p:sldId id="273" r:id="rId24"/>
    <p:sldId id="274" r:id="rId25"/>
    <p:sldId id="280" r:id="rId26"/>
    <p:sldId id="295" r:id="rId27"/>
    <p:sldId id="296" r:id="rId28"/>
    <p:sldId id="297" r:id="rId29"/>
    <p:sldId id="282" r:id="rId30"/>
    <p:sldId id="277" r:id="rId31"/>
    <p:sldId id="283" r:id="rId32"/>
    <p:sldId id="301" r:id="rId33"/>
    <p:sldId id="298" r:id="rId34"/>
    <p:sldId id="299" r:id="rId35"/>
    <p:sldId id="300" r:id="rId36"/>
    <p:sldId id="292"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22CC58-ACE6-564E-8526-5F76E16F5E5A}" v="401" dt="2025-11-08T00:43:55.5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5068"/>
    <p:restoredTop sz="94564"/>
  </p:normalViewPr>
  <p:slideViewPr>
    <p:cSldViewPr snapToGrid="0">
      <p:cViewPr varScale="1">
        <p:scale>
          <a:sx n="106" d="100"/>
          <a:sy n="106" d="100"/>
        </p:scale>
        <p:origin x="200" y="53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23B1A-3120-954E-93AA-ED8695627C66}"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ED2BCEAC-6251-9F49-9FA8-F4815937DFFC}">
      <dgm:prSet phldrT="[Text]"/>
      <dgm:spPr/>
      <dgm:t>
        <a:bodyPr/>
        <a:lstStyle/>
        <a:p>
          <a:pPr>
            <a:defRPr b="1"/>
          </a:pPr>
          <a:r>
            <a:rPr lang="en-GB" b="1">
              <a:latin typeface="Arial" panose="020B0604020202020204" pitchFamily="34" charset="0"/>
              <a:cs typeface="Arial" panose="020B0604020202020204" pitchFamily="34" charset="0"/>
            </a:rPr>
            <a:t>Skin symptoms</a:t>
          </a:r>
        </a:p>
      </dgm:t>
    </dgm:pt>
    <dgm:pt modelId="{362A21F6-AB72-BF43-9A61-199123BF980F}" type="parTrans" cxnId="{BDE0374F-66C8-5A4D-8050-FD9D62243E0E}">
      <dgm:prSet/>
      <dgm:spPr/>
      <dgm:t>
        <a:bodyPr/>
        <a:lstStyle/>
        <a:p>
          <a:endParaRPr lang="en-GB"/>
        </a:p>
      </dgm:t>
    </dgm:pt>
    <dgm:pt modelId="{8D0A92EC-68A6-344E-BAA3-A272119B2D15}" type="sibTrans" cxnId="{BDE0374F-66C8-5A4D-8050-FD9D62243E0E}">
      <dgm:prSet/>
      <dgm:spPr/>
      <dgm:t>
        <a:bodyPr/>
        <a:lstStyle/>
        <a:p>
          <a:endParaRPr lang="en-GB"/>
        </a:p>
      </dgm:t>
    </dgm:pt>
    <dgm:pt modelId="{C13DBAFC-FF5C-FC44-B570-37FAC163D1B2}">
      <dgm:prSet phldrT="[Text]"/>
      <dgm:spPr/>
      <dgm:t>
        <a:bodyPr/>
        <a:lstStyle/>
        <a:p>
          <a:r>
            <a:rPr lang="en-US" dirty="0">
              <a:latin typeface="Arial" panose="020B0604020202020204" pitchFamily="34" charset="0"/>
              <a:cs typeface="Arial" panose="020B0604020202020204" pitchFamily="34" charset="0"/>
            </a:rPr>
            <a:t>Multiple café-au-lait spots (light brown skin patches)</a:t>
          </a:r>
          <a:endParaRPr lang="en-GB" dirty="0">
            <a:latin typeface="Arial" panose="020B0604020202020204" pitchFamily="34" charset="0"/>
            <a:cs typeface="Arial" panose="020B0604020202020204" pitchFamily="34" charset="0"/>
          </a:endParaRPr>
        </a:p>
      </dgm:t>
    </dgm:pt>
    <dgm:pt modelId="{9117BFC7-7A37-1847-A56F-425D16957287}" type="parTrans" cxnId="{C7877A23-E930-DC46-93FE-2505AEF11AC2}">
      <dgm:prSet/>
      <dgm:spPr/>
      <dgm:t>
        <a:bodyPr/>
        <a:lstStyle/>
        <a:p>
          <a:endParaRPr lang="en-GB"/>
        </a:p>
      </dgm:t>
    </dgm:pt>
    <dgm:pt modelId="{1BDD2637-7F2B-5045-8AD3-7D25513D6D22}" type="sibTrans" cxnId="{C7877A23-E930-DC46-93FE-2505AEF11AC2}">
      <dgm:prSet/>
      <dgm:spPr/>
      <dgm:t>
        <a:bodyPr/>
        <a:lstStyle/>
        <a:p>
          <a:endParaRPr lang="en-GB"/>
        </a:p>
      </dgm:t>
    </dgm:pt>
    <dgm:pt modelId="{C4D7B220-70D9-9C4D-843F-2E2F5701CB47}">
      <dgm:prSet phldrT="[Text]"/>
      <dgm:spPr/>
      <dgm:t>
        <a:bodyPr/>
        <a:lstStyle/>
        <a:p>
          <a:pPr>
            <a:defRPr b="1"/>
          </a:pPr>
          <a:r>
            <a:rPr lang="en-GB" b="1">
              <a:latin typeface="Arial" panose="020B0604020202020204" pitchFamily="34" charset="0"/>
              <a:cs typeface="Arial" panose="020B0604020202020204" pitchFamily="34" charset="0"/>
            </a:rPr>
            <a:t>eye symptoms</a:t>
          </a:r>
        </a:p>
      </dgm:t>
    </dgm:pt>
    <dgm:pt modelId="{970EE4F7-5DE5-774B-8ED8-F9EACB480E33}" type="parTrans" cxnId="{9C6FAAEA-94D5-1C4B-B884-D592BA813A84}">
      <dgm:prSet/>
      <dgm:spPr/>
      <dgm:t>
        <a:bodyPr/>
        <a:lstStyle/>
        <a:p>
          <a:endParaRPr lang="en-GB"/>
        </a:p>
      </dgm:t>
    </dgm:pt>
    <dgm:pt modelId="{98CFF01D-C650-5844-A421-92D67DF4A5E2}" type="sibTrans" cxnId="{9C6FAAEA-94D5-1C4B-B884-D592BA813A84}">
      <dgm:prSet/>
      <dgm:spPr/>
      <dgm:t>
        <a:bodyPr/>
        <a:lstStyle/>
        <a:p>
          <a:endParaRPr lang="en-GB"/>
        </a:p>
      </dgm:t>
    </dgm:pt>
    <dgm:pt modelId="{8F437F09-C1A6-4F41-B2CB-39EEFFE18D70}">
      <dgm:prSet phldrT="[Text]"/>
      <dgm:spPr/>
      <dgm:t>
        <a:bodyPr/>
        <a:lstStyle/>
        <a:p>
          <a:r>
            <a:rPr lang="en-GB" i="0" dirty="0">
              <a:latin typeface="Arial" panose="020B0604020202020204" pitchFamily="34" charset="0"/>
              <a:cs typeface="Arial" panose="020B0604020202020204" pitchFamily="34" charset="0"/>
            </a:rPr>
            <a:t>Lisch Nodules (tiny brown spots on the iris)</a:t>
          </a:r>
        </a:p>
      </dgm:t>
    </dgm:pt>
    <dgm:pt modelId="{01DD3CEB-6742-874C-9E3F-BE139F20E324}" type="parTrans" cxnId="{70291341-2208-594E-B493-34AE6BC519F8}">
      <dgm:prSet/>
      <dgm:spPr/>
      <dgm:t>
        <a:bodyPr/>
        <a:lstStyle/>
        <a:p>
          <a:endParaRPr lang="en-GB"/>
        </a:p>
      </dgm:t>
    </dgm:pt>
    <dgm:pt modelId="{049B6F75-FE48-2F4E-AB60-36850BC14D3D}" type="sibTrans" cxnId="{70291341-2208-594E-B493-34AE6BC519F8}">
      <dgm:prSet/>
      <dgm:spPr/>
      <dgm:t>
        <a:bodyPr/>
        <a:lstStyle/>
        <a:p>
          <a:endParaRPr lang="en-GB"/>
        </a:p>
      </dgm:t>
    </dgm:pt>
    <dgm:pt modelId="{EB86C7E8-2B85-9549-A914-EC307F064906}">
      <dgm:prSet phldrT="[Text]"/>
      <dgm:spPr/>
      <dgm:t>
        <a:bodyPr/>
        <a:lstStyle/>
        <a:p>
          <a:r>
            <a:rPr lang="en-GB" i="0" dirty="0">
              <a:latin typeface="Arial" panose="020B0604020202020204" pitchFamily="34" charset="0"/>
              <a:cs typeface="Arial" panose="020B0604020202020204" pitchFamily="34" charset="0"/>
            </a:rPr>
            <a:t>Optic Pathway Glioma</a:t>
          </a:r>
        </a:p>
      </dgm:t>
    </dgm:pt>
    <dgm:pt modelId="{5C5F600A-2297-E24E-BA87-FAF135DCAAC0}" type="parTrans" cxnId="{8F2333BC-8043-E040-AAAF-4AF541DF64E4}">
      <dgm:prSet/>
      <dgm:spPr/>
      <dgm:t>
        <a:bodyPr/>
        <a:lstStyle/>
        <a:p>
          <a:endParaRPr lang="en-GB"/>
        </a:p>
      </dgm:t>
    </dgm:pt>
    <dgm:pt modelId="{D9BCF520-4160-884D-A12A-FE453996B194}" type="sibTrans" cxnId="{8F2333BC-8043-E040-AAAF-4AF541DF64E4}">
      <dgm:prSet/>
      <dgm:spPr/>
      <dgm:t>
        <a:bodyPr/>
        <a:lstStyle/>
        <a:p>
          <a:endParaRPr lang="en-GB"/>
        </a:p>
      </dgm:t>
    </dgm:pt>
    <dgm:pt modelId="{EA9870B4-8322-964D-AD59-85B59CD0A304}">
      <dgm:prSet phldrT="[Text]"/>
      <dgm:spPr/>
      <dgm:t>
        <a:bodyPr/>
        <a:lstStyle/>
        <a:p>
          <a:pPr>
            <a:defRPr b="1"/>
          </a:pPr>
          <a:r>
            <a:rPr lang="en-GB" b="1">
              <a:latin typeface="Arial" panose="020B0604020202020204" pitchFamily="34" charset="0"/>
              <a:cs typeface="Arial" panose="020B0604020202020204" pitchFamily="34" charset="0"/>
            </a:rPr>
            <a:t>Bone and skeletal symptoms</a:t>
          </a:r>
        </a:p>
      </dgm:t>
    </dgm:pt>
    <dgm:pt modelId="{27D8867F-C5F9-3945-AAD3-AFA2633324DE}" type="parTrans" cxnId="{7C156FBF-8E3F-1440-8646-408BADD3D8E4}">
      <dgm:prSet/>
      <dgm:spPr/>
      <dgm:t>
        <a:bodyPr/>
        <a:lstStyle/>
        <a:p>
          <a:endParaRPr lang="en-GB"/>
        </a:p>
      </dgm:t>
    </dgm:pt>
    <dgm:pt modelId="{298C21B5-F6CA-E343-926C-FF76CA846BF1}" type="sibTrans" cxnId="{7C156FBF-8E3F-1440-8646-408BADD3D8E4}">
      <dgm:prSet/>
      <dgm:spPr/>
      <dgm:t>
        <a:bodyPr/>
        <a:lstStyle/>
        <a:p>
          <a:endParaRPr lang="en-GB"/>
        </a:p>
      </dgm:t>
    </dgm:pt>
    <dgm:pt modelId="{1C7E7287-97A6-844A-A987-24118370F28A}">
      <dgm:prSet phldrT="[Text]"/>
      <dgm:spPr/>
      <dgm:t>
        <a:bodyPr/>
        <a:lstStyle/>
        <a:p>
          <a:r>
            <a:rPr lang="en-GB" i="0" dirty="0">
              <a:latin typeface="Arial" panose="020B0604020202020204" pitchFamily="34" charset="0"/>
              <a:cs typeface="Arial" panose="020B0604020202020204" pitchFamily="34" charset="0"/>
            </a:rPr>
            <a:t>Scoliosis (sideways curvature of the spine)</a:t>
          </a:r>
        </a:p>
      </dgm:t>
    </dgm:pt>
    <dgm:pt modelId="{255DEBAD-B63B-D44B-9B69-32E0FD396E68}" type="parTrans" cxnId="{0C0C2BF9-2005-1A4B-884E-B9D4E63047EA}">
      <dgm:prSet/>
      <dgm:spPr/>
      <dgm:t>
        <a:bodyPr/>
        <a:lstStyle/>
        <a:p>
          <a:endParaRPr lang="en-GB"/>
        </a:p>
      </dgm:t>
    </dgm:pt>
    <dgm:pt modelId="{926DE0B2-2750-3345-A8E3-9D00D82759D2}" type="sibTrans" cxnId="{0C0C2BF9-2005-1A4B-884E-B9D4E63047EA}">
      <dgm:prSet/>
      <dgm:spPr/>
      <dgm:t>
        <a:bodyPr/>
        <a:lstStyle/>
        <a:p>
          <a:endParaRPr lang="en-GB"/>
        </a:p>
      </dgm:t>
    </dgm:pt>
    <dgm:pt modelId="{F3E77715-11B4-5748-ACBD-7821F7F8C2E5}">
      <dgm:prSet phldrT="[Text]"/>
      <dgm:spPr/>
      <dgm:t>
        <a:bodyPr/>
        <a:lstStyle/>
        <a:p>
          <a:r>
            <a:rPr lang="en-GB" i="0" dirty="0">
              <a:latin typeface="Arial" panose="020B0604020202020204" pitchFamily="34" charset="0"/>
              <a:cs typeface="Arial" panose="020B0604020202020204" pitchFamily="34" charset="0"/>
            </a:rPr>
            <a:t>Sphenoid wing dysplasia (skull bone deformity)</a:t>
          </a:r>
        </a:p>
      </dgm:t>
    </dgm:pt>
    <dgm:pt modelId="{148B1580-B62F-004E-8D08-3C4136D2DEE6}" type="parTrans" cxnId="{DADAC283-C05F-2A4D-B545-CE96ABC99033}">
      <dgm:prSet/>
      <dgm:spPr/>
      <dgm:t>
        <a:bodyPr/>
        <a:lstStyle/>
        <a:p>
          <a:endParaRPr lang="en-GB"/>
        </a:p>
      </dgm:t>
    </dgm:pt>
    <dgm:pt modelId="{D6D03E11-B7B3-A14F-9F4D-2802999265D5}" type="sibTrans" cxnId="{DADAC283-C05F-2A4D-B545-CE96ABC99033}">
      <dgm:prSet/>
      <dgm:spPr/>
      <dgm:t>
        <a:bodyPr/>
        <a:lstStyle/>
        <a:p>
          <a:endParaRPr lang="en-GB"/>
        </a:p>
      </dgm:t>
    </dgm:pt>
    <dgm:pt modelId="{83200101-A830-2F49-A370-5439FAB83491}">
      <dgm:prSet/>
      <dgm:spPr/>
      <dgm:t>
        <a:bodyPr/>
        <a:lstStyle/>
        <a:p>
          <a:r>
            <a:rPr lang="en-US" dirty="0">
              <a:latin typeface="Arial" panose="020B0604020202020204" pitchFamily="34" charset="0"/>
              <a:cs typeface="Arial" panose="020B0604020202020204" pitchFamily="34" charset="0"/>
            </a:rPr>
            <a:t>Freckling in armpits.</a:t>
          </a:r>
        </a:p>
      </dgm:t>
    </dgm:pt>
    <dgm:pt modelId="{880A0417-E9CC-8A48-99C5-F5CCDF988B9F}" type="parTrans" cxnId="{1E7F4BB8-7323-F148-8F56-32F7EF0BA613}">
      <dgm:prSet/>
      <dgm:spPr/>
      <dgm:t>
        <a:bodyPr/>
        <a:lstStyle/>
        <a:p>
          <a:endParaRPr lang="en-GB"/>
        </a:p>
      </dgm:t>
    </dgm:pt>
    <dgm:pt modelId="{5F708D09-5484-A44B-A228-DDF8DC2EF2F7}" type="sibTrans" cxnId="{1E7F4BB8-7323-F148-8F56-32F7EF0BA613}">
      <dgm:prSet/>
      <dgm:spPr/>
      <dgm:t>
        <a:bodyPr/>
        <a:lstStyle/>
        <a:p>
          <a:endParaRPr lang="en-GB"/>
        </a:p>
      </dgm:t>
    </dgm:pt>
    <dgm:pt modelId="{1C9EC904-FD9E-EA4C-B7ED-CF735459C526}">
      <dgm:prSet/>
      <dgm:spPr/>
      <dgm:t>
        <a:bodyPr/>
        <a:lstStyle/>
        <a:p>
          <a:r>
            <a:rPr lang="en-US" dirty="0">
              <a:latin typeface="Arial" panose="020B0604020202020204" pitchFamily="34" charset="0"/>
              <a:cs typeface="Arial" panose="020B0604020202020204" pitchFamily="34" charset="0"/>
            </a:rPr>
            <a:t>Cutaneous neurofibromas</a:t>
          </a:r>
        </a:p>
      </dgm:t>
    </dgm:pt>
    <dgm:pt modelId="{01765989-0EAD-AE40-919E-C8FCA5597F04}" type="parTrans" cxnId="{6C35B216-DC93-F646-ABD6-64E59E0C3B93}">
      <dgm:prSet/>
      <dgm:spPr/>
      <dgm:t>
        <a:bodyPr/>
        <a:lstStyle/>
        <a:p>
          <a:endParaRPr lang="en-GB"/>
        </a:p>
      </dgm:t>
    </dgm:pt>
    <dgm:pt modelId="{9987C3D8-785C-9543-97B7-AB056D2E42B3}" type="sibTrans" cxnId="{6C35B216-DC93-F646-ABD6-64E59E0C3B93}">
      <dgm:prSet/>
      <dgm:spPr/>
      <dgm:t>
        <a:bodyPr/>
        <a:lstStyle/>
        <a:p>
          <a:endParaRPr lang="en-GB"/>
        </a:p>
      </dgm:t>
    </dgm:pt>
    <dgm:pt modelId="{D92D6A40-45B3-E348-A638-6AD28102A345}">
      <dgm:prSet/>
      <dgm:spPr/>
      <dgm:t>
        <a:bodyPr/>
        <a:lstStyle/>
        <a:p>
          <a:r>
            <a:rPr lang="en-US" dirty="0">
              <a:latin typeface="Arial" panose="020B0604020202020204" pitchFamily="34" charset="0"/>
              <a:cs typeface="Arial" panose="020B0604020202020204" pitchFamily="34" charset="0"/>
            </a:rPr>
            <a:t>Plexiform neurofibroma        (</a:t>
          </a:r>
          <a:r>
            <a:rPr lang="en-IN" b="0" i="0" u="none" dirty="0">
              <a:latin typeface="Arial" panose="020B0604020202020204" pitchFamily="34" charset="0"/>
              <a:cs typeface="Arial" panose="020B0604020202020204" pitchFamily="34" charset="0"/>
            </a:rPr>
            <a:t>Lammert, M. et al. (2005))</a:t>
          </a:r>
          <a:endParaRPr lang="en-US" dirty="0">
            <a:latin typeface="Arial" panose="020B0604020202020204" pitchFamily="34" charset="0"/>
            <a:cs typeface="Arial" panose="020B0604020202020204" pitchFamily="34" charset="0"/>
          </a:endParaRPr>
        </a:p>
      </dgm:t>
    </dgm:pt>
    <dgm:pt modelId="{631C7D6A-9E00-274B-8812-469EC4788649}" type="parTrans" cxnId="{A08E4642-FCD8-6646-AD6B-F1D3638C1868}">
      <dgm:prSet/>
      <dgm:spPr/>
      <dgm:t>
        <a:bodyPr/>
        <a:lstStyle/>
        <a:p>
          <a:endParaRPr lang="en-GB"/>
        </a:p>
      </dgm:t>
    </dgm:pt>
    <dgm:pt modelId="{1700BD8F-E524-9546-A32A-D26F5673B33C}" type="sibTrans" cxnId="{A08E4642-FCD8-6646-AD6B-F1D3638C1868}">
      <dgm:prSet/>
      <dgm:spPr/>
      <dgm:t>
        <a:bodyPr/>
        <a:lstStyle/>
        <a:p>
          <a:endParaRPr lang="en-GB"/>
        </a:p>
      </dgm:t>
    </dgm:pt>
    <dgm:pt modelId="{50C3997F-99A7-F840-9F0F-712DBA7713CC}">
      <dgm:prSet phldrT="[Text]"/>
      <dgm:spPr/>
      <dgm:t>
        <a:bodyPr/>
        <a:lstStyle/>
        <a:p>
          <a:r>
            <a:rPr lang="en-GB" i="0" dirty="0">
              <a:latin typeface="Arial" panose="020B0604020202020204" pitchFamily="34" charset="0"/>
              <a:cs typeface="Arial" panose="020B0604020202020204" pitchFamily="34" charset="0"/>
            </a:rPr>
            <a:t>Proptosis</a:t>
          </a:r>
        </a:p>
      </dgm:t>
    </dgm:pt>
    <dgm:pt modelId="{2AD1BD8E-A8AE-3342-920B-3C20BCCAC702}" type="parTrans" cxnId="{634A9EB6-7F2C-2845-A703-60BE6813C08A}">
      <dgm:prSet/>
      <dgm:spPr/>
      <dgm:t>
        <a:bodyPr/>
        <a:lstStyle/>
        <a:p>
          <a:endParaRPr lang="en-GB"/>
        </a:p>
      </dgm:t>
    </dgm:pt>
    <dgm:pt modelId="{C999BD89-F1B0-6049-AD98-4508382A9EDF}" type="sibTrans" cxnId="{634A9EB6-7F2C-2845-A703-60BE6813C08A}">
      <dgm:prSet/>
      <dgm:spPr/>
      <dgm:t>
        <a:bodyPr/>
        <a:lstStyle/>
        <a:p>
          <a:endParaRPr lang="en-GB"/>
        </a:p>
      </dgm:t>
    </dgm:pt>
    <dgm:pt modelId="{5F3DF123-0A9E-E248-8C17-887CA15FC0EB}">
      <dgm:prSet phldrT="[Text]"/>
      <dgm:spPr/>
      <dgm:t>
        <a:bodyPr/>
        <a:lstStyle/>
        <a:p>
          <a:endParaRPr lang="en-GB" dirty="0"/>
        </a:p>
      </dgm:t>
    </dgm:pt>
    <dgm:pt modelId="{D7C46C1B-4A51-9044-B19A-4ADFEFC102CC}" type="parTrans" cxnId="{D670DE47-6AE9-2B4D-8143-BA97A258DE37}">
      <dgm:prSet/>
      <dgm:spPr/>
      <dgm:t>
        <a:bodyPr/>
        <a:lstStyle/>
        <a:p>
          <a:endParaRPr lang="en-GB"/>
        </a:p>
      </dgm:t>
    </dgm:pt>
    <dgm:pt modelId="{2D490C09-9E3B-1549-8F78-42EBC187E3BC}" type="sibTrans" cxnId="{D670DE47-6AE9-2B4D-8143-BA97A258DE37}">
      <dgm:prSet/>
      <dgm:spPr/>
      <dgm:t>
        <a:bodyPr/>
        <a:lstStyle/>
        <a:p>
          <a:endParaRPr lang="en-GB"/>
        </a:p>
      </dgm:t>
    </dgm:pt>
    <dgm:pt modelId="{2074CBE6-D60A-7B4C-BE58-8B3135B8B29A}">
      <dgm:prSet phldrT="[Text]"/>
      <dgm:spPr/>
      <dgm:t>
        <a:bodyPr/>
        <a:lstStyle/>
        <a:p>
          <a:r>
            <a:rPr lang="en-GB" i="0" dirty="0">
              <a:latin typeface="Arial" panose="020B0604020202020204" pitchFamily="34" charset="0"/>
              <a:cs typeface="Arial" panose="020B0604020202020204" pitchFamily="34" charset="0"/>
            </a:rPr>
            <a:t>Reduced visual acuity (</a:t>
          </a:r>
          <a:r>
            <a:rPr lang="en-GB" i="0" dirty="0" err="1">
              <a:latin typeface="Arial" panose="020B0604020202020204" pitchFamily="34" charset="0"/>
              <a:cs typeface="Arial" panose="020B0604020202020204" pitchFamily="34" charset="0"/>
            </a:rPr>
            <a:t>graudual</a:t>
          </a:r>
          <a:r>
            <a:rPr lang="en-GB" i="0" dirty="0">
              <a:latin typeface="Arial" panose="020B0604020202020204" pitchFamily="34" charset="0"/>
              <a:cs typeface="Arial" panose="020B0604020202020204" pitchFamily="34" charset="0"/>
            </a:rPr>
            <a:t> vision loss from nerve compression)</a:t>
          </a:r>
          <a:r>
            <a:rPr lang="en-IN" b="0" i="0" u="none" dirty="0">
              <a:latin typeface="Arial" panose="020B0604020202020204" pitchFamily="34" charset="0"/>
              <a:cs typeface="Arial" panose="020B0604020202020204" pitchFamily="34" charset="0"/>
            </a:rPr>
            <a:t>(Neurofibromatosis Type 1: MedlinePlus Genetics, n.d.-b)</a:t>
          </a:r>
          <a:endParaRPr lang="en-GB" i="0" dirty="0">
            <a:latin typeface="Arial" panose="020B0604020202020204" pitchFamily="34" charset="0"/>
            <a:cs typeface="Arial" panose="020B0604020202020204" pitchFamily="34" charset="0"/>
          </a:endParaRPr>
        </a:p>
      </dgm:t>
    </dgm:pt>
    <dgm:pt modelId="{743BD6D9-3583-5749-B310-89FD5FB42197}" type="parTrans" cxnId="{2E198350-A796-134A-9BF5-D7C348DFA71E}">
      <dgm:prSet/>
      <dgm:spPr/>
      <dgm:t>
        <a:bodyPr/>
        <a:lstStyle/>
        <a:p>
          <a:endParaRPr lang="en-GB"/>
        </a:p>
      </dgm:t>
    </dgm:pt>
    <dgm:pt modelId="{F62B378C-BB66-584B-B04C-005D29791B01}" type="sibTrans" cxnId="{2E198350-A796-134A-9BF5-D7C348DFA71E}">
      <dgm:prSet/>
      <dgm:spPr/>
      <dgm:t>
        <a:bodyPr/>
        <a:lstStyle/>
        <a:p>
          <a:endParaRPr lang="en-GB"/>
        </a:p>
      </dgm:t>
    </dgm:pt>
    <dgm:pt modelId="{B8C7A0CC-DA01-5443-8607-932680CD6B06}">
      <dgm:prSet phldrT="[Text]"/>
      <dgm:spPr/>
      <dgm:t>
        <a:bodyPr/>
        <a:lstStyle/>
        <a:p>
          <a:r>
            <a:rPr lang="en-GB" i="0" dirty="0">
              <a:latin typeface="Arial" panose="020B0604020202020204" pitchFamily="34" charset="0"/>
              <a:cs typeface="Arial" panose="020B0604020202020204" pitchFamily="34" charset="0"/>
            </a:rPr>
            <a:t>Tibial dysplasia (fractures to lower leg bone)</a:t>
          </a:r>
        </a:p>
      </dgm:t>
    </dgm:pt>
    <dgm:pt modelId="{F8A044A3-C2A6-374D-A4D5-F01BC09FE955}" type="parTrans" cxnId="{22D73BFB-AE43-CC4C-956D-AB68DD697466}">
      <dgm:prSet/>
      <dgm:spPr/>
      <dgm:t>
        <a:bodyPr/>
        <a:lstStyle/>
        <a:p>
          <a:endParaRPr lang="en-GB"/>
        </a:p>
      </dgm:t>
    </dgm:pt>
    <dgm:pt modelId="{356E40FC-54A2-7A4A-8317-D877BD45FAA4}" type="sibTrans" cxnId="{22D73BFB-AE43-CC4C-956D-AB68DD697466}">
      <dgm:prSet/>
      <dgm:spPr/>
      <dgm:t>
        <a:bodyPr/>
        <a:lstStyle/>
        <a:p>
          <a:endParaRPr lang="en-GB"/>
        </a:p>
      </dgm:t>
    </dgm:pt>
    <dgm:pt modelId="{B02306BF-D626-6445-AE38-1A5C85665FAB}">
      <dgm:prSet phldrT="[Text]"/>
      <dgm:spPr/>
      <dgm:t>
        <a:bodyPr/>
        <a:lstStyle/>
        <a:p>
          <a:r>
            <a:rPr lang="en-GB" i="0" dirty="0">
              <a:latin typeface="Arial" panose="020B0604020202020204" pitchFamily="34" charset="0"/>
              <a:cs typeface="Arial" panose="020B0604020202020204" pitchFamily="34" charset="0"/>
            </a:rPr>
            <a:t>Bone abnormalities</a:t>
          </a:r>
          <a:r>
            <a:rPr lang="en-GB" i="0" dirty="0"/>
            <a:t> </a:t>
          </a:r>
          <a:r>
            <a:rPr lang="en-IN" b="0" i="0" u="none" dirty="0">
              <a:latin typeface="Arial" panose="020B0604020202020204" pitchFamily="34" charset="0"/>
              <a:cs typeface="Arial" panose="020B0604020202020204" pitchFamily="34" charset="0"/>
            </a:rPr>
            <a:t>(Neurofibromatosis Type 1: MedlinePlus Genetics, n.d.-b)</a:t>
          </a:r>
          <a:endParaRPr lang="en-GB" i="0" dirty="0">
            <a:latin typeface="Arial" panose="020B0604020202020204" pitchFamily="34" charset="0"/>
            <a:cs typeface="Arial" panose="020B0604020202020204" pitchFamily="34" charset="0"/>
          </a:endParaRPr>
        </a:p>
      </dgm:t>
    </dgm:pt>
    <dgm:pt modelId="{67F89A1B-AFD2-7249-A568-94B6972B0FED}" type="parTrans" cxnId="{0080B591-6701-CD40-BC6F-C0285EE64FE3}">
      <dgm:prSet/>
      <dgm:spPr/>
      <dgm:t>
        <a:bodyPr/>
        <a:lstStyle/>
        <a:p>
          <a:endParaRPr lang="en-GB"/>
        </a:p>
      </dgm:t>
    </dgm:pt>
    <dgm:pt modelId="{6F92F1AF-5A81-B34D-BB99-434EC7B6314C}" type="sibTrans" cxnId="{0080B591-6701-CD40-BC6F-C0285EE64FE3}">
      <dgm:prSet/>
      <dgm:spPr/>
      <dgm:t>
        <a:bodyPr/>
        <a:lstStyle/>
        <a:p>
          <a:endParaRPr lang="en-GB"/>
        </a:p>
      </dgm:t>
    </dgm:pt>
    <dgm:pt modelId="{4E75405B-46FB-9841-99FA-6EA7B07D99A0}" type="pres">
      <dgm:prSet presAssocID="{2FC23B1A-3120-954E-93AA-ED8695627C66}" presName="Name0" presStyleCnt="0">
        <dgm:presLayoutVars>
          <dgm:dir/>
          <dgm:animLvl val="lvl"/>
          <dgm:resizeHandles val="exact"/>
        </dgm:presLayoutVars>
      </dgm:prSet>
      <dgm:spPr/>
    </dgm:pt>
    <dgm:pt modelId="{DF60242E-166B-6442-8805-6601814BED46}" type="pres">
      <dgm:prSet presAssocID="{ED2BCEAC-6251-9F49-9FA8-F4815937DFFC}" presName="composite" presStyleCnt="0"/>
      <dgm:spPr/>
    </dgm:pt>
    <dgm:pt modelId="{E086FA6A-1FCB-934C-AD34-22F8EF3364CB}" type="pres">
      <dgm:prSet presAssocID="{ED2BCEAC-6251-9F49-9FA8-F4815937DFFC}" presName="parTx" presStyleLbl="alignNode1" presStyleIdx="0" presStyleCnt="3">
        <dgm:presLayoutVars>
          <dgm:chMax val="0"/>
          <dgm:chPref val="0"/>
          <dgm:bulletEnabled val="1"/>
        </dgm:presLayoutVars>
      </dgm:prSet>
      <dgm:spPr/>
    </dgm:pt>
    <dgm:pt modelId="{646FF4AF-AE49-1B4D-B9FC-2B51176C08E9}" type="pres">
      <dgm:prSet presAssocID="{ED2BCEAC-6251-9F49-9FA8-F4815937DFFC}" presName="desTx" presStyleLbl="alignAccFollowNode1" presStyleIdx="0" presStyleCnt="3">
        <dgm:presLayoutVars>
          <dgm:bulletEnabled val="1"/>
        </dgm:presLayoutVars>
      </dgm:prSet>
      <dgm:spPr/>
    </dgm:pt>
    <dgm:pt modelId="{F03BF516-9070-8541-B5C7-765014040253}" type="pres">
      <dgm:prSet presAssocID="{8D0A92EC-68A6-344E-BAA3-A272119B2D15}" presName="space" presStyleCnt="0"/>
      <dgm:spPr/>
    </dgm:pt>
    <dgm:pt modelId="{88CE167B-5E91-F541-B6A9-6DAB569181C1}" type="pres">
      <dgm:prSet presAssocID="{C4D7B220-70D9-9C4D-843F-2E2F5701CB47}" presName="composite" presStyleCnt="0"/>
      <dgm:spPr/>
    </dgm:pt>
    <dgm:pt modelId="{E5D23EFB-6766-FA41-81EE-A4C73BC54881}" type="pres">
      <dgm:prSet presAssocID="{C4D7B220-70D9-9C4D-843F-2E2F5701CB47}" presName="parTx" presStyleLbl="alignNode1" presStyleIdx="1" presStyleCnt="3">
        <dgm:presLayoutVars>
          <dgm:chMax val="0"/>
          <dgm:chPref val="0"/>
          <dgm:bulletEnabled val="1"/>
        </dgm:presLayoutVars>
      </dgm:prSet>
      <dgm:spPr/>
    </dgm:pt>
    <dgm:pt modelId="{E5D916DC-4849-304F-B5FE-05119855FDA1}" type="pres">
      <dgm:prSet presAssocID="{C4D7B220-70D9-9C4D-843F-2E2F5701CB47}" presName="desTx" presStyleLbl="alignAccFollowNode1" presStyleIdx="1" presStyleCnt="3">
        <dgm:presLayoutVars>
          <dgm:bulletEnabled val="1"/>
        </dgm:presLayoutVars>
      </dgm:prSet>
      <dgm:spPr/>
    </dgm:pt>
    <dgm:pt modelId="{E3C8ED34-163C-2B47-8143-7EDE8C08D0C7}" type="pres">
      <dgm:prSet presAssocID="{98CFF01D-C650-5844-A421-92D67DF4A5E2}" presName="space" presStyleCnt="0"/>
      <dgm:spPr/>
    </dgm:pt>
    <dgm:pt modelId="{55E84B69-8187-0944-945A-DEF1F3067297}" type="pres">
      <dgm:prSet presAssocID="{EA9870B4-8322-964D-AD59-85B59CD0A304}" presName="composite" presStyleCnt="0"/>
      <dgm:spPr/>
    </dgm:pt>
    <dgm:pt modelId="{75D38C03-EDEF-AC4E-A44F-6CE97CE99A5C}" type="pres">
      <dgm:prSet presAssocID="{EA9870B4-8322-964D-AD59-85B59CD0A304}" presName="parTx" presStyleLbl="alignNode1" presStyleIdx="2" presStyleCnt="3">
        <dgm:presLayoutVars>
          <dgm:chMax val="0"/>
          <dgm:chPref val="0"/>
          <dgm:bulletEnabled val="1"/>
        </dgm:presLayoutVars>
      </dgm:prSet>
      <dgm:spPr/>
    </dgm:pt>
    <dgm:pt modelId="{EF76F04E-02DA-C146-B0D3-C65C2F7D9E48}" type="pres">
      <dgm:prSet presAssocID="{EA9870B4-8322-964D-AD59-85B59CD0A304}" presName="desTx" presStyleLbl="alignAccFollowNode1" presStyleIdx="2" presStyleCnt="3">
        <dgm:presLayoutVars>
          <dgm:bulletEnabled val="1"/>
        </dgm:presLayoutVars>
      </dgm:prSet>
      <dgm:spPr/>
    </dgm:pt>
  </dgm:ptLst>
  <dgm:cxnLst>
    <dgm:cxn modelId="{F3F48B07-468B-FF4D-90B9-CDA39BDE18B7}" type="presOf" srcId="{ED2BCEAC-6251-9F49-9FA8-F4815937DFFC}" destId="{E086FA6A-1FCB-934C-AD34-22F8EF3364CB}" srcOrd="0" destOrd="0" presId="urn:microsoft.com/office/officeart/2005/8/layout/hList1"/>
    <dgm:cxn modelId="{06C1BE08-BFCB-B142-9C8D-2C6D5BCECEFF}" type="presOf" srcId="{50C3997F-99A7-F840-9F0F-712DBA7713CC}" destId="{E5D916DC-4849-304F-B5FE-05119855FDA1}" srcOrd="0" destOrd="2" presId="urn:microsoft.com/office/officeart/2005/8/layout/hList1"/>
    <dgm:cxn modelId="{2CAF7E10-8D64-B147-BB98-C7EAE7C3DCDD}" type="presOf" srcId="{B02306BF-D626-6445-AE38-1A5C85665FAB}" destId="{EF76F04E-02DA-C146-B0D3-C65C2F7D9E48}" srcOrd="0" destOrd="3" presId="urn:microsoft.com/office/officeart/2005/8/layout/hList1"/>
    <dgm:cxn modelId="{15808510-27AF-8343-8AC3-CAD98DE7040A}" type="presOf" srcId="{EB86C7E8-2B85-9549-A914-EC307F064906}" destId="{E5D916DC-4849-304F-B5FE-05119855FDA1}" srcOrd="0" destOrd="1" presId="urn:microsoft.com/office/officeart/2005/8/layout/hList1"/>
    <dgm:cxn modelId="{22836A12-1C3B-9443-9C2C-3638040CED6E}" type="presOf" srcId="{5F3DF123-0A9E-E248-8C17-887CA15FC0EB}" destId="{E5D916DC-4849-304F-B5FE-05119855FDA1}" srcOrd="0" destOrd="4" presId="urn:microsoft.com/office/officeart/2005/8/layout/hList1"/>
    <dgm:cxn modelId="{6C35B216-DC93-F646-ABD6-64E59E0C3B93}" srcId="{ED2BCEAC-6251-9F49-9FA8-F4815937DFFC}" destId="{1C9EC904-FD9E-EA4C-B7ED-CF735459C526}" srcOrd="2" destOrd="0" parTransId="{01765989-0EAD-AE40-919E-C8FCA5597F04}" sibTransId="{9987C3D8-785C-9543-97B7-AB056D2E42B3}"/>
    <dgm:cxn modelId="{DA0C781A-C259-2945-A30B-0A2980E35F38}" type="presOf" srcId="{D92D6A40-45B3-E348-A638-6AD28102A345}" destId="{646FF4AF-AE49-1B4D-B9FC-2B51176C08E9}" srcOrd="0" destOrd="3" presId="urn:microsoft.com/office/officeart/2005/8/layout/hList1"/>
    <dgm:cxn modelId="{6FB9301B-C0B2-3946-B0F0-8D32A4E20558}" type="presOf" srcId="{1C7E7287-97A6-844A-A987-24118370F28A}" destId="{EF76F04E-02DA-C146-B0D3-C65C2F7D9E48}" srcOrd="0" destOrd="0" presId="urn:microsoft.com/office/officeart/2005/8/layout/hList1"/>
    <dgm:cxn modelId="{C7877A23-E930-DC46-93FE-2505AEF11AC2}" srcId="{ED2BCEAC-6251-9F49-9FA8-F4815937DFFC}" destId="{C13DBAFC-FF5C-FC44-B570-37FAC163D1B2}" srcOrd="0" destOrd="0" parTransId="{9117BFC7-7A37-1847-A56F-425D16957287}" sibTransId="{1BDD2637-7F2B-5045-8AD3-7D25513D6D22}"/>
    <dgm:cxn modelId="{A9059523-E604-0F47-B884-951229D3EEFF}" type="presOf" srcId="{8F437F09-C1A6-4F41-B2CB-39EEFFE18D70}" destId="{E5D916DC-4849-304F-B5FE-05119855FDA1}" srcOrd="0" destOrd="0" presId="urn:microsoft.com/office/officeart/2005/8/layout/hList1"/>
    <dgm:cxn modelId="{70291341-2208-594E-B493-34AE6BC519F8}" srcId="{C4D7B220-70D9-9C4D-843F-2E2F5701CB47}" destId="{8F437F09-C1A6-4F41-B2CB-39EEFFE18D70}" srcOrd="0" destOrd="0" parTransId="{01DD3CEB-6742-874C-9E3F-BE139F20E324}" sibTransId="{049B6F75-FE48-2F4E-AB60-36850BC14D3D}"/>
    <dgm:cxn modelId="{A08E4642-FCD8-6646-AD6B-F1D3638C1868}" srcId="{ED2BCEAC-6251-9F49-9FA8-F4815937DFFC}" destId="{D92D6A40-45B3-E348-A638-6AD28102A345}" srcOrd="3" destOrd="0" parTransId="{631C7D6A-9E00-274B-8812-469EC4788649}" sibTransId="{1700BD8F-E524-9546-A32A-D26F5673B33C}"/>
    <dgm:cxn modelId="{D670DE47-6AE9-2B4D-8143-BA97A258DE37}" srcId="{C4D7B220-70D9-9C4D-843F-2E2F5701CB47}" destId="{5F3DF123-0A9E-E248-8C17-887CA15FC0EB}" srcOrd="4" destOrd="0" parTransId="{D7C46C1B-4A51-9044-B19A-4ADFEFC102CC}" sibTransId="{2D490C09-9E3B-1549-8F78-42EBC187E3BC}"/>
    <dgm:cxn modelId="{1979A64D-4FF9-3447-8DF9-828A75206884}" type="presOf" srcId="{1C9EC904-FD9E-EA4C-B7ED-CF735459C526}" destId="{646FF4AF-AE49-1B4D-B9FC-2B51176C08E9}" srcOrd="0" destOrd="2" presId="urn:microsoft.com/office/officeart/2005/8/layout/hList1"/>
    <dgm:cxn modelId="{BDE0374F-66C8-5A4D-8050-FD9D62243E0E}" srcId="{2FC23B1A-3120-954E-93AA-ED8695627C66}" destId="{ED2BCEAC-6251-9F49-9FA8-F4815937DFFC}" srcOrd="0" destOrd="0" parTransId="{362A21F6-AB72-BF43-9A61-199123BF980F}" sibTransId="{8D0A92EC-68A6-344E-BAA3-A272119B2D15}"/>
    <dgm:cxn modelId="{2E198350-A796-134A-9BF5-D7C348DFA71E}" srcId="{C4D7B220-70D9-9C4D-843F-2E2F5701CB47}" destId="{2074CBE6-D60A-7B4C-BE58-8B3135B8B29A}" srcOrd="3" destOrd="0" parTransId="{743BD6D9-3583-5749-B310-89FD5FB42197}" sibTransId="{F62B378C-BB66-584B-B04C-005D29791B01}"/>
    <dgm:cxn modelId="{A72F8852-2465-0145-8D29-31D3CFD1D73A}" type="presOf" srcId="{B8C7A0CC-DA01-5443-8607-932680CD6B06}" destId="{EF76F04E-02DA-C146-B0D3-C65C2F7D9E48}" srcOrd="0" destOrd="1" presId="urn:microsoft.com/office/officeart/2005/8/layout/hList1"/>
    <dgm:cxn modelId="{09F7CA56-8AEE-C342-81B9-60B996C29923}" type="presOf" srcId="{C13DBAFC-FF5C-FC44-B570-37FAC163D1B2}" destId="{646FF4AF-AE49-1B4D-B9FC-2B51176C08E9}" srcOrd="0" destOrd="0" presId="urn:microsoft.com/office/officeart/2005/8/layout/hList1"/>
    <dgm:cxn modelId="{8259376D-8C2E-5B4E-A0D1-9C4F337810C0}" type="presOf" srcId="{2074CBE6-D60A-7B4C-BE58-8B3135B8B29A}" destId="{E5D916DC-4849-304F-B5FE-05119855FDA1}" srcOrd="0" destOrd="3" presId="urn:microsoft.com/office/officeart/2005/8/layout/hList1"/>
    <dgm:cxn modelId="{DADAC283-C05F-2A4D-B545-CE96ABC99033}" srcId="{EA9870B4-8322-964D-AD59-85B59CD0A304}" destId="{F3E77715-11B4-5748-ACBD-7821F7F8C2E5}" srcOrd="2" destOrd="0" parTransId="{148B1580-B62F-004E-8D08-3C4136D2DEE6}" sibTransId="{D6D03E11-B7B3-A14F-9F4D-2802999265D5}"/>
    <dgm:cxn modelId="{2F96538D-2645-4B43-9FD6-9AD2E108A993}" type="presOf" srcId="{C4D7B220-70D9-9C4D-843F-2E2F5701CB47}" destId="{E5D23EFB-6766-FA41-81EE-A4C73BC54881}" srcOrd="0" destOrd="0" presId="urn:microsoft.com/office/officeart/2005/8/layout/hList1"/>
    <dgm:cxn modelId="{0080B591-6701-CD40-BC6F-C0285EE64FE3}" srcId="{EA9870B4-8322-964D-AD59-85B59CD0A304}" destId="{B02306BF-D626-6445-AE38-1A5C85665FAB}" srcOrd="3" destOrd="0" parTransId="{67F89A1B-AFD2-7249-A568-94B6972B0FED}" sibTransId="{6F92F1AF-5A81-B34D-BB99-434EC7B6314C}"/>
    <dgm:cxn modelId="{8590D2A5-FAEF-1B41-AB62-ACC2D0C5EE83}" type="presOf" srcId="{F3E77715-11B4-5748-ACBD-7821F7F8C2E5}" destId="{EF76F04E-02DA-C146-B0D3-C65C2F7D9E48}" srcOrd="0" destOrd="2" presId="urn:microsoft.com/office/officeart/2005/8/layout/hList1"/>
    <dgm:cxn modelId="{634A9EB6-7F2C-2845-A703-60BE6813C08A}" srcId="{C4D7B220-70D9-9C4D-843F-2E2F5701CB47}" destId="{50C3997F-99A7-F840-9F0F-712DBA7713CC}" srcOrd="2" destOrd="0" parTransId="{2AD1BD8E-A8AE-3342-920B-3C20BCCAC702}" sibTransId="{C999BD89-F1B0-6049-AD98-4508382A9EDF}"/>
    <dgm:cxn modelId="{1E7F4BB8-7323-F148-8F56-32F7EF0BA613}" srcId="{ED2BCEAC-6251-9F49-9FA8-F4815937DFFC}" destId="{83200101-A830-2F49-A370-5439FAB83491}" srcOrd="1" destOrd="0" parTransId="{880A0417-E9CC-8A48-99C5-F5CCDF988B9F}" sibTransId="{5F708D09-5484-A44B-A228-DDF8DC2EF2F7}"/>
    <dgm:cxn modelId="{8F2333BC-8043-E040-AAAF-4AF541DF64E4}" srcId="{C4D7B220-70D9-9C4D-843F-2E2F5701CB47}" destId="{EB86C7E8-2B85-9549-A914-EC307F064906}" srcOrd="1" destOrd="0" parTransId="{5C5F600A-2297-E24E-BA87-FAF135DCAAC0}" sibTransId="{D9BCF520-4160-884D-A12A-FE453996B194}"/>
    <dgm:cxn modelId="{7C156FBF-8E3F-1440-8646-408BADD3D8E4}" srcId="{2FC23B1A-3120-954E-93AA-ED8695627C66}" destId="{EA9870B4-8322-964D-AD59-85B59CD0A304}" srcOrd="2" destOrd="0" parTransId="{27D8867F-C5F9-3945-AAD3-AFA2633324DE}" sibTransId="{298C21B5-F6CA-E343-926C-FF76CA846BF1}"/>
    <dgm:cxn modelId="{F76A5EC3-D521-F645-BAC9-8B5AF72ED1D9}" type="presOf" srcId="{83200101-A830-2F49-A370-5439FAB83491}" destId="{646FF4AF-AE49-1B4D-B9FC-2B51176C08E9}" srcOrd="0" destOrd="1" presId="urn:microsoft.com/office/officeart/2005/8/layout/hList1"/>
    <dgm:cxn modelId="{E08690D7-AC5D-FD40-AD31-DBAF79FD25FC}" type="presOf" srcId="{EA9870B4-8322-964D-AD59-85B59CD0A304}" destId="{75D38C03-EDEF-AC4E-A44F-6CE97CE99A5C}" srcOrd="0" destOrd="0" presId="urn:microsoft.com/office/officeart/2005/8/layout/hList1"/>
    <dgm:cxn modelId="{9C6FAAEA-94D5-1C4B-B884-D592BA813A84}" srcId="{2FC23B1A-3120-954E-93AA-ED8695627C66}" destId="{C4D7B220-70D9-9C4D-843F-2E2F5701CB47}" srcOrd="1" destOrd="0" parTransId="{970EE4F7-5DE5-774B-8ED8-F9EACB480E33}" sibTransId="{98CFF01D-C650-5844-A421-92D67DF4A5E2}"/>
    <dgm:cxn modelId="{ACB5C9F1-8C14-6C48-91B8-B9C400288F44}" type="presOf" srcId="{2FC23B1A-3120-954E-93AA-ED8695627C66}" destId="{4E75405B-46FB-9841-99FA-6EA7B07D99A0}" srcOrd="0" destOrd="0" presId="urn:microsoft.com/office/officeart/2005/8/layout/hList1"/>
    <dgm:cxn modelId="{0C0C2BF9-2005-1A4B-884E-B9D4E63047EA}" srcId="{EA9870B4-8322-964D-AD59-85B59CD0A304}" destId="{1C7E7287-97A6-844A-A987-24118370F28A}" srcOrd="0" destOrd="0" parTransId="{255DEBAD-B63B-D44B-9B69-32E0FD396E68}" sibTransId="{926DE0B2-2750-3345-A8E3-9D00D82759D2}"/>
    <dgm:cxn modelId="{22D73BFB-AE43-CC4C-956D-AB68DD697466}" srcId="{EA9870B4-8322-964D-AD59-85B59CD0A304}" destId="{B8C7A0CC-DA01-5443-8607-932680CD6B06}" srcOrd="1" destOrd="0" parTransId="{F8A044A3-C2A6-374D-A4D5-F01BC09FE955}" sibTransId="{356E40FC-54A2-7A4A-8317-D877BD45FAA4}"/>
    <dgm:cxn modelId="{85559624-5CFF-894A-85F0-D0AD6B3D6EB5}" type="presParOf" srcId="{4E75405B-46FB-9841-99FA-6EA7B07D99A0}" destId="{DF60242E-166B-6442-8805-6601814BED46}" srcOrd="0" destOrd="0" presId="urn:microsoft.com/office/officeart/2005/8/layout/hList1"/>
    <dgm:cxn modelId="{02029063-398F-2843-9CBC-790C3C1730F9}" type="presParOf" srcId="{DF60242E-166B-6442-8805-6601814BED46}" destId="{E086FA6A-1FCB-934C-AD34-22F8EF3364CB}" srcOrd="0" destOrd="0" presId="urn:microsoft.com/office/officeart/2005/8/layout/hList1"/>
    <dgm:cxn modelId="{DB9E35BB-BBF4-434A-8AB6-0B42C474E8B4}" type="presParOf" srcId="{DF60242E-166B-6442-8805-6601814BED46}" destId="{646FF4AF-AE49-1B4D-B9FC-2B51176C08E9}" srcOrd="1" destOrd="0" presId="urn:microsoft.com/office/officeart/2005/8/layout/hList1"/>
    <dgm:cxn modelId="{3054735C-7F27-924D-AE7E-D66385861C45}" type="presParOf" srcId="{4E75405B-46FB-9841-99FA-6EA7B07D99A0}" destId="{F03BF516-9070-8541-B5C7-765014040253}" srcOrd="1" destOrd="0" presId="urn:microsoft.com/office/officeart/2005/8/layout/hList1"/>
    <dgm:cxn modelId="{1C69F4E4-69BA-5B43-AFA6-250E10672FD4}" type="presParOf" srcId="{4E75405B-46FB-9841-99FA-6EA7B07D99A0}" destId="{88CE167B-5E91-F541-B6A9-6DAB569181C1}" srcOrd="2" destOrd="0" presId="urn:microsoft.com/office/officeart/2005/8/layout/hList1"/>
    <dgm:cxn modelId="{750B0086-D978-7047-BB5D-71D58C948471}" type="presParOf" srcId="{88CE167B-5E91-F541-B6A9-6DAB569181C1}" destId="{E5D23EFB-6766-FA41-81EE-A4C73BC54881}" srcOrd="0" destOrd="0" presId="urn:microsoft.com/office/officeart/2005/8/layout/hList1"/>
    <dgm:cxn modelId="{32C6CC62-5735-E248-BB83-5BA680C40BF0}" type="presParOf" srcId="{88CE167B-5E91-F541-B6A9-6DAB569181C1}" destId="{E5D916DC-4849-304F-B5FE-05119855FDA1}" srcOrd="1" destOrd="0" presId="urn:microsoft.com/office/officeart/2005/8/layout/hList1"/>
    <dgm:cxn modelId="{91527AE6-D022-8F43-8C0E-0518B9311960}" type="presParOf" srcId="{4E75405B-46FB-9841-99FA-6EA7B07D99A0}" destId="{E3C8ED34-163C-2B47-8143-7EDE8C08D0C7}" srcOrd="3" destOrd="0" presId="urn:microsoft.com/office/officeart/2005/8/layout/hList1"/>
    <dgm:cxn modelId="{7FE4A934-3FFD-5F4C-A561-87437C36C16D}" type="presParOf" srcId="{4E75405B-46FB-9841-99FA-6EA7B07D99A0}" destId="{55E84B69-8187-0944-945A-DEF1F3067297}" srcOrd="4" destOrd="0" presId="urn:microsoft.com/office/officeart/2005/8/layout/hList1"/>
    <dgm:cxn modelId="{CA411CD5-B245-9145-9EDE-F9615CC95530}" type="presParOf" srcId="{55E84B69-8187-0944-945A-DEF1F3067297}" destId="{75D38C03-EDEF-AC4E-A44F-6CE97CE99A5C}" srcOrd="0" destOrd="0" presId="urn:microsoft.com/office/officeart/2005/8/layout/hList1"/>
    <dgm:cxn modelId="{B09EC13F-02CF-0245-8CFC-DF7090232D08}" type="presParOf" srcId="{55E84B69-8187-0944-945A-DEF1F3067297}" destId="{EF76F04E-02DA-C146-B0D3-C65C2F7D9E4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6FA6A-1FCB-934C-AD34-22F8EF3364CB}">
      <dsp:nvSpPr>
        <dsp:cNvPr id="0" name=""/>
        <dsp:cNvSpPr/>
      </dsp:nvSpPr>
      <dsp:spPr>
        <a:xfrm>
          <a:off x="2808" y="636129"/>
          <a:ext cx="2738349" cy="374400"/>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Skin symptoms</a:t>
          </a:r>
        </a:p>
      </dsp:txBody>
      <dsp:txXfrm>
        <a:off x="2808" y="636129"/>
        <a:ext cx="2738349" cy="374400"/>
      </dsp:txXfrm>
    </dsp:sp>
    <dsp:sp modelId="{646FF4AF-AE49-1B4D-B9FC-2B51176C08E9}">
      <dsp:nvSpPr>
        <dsp:cNvPr id="0" name=""/>
        <dsp:cNvSpPr/>
      </dsp:nvSpPr>
      <dsp:spPr>
        <a:xfrm>
          <a:off x="2808" y="1010529"/>
          <a:ext cx="2738349" cy="2007281"/>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Multiple café-au-lait spots (light brown skin patches)</a:t>
          </a:r>
          <a:endParaRPr lang="en-GB" sz="130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Freckling in armpits.</a:t>
          </a: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Cutaneous neurofibromas</a:t>
          </a: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Plexiform neurofibroma        (</a:t>
          </a:r>
          <a:r>
            <a:rPr lang="en-IN" sz="1300" b="0" i="0" u="none" kern="1200" dirty="0">
              <a:latin typeface="Arial" panose="020B0604020202020204" pitchFamily="34" charset="0"/>
              <a:cs typeface="Arial" panose="020B0604020202020204" pitchFamily="34" charset="0"/>
            </a:rPr>
            <a:t>Lammert, M. et al. (2005))</a:t>
          </a:r>
          <a:endParaRPr lang="en-US" sz="1300" kern="1200" dirty="0">
            <a:latin typeface="Arial" panose="020B0604020202020204" pitchFamily="34" charset="0"/>
            <a:cs typeface="Arial" panose="020B0604020202020204" pitchFamily="34" charset="0"/>
          </a:endParaRPr>
        </a:p>
      </dsp:txBody>
      <dsp:txXfrm>
        <a:off x="2808" y="1010529"/>
        <a:ext cx="2738349" cy="2007281"/>
      </dsp:txXfrm>
    </dsp:sp>
    <dsp:sp modelId="{E5D23EFB-6766-FA41-81EE-A4C73BC54881}">
      <dsp:nvSpPr>
        <dsp:cNvPr id="0" name=""/>
        <dsp:cNvSpPr/>
      </dsp:nvSpPr>
      <dsp:spPr>
        <a:xfrm>
          <a:off x="3124527" y="636129"/>
          <a:ext cx="2738349" cy="374400"/>
        </a:xfrm>
        <a:prstGeom prst="rect">
          <a:avLst/>
        </a:prstGeom>
        <a:solidFill>
          <a:schemeClr val="accent2">
            <a:hueOff val="444793"/>
            <a:satOff val="-9942"/>
            <a:lumOff val="-9412"/>
            <a:alphaOff val="0"/>
          </a:schemeClr>
        </a:solidFill>
        <a:ln w="15875" cap="rnd" cmpd="sng" algn="ctr">
          <a:solidFill>
            <a:schemeClr val="accent2">
              <a:hueOff val="444793"/>
              <a:satOff val="-9942"/>
              <a:lumOff val="-941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eye symptoms</a:t>
          </a:r>
        </a:p>
      </dsp:txBody>
      <dsp:txXfrm>
        <a:off x="3124527" y="636129"/>
        <a:ext cx="2738349" cy="374400"/>
      </dsp:txXfrm>
    </dsp:sp>
    <dsp:sp modelId="{E5D916DC-4849-304F-B5FE-05119855FDA1}">
      <dsp:nvSpPr>
        <dsp:cNvPr id="0" name=""/>
        <dsp:cNvSpPr/>
      </dsp:nvSpPr>
      <dsp:spPr>
        <a:xfrm>
          <a:off x="3124527" y="1010529"/>
          <a:ext cx="2738349" cy="2007281"/>
        </a:xfrm>
        <a:prstGeom prst="rect">
          <a:avLst/>
        </a:prstGeom>
        <a:solidFill>
          <a:schemeClr val="accent2">
            <a:tint val="40000"/>
            <a:alpha val="90000"/>
            <a:hueOff val="491071"/>
            <a:satOff val="-25033"/>
            <a:lumOff val="-2589"/>
            <a:alphaOff val="0"/>
          </a:schemeClr>
        </a:solidFill>
        <a:ln w="15875" cap="rnd" cmpd="sng" algn="ctr">
          <a:solidFill>
            <a:schemeClr val="accent2">
              <a:tint val="40000"/>
              <a:alpha val="90000"/>
              <a:hueOff val="491071"/>
              <a:satOff val="-25033"/>
              <a:lumOff val="-2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Lisch Nodules (tiny brown spots on the iris)</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Optic Pathway Glioma</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Proptosis</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Reduced visual acuity (</a:t>
          </a:r>
          <a:r>
            <a:rPr lang="en-GB" sz="1300" i="0" kern="1200" dirty="0" err="1">
              <a:latin typeface="Arial" panose="020B0604020202020204" pitchFamily="34" charset="0"/>
              <a:cs typeface="Arial" panose="020B0604020202020204" pitchFamily="34" charset="0"/>
            </a:rPr>
            <a:t>graudual</a:t>
          </a:r>
          <a:r>
            <a:rPr lang="en-GB" sz="1300" i="0" kern="1200" dirty="0">
              <a:latin typeface="Arial" panose="020B0604020202020204" pitchFamily="34" charset="0"/>
              <a:cs typeface="Arial" panose="020B0604020202020204" pitchFamily="34" charset="0"/>
            </a:rPr>
            <a:t> vision loss from nerve compression)</a:t>
          </a:r>
          <a:r>
            <a:rPr lang="en-IN" sz="1300" b="0" i="0" u="none" kern="1200" dirty="0">
              <a:latin typeface="Arial" panose="020B0604020202020204" pitchFamily="34" charset="0"/>
              <a:cs typeface="Arial" panose="020B0604020202020204" pitchFamily="34" charset="0"/>
            </a:rPr>
            <a:t>(Neurofibromatosis Type 1: MedlinePlus Genetics, n.d.-b)</a:t>
          </a:r>
          <a:endParaRPr lang="en-GB" sz="1300" i="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15000"/>
            </a:spcAft>
            <a:buChar char="•"/>
          </a:pPr>
          <a:endParaRPr lang="en-GB" sz="1300" kern="1200" dirty="0"/>
        </a:p>
      </dsp:txBody>
      <dsp:txXfrm>
        <a:off x="3124527" y="1010529"/>
        <a:ext cx="2738349" cy="2007281"/>
      </dsp:txXfrm>
    </dsp:sp>
    <dsp:sp modelId="{75D38C03-EDEF-AC4E-A44F-6CE97CE99A5C}">
      <dsp:nvSpPr>
        <dsp:cNvPr id="0" name=""/>
        <dsp:cNvSpPr/>
      </dsp:nvSpPr>
      <dsp:spPr>
        <a:xfrm>
          <a:off x="6246245" y="636129"/>
          <a:ext cx="2738349" cy="374400"/>
        </a:xfrm>
        <a:prstGeom prst="rect">
          <a:avLst/>
        </a:prstGeom>
        <a:solidFill>
          <a:schemeClr val="accent2">
            <a:hueOff val="889586"/>
            <a:satOff val="-19883"/>
            <a:lumOff val="-18823"/>
            <a:alphaOff val="0"/>
          </a:schemeClr>
        </a:solidFill>
        <a:ln w="15875" cap="rnd" cmpd="sng" algn="ctr">
          <a:solidFill>
            <a:schemeClr val="accent2">
              <a:hueOff val="889586"/>
              <a:satOff val="-19883"/>
              <a:lumOff val="-188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Bone and skeletal symptoms</a:t>
          </a:r>
        </a:p>
      </dsp:txBody>
      <dsp:txXfrm>
        <a:off x="6246245" y="636129"/>
        <a:ext cx="2738349" cy="374400"/>
      </dsp:txXfrm>
    </dsp:sp>
    <dsp:sp modelId="{EF76F04E-02DA-C146-B0D3-C65C2F7D9E48}">
      <dsp:nvSpPr>
        <dsp:cNvPr id="0" name=""/>
        <dsp:cNvSpPr/>
      </dsp:nvSpPr>
      <dsp:spPr>
        <a:xfrm>
          <a:off x="6246245" y="1010529"/>
          <a:ext cx="2738349" cy="2007281"/>
        </a:xfrm>
        <a:prstGeom prst="rect">
          <a:avLst/>
        </a:prstGeom>
        <a:solidFill>
          <a:schemeClr val="accent2">
            <a:tint val="40000"/>
            <a:alpha val="90000"/>
            <a:hueOff val="982142"/>
            <a:satOff val="-50066"/>
            <a:lumOff val="-5179"/>
            <a:alphaOff val="0"/>
          </a:schemeClr>
        </a:solidFill>
        <a:ln w="15875" cap="rnd" cmpd="sng" algn="ctr">
          <a:solidFill>
            <a:schemeClr val="accent2">
              <a:tint val="40000"/>
              <a:alpha val="90000"/>
              <a:hueOff val="982142"/>
              <a:satOff val="-50066"/>
              <a:lumOff val="-51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Scoliosis (sideways curvature of the spine)</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Tibial dysplasia (fractures to lower leg bone)</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Sphenoid wing dysplasia (skull bone deformity)</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Bone abnormalities</a:t>
          </a:r>
          <a:r>
            <a:rPr lang="en-GB" sz="1300" i="0" kern="1200" dirty="0"/>
            <a:t> </a:t>
          </a:r>
          <a:r>
            <a:rPr lang="en-IN" sz="1300" b="0" i="0" u="none" kern="1200" dirty="0">
              <a:latin typeface="Arial" panose="020B0604020202020204" pitchFamily="34" charset="0"/>
              <a:cs typeface="Arial" panose="020B0604020202020204" pitchFamily="34" charset="0"/>
            </a:rPr>
            <a:t>(Neurofibromatosis Type 1: MedlinePlus Genetics, n.d.-b)</a:t>
          </a:r>
          <a:endParaRPr lang="en-GB" sz="1300" i="0" kern="1200" dirty="0">
            <a:latin typeface="Arial" panose="020B0604020202020204" pitchFamily="34" charset="0"/>
            <a:cs typeface="Arial" panose="020B0604020202020204" pitchFamily="34" charset="0"/>
          </a:endParaRPr>
        </a:p>
      </dsp:txBody>
      <dsp:txXfrm>
        <a:off x="6246245" y="1010529"/>
        <a:ext cx="2738349" cy="200728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39322-8E47-BE43-B574-981DE9B86003}" type="datetimeFigureOut">
              <a:rPr lang="en-US" smtClean="0"/>
              <a:t>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F7315-AF52-2842-A86D-D5D673F42D23}" type="slidenum">
              <a:rPr lang="en-US" smtClean="0"/>
              <a:t>‹#›</a:t>
            </a:fld>
            <a:endParaRPr lang="en-US"/>
          </a:p>
        </p:txBody>
      </p:sp>
    </p:spTree>
    <p:extLst>
      <p:ext uri="{BB962C8B-B14F-4D97-AF65-F5344CB8AC3E}">
        <p14:creationId xmlns:p14="http://schemas.microsoft.com/office/powerpoint/2010/main" val="299850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432100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111503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4110213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30272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DBC07B-121A-8C43-ACA9-F40A1E61CC1A}" type="datetimeFigureOut">
              <a:rPr lang="en-US" smtClean="0"/>
              <a:t>11/8/25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586530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DBC07B-121A-8C43-ACA9-F40A1E61CC1A}" type="datetimeFigureOut">
              <a:rPr lang="en-US" smtClean="0"/>
              <a:t>11/8/25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55201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BC07B-121A-8C43-ACA9-F40A1E61CC1A}" type="datetimeFigureOut">
              <a:rPr lang="en-US" smtClean="0"/>
              <a:t>11/8/25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661076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2277798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21689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694837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7844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620792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17796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11/8/25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9426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825584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11/8/25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98982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4DBC07B-121A-8C43-ACA9-F40A1E61CC1A}" type="datetimeFigureOut">
              <a:rPr lang="en-US" smtClean="0"/>
              <a:t>11/8/25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C62564-CE81-3F4A-BDB3-6326BE4ADFAD}" type="slidenum">
              <a:rPr lang="en-US" smtClean="0"/>
              <a:t>‹#›</a:t>
            </a:fld>
            <a:endParaRPr lang="en-US"/>
          </a:p>
        </p:txBody>
      </p:sp>
    </p:spTree>
    <p:extLst>
      <p:ext uri="{BB962C8B-B14F-4D97-AF65-F5344CB8AC3E}">
        <p14:creationId xmlns:p14="http://schemas.microsoft.com/office/powerpoint/2010/main" val="1659986052"/>
      </p:ext>
    </p:extLst>
  </p:cSld>
  <p:clrMap bg1="lt1" tx1="dk1" bg2="lt2" tx2="dk2" accent1="accent1" accent2="accent2" accent3="accent3" accent4="accent4" accent5="accent5" accent6="accent6" hlink="hlink" folHlink="folHlink"/>
  <p:sldLayoutIdLst>
    <p:sldLayoutId id="2147483966" r:id="rId1"/>
    <p:sldLayoutId id="2147483967" r:id="rId2"/>
    <p:sldLayoutId id="2147483968" r:id="rId3"/>
    <p:sldLayoutId id="2147483969" r:id="rId4"/>
    <p:sldLayoutId id="2147483970" r:id="rId5"/>
    <p:sldLayoutId id="2147483971" r:id="rId6"/>
    <p:sldLayoutId id="2147483972" r:id="rId7"/>
    <p:sldLayoutId id="2147483973" r:id="rId8"/>
    <p:sldLayoutId id="2147483974" r:id="rId9"/>
    <p:sldLayoutId id="2147483975" r:id="rId10"/>
    <p:sldLayoutId id="2147483976" r:id="rId11"/>
    <p:sldLayoutId id="2147483977" r:id="rId12"/>
    <p:sldLayoutId id="2147483978" r:id="rId13"/>
    <p:sldLayoutId id="2147483979" r:id="rId14"/>
    <p:sldLayoutId id="2147483980" r:id="rId15"/>
    <p:sldLayoutId id="21474839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reviewofoptometry.com/article/ocular-signs-of-neurofibromatosi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esearchgate.ne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1.xml"/><Relationship Id="rId7" Type="http://schemas.openxmlformats.org/officeDocument/2006/relationships/image" Target="../media/image4.png"/><Relationship Id="rId12" Type="http://schemas.openxmlformats.org/officeDocument/2006/relationships/image" Target="../media/image9.sv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11" Type="http://schemas.openxmlformats.org/officeDocument/2006/relationships/image" Target="../media/image8.png"/><Relationship Id="rId5" Type="http://schemas.openxmlformats.org/officeDocument/2006/relationships/diagramColors" Target="../diagrams/colors1.xml"/><Relationship Id="rId10" Type="http://schemas.openxmlformats.org/officeDocument/2006/relationships/image" Target="../media/image7.svg"/><Relationship Id="rId4" Type="http://schemas.openxmlformats.org/officeDocument/2006/relationships/diagramQuickStyle" Target="../diagrams/quickStyle1.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hyperlink" Target="https://www.aboutkidshealth.ca/healthaz/genetics/genetics-of-neurofibromatosis-type-1-nf1/?hub=genetics&amp;hubSite=https%3A%2F%2Fwww.aboutkidshealth.ca%2F" TargetMode="External"/><Relationship Id="rId4" Type="http://schemas.openxmlformats.org/officeDocument/2006/relationships/hyperlink" Target="https://link.springer.com/"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hyperlink" Target="https://www.nature.com/" TargetMode="External"/><Relationship Id="rId7" Type="http://schemas.openxmlformats.org/officeDocument/2006/relationships/image" Target="../media/image15.jpg"/><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hyperlink" Target="NULL" TargetMode="External"/><Relationship Id="rId5" Type="http://schemas.openxmlformats.org/officeDocument/2006/relationships/hyperlink" Target="https://www.betterhelp.com/" TargetMode="External"/><Relationship Id="rId4" Type="http://schemas.openxmlformats.org/officeDocument/2006/relationships/image" Target="../media/image14.jpg"/><Relationship Id="rId9" Type="http://schemas.openxmlformats.org/officeDocument/2006/relationships/hyperlink" Target="https://pathfindersforautism.or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childhoodtumourtrust.org.uk/" TargetMode="External"/><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mordorintelligence.com/" TargetMode="External"/><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www.nature.com/"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www.thebusinessresearchcompany.com/" TargetMode="External"/><Relationship Id="rId2" Type="http://schemas.openxmlformats.org/officeDocument/2006/relationships/image" Target="../media/image20.webp"/><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6.xml"/><Relationship Id="rId5" Type="http://schemas.openxmlformats.org/officeDocument/2006/relationships/hyperlink" Target="http://uizlet.com/199789505/bch-419-microdeletion-epigenetic-diseases-flash-cards/" TargetMode="External"/><Relationship Id="rId4" Type="http://schemas.openxmlformats.org/officeDocument/2006/relationships/hyperlink" Target="https://www.uab.edu/medicine/nfprogram/learn-about-nf/nf1/diagnosi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sharecare.com/genetic-disorders-birth-defects/different-types-nf"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bristolsafeguarding.org/media/1175/saf.pdf" TargetMode="External"/><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mdpi%20(2025)" TargetMode="External"/><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link.springer.com/article/10.1007/s00508-024-02443-0" TargetMode="External"/><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eastgenomics.nhs.uk/for-healthcare-professionals/genomic-tests/national-genomic-test-directory/"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england.nhs.uk/wp-content/uploads/2023/02/NHSE-C4PC-Co-production-Model.png" TargetMode="External"/><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pmc.ncbi.nlm.nih.gov/articles/PMC9264579/" TargetMode="External"/><Relationship Id="rId2" Type="http://schemas.openxmlformats.org/officeDocument/2006/relationships/image" Target="../media/image32.jp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www.researchgate.net/figure/NF1-patient-flow-chart-NF1-Neurofibromatosis-Type-I-ERNC-Elizabeth-Raab_fig1_333316978" TargetMode="External"/><Relationship Id="rId2" Type="http://schemas.openxmlformats.org/officeDocument/2006/relationships/hyperlink" Target="http://southeastclinicalnetworks.nhs.uk/wp-content/uploads/2019/03/10.30am-Wessex-LWBC-Lesley-Smith.pdf" TargetMode="Externa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8" Type="http://schemas.openxmlformats.org/officeDocument/2006/relationships/hyperlink" Target="https://dermnetnz.org/topics/neurofibromatosis-type-1/" TargetMode="External"/><Relationship Id="rId3" Type="http://schemas.openxmlformats.org/officeDocument/2006/relationships/hyperlink" Target="https://bmjopenquality.bmj.com/content/14/3/e003383" TargetMode="External"/><Relationship Id="rId7" Type="http://schemas.openxmlformats.org/officeDocument/2006/relationships/hyperlink" Target="https://www.childhoodtumourtrust.org.uk/" TargetMode="External"/><Relationship Id="rId2" Type="http://schemas.openxmlformats.org/officeDocument/2006/relationships/hyperlink" Target="https://bmjopen.bmj.com/content/bmjopen/12/9/e065340.full.pdf" TargetMode="External"/><Relationship Id="rId1" Type="http://schemas.openxmlformats.org/officeDocument/2006/relationships/slideLayout" Target="../slideLayouts/slideLayout6.xml"/><Relationship Id="rId6" Type="http://schemas.openxmlformats.org/officeDocument/2006/relationships/hyperlink" Target="https://www.ctf.org/" TargetMode="External"/><Relationship Id="rId5" Type="http://schemas.openxmlformats.org/officeDocument/2006/relationships/hyperlink" Target="https://www.childhoodtumourtrust.org.uk/wp-content/uploads/2024/11/results.pdf" TargetMode="External"/><Relationship Id="rId4" Type="http://schemas.openxmlformats.org/officeDocument/2006/relationships/hyperlink" Target="https://www.ctf.org/news/breast-cancer" TargetMode="External"/><Relationship Id="rId9" Type="http://schemas.openxmlformats.org/officeDocument/2006/relationships/hyperlink" Target="https://doi.org/10.1136/"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medlineplus.gov/genetics/condition/neurofibromatosis-type-1/" TargetMode="External"/><Relationship Id="rId3" Type="http://schemas.openxmlformats.org/officeDocument/2006/relationships/hyperlink" Target="https://www.genturis.eu/l=deu/Assets/2025_ERN-GENTURIS_Patient-journey_NF1.pdf" TargetMode="External"/><Relationship Id="rId7" Type="http://schemas.openxmlformats.org/officeDocument/2006/relationships/hyperlink" Target="https://www.mayoclinic.org/diseases-conditions/neurofibromatosis-type-1/diagnosis-treatment/drc-20350495" TargetMode="External"/><Relationship Id="rId2" Type="http://schemas.openxmlformats.org/officeDocument/2006/relationships/hyperlink" Target="https://doi.org/" TargetMode="External"/><Relationship Id="rId1" Type="http://schemas.openxmlformats.org/officeDocument/2006/relationships/slideLayout" Target="../slideLayouts/slideLayout6.xml"/><Relationship Id="rId6" Type="http://schemas.openxmlformats.org/officeDocument/2006/relationships/hyperlink" Target="https://pmc.ncbi.nlm.nih.gov/articles/PMC8296703/" TargetMode="External"/><Relationship Id="rId5" Type="http://schemas.openxmlformats.org/officeDocument/2006/relationships/hyperlink" Target="https://www.yearofcare.co.uk/wp-content/uploads/2024/06/delivering-better-services-for-people-with-long-term-conditions.pdf" TargetMode="External"/><Relationship Id="rId10" Type="http://schemas.openxmlformats.org/officeDocument/2006/relationships/hyperlink" Target="https://www.nhs.uk/conditions/neurofibromatosis-type-1/" TargetMode="External"/><Relationship Id="rId4" Type="http://schemas.openxmlformats.org/officeDocument/2006/relationships/hyperlink" Target="https://www.ncbi.nlm.nih.gov/books/NBK1109/" TargetMode="External"/><Relationship Id="rId9" Type="http://schemas.openxmlformats.org/officeDocument/2006/relationships/hyperlink" Target="https://www.ajmc.com/view/diagnosis-epidemiology-"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mayoclinic.org/" TargetMode="External"/><Relationship Id="rId3" Type="http://schemas.openxmlformats.org/officeDocument/2006/relationships/hyperlink" Target="https://www.england.nhs.uk/personalisedcare/person-centred-approaches/" TargetMode="External"/><Relationship Id="rId7" Type="http://schemas.openxmlformats.org/officeDocument/2006/relationships/hyperlink" Target="https://rarediseases.org/rare-diseases/neurofibromatosis-type-1-nf1/" TargetMode="External"/><Relationship Id="rId2" Type="http://schemas.openxmlformats.org/officeDocument/2006/relationships/hyperlink" Target="https://www.england.nhs.uk/wp-content/uploads/2016/04/core-info-care-support-planning-1.pdf" TargetMode="External"/><Relationship Id="rId1" Type="http://schemas.openxmlformats.org/officeDocument/2006/relationships/slideLayout" Target="../slideLayouts/slideLayout6.xml"/><Relationship Id="rId6" Type="http://schemas.openxmlformats.org/officeDocument/2006/relationships/hyperlink" Target="https://medlineplus.gov/" TargetMode="External"/><Relationship Id="rId11" Type="http://schemas.openxmlformats.org/officeDocument/2006/relationships/hyperlink" Target="https://www.genturis.eu/l=eng/" TargetMode="External"/><Relationship Id="rId5" Type="http://schemas.openxmlformats.org/officeDocument/2006/relationships/hyperlink" Target="https://www.england.nhs.uk/personalisedcare/comprehensive-model-of-personalised-care/" TargetMode="External"/><Relationship Id="rId10" Type="http://schemas.openxmlformats.org/officeDocument/2006/relationships/hyperlink" Target="https://nervetumours.org.uk/" TargetMode="External"/><Relationship Id="rId4" Type="http://schemas.openxmlformats.org/officeDocument/2006/relationships/hyperlink" Target="https://www.england.nhs.uk/personalisedcare/social-prescribing/" TargetMode="External"/><Relationship Id="rId9" Type="http://schemas.openxmlformats.org/officeDocument/2006/relationships/hyperlink" Target="https://www.nice.org.uk/guidance/hs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ncbi.nlm.nih.gov/books/NBK1109/" TargetMode="External"/><Relationship Id="rId2" Type="http://schemas.openxmlformats.org/officeDocument/2006/relationships/hyperlink" Target="https://www.nhs.uk/conditions/neurofibromatosis-type-1" TargetMode="External"/><Relationship Id="rId1" Type="http://schemas.openxmlformats.org/officeDocument/2006/relationships/slideLayout" Target="../slideLayouts/slideLayout6.xml"/><Relationship Id="rId5" Type="http://schemas.openxmlformats.org/officeDocument/2006/relationships/hyperlink" Target="https://www.nhs.uk/" TargetMode="External"/><Relationship Id="rId4" Type="http://schemas.openxmlformats.org/officeDocument/2006/relationships/hyperlink" Target="https://nervetumours.org.uk/"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9F03-6200-C649-F984-79B937A5DC6D}"/>
              </a:ext>
            </a:extLst>
          </p:cNvPr>
          <p:cNvSpPr>
            <a:spLocks noGrp="1"/>
          </p:cNvSpPr>
          <p:nvPr>
            <p:ph type="ctrTitle"/>
          </p:nvPr>
        </p:nvSpPr>
        <p:spPr>
          <a:xfrm>
            <a:off x="649224" y="343161"/>
            <a:ext cx="4279964" cy="1259894"/>
          </a:xfrm>
        </p:spPr>
        <p:txBody>
          <a:bodyPr vert="horz" lIns="91440" tIns="45720" rIns="91440" bIns="45720" rtlCol="0" anchor="t">
            <a:no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Neurofibromatosis</a:t>
            </a:r>
            <a:br>
              <a:rPr lang="en-US" sz="3200" b="1" dirty="0">
                <a:solidFill>
                  <a:srgbClr val="7030A0"/>
                </a:solidFill>
                <a:latin typeface="Arial" panose="020B0604020202020204" pitchFamily="34" charset="0"/>
                <a:cs typeface="Arial" panose="020B0604020202020204" pitchFamily="34" charset="0"/>
              </a:rPr>
            </a:br>
            <a:r>
              <a:rPr lang="en-US" sz="3200" b="1" dirty="0">
                <a:solidFill>
                  <a:srgbClr val="7030A0"/>
                </a:solidFill>
                <a:latin typeface="Arial" panose="020B0604020202020204" pitchFamily="34" charset="0"/>
                <a:cs typeface="Arial" panose="020B0604020202020204" pitchFamily="34" charset="0"/>
              </a:rPr>
              <a:t>            Type 1</a:t>
            </a:r>
          </a:p>
        </p:txBody>
      </p:sp>
      <p:sp>
        <p:nvSpPr>
          <p:cNvPr id="3" name="Subtitle 2">
            <a:extLst>
              <a:ext uri="{FF2B5EF4-FFF2-40B4-BE49-F238E27FC236}">
                <a16:creationId xmlns:a16="http://schemas.microsoft.com/office/drawing/2014/main" id="{E69E7162-AB93-7FA1-0B64-594508664EF3}"/>
              </a:ext>
            </a:extLst>
          </p:cNvPr>
          <p:cNvSpPr>
            <a:spLocks noGrp="1"/>
          </p:cNvSpPr>
          <p:nvPr>
            <p:ph type="subTitle" idx="1"/>
          </p:nvPr>
        </p:nvSpPr>
        <p:spPr>
          <a:xfrm>
            <a:off x="6263685" y="5892853"/>
            <a:ext cx="3977595" cy="452438"/>
          </a:xfrm>
        </p:spPr>
        <p:txBody>
          <a:bodyPr vert="horz" lIns="91440" tIns="45720" rIns="91440" bIns="45720" rtlCol="0">
            <a:normAutofit/>
          </a:bodyPr>
          <a:lstStyle/>
          <a:p>
            <a:pPr>
              <a:buClr>
                <a:srgbClr val="C06D58"/>
              </a:buClr>
            </a:pPr>
            <a:r>
              <a:rPr lang="en-US" sz="1100" dirty="0" err="1">
                <a:solidFill>
                  <a:schemeClr val="tx1">
                    <a:lumMod val="75000"/>
                    <a:lumOff val="25000"/>
                  </a:schemeClr>
                </a:solidFill>
                <a:latin typeface="Arial" panose="020B0604020202020204" pitchFamily="34" charset="0"/>
                <a:cs typeface="Arial" panose="020B0604020202020204" pitchFamily="34" charset="0"/>
              </a:rPr>
              <a:t>Source:</a:t>
            </a:r>
            <a:r>
              <a:rPr lang="en-US" sz="1100" dirty="0" err="1">
                <a:solidFill>
                  <a:schemeClr val="tx1">
                    <a:lumMod val="75000"/>
                    <a:lumOff val="25000"/>
                  </a:schemeClr>
                </a:solidFill>
                <a:latin typeface="Arial" panose="020B0604020202020204" pitchFamily="34" charset="0"/>
                <a:cs typeface="Arial" panose="020B0604020202020204" pitchFamily="34" charset="0"/>
                <a:hlinkClick r:id="rId2"/>
              </a:rPr>
              <a:t>reviewofoptometry</a:t>
            </a:r>
            <a:r>
              <a:rPr lang="en-US" sz="1100" dirty="0">
                <a:solidFill>
                  <a:schemeClr val="tx1">
                    <a:lumMod val="75000"/>
                    <a:lumOff val="25000"/>
                  </a:schemeClr>
                </a:solidFill>
                <a:latin typeface="Arial" panose="020B0604020202020204" pitchFamily="34" charset="0"/>
                <a:cs typeface="Arial" panose="020B0604020202020204" pitchFamily="34" charset="0"/>
                <a:hlinkClick r:id="rId2"/>
              </a:rPr>
              <a:t> (2025)</a:t>
            </a:r>
            <a:endParaRPr lang="en-US"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AD514D7-8CBB-B9AD-54FC-1DC240668BDF}"/>
              </a:ext>
            </a:extLst>
          </p:cNvPr>
          <p:cNvPicPr>
            <a:picLocks noChangeAspect="1"/>
          </p:cNvPicPr>
          <p:nvPr/>
        </p:nvPicPr>
        <p:blipFill>
          <a:blip r:embed="rId3"/>
          <a:stretch>
            <a:fillRect/>
          </a:stretch>
        </p:blipFill>
        <p:spPr>
          <a:xfrm>
            <a:off x="5100453" y="640080"/>
            <a:ext cx="5991756" cy="5252773"/>
          </a:xfrm>
          <a:prstGeom prst="rect">
            <a:avLst/>
          </a:prstGeom>
        </p:spPr>
      </p:pic>
      <p:sp>
        <p:nvSpPr>
          <p:cNvPr id="6" name="TextBox 5">
            <a:extLst>
              <a:ext uri="{FF2B5EF4-FFF2-40B4-BE49-F238E27FC236}">
                <a16:creationId xmlns:a16="http://schemas.microsoft.com/office/drawing/2014/main" id="{37411473-0A10-2D7A-CE6E-2DC7AA809FC4}"/>
              </a:ext>
            </a:extLst>
          </p:cNvPr>
          <p:cNvSpPr txBox="1"/>
          <p:nvPr/>
        </p:nvSpPr>
        <p:spPr>
          <a:xfrm>
            <a:off x="960405" y="1583085"/>
            <a:ext cx="4140047" cy="2554545"/>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Student Name: Pogula Bharath</a:t>
            </a:r>
          </a:p>
          <a:p>
            <a:r>
              <a:rPr lang="en-US" sz="1600" b="1" dirty="0">
                <a:latin typeface="Arial" panose="020B0604020202020204" pitchFamily="34" charset="0"/>
                <a:cs typeface="Arial" panose="020B0604020202020204" pitchFamily="34" charset="0"/>
              </a:rPr>
              <a:t>Student ID:2512745</a:t>
            </a:r>
          </a:p>
          <a:p>
            <a:r>
              <a:rPr lang="en-US" sz="1600" b="1" dirty="0">
                <a:latin typeface="Arial" panose="020B0604020202020204" pitchFamily="34" charset="0"/>
                <a:cs typeface="Arial" panose="020B0604020202020204" pitchFamily="34" charset="0"/>
              </a:rPr>
              <a:t>Program: MSc Public Health And social care.</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Module Code:LCH7003</a:t>
            </a:r>
          </a:p>
          <a:p>
            <a:r>
              <a:rPr lang="en-US" sz="1600" b="1" dirty="0">
                <a:latin typeface="Arial" panose="020B0604020202020204" pitchFamily="34" charset="0"/>
                <a:cs typeface="Arial" panose="020B0604020202020204" pitchFamily="34" charset="0"/>
              </a:rPr>
              <a:t>Module Title: (Community care and management of long-term conditions)</a:t>
            </a:r>
          </a:p>
          <a:p>
            <a:r>
              <a:rPr lang="en-US" sz="1600" b="1" dirty="0">
                <a:latin typeface="Arial" panose="020B0604020202020204" pitchFamily="34" charset="0"/>
                <a:cs typeface="Arial" panose="020B0604020202020204" pitchFamily="34" charset="0"/>
              </a:rPr>
              <a:t>Lecturer:</a:t>
            </a:r>
            <a:r>
              <a:rPr lang="en-GB" sz="1600" b="1" dirty="0">
                <a:latin typeface="Arial" panose="020B0604020202020204" pitchFamily="34" charset="0"/>
                <a:cs typeface="Arial" panose="020B0604020202020204" pitchFamily="34" charset="0"/>
              </a:rPr>
              <a:t>Dr Aishat </a:t>
            </a:r>
            <a:r>
              <a:rPr lang="en-GB" sz="1600" b="1" dirty="0" err="1">
                <a:latin typeface="Arial" panose="020B0604020202020204" pitchFamily="34" charset="0"/>
                <a:cs typeface="Arial" panose="020B0604020202020204" pitchFamily="34" charset="0"/>
              </a:rPr>
              <a:t>Bakre</a:t>
            </a:r>
            <a:endParaRPr lang="en-IN" sz="1600" b="1" dirty="0">
              <a:latin typeface="Arial" panose="020B0604020202020204" pitchFamily="34" charset="0"/>
              <a:cs typeface="Arial" panose="020B0604020202020204" pitchFamily="34" charset="0"/>
            </a:endParaRPr>
          </a:p>
          <a:p>
            <a:r>
              <a:rPr lang="en-IN" sz="1600" b="1" dirty="0">
                <a:latin typeface="Arial" panose="020B0604020202020204" pitchFamily="34" charset="0"/>
                <a:cs typeface="Arial" panose="020B0604020202020204" pitchFamily="34" charset="0"/>
              </a:rPr>
              <a:t>Assignment Title: Component two individual presentation.</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6400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CE25F-785A-5743-1D22-C0EBAB8A8EB7}"/>
              </a:ext>
            </a:extLst>
          </p:cNvPr>
          <p:cNvSpPr>
            <a:spLocks noGrp="1"/>
          </p:cNvSpPr>
          <p:nvPr>
            <p:ph type="title"/>
          </p:nvPr>
        </p:nvSpPr>
        <p:spPr>
          <a:xfrm>
            <a:off x="3112895" y="179523"/>
            <a:ext cx="3589813" cy="1534510"/>
          </a:xfrm>
        </p:spPr>
        <p:txBody>
          <a:bodyPr>
            <a:normAutofit/>
          </a:bodyPr>
          <a:lstStyle/>
          <a:p>
            <a:r>
              <a:rPr lang="en-US" b="1" dirty="0">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CDAEFC-3D7E-7950-37DF-E48B95592887}"/>
              </a:ext>
            </a:extLst>
          </p:cNvPr>
          <p:cNvSpPr>
            <a:spLocks noGrp="1"/>
          </p:cNvSpPr>
          <p:nvPr>
            <p:ph idx="1"/>
          </p:nvPr>
        </p:nvSpPr>
        <p:spPr>
          <a:xfrm>
            <a:off x="2618354" y="1714033"/>
            <a:ext cx="4637179" cy="3870755"/>
          </a:xfrm>
        </p:spPr>
        <p:txBody>
          <a:bodyPr>
            <a:normAutofit/>
          </a:bodyPr>
          <a:lstStyle/>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This presentation examines neurofibromatosis 1 complex, long-term genetic condition, targets, and social care professionals to improve understanding of neurofibromatosis type 1’s diagnosis, assessment, treatment, and management within the UK emphasis is on enhancing patient outcome through evidence-based approaches and </a:t>
            </a:r>
            <a:r>
              <a:rPr lang="en-US" dirty="0" err="1">
                <a:solidFill>
                  <a:schemeClr val="tx1"/>
                </a:solidFill>
                <a:latin typeface="Arial" panose="020B0604020202020204" pitchFamily="34" charset="0"/>
                <a:cs typeface="Arial" panose="020B0604020202020204" pitchFamily="34" charset="0"/>
              </a:rPr>
              <a:t>personalised</a:t>
            </a:r>
            <a:r>
              <a:rPr lang="en-US" dirty="0">
                <a:solidFill>
                  <a:schemeClr val="tx1"/>
                </a:solidFill>
                <a:latin typeface="Arial" panose="020B0604020202020204" pitchFamily="34" charset="0"/>
                <a:cs typeface="Arial" panose="020B0604020202020204" pitchFamily="34" charset="0"/>
              </a:rPr>
              <a:t> care models.</a:t>
            </a:r>
          </a:p>
        </p:txBody>
      </p:sp>
      <p:pic>
        <p:nvPicPr>
          <p:cNvPr id="5" name="Picture 4" descr="A diagram of a type of dna&#10;&#10;AI-generated content may be incorrect.">
            <a:extLst>
              <a:ext uri="{FF2B5EF4-FFF2-40B4-BE49-F238E27FC236}">
                <a16:creationId xmlns:a16="http://schemas.microsoft.com/office/drawing/2014/main" id="{6154D969-434D-EAE4-2B61-40A9205DC4D0}"/>
              </a:ext>
            </a:extLst>
          </p:cNvPr>
          <p:cNvPicPr>
            <a:picLocks noChangeAspect="1"/>
          </p:cNvPicPr>
          <p:nvPr/>
        </p:nvPicPr>
        <p:blipFill>
          <a:blip r:embed="rId2"/>
          <a:stretch>
            <a:fillRect/>
          </a:stretch>
        </p:blipFill>
        <p:spPr>
          <a:xfrm>
            <a:off x="7656422" y="1460264"/>
            <a:ext cx="4430340" cy="3532415"/>
          </a:xfrm>
          <a:prstGeom prst="rect">
            <a:avLst/>
          </a:prstGeom>
        </p:spPr>
      </p:pic>
      <p:sp>
        <p:nvSpPr>
          <p:cNvPr id="7" name="TextBox 6">
            <a:extLst>
              <a:ext uri="{FF2B5EF4-FFF2-40B4-BE49-F238E27FC236}">
                <a16:creationId xmlns:a16="http://schemas.microsoft.com/office/drawing/2014/main" id="{FC2E8074-ADCE-CC92-4125-89B7D1F56991}"/>
              </a:ext>
            </a:extLst>
          </p:cNvPr>
          <p:cNvSpPr txBox="1"/>
          <p:nvPr/>
        </p:nvSpPr>
        <p:spPr>
          <a:xfrm>
            <a:off x="8458200" y="4992679"/>
            <a:ext cx="3499338" cy="47705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a:t>
            </a:r>
            <a:r>
              <a:rPr lang="en-IN" sz="1400" dirty="0"/>
              <a:t> </a:t>
            </a:r>
            <a:r>
              <a:rPr lang="en-IN" sz="1100" dirty="0">
                <a:latin typeface="Arial" panose="020B0604020202020204" pitchFamily="34" charset="0"/>
                <a:cs typeface="Arial" panose="020B0604020202020204" pitchFamily="34" charset="0"/>
              </a:rPr>
              <a:t>(</a:t>
            </a:r>
            <a:r>
              <a:rPr lang="en-IN" sz="1100" i="1" dirty="0">
                <a:latin typeface="Arial" panose="020B0604020202020204" pitchFamily="34" charset="0"/>
                <a:cs typeface="Arial" panose="020B0604020202020204" pitchFamily="34" charset="0"/>
              </a:rPr>
              <a:t>Comprehensive Cancer Information</a:t>
            </a:r>
            <a:r>
              <a:rPr lang="en-IN" sz="1100" dirty="0">
                <a:latin typeface="Arial" panose="020B0604020202020204" pitchFamily="34" charset="0"/>
                <a:cs typeface="Arial" panose="020B0604020202020204" pitchFamily="34" charset="0"/>
              </a:rPr>
              <a:t>, n.d.2023)</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020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C97EB-F796-7C50-9C68-DD8D5925E989}"/>
              </a:ext>
            </a:extLst>
          </p:cNvPr>
          <p:cNvSpPr>
            <a:spLocks noGrp="1"/>
          </p:cNvSpPr>
          <p:nvPr>
            <p:ph type="title"/>
          </p:nvPr>
        </p:nvSpPr>
        <p:spPr>
          <a:xfrm>
            <a:off x="1601251" y="218099"/>
            <a:ext cx="5006655" cy="1331594"/>
          </a:xfrm>
        </p:spPr>
        <p:txBody>
          <a:bodyPr>
            <a:no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What is Neurofibromatosis ?</a:t>
            </a:r>
          </a:p>
        </p:txBody>
      </p:sp>
      <p:sp>
        <p:nvSpPr>
          <p:cNvPr id="3" name="Content Placeholder 2">
            <a:extLst>
              <a:ext uri="{FF2B5EF4-FFF2-40B4-BE49-F238E27FC236}">
                <a16:creationId xmlns:a16="http://schemas.microsoft.com/office/drawing/2014/main" id="{49A59669-6965-D221-7A45-641EDE2EDD3E}"/>
              </a:ext>
            </a:extLst>
          </p:cNvPr>
          <p:cNvSpPr>
            <a:spLocks noGrp="1"/>
          </p:cNvSpPr>
          <p:nvPr>
            <p:ph idx="1"/>
          </p:nvPr>
        </p:nvSpPr>
        <p:spPr>
          <a:xfrm>
            <a:off x="1687669" y="1540189"/>
            <a:ext cx="4404246" cy="3777622"/>
          </a:xfrm>
        </p:spPr>
        <p:txBody>
          <a:bodyPr>
            <a:normAutofit/>
          </a:bodyPr>
          <a:lstStyle/>
          <a:p>
            <a:pPr>
              <a:buFont typeface="Arial" panose="020B0604020202020204" pitchFamily="34" charset="0"/>
              <a:buChar char="•"/>
            </a:pPr>
            <a:r>
              <a:rPr lang="en-US" sz="1600" dirty="0">
                <a:solidFill>
                  <a:srgbClr val="000000"/>
                </a:solidFill>
                <a:latin typeface="Arial" panose="020B0604020202020204" pitchFamily="34" charset="0"/>
                <a:cs typeface="Arial" panose="020B0604020202020204" pitchFamily="34" charset="0"/>
              </a:rPr>
              <a:t>Neurofibromatosis is an </a:t>
            </a:r>
            <a:r>
              <a:rPr lang="en-US" sz="1600" b="1" dirty="0">
                <a:solidFill>
                  <a:srgbClr val="000000"/>
                </a:solidFill>
                <a:latin typeface="Arial" panose="020B0604020202020204" pitchFamily="34" charset="0"/>
                <a:cs typeface="Arial" panose="020B0604020202020204" pitchFamily="34" charset="0"/>
              </a:rPr>
              <a:t>inherited</a:t>
            </a:r>
            <a:r>
              <a:rPr lang="en-US" sz="1600" dirty="0">
                <a:solidFill>
                  <a:srgbClr val="000000"/>
                </a:solidFill>
                <a:latin typeface="Arial" panose="020B0604020202020204" pitchFamily="34" charset="0"/>
                <a:cs typeface="Arial" panose="020B0604020202020204" pitchFamily="34" charset="0"/>
              </a:rPr>
              <a:t> condition that impacts the </a:t>
            </a:r>
            <a:r>
              <a:rPr lang="en-US" sz="1600" b="1" dirty="0">
                <a:solidFill>
                  <a:srgbClr val="000000"/>
                </a:solidFill>
                <a:latin typeface="Arial" panose="020B0604020202020204" pitchFamily="34" charset="0"/>
                <a:cs typeface="Arial" panose="020B0604020202020204" pitchFamily="34" charset="0"/>
              </a:rPr>
              <a:t>nervous </a:t>
            </a:r>
            <a:r>
              <a:rPr lang="en-US" sz="1600" dirty="0">
                <a:solidFill>
                  <a:srgbClr val="000000"/>
                </a:solidFill>
                <a:latin typeface="Arial" panose="020B0604020202020204" pitchFamily="34" charset="0"/>
                <a:cs typeface="Arial" panose="020B0604020202020204" pitchFamily="34" charset="0"/>
              </a:rPr>
              <a:t>system, often leading to changes in the </a:t>
            </a:r>
            <a:r>
              <a:rPr lang="en-US" sz="1600" b="1" dirty="0">
                <a:solidFill>
                  <a:srgbClr val="000000"/>
                </a:solidFill>
                <a:latin typeface="Arial" panose="020B0604020202020204" pitchFamily="34" charset="0"/>
                <a:cs typeface="Arial" panose="020B0604020202020204" pitchFamily="34" charset="0"/>
              </a:rPr>
              <a:t>skin </a:t>
            </a:r>
            <a:r>
              <a:rPr lang="en-US" sz="1600" dirty="0">
                <a:solidFill>
                  <a:srgbClr val="000000"/>
                </a:solidFill>
                <a:latin typeface="Arial" panose="020B0604020202020204" pitchFamily="34" charset="0"/>
                <a:cs typeface="Arial" panose="020B0604020202020204" pitchFamily="34" charset="0"/>
              </a:rPr>
              <a:t>and the development of various nerve-associated growths.</a:t>
            </a:r>
          </a:p>
        </p:txBody>
      </p:sp>
      <p:pic>
        <p:nvPicPr>
          <p:cNvPr id="5" name="Picture 4" descr="A back of a person with a rash on it&#10;&#10;AI-generated content may be incorrect.">
            <a:extLst>
              <a:ext uri="{FF2B5EF4-FFF2-40B4-BE49-F238E27FC236}">
                <a16:creationId xmlns:a16="http://schemas.microsoft.com/office/drawing/2014/main" id="{0ACFE2F8-9C4C-AC8D-6048-E03C05A228FB}"/>
              </a:ext>
            </a:extLst>
          </p:cNvPr>
          <p:cNvPicPr>
            <a:picLocks noChangeAspect="1"/>
          </p:cNvPicPr>
          <p:nvPr/>
        </p:nvPicPr>
        <p:blipFill>
          <a:blip r:embed="rId2"/>
          <a:stretch>
            <a:fillRect/>
          </a:stretch>
        </p:blipFill>
        <p:spPr>
          <a:xfrm>
            <a:off x="6367274" y="883896"/>
            <a:ext cx="5451627" cy="4770167"/>
          </a:xfrm>
          <a:prstGeom prst="rect">
            <a:avLst/>
          </a:prstGeom>
        </p:spPr>
      </p:pic>
      <p:sp>
        <p:nvSpPr>
          <p:cNvPr id="7" name="TextBox 6">
            <a:extLst>
              <a:ext uri="{FF2B5EF4-FFF2-40B4-BE49-F238E27FC236}">
                <a16:creationId xmlns:a16="http://schemas.microsoft.com/office/drawing/2014/main" id="{6B052E74-AF83-EB67-57AA-5445553EAD63}"/>
              </a:ext>
            </a:extLst>
          </p:cNvPr>
          <p:cNvSpPr txBox="1"/>
          <p:nvPr/>
        </p:nvSpPr>
        <p:spPr>
          <a:xfrm>
            <a:off x="8086724" y="5666327"/>
            <a:ext cx="3900488"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researchgate.net(2025)</a:t>
            </a:r>
            <a:r>
              <a:rPr lang="en-US" sz="1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FF7276E6-2584-E6D2-66ED-3A42B16D7FA2}"/>
              </a:ext>
            </a:extLst>
          </p:cNvPr>
          <p:cNvSpPr txBox="1"/>
          <p:nvPr/>
        </p:nvSpPr>
        <p:spPr>
          <a:xfrm>
            <a:off x="4378922" y="2482525"/>
            <a:ext cx="1721165" cy="338554"/>
          </a:xfrm>
          <a:prstGeom prst="rect">
            <a:avLst/>
          </a:prstGeom>
          <a:noFill/>
        </p:spPr>
        <p:txBody>
          <a:bodyPr wrap="square" rtlCol="0">
            <a:spAutoFit/>
          </a:bodyPr>
          <a:lstStyle/>
          <a:p>
            <a:r>
              <a:rPr lang="en-IN" sz="1600" dirty="0"/>
              <a:t>(</a:t>
            </a:r>
            <a:r>
              <a:rPr lang="en-IN" sz="1600" dirty="0">
                <a:latin typeface="Arial" panose="020B0604020202020204" pitchFamily="34" charset="0"/>
                <a:cs typeface="Arial" panose="020B0604020202020204" pitchFamily="34" charset="0"/>
              </a:rPr>
              <a:t>NHS, 2025)</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90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846A-F6F7-CF2A-4CC4-B117E111F8F2}"/>
              </a:ext>
            </a:extLst>
          </p:cNvPr>
          <p:cNvSpPr>
            <a:spLocks noGrp="1"/>
          </p:cNvSpPr>
          <p:nvPr>
            <p:ph type="title"/>
          </p:nvPr>
        </p:nvSpPr>
        <p:spPr>
          <a:xfrm>
            <a:off x="1606703" y="491779"/>
            <a:ext cx="9712998" cy="664246"/>
          </a:xfrm>
        </p:spPr>
        <p:txBody>
          <a:bodyPr vert="horz" lIns="91440" tIns="45720" rIns="91440" bIns="45720" rtlCol="0" anchor="t">
            <a:normAutofit/>
          </a:bodyPr>
          <a:lstStyle/>
          <a:p>
            <a:r>
              <a:rPr lang="en-US" b="1" dirty="0"/>
              <a:t>     </a:t>
            </a:r>
            <a:r>
              <a:rPr lang="en-US" sz="3200" b="1" dirty="0">
                <a:solidFill>
                  <a:srgbClr val="7030A0"/>
                </a:solidFill>
                <a:latin typeface="Arial" panose="020B0604020202020204" pitchFamily="34" charset="0"/>
                <a:cs typeface="Arial" panose="020B0604020202020204" pitchFamily="34" charset="0"/>
              </a:rPr>
              <a:t>Symptoms Of Neurofibromatosis</a:t>
            </a:r>
          </a:p>
        </p:txBody>
      </p:sp>
      <p:graphicFrame>
        <p:nvGraphicFramePr>
          <p:cNvPr id="7" name="Diagram 6">
            <a:extLst>
              <a:ext uri="{FF2B5EF4-FFF2-40B4-BE49-F238E27FC236}">
                <a16:creationId xmlns:a16="http://schemas.microsoft.com/office/drawing/2014/main" id="{7390FC29-2D69-F15C-15C2-991110AFA5D7}"/>
              </a:ext>
            </a:extLst>
          </p:cNvPr>
          <p:cNvGraphicFramePr/>
          <p:nvPr>
            <p:extLst>
              <p:ext uri="{D42A27DB-BD31-4B8C-83A1-F6EECF244321}">
                <p14:modId xmlns:p14="http://schemas.microsoft.com/office/powerpoint/2010/main" val="790103487"/>
              </p:ext>
            </p:extLst>
          </p:nvPr>
        </p:nvGraphicFramePr>
        <p:xfrm>
          <a:off x="1896540" y="2200677"/>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 name="Graphic 24" descr="Skeleton with solid fill">
            <a:extLst>
              <a:ext uri="{FF2B5EF4-FFF2-40B4-BE49-F238E27FC236}">
                <a16:creationId xmlns:a16="http://schemas.microsoft.com/office/drawing/2014/main" id="{5B55CC68-67A6-C5A4-ADDB-3B5749D4039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756341" y="1743477"/>
            <a:ext cx="914400" cy="914400"/>
          </a:xfrm>
          <a:prstGeom prst="rect">
            <a:avLst/>
          </a:prstGeom>
        </p:spPr>
      </p:pic>
      <p:pic>
        <p:nvPicPr>
          <p:cNvPr id="41" name="Graphic 40" descr="Eyes with solid fill">
            <a:extLst>
              <a:ext uri="{FF2B5EF4-FFF2-40B4-BE49-F238E27FC236}">
                <a16:creationId xmlns:a16="http://schemas.microsoft.com/office/drawing/2014/main" id="{1D03848F-376B-3327-90C0-E2507DD934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905742" y="1743477"/>
            <a:ext cx="914400" cy="914400"/>
          </a:xfrm>
          <a:prstGeom prst="rect">
            <a:avLst/>
          </a:prstGeom>
        </p:spPr>
      </p:pic>
      <p:pic>
        <p:nvPicPr>
          <p:cNvPr id="45" name="Graphic 44" descr="Bone with solid fill">
            <a:extLst>
              <a:ext uri="{FF2B5EF4-FFF2-40B4-BE49-F238E27FC236}">
                <a16:creationId xmlns:a16="http://schemas.microsoft.com/office/drawing/2014/main" id="{B167482A-D682-E1CB-FECC-C5E15500DBA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055143" y="1732854"/>
            <a:ext cx="914400" cy="914400"/>
          </a:xfrm>
          <a:prstGeom prst="rect">
            <a:avLst/>
          </a:prstGeom>
        </p:spPr>
      </p:pic>
    </p:spTree>
    <p:extLst>
      <p:ext uri="{BB962C8B-B14F-4D97-AF65-F5344CB8AC3E}">
        <p14:creationId xmlns:p14="http://schemas.microsoft.com/office/powerpoint/2010/main" val="1603469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F2BD-0188-5D67-82E5-A3403916C058}"/>
              </a:ext>
            </a:extLst>
          </p:cNvPr>
          <p:cNvSpPr>
            <a:spLocks noGrp="1"/>
          </p:cNvSpPr>
          <p:nvPr>
            <p:ph type="title"/>
          </p:nvPr>
        </p:nvSpPr>
        <p:spPr>
          <a:xfrm>
            <a:off x="1815434" y="485271"/>
            <a:ext cx="8561131" cy="649846"/>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       </a:t>
            </a:r>
            <a:r>
              <a:rPr lang="en-US" sz="3200" b="1" dirty="0" err="1">
                <a:solidFill>
                  <a:srgbClr val="7030A0"/>
                </a:solidFill>
                <a:latin typeface="Arial" panose="020B0604020202020204" pitchFamily="34" charset="0"/>
                <a:cs typeface="Arial" panose="020B0604020202020204" pitchFamily="34" charset="0"/>
              </a:rPr>
              <a:t>Aetiology</a:t>
            </a:r>
            <a:r>
              <a:rPr lang="en-US" sz="3200" b="1" dirty="0">
                <a:solidFill>
                  <a:srgbClr val="7030A0"/>
                </a:solidFill>
                <a:latin typeface="Arial" panose="020B0604020202020204" pitchFamily="34" charset="0"/>
                <a:cs typeface="Arial" panose="020B0604020202020204" pitchFamily="34" charset="0"/>
              </a:rPr>
              <a:t> Of Neurofibromatosis</a:t>
            </a:r>
          </a:p>
        </p:txBody>
      </p:sp>
      <p:sp>
        <p:nvSpPr>
          <p:cNvPr id="4" name="TextBox 3">
            <a:extLst>
              <a:ext uri="{FF2B5EF4-FFF2-40B4-BE49-F238E27FC236}">
                <a16:creationId xmlns:a16="http://schemas.microsoft.com/office/drawing/2014/main" id="{114062ED-6C19-DF5A-20E4-417B0D817334}"/>
              </a:ext>
            </a:extLst>
          </p:cNvPr>
          <p:cNvSpPr txBox="1"/>
          <p:nvPr/>
        </p:nvSpPr>
        <p:spPr>
          <a:xfrm>
            <a:off x="1092234" y="1449499"/>
            <a:ext cx="5451627" cy="4394253"/>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Genetic motivation in the NF1 Gene:</a:t>
            </a:r>
          </a:p>
          <a:p>
            <a:pPr marL="285750" indent="-285750">
              <a:lnSpc>
                <a:spcPct val="90000"/>
              </a:lnSpc>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NF1 </a:t>
            </a:r>
            <a:r>
              <a:rPr lang="en-US" sz="1400" dirty="0">
                <a:solidFill>
                  <a:srgbClr val="000000"/>
                </a:solidFill>
                <a:latin typeface="Arial" panose="020B0604020202020204" pitchFamily="34" charset="0"/>
                <a:cs typeface="Arial" panose="020B0604020202020204" pitchFamily="34" charset="0"/>
              </a:rPr>
              <a:t>develops due to alterations in the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Genie, which is located on the chromosome17q11.2, which codes for the neurofibromin protein.(</a:t>
            </a:r>
            <a:r>
              <a:rPr lang="en-US" sz="1400" dirty="0" err="1">
                <a:solidFill>
                  <a:srgbClr val="000000"/>
                </a:solidFill>
                <a:latin typeface="Arial" panose="020B0604020202020204" pitchFamily="34" charset="0"/>
                <a:cs typeface="Arial" panose="020B0604020202020204" pitchFamily="34" charset="0"/>
              </a:rPr>
              <a:t>GeneReviews</a:t>
            </a:r>
            <a:r>
              <a:rPr lang="en-US" sz="1400" dirty="0">
                <a:solidFill>
                  <a:srgbClr val="000000"/>
                </a:solidFill>
                <a:latin typeface="Arial" panose="020B0604020202020204" pitchFamily="34" charset="0"/>
                <a:cs typeface="Arial" panose="020B0604020202020204" pitchFamily="34" charset="0"/>
              </a:rPr>
              <a:t> (2025))</a:t>
            </a: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Loss of neurofibromin function: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When the</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Gene is faulty cells grow and divide uncontrollably that leads to formation of </a:t>
            </a:r>
            <a:r>
              <a:rPr lang="en-US" sz="1400" b="1" dirty="0">
                <a:solidFill>
                  <a:srgbClr val="000000"/>
                </a:solidFill>
                <a:latin typeface="Arial" panose="020B0604020202020204" pitchFamily="34" charset="0"/>
                <a:cs typeface="Arial" panose="020B0604020202020204" pitchFamily="34" charset="0"/>
              </a:rPr>
              <a:t>neurofibromas</a:t>
            </a:r>
            <a:r>
              <a:rPr lang="en-US" sz="1400" dirty="0">
                <a:solidFill>
                  <a:srgbClr val="000000"/>
                </a:solidFill>
                <a:latin typeface="Arial" panose="020B0604020202020204" pitchFamily="34" charset="0"/>
                <a:cs typeface="Arial" panose="020B0604020202020204" pitchFamily="34" charset="0"/>
              </a:rPr>
              <a:t>. (nerve </a:t>
            </a:r>
            <a:r>
              <a:rPr lang="en-US" sz="1400" dirty="0" err="1">
                <a:solidFill>
                  <a:srgbClr val="000000"/>
                </a:solidFill>
                <a:latin typeface="Arial" panose="020B0604020202020204" pitchFamily="34" charset="0"/>
                <a:cs typeface="Arial" panose="020B0604020202020204" pitchFamily="34" charset="0"/>
              </a:rPr>
              <a:t>tumours</a:t>
            </a:r>
            <a:r>
              <a:rPr lang="en-US" sz="1400" dirty="0">
                <a:solidFill>
                  <a:srgbClr val="000000"/>
                </a:solidFill>
                <a:latin typeface="Arial" panose="020B0604020202020204" pitchFamily="34" charset="0"/>
                <a:cs typeface="Arial" panose="020B0604020202020204" pitchFamily="34" charset="0"/>
              </a:rPr>
              <a:t>).(MedlinePlus Genetics (2019))</a:t>
            </a: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Autosomal dominant inheritance pattern: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Only one copy of the </a:t>
            </a:r>
            <a:r>
              <a:rPr lang="en-US" sz="1400" b="1" dirty="0">
                <a:solidFill>
                  <a:srgbClr val="000000"/>
                </a:solidFill>
                <a:latin typeface="Arial" panose="020B0604020202020204" pitchFamily="34" charset="0"/>
                <a:cs typeface="Arial" panose="020B0604020202020204" pitchFamily="34" charset="0"/>
              </a:rPr>
              <a:t>mutated </a:t>
            </a:r>
            <a:r>
              <a:rPr lang="en-US" sz="1400" dirty="0">
                <a:solidFill>
                  <a:srgbClr val="000000"/>
                </a:solidFill>
                <a:latin typeface="Arial" panose="020B0604020202020204" pitchFamily="34" charset="0"/>
                <a:cs typeface="Arial" panose="020B0604020202020204" pitchFamily="34" charset="0"/>
              </a:rPr>
              <a:t>gene from parent is needed for the disease to appear.</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 person with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has a </a:t>
            </a:r>
            <a:r>
              <a:rPr lang="en-US" sz="1400" b="1" dirty="0">
                <a:solidFill>
                  <a:srgbClr val="000000"/>
                </a:solidFill>
                <a:latin typeface="Arial" panose="020B0604020202020204" pitchFamily="34" charset="0"/>
                <a:cs typeface="Arial" panose="020B0604020202020204" pitchFamily="34" charset="0"/>
              </a:rPr>
              <a:t>50% </a:t>
            </a:r>
            <a:r>
              <a:rPr lang="en-US" sz="1400" dirty="0">
                <a:solidFill>
                  <a:srgbClr val="000000"/>
                </a:solidFill>
                <a:latin typeface="Arial" panose="020B0604020202020204" pitchFamily="34" charset="0"/>
                <a:cs typeface="Arial" panose="020B0604020202020204" pitchFamily="34" charset="0"/>
              </a:rPr>
              <a:t>chance of passing it to their child.(NIH (2025).)</a:t>
            </a: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New(spontaneous) mutations:</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These arise due to random </a:t>
            </a:r>
            <a:r>
              <a:rPr lang="en-US" sz="1400" b="1" dirty="0">
                <a:solidFill>
                  <a:srgbClr val="000000"/>
                </a:solidFill>
                <a:latin typeface="Arial" panose="020B0604020202020204" pitchFamily="34" charset="0"/>
                <a:cs typeface="Arial" panose="020B0604020202020204" pitchFamily="34" charset="0"/>
              </a:rPr>
              <a:t>mutations</a:t>
            </a:r>
            <a:r>
              <a:rPr lang="en-US" sz="1400" dirty="0">
                <a:solidFill>
                  <a:srgbClr val="000000"/>
                </a:solidFill>
                <a:latin typeface="Arial" panose="020B0604020202020204" pitchFamily="34" charset="0"/>
                <a:cs typeface="Arial" panose="020B0604020202020204" pitchFamily="34" charset="0"/>
              </a:rPr>
              <a:t> in the</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Gene during </a:t>
            </a:r>
            <a:r>
              <a:rPr lang="en-US" sz="1400" b="1" dirty="0">
                <a:solidFill>
                  <a:srgbClr val="000000"/>
                </a:solidFill>
                <a:latin typeface="Arial" panose="020B0604020202020204" pitchFamily="34" charset="0"/>
                <a:cs typeface="Arial" panose="020B0604020202020204" pitchFamily="34" charset="0"/>
              </a:rPr>
              <a:t>conception</a:t>
            </a:r>
            <a:r>
              <a:rPr lang="en-US" sz="1400" dirty="0">
                <a:solidFill>
                  <a:srgbClr val="000000"/>
                </a:solidFill>
                <a:latin typeface="Arial" panose="020B0604020202020204" pitchFamily="34" charset="0"/>
                <a:cs typeface="Arial" panose="020B0604020202020204" pitchFamily="34" charset="0"/>
              </a:rPr>
              <a:t> or early </a:t>
            </a:r>
            <a:r>
              <a:rPr lang="en-US" sz="1400" b="1" dirty="0">
                <a:solidFill>
                  <a:srgbClr val="000000"/>
                </a:solidFill>
                <a:latin typeface="Arial" panose="020B0604020202020204" pitchFamily="34" charset="0"/>
                <a:cs typeface="Arial" panose="020B0604020202020204" pitchFamily="34" charset="0"/>
              </a:rPr>
              <a:t>embryonic </a:t>
            </a:r>
            <a:r>
              <a:rPr lang="en-US" sz="1400" dirty="0">
                <a:solidFill>
                  <a:srgbClr val="000000"/>
                </a:solidFill>
                <a:latin typeface="Arial" panose="020B0604020202020204" pitchFamily="34" charset="0"/>
                <a:cs typeface="Arial" panose="020B0604020202020204" pitchFamily="34" charset="0"/>
              </a:rPr>
              <a:t>development. (NORD (2025))</a:t>
            </a:r>
          </a:p>
        </p:txBody>
      </p:sp>
      <p:pic>
        <p:nvPicPr>
          <p:cNvPr id="20" name="Picture 19" descr="A diagram of a cell growth cycle&#10;&#10;AI-generated content may be incorrect.">
            <a:extLst>
              <a:ext uri="{FF2B5EF4-FFF2-40B4-BE49-F238E27FC236}">
                <a16:creationId xmlns:a16="http://schemas.microsoft.com/office/drawing/2014/main" id="{EE43AB23-8CAE-5357-4028-AF22A1ADB531}"/>
              </a:ext>
            </a:extLst>
          </p:cNvPr>
          <p:cNvPicPr>
            <a:picLocks noChangeAspect="1"/>
          </p:cNvPicPr>
          <p:nvPr/>
        </p:nvPicPr>
        <p:blipFill>
          <a:blip r:embed="rId2"/>
          <a:stretch>
            <a:fillRect/>
          </a:stretch>
        </p:blipFill>
        <p:spPr>
          <a:xfrm>
            <a:off x="6543861" y="1449499"/>
            <a:ext cx="5451627" cy="3638960"/>
          </a:xfrm>
          <a:prstGeom prst="rect">
            <a:avLst/>
          </a:prstGeom>
        </p:spPr>
      </p:pic>
      <p:sp>
        <p:nvSpPr>
          <p:cNvPr id="21" name="TextBox 20">
            <a:extLst>
              <a:ext uri="{FF2B5EF4-FFF2-40B4-BE49-F238E27FC236}">
                <a16:creationId xmlns:a16="http://schemas.microsoft.com/office/drawing/2014/main" id="{712B6BA0-0E1C-EC9D-5866-63DB38C5DCC6}"/>
              </a:ext>
            </a:extLst>
          </p:cNvPr>
          <p:cNvSpPr txBox="1"/>
          <p:nvPr/>
        </p:nvSpPr>
        <p:spPr>
          <a:xfrm>
            <a:off x="6543861" y="4724563"/>
            <a:ext cx="5451627" cy="363896"/>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Source: self generated</a:t>
            </a:r>
          </a:p>
        </p:txBody>
      </p:sp>
    </p:spTree>
    <p:extLst>
      <p:ext uri="{BB962C8B-B14F-4D97-AF65-F5344CB8AC3E}">
        <p14:creationId xmlns:p14="http://schemas.microsoft.com/office/powerpoint/2010/main" val="3353850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A9AB0-FA39-EA29-900C-CD36006808A1}"/>
              </a:ext>
            </a:extLst>
          </p:cNvPr>
          <p:cNvSpPr>
            <a:spLocks noGrp="1"/>
          </p:cNvSpPr>
          <p:nvPr>
            <p:ph type="title"/>
          </p:nvPr>
        </p:nvSpPr>
        <p:spPr>
          <a:xfrm>
            <a:off x="2010914" y="657496"/>
            <a:ext cx="8911687" cy="750890"/>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Risk</a:t>
            </a:r>
            <a:r>
              <a:rPr lang="en-US" sz="3200" dirty="0">
                <a:solidFill>
                  <a:srgbClr val="7030A0"/>
                </a:solidFill>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Factors Of Neurofibromatosis</a:t>
            </a:r>
          </a:p>
        </p:txBody>
      </p:sp>
      <p:sp>
        <p:nvSpPr>
          <p:cNvPr id="3" name="TextBox 2">
            <a:extLst>
              <a:ext uri="{FF2B5EF4-FFF2-40B4-BE49-F238E27FC236}">
                <a16:creationId xmlns:a16="http://schemas.microsoft.com/office/drawing/2014/main" id="{633F5C52-ACCD-0EBA-8CF1-21AB6DAC6B31}"/>
              </a:ext>
            </a:extLst>
          </p:cNvPr>
          <p:cNvSpPr txBox="1"/>
          <p:nvPr/>
        </p:nvSpPr>
        <p:spPr>
          <a:xfrm>
            <a:off x="1383323" y="1690688"/>
            <a:ext cx="9425354" cy="3354765"/>
          </a:xfrm>
          <a:prstGeom prst="rect">
            <a:avLst/>
          </a:prstGeom>
          <a:noFill/>
        </p:spPr>
        <p:txBody>
          <a:bodyPr wrap="square" rtlCol="0">
            <a:spAutoFit/>
          </a:bodyPr>
          <a:lstStyle/>
          <a:p>
            <a:r>
              <a:rPr lang="en-IN" b="1" dirty="0">
                <a:solidFill>
                  <a:srgbClr val="7030A0"/>
                </a:solidFill>
                <a:latin typeface="Arial" panose="020B0604020202020204" pitchFamily="34" charset="0"/>
                <a:cs typeface="Arial" panose="020B0604020202020204" pitchFamily="34" charset="0"/>
              </a:rPr>
              <a:t>Genetical inheritance</a:t>
            </a:r>
            <a:r>
              <a:rPr lang="en-IN" b="1" dirty="0">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The main risk factor for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is having a parent with the same condition.</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follows an </a:t>
            </a:r>
            <a:r>
              <a:rPr lang="en-IN" sz="1400" b="1" dirty="0">
                <a:latin typeface="Arial" panose="020B0604020202020204" pitchFamily="34" charset="0"/>
                <a:cs typeface="Arial" panose="020B0604020202020204" pitchFamily="34" charset="0"/>
              </a:rPr>
              <a:t>autosomal </a:t>
            </a:r>
            <a:r>
              <a:rPr lang="en-IN" sz="1400" dirty="0">
                <a:latin typeface="Arial" panose="020B0604020202020204" pitchFamily="34" charset="0"/>
                <a:cs typeface="Arial" panose="020B0604020202020204" pitchFamily="34" charset="0"/>
              </a:rPr>
              <a:t>dominant inheritance pattern.</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A child of an affected parent has a </a:t>
            </a:r>
            <a:r>
              <a:rPr lang="en-IN" sz="1400" b="1" dirty="0">
                <a:latin typeface="Arial" panose="020B0604020202020204" pitchFamily="34" charset="0"/>
                <a:cs typeface="Arial" panose="020B0604020202020204" pitchFamily="34" charset="0"/>
              </a:rPr>
              <a:t>50% </a:t>
            </a:r>
            <a:r>
              <a:rPr lang="en-IN" sz="1400" dirty="0">
                <a:latin typeface="Arial" panose="020B0604020202020204" pitchFamily="34" charset="0"/>
                <a:cs typeface="Arial" panose="020B0604020202020204" pitchFamily="34" charset="0"/>
              </a:rPr>
              <a:t>chance of inheriting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due to</a:t>
            </a:r>
            <a:r>
              <a:rPr lang="en-IN" sz="1400" b="1" dirty="0">
                <a:latin typeface="Arial" panose="020B0604020202020204" pitchFamily="34" charset="0"/>
                <a:cs typeface="Arial" panose="020B0604020202020204" pitchFamily="34" charset="0"/>
              </a:rPr>
              <a:t> 1 </a:t>
            </a:r>
            <a:r>
              <a:rPr lang="en-IN" sz="1400" dirty="0">
                <a:latin typeface="Arial" panose="020B0604020202020204" pitchFamily="34" charset="0"/>
                <a:cs typeface="Arial" panose="020B0604020202020204" pitchFamily="34" charset="0"/>
              </a:rPr>
              <a:t>altered genie.(Evans et al. (2017))</a:t>
            </a:r>
          </a:p>
          <a:p>
            <a:endParaRPr lang="en-IN" sz="1400"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De Novo Mutations:</a:t>
            </a:r>
            <a:r>
              <a:rPr lang="en-IN" dirty="0">
                <a:solidFill>
                  <a:srgbClr val="7030A0"/>
                </a:solidFill>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about </a:t>
            </a:r>
            <a:r>
              <a:rPr lang="en-IN" sz="1400" b="1" dirty="0">
                <a:latin typeface="Arial" panose="020B0604020202020204" pitchFamily="34" charset="0"/>
                <a:cs typeface="Arial" panose="020B0604020202020204" pitchFamily="34" charset="0"/>
              </a:rPr>
              <a:t>50% </a:t>
            </a:r>
            <a:r>
              <a:rPr lang="en-IN" sz="1400" dirty="0">
                <a:latin typeface="Arial" panose="020B0604020202020204" pitchFamily="34" charset="0"/>
                <a:cs typeface="Arial" panose="020B0604020202020204" pitchFamily="34" charset="0"/>
              </a:rPr>
              <a:t>of cases arise from spontaneous (</a:t>
            </a:r>
            <a:r>
              <a:rPr lang="en-IN" sz="1400" b="1" dirty="0">
                <a:latin typeface="Arial" panose="020B0604020202020204" pitchFamily="34" charset="0"/>
                <a:cs typeface="Arial" panose="020B0604020202020204" pitchFamily="34" charset="0"/>
              </a:rPr>
              <a:t>de novo</a:t>
            </a:r>
            <a:r>
              <a:rPr lang="en-IN" sz="1400" dirty="0">
                <a:latin typeface="Arial" panose="020B0604020202020204" pitchFamily="34" charset="0"/>
                <a:cs typeface="Arial" panose="020B0604020202020204" pitchFamily="34" charset="0"/>
              </a:rPr>
              <a:t>) mutations having no previous family history.(Ferner et al. (2007))</a:t>
            </a:r>
          </a:p>
          <a:p>
            <a:endParaRPr lang="en-IN" sz="1400"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Advanced parent age: </a:t>
            </a:r>
            <a:r>
              <a:rPr lang="en-IN" sz="1400" dirty="0">
                <a:latin typeface="Arial" panose="020B0604020202020204" pitchFamily="34" charset="0"/>
                <a:cs typeface="Arial" panose="020B0604020202020204" pitchFamily="34" charset="0"/>
              </a:rPr>
              <a:t>some study suggest advanced parent age may slightly increase the risk of </a:t>
            </a:r>
            <a:r>
              <a:rPr lang="en-IN" sz="1400" b="1" dirty="0">
                <a:latin typeface="Arial" panose="020B0604020202020204" pitchFamily="34" charset="0"/>
                <a:cs typeface="Arial" panose="020B0604020202020204" pitchFamily="34" charset="0"/>
              </a:rPr>
              <a:t>De Novo </a:t>
            </a:r>
            <a:r>
              <a:rPr lang="en-IN" sz="1400" dirty="0">
                <a:latin typeface="Arial" panose="020B0604020202020204" pitchFamily="34" charset="0"/>
                <a:cs typeface="Arial" panose="020B0604020202020204" pitchFamily="34" charset="0"/>
              </a:rPr>
              <a:t>Mutations for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NIH (2024))</a:t>
            </a:r>
          </a:p>
          <a:p>
            <a:endParaRPr lang="en-IN" sz="1400" b="1"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Complications associated with NF1: </a:t>
            </a:r>
            <a:r>
              <a:rPr lang="en-IN" sz="1400" b="1" dirty="0">
                <a:solidFill>
                  <a:srgbClr val="7030A0"/>
                </a:solidFill>
                <a:latin typeface="Arial" panose="020B0604020202020204" pitchFamily="34" charset="0"/>
                <a:cs typeface="Arial" panose="020B0604020202020204" pitchFamily="34" charset="0"/>
              </a:rPr>
              <a:t>I</a:t>
            </a:r>
            <a:r>
              <a:rPr lang="en-IN" sz="1400" dirty="0">
                <a:latin typeface="Arial" panose="020B0604020202020204" pitchFamily="34" charset="0"/>
                <a:cs typeface="Arial" panose="020B0604020202020204" pitchFamily="34" charset="0"/>
              </a:rPr>
              <a:t>ndividuals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are at increase risk of additional health problems, including a higher risk of developing various cancers like </a:t>
            </a:r>
            <a:r>
              <a:rPr lang="en-IN" sz="1400" b="1" dirty="0">
                <a:latin typeface="Arial" panose="020B0604020202020204" pitchFamily="34" charset="0"/>
                <a:cs typeface="Arial" panose="020B0604020202020204" pitchFamily="34" charset="0"/>
              </a:rPr>
              <a:t>malignant</a:t>
            </a:r>
            <a:r>
              <a:rPr lang="en-IN" sz="1400" dirty="0">
                <a:latin typeface="Arial" panose="020B0604020202020204" pitchFamily="34" charset="0"/>
                <a:cs typeface="Arial" panose="020B0604020202020204" pitchFamily="34" charset="0"/>
              </a:rPr>
              <a:t>,</a:t>
            </a:r>
            <a:r>
              <a:rPr lang="en-IN" sz="1400" b="1" dirty="0">
                <a:latin typeface="Arial" panose="020B0604020202020204" pitchFamily="34" charset="0"/>
                <a:cs typeface="Arial" panose="020B0604020202020204" pitchFamily="34" charset="0"/>
              </a:rPr>
              <a:t> peripheral nerve </a:t>
            </a:r>
            <a:r>
              <a:rPr lang="en-IN" sz="1400" b="1" dirty="0" err="1">
                <a:latin typeface="Arial" panose="020B0604020202020204" pitchFamily="34" charset="0"/>
                <a:cs typeface="Arial" panose="020B0604020202020204" pitchFamily="34" charset="0"/>
              </a:rPr>
              <a:t>sheeth</a:t>
            </a:r>
            <a:r>
              <a:rPr lang="en-IN" sz="1400" b="1" dirty="0">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tumour, </a:t>
            </a:r>
            <a:r>
              <a:rPr lang="en-IN" sz="1400" b="1" dirty="0">
                <a:latin typeface="Arial" panose="020B0604020202020204" pitchFamily="34" charset="0"/>
                <a:cs typeface="Arial" panose="020B0604020202020204" pitchFamily="34" charset="0"/>
              </a:rPr>
              <a:t>breast cancer</a:t>
            </a:r>
            <a:r>
              <a:rPr lang="en-IN" sz="1400" dirty="0">
                <a:latin typeface="Arial" panose="020B0604020202020204" pitchFamily="34" charset="0"/>
                <a:cs typeface="Arial" panose="020B0604020202020204" pitchFamily="34" charset="0"/>
              </a:rPr>
              <a:t>, </a:t>
            </a:r>
            <a:r>
              <a:rPr lang="en-IN" sz="1400" b="1" dirty="0">
                <a:latin typeface="Arial" panose="020B0604020202020204" pitchFamily="34" charset="0"/>
                <a:cs typeface="Arial" panose="020B0604020202020204" pitchFamily="34" charset="0"/>
              </a:rPr>
              <a:t>brain tumour hypertension</a:t>
            </a:r>
            <a:r>
              <a:rPr lang="en-IN" sz="1400" dirty="0">
                <a:latin typeface="Arial" panose="020B0604020202020204" pitchFamily="34" charset="0"/>
                <a:cs typeface="Arial" panose="020B0604020202020204" pitchFamily="34" charset="0"/>
              </a:rPr>
              <a:t>, and pregnancy complications for affected women.</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814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descr="A person with many different organs&#10;&#10;AI-generated content may be incorrect.">
            <a:extLst>
              <a:ext uri="{FF2B5EF4-FFF2-40B4-BE49-F238E27FC236}">
                <a16:creationId xmlns:a16="http://schemas.microsoft.com/office/drawing/2014/main" id="{0FAC22CA-5F81-EDB2-9C22-739E60C21CEB}"/>
              </a:ext>
            </a:extLst>
          </p:cNvPr>
          <p:cNvPicPr>
            <a:picLocks noChangeAspect="1"/>
          </p:cNvPicPr>
          <p:nvPr/>
        </p:nvPicPr>
        <p:blipFill>
          <a:blip r:embed="rId2"/>
          <a:stretch>
            <a:fillRect/>
          </a:stretch>
        </p:blipFill>
        <p:spPr>
          <a:xfrm>
            <a:off x="798745" y="2120484"/>
            <a:ext cx="4814655" cy="2611950"/>
          </a:xfrm>
          <a:prstGeom prst="rect">
            <a:avLst/>
          </a:prstGeom>
        </p:spPr>
      </p:pic>
      <p:pic>
        <p:nvPicPr>
          <p:cNvPr id="6" name="Picture 5" descr="Diagram of a family tree&#10;&#10;AI-generated content may be incorrect.">
            <a:extLst>
              <a:ext uri="{FF2B5EF4-FFF2-40B4-BE49-F238E27FC236}">
                <a16:creationId xmlns:a16="http://schemas.microsoft.com/office/drawing/2014/main" id="{3B648535-447E-8B41-6117-BA2610A192CE}"/>
              </a:ext>
            </a:extLst>
          </p:cNvPr>
          <p:cNvPicPr>
            <a:picLocks noChangeAspect="1"/>
          </p:cNvPicPr>
          <p:nvPr/>
        </p:nvPicPr>
        <p:blipFill>
          <a:blip r:embed="rId3"/>
          <a:stretch>
            <a:fillRect/>
          </a:stretch>
        </p:blipFill>
        <p:spPr>
          <a:xfrm>
            <a:off x="6584187" y="1713230"/>
            <a:ext cx="4809065" cy="3426458"/>
          </a:xfrm>
          <a:prstGeom prst="rect">
            <a:avLst/>
          </a:prstGeom>
        </p:spPr>
      </p:pic>
      <p:sp>
        <p:nvSpPr>
          <p:cNvPr id="7" name="TextBox 6">
            <a:extLst>
              <a:ext uri="{FF2B5EF4-FFF2-40B4-BE49-F238E27FC236}">
                <a16:creationId xmlns:a16="http://schemas.microsoft.com/office/drawing/2014/main" id="{40278A5E-DC42-F588-0C96-EB5F3E783261}"/>
              </a:ext>
            </a:extLst>
          </p:cNvPr>
          <p:cNvSpPr txBox="1"/>
          <p:nvPr/>
        </p:nvSpPr>
        <p:spPr>
          <a:xfrm>
            <a:off x="1236279" y="4754088"/>
            <a:ext cx="350043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4"/>
              </a:rPr>
              <a:t>ink.springer(2025)</a:t>
            </a:r>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F31E992-DF6E-F6A7-04FD-370665B961D4}"/>
              </a:ext>
            </a:extLst>
          </p:cNvPr>
          <p:cNvSpPr txBox="1"/>
          <p:nvPr/>
        </p:nvSpPr>
        <p:spPr>
          <a:xfrm>
            <a:off x="7813621" y="5139688"/>
            <a:ext cx="2843212"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5"/>
              </a:rPr>
              <a:t>aboutkidshealth</a:t>
            </a:r>
            <a:r>
              <a:rPr lang="en-US" sz="1100" dirty="0">
                <a:latin typeface="Arial" panose="020B0604020202020204" pitchFamily="34" charset="0"/>
                <a:cs typeface="Arial" panose="020B0604020202020204" pitchFamily="34" charset="0"/>
                <a:hlinkClick r:id="rId5"/>
              </a:rPr>
              <a:t>.(2020)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0046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045B4-AF5E-F40E-A755-68551356D3EA}"/>
              </a:ext>
            </a:extLst>
          </p:cNvPr>
          <p:cNvSpPr>
            <a:spLocks noGrp="1"/>
          </p:cNvSpPr>
          <p:nvPr>
            <p:ph type="title"/>
          </p:nvPr>
        </p:nvSpPr>
        <p:spPr>
          <a:xfrm>
            <a:off x="838200" y="0"/>
            <a:ext cx="9787759" cy="641131"/>
          </a:xfrm>
        </p:spPr>
        <p:txBody>
          <a:bodyPr>
            <a:normAutofit/>
          </a:bodyPr>
          <a:lstStyle/>
          <a:p>
            <a:r>
              <a:rPr lang="en-US" b="1" dirty="0">
                <a:solidFill>
                  <a:srgbClr val="7030A0"/>
                </a:solidFill>
              </a:rPr>
              <a:t>                         </a:t>
            </a:r>
            <a:r>
              <a:rPr lang="en-US" sz="3200" b="1" dirty="0">
                <a:solidFill>
                  <a:srgbClr val="7030A0"/>
                </a:solidFill>
                <a:latin typeface="Arial" panose="020B0604020202020204" pitchFamily="34" charset="0"/>
                <a:cs typeface="Arial" panose="020B0604020202020204" pitchFamily="34" charset="0"/>
              </a:rPr>
              <a:t>Implications of NF1 </a:t>
            </a:r>
          </a:p>
        </p:txBody>
      </p:sp>
      <p:sp>
        <p:nvSpPr>
          <p:cNvPr id="3" name="TextBox 2">
            <a:extLst>
              <a:ext uri="{FF2B5EF4-FFF2-40B4-BE49-F238E27FC236}">
                <a16:creationId xmlns:a16="http://schemas.microsoft.com/office/drawing/2014/main" id="{3761B808-4BDE-8596-CBC3-37C2BC078985}"/>
              </a:ext>
            </a:extLst>
          </p:cNvPr>
          <p:cNvSpPr txBox="1"/>
          <p:nvPr/>
        </p:nvSpPr>
        <p:spPr>
          <a:xfrm>
            <a:off x="2364350" y="828288"/>
            <a:ext cx="7463299" cy="5201424"/>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Physical Implications: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Visible skin </a:t>
            </a:r>
            <a:r>
              <a:rPr lang="en-US" sz="1400" b="1" dirty="0" err="1">
                <a:latin typeface="Arial" panose="020B0604020202020204" pitchFamily="34" charset="0"/>
                <a:cs typeface="Arial" panose="020B0604020202020204" pitchFamily="34" charset="0"/>
              </a:rPr>
              <a:t>tumours</a:t>
            </a:r>
            <a:r>
              <a:rPr lang="en-US" sz="1400" dirty="0">
                <a:latin typeface="Arial" panose="020B0604020202020204" pitchFamily="34" charset="0"/>
                <a:cs typeface="Arial" panose="020B0604020202020204" pitchFamily="34" charset="0"/>
              </a:rPr>
              <a:t>,  Bone</a:t>
            </a:r>
            <a:r>
              <a:rPr lang="en-US" sz="1400" b="1" dirty="0">
                <a:latin typeface="Arial" panose="020B0604020202020204" pitchFamily="34" charset="0"/>
                <a:cs typeface="Arial" panose="020B0604020202020204" pitchFamily="34" charset="0"/>
              </a:rPr>
              <a:t> deformities</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Pain</a:t>
            </a:r>
            <a:r>
              <a:rPr lang="en-US" sz="1400" dirty="0">
                <a:latin typeface="Arial" panose="020B0604020202020204" pitchFamily="34" charset="0"/>
                <a:cs typeface="Arial" panose="020B0604020202020204" pitchFamily="34" charset="0"/>
              </a:rPr>
              <a:t> affecting Mobility and body image.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Vision loss from </a:t>
            </a:r>
            <a:r>
              <a:rPr lang="en-US" sz="1400" b="1" dirty="0">
                <a:latin typeface="Arial" panose="020B0604020202020204" pitchFamily="34" charset="0"/>
                <a:cs typeface="Arial" panose="020B0604020202020204" pitchFamily="34" charset="0"/>
              </a:rPr>
              <a:t>optic glioma</a:t>
            </a:r>
            <a:r>
              <a:rPr lang="en-US" sz="1400" dirty="0">
                <a:latin typeface="Arial" panose="020B0604020202020204" pitchFamily="34" charset="0"/>
                <a:cs typeface="Arial" panose="020B0604020202020204" pitchFamily="34" charset="0"/>
              </a:rPr>
              <a:t> limits </a:t>
            </a:r>
            <a:r>
              <a:rPr lang="en-US" sz="1400" b="1" dirty="0">
                <a:latin typeface="Arial" panose="020B0604020202020204" pitchFamily="34" charset="0"/>
                <a:cs typeface="Arial" panose="020B0604020202020204" pitchFamily="34" charset="0"/>
              </a:rPr>
              <a:t>independence</a:t>
            </a:r>
            <a:r>
              <a:rPr lang="en-US" sz="1400" dirty="0">
                <a:latin typeface="Arial" panose="020B0604020202020204" pitchFamily="34" charset="0"/>
                <a:cs typeface="Arial" panose="020B0604020202020204" pitchFamily="34" charset="0"/>
              </a:rPr>
              <a:t> and</a:t>
            </a:r>
            <a:r>
              <a:rPr lang="en-US" sz="1400" b="1" dirty="0">
                <a:latin typeface="Arial" panose="020B0604020202020204" pitchFamily="34" charset="0"/>
                <a:cs typeface="Arial" panose="020B0604020202020204" pitchFamily="34" charset="0"/>
              </a:rPr>
              <a:t> education </a:t>
            </a:r>
            <a:r>
              <a:rPr lang="en-US" sz="1400" dirty="0">
                <a:latin typeface="Arial" panose="020B0604020202020204" pitchFamily="34" charset="0"/>
                <a:cs typeface="Arial" panose="020B0604020202020204" pitchFamily="34" charset="0"/>
              </a:rPr>
              <a:t>performance.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Chronic </a:t>
            </a:r>
            <a:r>
              <a:rPr lang="en-US" sz="1400" b="1" dirty="0">
                <a:latin typeface="Arial" panose="020B0604020202020204" pitchFamily="34" charset="0"/>
                <a:cs typeface="Arial" panose="020B0604020202020204" pitchFamily="34" charset="0"/>
              </a:rPr>
              <a:t>fatigue</a:t>
            </a:r>
            <a:r>
              <a:rPr lang="en-US" sz="1400" dirty="0">
                <a:latin typeface="Arial" panose="020B0604020202020204" pitchFamily="34" charset="0"/>
                <a:cs typeface="Arial" panose="020B0604020202020204" pitchFamily="34" charset="0"/>
              </a:rPr>
              <a:t> and frequent medical </a:t>
            </a:r>
            <a:r>
              <a:rPr lang="en-US" sz="1400" b="1" dirty="0">
                <a:latin typeface="Arial" panose="020B0604020202020204" pitchFamily="34" charset="0"/>
                <a:cs typeface="Arial" panose="020B0604020202020204" pitchFamily="34" charset="0"/>
              </a:rPr>
              <a:t>check-ups</a:t>
            </a:r>
            <a:r>
              <a:rPr lang="en-US" sz="1400" dirty="0">
                <a:latin typeface="Arial" panose="020B0604020202020204" pitchFamily="34" charset="0"/>
                <a:cs typeface="Arial" panose="020B0604020202020204" pitchFamily="34" charset="0"/>
              </a:rPr>
              <a:t> disrupts daily life.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Increased risk of </a:t>
            </a:r>
            <a:r>
              <a:rPr lang="en-US" sz="1400" b="1" dirty="0">
                <a:latin typeface="Arial" panose="020B0604020202020204" pitchFamily="34" charset="0"/>
                <a:cs typeface="Arial" panose="020B0604020202020204" pitchFamily="34" charset="0"/>
              </a:rPr>
              <a:t>malignancy</a:t>
            </a:r>
            <a:r>
              <a:rPr lang="en-US" sz="1400" dirty="0">
                <a:latin typeface="Arial" panose="020B0604020202020204" pitchFamily="34" charset="0"/>
                <a:cs typeface="Arial" panose="020B0604020202020204" pitchFamily="34" charset="0"/>
              </a:rPr>
              <a:t> causes </a:t>
            </a:r>
            <a:r>
              <a:rPr lang="en-US" sz="1400" b="1" dirty="0">
                <a:latin typeface="Arial" panose="020B0604020202020204" pitchFamily="34" charset="0"/>
                <a:cs typeface="Arial" panose="020B0604020202020204" pitchFamily="34" charset="0"/>
              </a:rPr>
              <a:t>long-term</a:t>
            </a:r>
            <a:r>
              <a:rPr lang="en-US" sz="1400" dirty="0">
                <a:latin typeface="Arial" panose="020B0604020202020204" pitchFamily="34" charset="0"/>
                <a:cs typeface="Arial" panose="020B0604020202020204" pitchFamily="34" charset="0"/>
              </a:rPr>
              <a:t> health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Mautner et al. (2015))</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Psychological implications: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problems with body image and low</a:t>
            </a:r>
            <a:r>
              <a:rPr lang="en-US" sz="1400" b="1" dirty="0">
                <a:latin typeface="Arial" panose="020B0604020202020204" pitchFamily="34" charset="0"/>
                <a:cs typeface="Arial" panose="020B0604020202020204" pitchFamily="34" charset="0"/>
              </a:rPr>
              <a:t> self-esteem </a:t>
            </a:r>
            <a:r>
              <a:rPr lang="en-US" sz="1400" dirty="0">
                <a:latin typeface="Arial" panose="020B0604020202020204" pitchFamily="34" charset="0"/>
                <a:cs typeface="Arial" panose="020B0604020202020204" pitchFamily="34" charset="0"/>
              </a:rPr>
              <a:t>as a result of obvious </a:t>
            </a:r>
            <a:r>
              <a:rPr lang="en-US" sz="1400" b="1" dirty="0">
                <a:latin typeface="Arial" panose="020B0604020202020204" pitchFamily="34" charset="0"/>
                <a:cs typeface="Arial" panose="020B0604020202020204" pitchFamily="34" charset="0"/>
              </a:rPr>
              <a:t>skin changes</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depression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social disengagement </a:t>
            </a:r>
            <a:r>
              <a:rPr lang="en-US" sz="1400" dirty="0">
                <a:latin typeface="Arial" panose="020B0604020202020204" pitchFamily="34" charset="0"/>
                <a:cs typeface="Arial" panose="020B0604020202020204" pitchFamily="34" charset="0"/>
              </a:rPr>
              <a:t>from stigma and long-term sickness.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Confidence</a:t>
            </a:r>
            <a:r>
              <a:rPr lang="en-US" sz="1400" dirty="0">
                <a:latin typeface="Arial" panose="020B0604020202020204" pitchFamily="34" charset="0"/>
                <a:cs typeface="Arial" panose="020B0604020202020204" pitchFamily="34" charset="0"/>
              </a:rPr>
              <a:t> and academic progress are impacted by </a:t>
            </a:r>
            <a:r>
              <a:rPr lang="en-US" sz="1400" b="1" dirty="0">
                <a:latin typeface="Arial" panose="020B0604020202020204" pitchFamily="34" charset="0"/>
                <a:cs typeface="Arial" panose="020B0604020202020204" pitchFamily="34" charset="0"/>
              </a:rPr>
              <a:t>learning disabilities</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ADHD</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ongoing counseling and mental health assistance are required.(</a:t>
            </a:r>
            <a:r>
              <a:rPr lang="en-IN" sz="1400" dirty="0">
                <a:latin typeface="Arial" panose="020B0604020202020204" pitchFamily="34" charset="0"/>
                <a:cs typeface="Arial" panose="020B0604020202020204" pitchFamily="34" charset="0"/>
              </a:rPr>
              <a:t>Mollica et al. (2020))</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Social implications: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Social isolation </a:t>
            </a:r>
            <a:r>
              <a:rPr lang="en-US" sz="1400" dirty="0">
                <a:latin typeface="Arial" panose="020B0604020202020204" pitchFamily="34" charset="0"/>
                <a:cs typeface="Arial" panose="020B0604020202020204" pitchFamily="34" charset="0"/>
              </a:rPr>
              <a:t>due to </a:t>
            </a:r>
            <a:r>
              <a:rPr lang="en-US" sz="1400" b="1" dirty="0">
                <a:latin typeface="Arial" panose="020B0604020202020204" pitchFamily="34" charset="0"/>
                <a:cs typeface="Arial" panose="020B0604020202020204" pitchFamily="34" charset="0"/>
              </a:rPr>
              <a:t>visible differences </a:t>
            </a:r>
            <a:r>
              <a:rPr lang="en-US" sz="1400" dirty="0">
                <a:latin typeface="Arial" panose="020B0604020202020204" pitchFamily="34" charset="0"/>
                <a:cs typeface="Arial" panose="020B0604020202020204" pitchFamily="34" charset="0"/>
              </a:rPr>
              <a:t>or fear of judgement.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Financial stability is weakened by </a:t>
            </a:r>
            <a:r>
              <a:rPr lang="en-US" sz="1400" b="1" dirty="0">
                <a:latin typeface="Arial" panose="020B0604020202020204" pitchFamily="34" charset="0"/>
                <a:cs typeface="Arial" panose="020B0604020202020204" pitchFamily="34" charset="0"/>
              </a:rPr>
              <a:t>discrimination</a:t>
            </a:r>
            <a:r>
              <a:rPr lang="en-US" sz="1400" dirty="0">
                <a:latin typeface="Arial" panose="020B0604020202020204" pitchFamily="34" charset="0"/>
                <a:cs typeface="Arial" panose="020B0604020202020204" pitchFamily="34" charset="0"/>
              </a:rPr>
              <a:t> and employment </a:t>
            </a:r>
            <a:r>
              <a:rPr lang="en-US" sz="1400" dirty="0" err="1">
                <a:latin typeface="Arial" panose="020B0604020202020204" pitchFamily="34" charset="0"/>
                <a:cs typeface="Arial" panose="020B0604020202020204" pitchFamily="34" charset="0"/>
              </a:rPr>
              <a:t>diffculites</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Families experience </a:t>
            </a:r>
            <a:r>
              <a:rPr lang="en-US" sz="1400" b="1" dirty="0">
                <a:latin typeface="Arial" panose="020B0604020202020204" pitchFamily="34" charset="0"/>
                <a:cs typeface="Arial" panose="020B0604020202020204" pitchFamily="34" charset="0"/>
              </a:rPr>
              <a:t>emotional stress</a:t>
            </a:r>
            <a:r>
              <a:rPr lang="en-US" sz="1400" dirty="0">
                <a:latin typeface="Arial" panose="020B0604020202020204" pitchFamily="34" charset="0"/>
                <a:cs typeface="Arial" panose="020B0604020202020204" pitchFamily="34" charset="0"/>
              </a:rPr>
              <a:t>, less </a:t>
            </a:r>
            <a:r>
              <a:rPr lang="en-US" sz="1400" b="1" dirty="0">
                <a:latin typeface="Arial" panose="020B0604020202020204" pitchFamily="34" charset="0"/>
                <a:cs typeface="Arial" panose="020B0604020202020204" pitchFamily="34" charset="0"/>
              </a:rPr>
              <a:t>social time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caregiver </a:t>
            </a:r>
            <a:r>
              <a:rPr lang="en-US" sz="1400" dirty="0">
                <a:latin typeface="Arial" panose="020B0604020202020204" pitchFamily="34" charset="0"/>
                <a:cs typeface="Arial" panose="020B0604020202020204" pitchFamily="34" charset="0"/>
              </a:rPr>
              <a:t>burden.</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Wider implications on family and care provision:</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Emotional strain </a:t>
            </a:r>
            <a:r>
              <a:rPr lang="en-US" sz="1400" dirty="0">
                <a:latin typeface="Arial" panose="020B0604020202020204" pitchFamily="34" charset="0"/>
                <a:cs typeface="Arial" panose="020B0604020202020204" pitchFamily="34" charset="0"/>
              </a:rPr>
              <a:t>on parents managing uncertainty and hospital visits.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Financial pressure </a:t>
            </a:r>
            <a:r>
              <a:rPr lang="en-US" sz="1400" dirty="0">
                <a:latin typeface="Arial" panose="020B0604020202020204" pitchFamily="34" charset="0"/>
                <a:cs typeface="Arial" panose="020B0604020202020204" pitchFamily="34" charset="0"/>
              </a:rPr>
              <a:t>from treatment costs.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People need </a:t>
            </a:r>
            <a:r>
              <a:rPr lang="en-US" sz="1400" b="1" dirty="0">
                <a:latin typeface="Arial" panose="020B0604020202020204" pitchFamily="34" charset="0"/>
                <a:cs typeface="Arial" panose="020B0604020202020204" pitchFamily="34" charset="0"/>
              </a:rPr>
              <a:t>multidisciplinary support</a:t>
            </a:r>
            <a:r>
              <a:rPr lang="en-US" sz="1400" dirty="0">
                <a:latin typeface="Arial" panose="020B0604020202020204" pitchFamily="34" charset="0"/>
                <a:cs typeface="Arial" panose="020B0604020202020204" pitchFamily="34" charset="0"/>
              </a:rPr>
              <a:t>, including </a:t>
            </a:r>
            <a:r>
              <a:rPr lang="en-US" sz="1400" b="1" dirty="0">
                <a:latin typeface="Arial" panose="020B0604020202020204" pitchFamily="34" charset="0"/>
                <a:cs typeface="Arial" panose="020B0604020202020204" pitchFamily="34" charset="0"/>
              </a:rPr>
              <a:t>genetic counselling</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respite care</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social services</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Changing Faces UK (2023))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191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FEFA1D-D425-E634-3C28-1A3D73946C8A}"/>
              </a:ext>
            </a:extLst>
          </p:cNvPr>
          <p:cNvPicPr>
            <a:picLocks noChangeAspect="1"/>
          </p:cNvPicPr>
          <p:nvPr/>
        </p:nvPicPr>
        <p:blipFill>
          <a:blip r:embed="rId2"/>
          <a:stretch>
            <a:fillRect/>
          </a:stretch>
        </p:blipFill>
        <p:spPr>
          <a:xfrm>
            <a:off x="1822450" y="571500"/>
            <a:ext cx="3611150" cy="2414588"/>
          </a:xfrm>
          <a:prstGeom prst="rect">
            <a:avLst/>
          </a:prstGeom>
        </p:spPr>
      </p:pic>
      <p:sp>
        <p:nvSpPr>
          <p:cNvPr id="5" name="TextBox 4">
            <a:extLst>
              <a:ext uri="{FF2B5EF4-FFF2-40B4-BE49-F238E27FC236}">
                <a16:creationId xmlns:a16="http://schemas.microsoft.com/office/drawing/2014/main" id="{AE64EC8F-0C05-70B7-CAE0-40C6010730F1}"/>
              </a:ext>
            </a:extLst>
          </p:cNvPr>
          <p:cNvSpPr txBox="1"/>
          <p:nvPr/>
        </p:nvSpPr>
        <p:spPr>
          <a:xfrm>
            <a:off x="2143125" y="2986088"/>
            <a:ext cx="2400300"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nature(2025)</a:t>
            </a:r>
            <a:endParaRPr lang="en-US" sz="1100" dirty="0">
              <a:latin typeface="Arial" panose="020B0604020202020204" pitchFamily="34" charset="0"/>
              <a:cs typeface="Arial" panose="020B0604020202020204" pitchFamily="34" charset="0"/>
            </a:endParaRPr>
          </a:p>
        </p:txBody>
      </p:sp>
      <p:pic>
        <p:nvPicPr>
          <p:cNvPr id="7" name="Picture 6" descr="A person sitting on a couch talking to a person&#10;&#10;AI-generated content may be incorrect.">
            <a:extLst>
              <a:ext uri="{FF2B5EF4-FFF2-40B4-BE49-F238E27FC236}">
                <a16:creationId xmlns:a16="http://schemas.microsoft.com/office/drawing/2014/main" id="{FE568CE9-781A-F99A-BBF1-3578D10C0996}"/>
              </a:ext>
            </a:extLst>
          </p:cNvPr>
          <p:cNvPicPr>
            <a:picLocks noChangeAspect="1"/>
          </p:cNvPicPr>
          <p:nvPr/>
        </p:nvPicPr>
        <p:blipFill>
          <a:blip r:embed="rId4"/>
          <a:stretch>
            <a:fillRect/>
          </a:stretch>
        </p:blipFill>
        <p:spPr>
          <a:xfrm>
            <a:off x="7472778" y="671514"/>
            <a:ext cx="3621882" cy="2414588"/>
          </a:xfrm>
          <a:prstGeom prst="rect">
            <a:avLst/>
          </a:prstGeom>
        </p:spPr>
      </p:pic>
      <p:sp>
        <p:nvSpPr>
          <p:cNvPr id="8" name="TextBox 7">
            <a:extLst>
              <a:ext uri="{FF2B5EF4-FFF2-40B4-BE49-F238E27FC236}">
                <a16:creationId xmlns:a16="http://schemas.microsoft.com/office/drawing/2014/main" id="{E93949A6-4D84-6CCF-4F3E-D4E696962009}"/>
              </a:ext>
            </a:extLst>
          </p:cNvPr>
          <p:cNvSpPr txBox="1"/>
          <p:nvPr/>
        </p:nvSpPr>
        <p:spPr>
          <a:xfrm>
            <a:off x="7648577" y="3086102"/>
            <a:ext cx="344608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5"/>
              </a:rPr>
              <a:t>betterhelp(2025)</a:t>
            </a:r>
            <a:endParaRPr lang="en-US" sz="11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FF3687E-A7E6-4D4D-88FE-CA7460E91FDE}"/>
              </a:ext>
            </a:extLst>
          </p:cNvPr>
          <p:cNvSpPr txBox="1"/>
          <p:nvPr/>
        </p:nvSpPr>
        <p:spPr>
          <a:xfrm>
            <a:off x="2208212" y="5731059"/>
            <a:ext cx="298608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a:t>
            </a:r>
            <a:r>
              <a:rPr lang="en-US" sz="1100" dirty="0">
                <a:latin typeface="Arial" panose="020B0604020202020204" pitchFamily="34" charset="0"/>
                <a:cs typeface="Arial" panose="020B0604020202020204" pitchFamily="34" charset="0"/>
                <a:hlinkClick r:id="rId6" invalidUrl="http://: https://www.changingfaces.org.uk"/>
              </a:rPr>
              <a:t>changingfaces</a:t>
            </a:r>
            <a:endParaRPr lang="en-US" sz="11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E008B0F2-E21D-78D8-5FF7-7764F497F760}"/>
              </a:ext>
            </a:extLst>
          </p:cNvPr>
          <p:cNvPicPr>
            <a:picLocks noChangeAspect="1"/>
          </p:cNvPicPr>
          <p:nvPr/>
        </p:nvPicPr>
        <p:blipFill>
          <a:blip r:embed="rId7"/>
          <a:stretch>
            <a:fillRect/>
          </a:stretch>
        </p:blipFill>
        <p:spPr>
          <a:xfrm>
            <a:off x="1822451" y="3617402"/>
            <a:ext cx="3735388" cy="2101155"/>
          </a:xfrm>
          <a:prstGeom prst="rect">
            <a:avLst/>
          </a:prstGeom>
        </p:spPr>
      </p:pic>
      <p:pic>
        <p:nvPicPr>
          <p:cNvPr id="19" name="Picture 18" descr="A doctor showing a child to a family&#10;&#10;AI-generated content may be incorrect.">
            <a:extLst>
              <a:ext uri="{FF2B5EF4-FFF2-40B4-BE49-F238E27FC236}">
                <a16:creationId xmlns:a16="http://schemas.microsoft.com/office/drawing/2014/main" id="{AFBA8E2C-629A-9579-ACB9-1B48F4C60FED}"/>
              </a:ext>
            </a:extLst>
          </p:cNvPr>
          <p:cNvPicPr>
            <a:picLocks noChangeAspect="1"/>
          </p:cNvPicPr>
          <p:nvPr/>
        </p:nvPicPr>
        <p:blipFill>
          <a:blip r:embed="rId8"/>
          <a:stretch>
            <a:fillRect/>
          </a:stretch>
        </p:blipFill>
        <p:spPr>
          <a:xfrm>
            <a:off x="7648576" y="3617402"/>
            <a:ext cx="3483973" cy="2322649"/>
          </a:xfrm>
          <a:prstGeom prst="rect">
            <a:avLst/>
          </a:prstGeom>
        </p:spPr>
      </p:pic>
      <p:sp>
        <p:nvSpPr>
          <p:cNvPr id="20" name="TextBox 19">
            <a:extLst>
              <a:ext uri="{FF2B5EF4-FFF2-40B4-BE49-F238E27FC236}">
                <a16:creationId xmlns:a16="http://schemas.microsoft.com/office/drawing/2014/main" id="{BB2E873A-422E-3A02-7DD7-9F0AD7244AC2}"/>
              </a:ext>
            </a:extLst>
          </p:cNvPr>
          <p:cNvSpPr txBox="1"/>
          <p:nvPr/>
        </p:nvSpPr>
        <p:spPr>
          <a:xfrm>
            <a:off x="8043862" y="5948131"/>
            <a:ext cx="305079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9"/>
              </a:rPr>
              <a:t>pathfindersforautism(2025)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633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D3B80-5757-A385-6B12-16ECB25A0185}"/>
              </a:ext>
            </a:extLst>
          </p:cNvPr>
          <p:cNvSpPr>
            <a:spLocks noGrp="1"/>
          </p:cNvSpPr>
          <p:nvPr>
            <p:ph type="title"/>
          </p:nvPr>
        </p:nvSpPr>
        <p:spPr/>
        <p:txBody>
          <a:bodyPr/>
          <a:lstStyle/>
          <a:p>
            <a:r>
              <a:rPr lang="en-US" dirty="0"/>
              <a:t>           </a:t>
            </a:r>
            <a:r>
              <a:rPr lang="en-US" sz="3200" b="1" dirty="0">
                <a:solidFill>
                  <a:srgbClr val="7030A0"/>
                </a:solidFill>
                <a:latin typeface="Arial" panose="020B0604020202020204" pitchFamily="34" charset="0"/>
                <a:cs typeface="Arial" panose="020B0604020202020204" pitchFamily="34" charset="0"/>
              </a:rPr>
              <a:t>(UK)</a:t>
            </a:r>
            <a:r>
              <a:rPr lang="en-US" sz="3200" dirty="0">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Prevalence</a:t>
            </a:r>
          </a:p>
        </p:txBody>
      </p:sp>
      <p:sp>
        <p:nvSpPr>
          <p:cNvPr id="3" name="TextBox 2">
            <a:extLst>
              <a:ext uri="{FF2B5EF4-FFF2-40B4-BE49-F238E27FC236}">
                <a16:creationId xmlns:a16="http://schemas.microsoft.com/office/drawing/2014/main" id="{DE2CAD88-29C0-45A3-A8CA-7C613A440D84}"/>
              </a:ext>
            </a:extLst>
          </p:cNvPr>
          <p:cNvSpPr txBox="1"/>
          <p:nvPr/>
        </p:nvSpPr>
        <p:spPr>
          <a:xfrm>
            <a:off x="838200" y="1690688"/>
            <a:ext cx="7997687" cy="2123658"/>
          </a:xfrm>
          <a:prstGeom prst="rect">
            <a:avLst/>
          </a:prstGeom>
          <a:noFill/>
        </p:spPr>
        <p:txBody>
          <a:bodyPr wrap="square" rtlCol="0">
            <a:spAutoFit/>
          </a:bodyPr>
          <a:lstStyle/>
          <a:p>
            <a:r>
              <a:rPr lang="en-IN" b="1" dirty="0">
                <a:solidFill>
                  <a:srgbClr val="7030A0"/>
                </a:solidFill>
                <a:latin typeface="Arial" panose="020B0604020202020204" pitchFamily="34" charset="0"/>
                <a:cs typeface="Arial" panose="020B0604020202020204" pitchFamily="34" charset="0"/>
              </a:rPr>
              <a:t>UK Prevalence</a:t>
            </a:r>
            <a:r>
              <a:rPr lang="en-IN" sz="1400" dirty="0">
                <a:latin typeface="Arial" panose="020B0604020202020204" pitchFamily="34" charset="0"/>
                <a:cs typeface="Arial" panose="020B0604020202020204" pitchFamily="34" charset="0"/>
              </a:rPr>
              <a:t>:</a:t>
            </a:r>
          </a:p>
          <a:p>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NF1 affects approximately </a:t>
            </a:r>
            <a:r>
              <a:rPr lang="en-IN" sz="1400" b="1" dirty="0">
                <a:latin typeface="Arial" panose="020B0604020202020204" pitchFamily="34" charset="0"/>
                <a:cs typeface="Arial" panose="020B0604020202020204" pitchFamily="34" charset="0"/>
              </a:rPr>
              <a:t>25,000</a:t>
            </a:r>
            <a:r>
              <a:rPr lang="en-IN" sz="1400" dirty="0">
                <a:latin typeface="Arial" panose="020B0604020202020204" pitchFamily="34" charset="0"/>
                <a:cs typeface="Arial" panose="020B0604020202020204" pitchFamily="34" charset="0"/>
              </a:rPr>
              <a:t> people in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About one child is born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every day in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.​(NHS (2025))</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Prevalence is estimated at about</a:t>
            </a:r>
            <a:r>
              <a:rPr lang="en-IN" sz="1400" b="1" dirty="0">
                <a:latin typeface="Arial" panose="020B0604020202020204" pitchFamily="34" charset="0"/>
                <a:cs typeface="Arial" panose="020B0604020202020204" pitchFamily="34" charset="0"/>
              </a:rPr>
              <a:t> 1 </a:t>
            </a:r>
            <a:r>
              <a:rPr lang="en-IN" sz="1400" dirty="0">
                <a:latin typeface="Arial" panose="020B0604020202020204" pitchFamily="34" charset="0"/>
                <a:cs typeface="Arial" panose="020B0604020202020204" pitchFamily="34" charset="0"/>
              </a:rPr>
              <a:t>in</a:t>
            </a:r>
            <a:r>
              <a:rPr lang="en-IN" sz="1400" b="1" dirty="0">
                <a:latin typeface="Arial" panose="020B0604020202020204" pitchFamily="34" charset="0"/>
                <a:cs typeface="Arial" panose="020B0604020202020204" pitchFamily="34" charset="0"/>
              </a:rPr>
              <a:t> 3,000 </a:t>
            </a:r>
            <a:r>
              <a:rPr lang="en-IN" sz="1400" dirty="0">
                <a:latin typeface="Arial" panose="020B0604020202020204" pitchFamily="34" charset="0"/>
                <a:cs typeface="Arial" panose="020B0604020202020204" pitchFamily="34" charset="0"/>
              </a:rPr>
              <a:t>births.​(NHS (2025)</a:t>
            </a:r>
          </a:p>
          <a:p>
            <a:pPr marL="285750" indent="-285750" algn="just">
              <a:buFont typeface="Arial" panose="020B0604020202020204" pitchFamily="34" charset="0"/>
              <a:buChar char="•"/>
            </a:pPr>
            <a:r>
              <a:rPr lang="en-IN" sz="1400" dirty="0">
                <a:latin typeface="Arial" panose="020B0604020202020204" pitchFamily="34" charset="0"/>
                <a:cs typeface="Arial" panose="020B0604020202020204" pitchFamily="34" charset="0"/>
              </a:rPr>
              <a:t>Both genders and all ethnic groups are equally affected across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 population.</a:t>
            </a:r>
          </a:p>
          <a:p>
            <a:pPr marL="285750" indent="-285750" algn="just">
              <a:buFont typeface="Arial" panose="020B0604020202020204" pitchFamily="34" charset="0"/>
              <a:buChar char="•"/>
            </a:pPr>
            <a:r>
              <a:rPr lang="en-IN" sz="1400" dirty="0">
                <a:latin typeface="Arial" panose="020B0604020202020204" pitchFamily="34" charset="0"/>
                <a:cs typeface="Arial" panose="020B0604020202020204" pitchFamily="34" charset="0"/>
              </a:rPr>
              <a:t>Across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 </a:t>
            </a:r>
            <a:r>
              <a:rPr lang="en-IN" sz="1400" b="1" dirty="0">
                <a:latin typeface="Arial" panose="020B0604020202020204" pitchFamily="34" charset="0"/>
                <a:cs typeface="Arial" panose="020B0604020202020204" pitchFamily="34" charset="0"/>
              </a:rPr>
              <a:t>54% </a:t>
            </a:r>
            <a:r>
              <a:rPr lang="en-IN" sz="1400" dirty="0">
                <a:latin typeface="Arial" panose="020B0604020202020204" pitchFamily="34" charset="0"/>
                <a:cs typeface="Arial" panose="020B0604020202020204" pitchFamily="34" charset="0"/>
              </a:rPr>
              <a:t>of </a:t>
            </a:r>
            <a:r>
              <a:rPr lang="en-IN" sz="1400" b="1" dirty="0">
                <a:latin typeface="Arial" panose="020B0604020202020204" pitchFamily="34" charset="0"/>
                <a:cs typeface="Arial" panose="020B0604020202020204" pitchFamily="34" charset="0"/>
              </a:rPr>
              <a:t>PFC (patient family care)</a:t>
            </a:r>
            <a:r>
              <a:rPr lang="en-IN" sz="1400" dirty="0">
                <a:latin typeface="Arial" panose="020B0604020202020204" pitchFamily="34" charset="0"/>
                <a:cs typeface="Arial" panose="020B0604020202020204" pitchFamily="34" charset="0"/>
              </a:rPr>
              <a:t> survey responses showed </a:t>
            </a:r>
            <a:r>
              <a:rPr lang="en-IN" sz="1400" b="1" dirty="0">
                <a:latin typeface="Arial" panose="020B0604020202020204" pitchFamily="34" charset="0"/>
                <a:cs typeface="Arial" panose="020B0604020202020204" pitchFamily="34" charset="0"/>
              </a:rPr>
              <a:t>dissatisfaction</a:t>
            </a:r>
            <a:r>
              <a:rPr lang="en-IN" sz="1400" dirty="0">
                <a:latin typeface="Arial" panose="020B0604020202020204" pitchFamily="34" charset="0"/>
                <a:cs typeface="Arial" panose="020B0604020202020204" pitchFamily="34" charset="0"/>
              </a:rPr>
              <a:t>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care.(BMJ Open (2024))</a:t>
            </a:r>
          </a:p>
          <a:p>
            <a:endParaRPr lang="en-IN" sz="1600" dirty="0"/>
          </a:p>
        </p:txBody>
      </p:sp>
      <p:pic>
        <p:nvPicPr>
          <p:cNvPr id="7" name="Picture 6" descr="A screenshot of a computer&#10;&#10;AI-generated content may be incorrect.">
            <a:extLst>
              <a:ext uri="{FF2B5EF4-FFF2-40B4-BE49-F238E27FC236}">
                <a16:creationId xmlns:a16="http://schemas.microsoft.com/office/drawing/2014/main" id="{FDD389C5-5B4D-48CF-CE3D-3D57484879A6}"/>
              </a:ext>
            </a:extLst>
          </p:cNvPr>
          <p:cNvPicPr>
            <a:picLocks noChangeAspect="1"/>
          </p:cNvPicPr>
          <p:nvPr/>
        </p:nvPicPr>
        <p:blipFill>
          <a:blip r:embed="rId2"/>
          <a:srcRect l="4898" t="32167" r="63948" b="11252"/>
          <a:stretch>
            <a:fillRect/>
          </a:stretch>
        </p:blipFill>
        <p:spPr>
          <a:xfrm>
            <a:off x="8835887" y="1690688"/>
            <a:ext cx="2517913" cy="2974078"/>
          </a:xfrm>
          <a:prstGeom prst="rect">
            <a:avLst/>
          </a:prstGeom>
        </p:spPr>
      </p:pic>
      <p:sp>
        <p:nvSpPr>
          <p:cNvPr id="8" name="TextBox 7">
            <a:extLst>
              <a:ext uri="{FF2B5EF4-FFF2-40B4-BE49-F238E27FC236}">
                <a16:creationId xmlns:a16="http://schemas.microsoft.com/office/drawing/2014/main" id="{5E72D719-96A6-A693-7B24-E2BB30ABE513}"/>
              </a:ext>
            </a:extLst>
          </p:cNvPr>
          <p:cNvSpPr txBox="1"/>
          <p:nvPr/>
        </p:nvSpPr>
        <p:spPr>
          <a:xfrm>
            <a:off x="8835887" y="4665480"/>
            <a:ext cx="3179900"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(Childhood Tumour Trust – Supporting Children and Families Affected by NF1, n.d.)</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344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2F3410-7FF0-05C8-478D-D18279190506}"/>
              </a:ext>
            </a:extLst>
          </p:cNvPr>
          <p:cNvSpPr txBox="1"/>
          <p:nvPr/>
        </p:nvSpPr>
        <p:spPr>
          <a:xfrm>
            <a:off x="1949583" y="1576303"/>
            <a:ext cx="4637179" cy="3870755"/>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Global Prevalence</a:t>
            </a:r>
            <a:r>
              <a:rPr lang="en-US" sz="1700" b="1" dirty="0">
                <a:solidFill>
                  <a:srgbClr val="7030A0"/>
                </a:solidFill>
                <a:latin typeface="Arial" panose="020B0604020202020204" pitchFamily="34" charset="0"/>
                <a:cs typeface="Arial" panose="020B0604020202020204" pitchFamily="34" charset="0"/>
              </a:rPr>
              <a:t>:</a:t>
            </a: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Globally,</a:t>
            </a:r>
            <a:r>
              <a:rPr lang="en-US" sz="1400" b="1" dirty="0">
                <a:solidFill>
                  <a:schemeClr val="tx1">
                    <a:lumMod val="75000"/>
                    <a:lumOff val="25000"/>
                  </a:schemeClr>
                </a:solidFill>
                <a:latin typeface="Arial" panose="020B0604020202020204" pitchFamily="34" charset="0"/>
                <a:cs typeface="Arial" panose="020B0604020202020204" pitchFamily="34" charset="0"/>
              </a:rPr>
              <a:t> NF1 </a:t>
            </a:r>
            <a:r>
              <a:rPr lang="en-US" sz="1400" dirty="0">
                <a:solidFill>
                  <a:schemeClr val="tx1">
                    <a:lumMod val="75000"/>
                    <a:lumOff val="25000"/>
                  </a:schemeClr>
                </a:solidFill>
                <a:latin typeface="Arial" panose="020B0604020202020204" pitchFamily="34" charset="0"/>
                <a:cs typeface="Arial" panose="020B0604020202020204" pitchFamily="34" charset="0"/>
              </a:rPr>
              <a:t>occurs in around </a:t>
            </a:r>
            <a:r>
              <a:rPr lang="en-US" sz="1400" b="1" dirty="0">
                <a:solidFill>
                  <a:schemeClr val="tx1">
                    <a:lumMod val="75000"/>
                    <a:lumOff val="25000"/>
                  </a:schemeClr>
                </a:solidFill>
                <a:latin typeface="Arial" panose="020B0604020202020204" pitchFamily="34" charset="0"/>
                <a:cs typeface="Arial" panose="020B0604020202020204" pitchFamily="34" charset="0"/>
              </a:rPr>
              <a:t>1</a:t>
            </a:r>
            <a:r>
              <a:rPr lang="en-US" sz="1400" dirty="0">
                <a:solidFill>
                  <a:schemeClr val="tx1">
                    <a:lumMod val="75000"/>
                    <a:lumOff val="25000"/>
                  </a:schemeClr>
                </a:solidFill>
                <a:latin typeface="Arial" panose="020B0604020202020204" pitchFamily="34" charset="0"/>
                <a:cs typeface="Arial" panose="020B0604020202020204" pitchFamily="34" charset="0"/>
              </a:rPr>
              <a:t> in </a:t>
            </a:r>
            <a:r>
              <a:rPr lang="en-US" sz="1400" b="1" dirty="0">
                <a:solidFill>
                  <a:schemeClr val="tx1">
                    <a:lumMod val="75000"/>
                    <a:lumOff val="25000"/>
                  </a:schemeClr>
                </a:solidFill>
                <a:latin typeface="Arial" panose="020B0604020202020204" pitchFamily="34" charset="0"/>
                <a:cs typeface="Arial" panose="020B0604020202020204" pitchFamily="34" charset="0"/>
              </a:rPr>
              <a:t>3,000</a:t>
            </a:r>
            <a:r>
              <a:rPr lang="en-US" sz="1400" dirty="0">
                <a:solidFill>
                  <a:schemeClr val="tx1">
                    <a:lumMod val="75000"/>
                    <a:lumOff val="25000"/>
                  </a:schemeClr>
                </a:solidFill>
                <a:latin typeface="Arial" panose="020B0604020202020204" pitchFamily="34" charset="0"/>
                <a:cs typeface="Arial" panose="020B0604020202020204" pitchFamily="34" charset="0"/>
              </a:rPr>
              <a:t> to </a:t>
            </a:r>
            <a:r>
              <a:rPr lang="en-US" sz="1400" b="1" dirty="0">
                <a:solidFill>
                  <a:schemeClr val="tx1">
                    <a:lumMod val="75000"/>
                    <a:lumOff val="25000"/>
                  </a:schemeClr>
                </a:solidFill>
                <a:latin typeface="Arial" panose="020B0604020202020204" pitchFamily="34" charset="0"/>
                <a:cs typeface="Arial" panose="020B0604020202020204" pitchFamily="34" charset="0"/>
              </a:rPr>
              <a:t>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4,000</a:t>
            </a:r>
            <a:r>
              <a:rPr lang="en-US" sz="1400" dirty="0">
                <a:solidFill>
                  <a:schemeClr val="tx1">
                    <a:lumMod val="75000"/>
                    <a:lumOff val="25000"/>
                  </a:schemeClr>
                </a:solidFill>
                <a:latin typeface="Arial" panose="020B0604020202020204" pitchFamily="34" charset="0"/>
                <a:cs typeface="Arial" panose="020B0604020202020204" pitchFamily="34" charset="0"/>
              </a:rPr>
              <a:t> people.​</a:t>
            </a:r>
            <a:r>
              <a:rPr lang="en-IN" sz="1400" i="1" dirty="0">
                <a:latin typeface="Arial" panose="020B0604020202020204" pitchFamily="34" charset="0"/>
                <a:cs typeface="Arial" panose="020B0604020202020204" pitchFamily="34" charset="0"/>
              </a:rPr>
              <a:t>(Evans et al., 2017).</a:t>
            </a:r>
            <a:endParaRPr lang="en-US" sz="1400" dirty="0">
              <a:solidFill>
                <a:schemeClr val="tx1">
                  <a:lumMod val="75000"/>
                  <a:lumOff val="25000"/>
                </a:schemeClr>
              </a:solidFill>
              <a:latin typeface="Arial" panose="020B0604020202020204" pitchFamily="34" charset="0"/>
              <a:cs typeface="Arial" panose="020B0604020202020204" pitchFamily="34" charset="0"/>
            </a:endParaRP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A systematic review found prevalence ranging from</a:t>
            </a:r>
            <a:r>
              <a:rPr lang="en-US" sz="1400" b="1" dirty="0">
                <a:solidFill>
                  <a:schemeClr val="tx1">
                    <a:lumMod val="75000"/>
                    <a:lumOff val="25000"/>
                  </a:schemeClr>
                </a:solidFill>
                <a:latin typeface="Arial" panose="020B0604020202020204" pitchFamily="34" charset="0"/>
                <a:cs typeface="Arial" panose="020B0604020202020204" pitchFamily="34" charset="0"/>
              </a:rPr>
              <a:t> 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2,052</a:t>
            </a:r>
            <a:r>
              <a:rPr lang="en-US" sz="1400" dirty="0">
                <a:solidFill>
                  <a:schemeClr val="tx1">
                    <a:lumMod val="75000"/>
                    <a:lumOff val="25000"/>
                  </a:schemeClr>
                </a:solidFill>
                <a:latin typeface="Arial" panose="020B0604020202020204" pitchFamily="34" charset="0"/>
                <a:cs typeface="Arial" panose="020B0604020202020204" pitchFamily="34" charset="0"/>
              </a:rPr>
              <a:t> (</a:t>
            </a:r>
            <a:r>
              <a:rPr lang="en-US" sz="1400" b="1" dirty="0">
                <a:solidFill>
                  <a:schemeClr val="tx1">
                    <a:lumMod val="75000"/>
                    <a:lumOff val="25000"/>
                  </a:schemeClr>
                </a:solidFill>
                <a:latin typeface="Arial" panose="020B0604020202020204" pitchFamily="34" charset="0"/>
                <a:cs typeface="Arial" panose="020B0604020202020204" pitchFamily="34" charset="0"/>
              </a:rPr>
              <a:t>Finland</a:t>
            </a:r>
            <a:r>
              <a:rPr lang="en-US" sz="1400" dirty="0">
                <a:solidFill>
                  <a:schemeClr val="tx1">
                    <a:lumMod val="75000"/>
                    <a:lumOff val="25000"/>
                  </a:schemeClr>
                </a:solidFill>
                <a:latin typeface="Arial" panose="020B0604020202020204" pitchFamily="34" charset="0"/>
                <a:cs typeface="Arial" panose="020B0604020202020204" pitchFamily="34" charset="0"/>
              </a:rPr>
              <a:t>) to</a:t>
            </a:r>
            <a:r>
              <a:rPr lang="en-US" sz="1400" b="1" dirty="0">
                <a:solidFill>
                  <a:schemeClr val="tx1">
                    <a:lumMod val="75000"/>
                    <a:lumOff val="25000"/>
                  </a:schemeClr>
                </a:solidFill>
                <a:latin typeface="Arial" panose="020B0604020202020204" pitchFamily="34" charset="0"/>
                <a:cs typeface="Arial" panose="020B0604020202020204" pitchFamily="34" charset="0"/>
              </a:rPr>
              <a:t> 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4,000</a:t>
            </a:r>
            <a:r>
              <a:rPr lang="en-US" sz="1400" dirty="0">
                <a:solidFill>
                  <a:schemeClr val="tx1">
                    <a:lumMod val="75000"/>
                    <a:lumOff val="25000"/>
                  </a:schemeClr>
                </a:solidFill>
                <a:latin typeface="Arial" panose="020B0604020202020204" pitchFamily="34" charset="0"/>
                <a:cs typeface="Arial" panose="020B0604020202020204" pitchFamily="34" charset="0"/>
              </a:rPr>
              <a:t> in other countries.​</a:t>
            </a: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No significant demographic or regional differences in prevalence worldwide.​</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MedlinePlus Genetics (2019))</a:t>
            </a:r>
            <a:endParaRPr lang="en-US" sz="1400" dirty="0">
              <a:latin typeface="Arial" panose="020B0604020202020204" pitchFamily="34" charset="0"/>
              <a:cs typeface="Arial" panose="020B0604020202020204" pitchFamily="34" charset="0"/>
            </a:endParaRP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Recent genetic studies suggest the prevalence may be underestimated, with some reports up to </a:t>
            </a:r>
            <a:r>
              <a:rPr lang="en-US" sz="1400" b="1" dirty="0">
                <a:solidFill>
                  <a:schemeClr val="tx1">
                    <a:lumMod val="75000"/>
                    <a:lumOff val="25000"/>
                  </a:schemeClr>
                </a:solidFill>
                <a:latin typeface="Arial" panose="020B0604020202020204" pitchFamily="34" charset="0"/>
                <a:cs typeface="Arial" panose="020B0604020202020204" pitchFamily="34" charset="0"/>
              </a:rPr>
              <a:t>1</a:t>
            </a:r>
            <a:r>
              <a:rPr lang="en-US" sz="1400" dirty="0">
                <a:solidFill>
                  <a:schemeClr val="tx1">
                    <a:lumMod val="75000"/>
                    <a:lumOff val="25000"/>
                  </a:schemeClr>
                </a:solidFill>
                <a:latin typeface="Arial" panose="020B0604020202020204" pitchFamily="34" charset="0"/>
                <a:cs typeface="Arial" panose="020B0604020202020204" pitchFamily="34" charset="0"/>
              </a:rPr>
              <a:t> in </a:t>
            </a:r>
            <a:r>
              <a:rPr lang="en-US" sz="1400" b="1" dirty="0">
                <a:solidFill>
                  <a:schemeClr val="tx1">
                    <a:lumMod val="75000"/>
                    <a:lumOff val="25000"/>
                  </a:schemeClr>
                </a:solidFill>
                <a:latin typeface="Arial" panose="020B0604020202020204" pitchFamily="34" charset="0"/>
                <a:cs typeface="Arial" panose="020B0604020202020204" pitchFamily="34" charset="0"/>
              </a:rPr>
              <a:t>1,286</a:t>
            </a:r>
            <a:r>
              <a:rPr lang="en-US" sz="1400" dirty="0">
                <a:solidFill>
                  <a:schemeClr val="tx1">
                    <a:lumMod val="75000"/>
                    <a:lumOff val="25000"/>
                  </a:schemeClr>
                </a:solidFill>
                <a:latin typeface="Arial" panose="020B0604020202020204" pitchFamily="34" charset="0"/>
                <a:cs typeface="Arial" panose="020B0604020202020204" pitchFamily="34" charset="0"/>
              </a:rPr>
              <a:t> individuals have a pathogenic </a:t>
            </a:r>
            <a:r>
              <a:rPr lang="en-US" sz="1400" b="1" dirty="0">
                <a:solidFill>
                  <a:schemeClr val="tx1">
                    <a:lumMod val="75000"/>
                    <a:lumOff val="25000"/>
                  </a:schemeClr>
                </a:solidFill>
                <a:latin typeface="Arial Narrow" panose="020B0604020202020204" pitchFamily="34" charset="0"/>
                <a:cs typeface="Arial Narrow" panose="020B0604020202020204" pitchFamily="34" charset="0"/>
              </a:rPr>
              <a:t>NF1</a:t>
            </a:r>
            <a:r>
              <a:rPr lang="en-US" sz="1400" b="1" dirty="0">
                <a:solidFill>
                  <a:schemeClr val="tx1">
                    <a:lumMod val="75000"/>
                    <a:lumOff val="25000"/>
                  </a:schemeClr>
                </a:solidFill>
                <a:latin typeface="Arial" panose="020B0604020202020204" pitchFamily="34" charset="0"/>
                <a:cs typeface="Arial" panose="020B0604020202020204" pitchFamily="34" charset="0"/>
              </a:rPr>
              <a:t> </a:t>
            </a:r>
            <a:r>
              <a:rPr lang="en-US" sz="1400" dirty="0">
                <a:solidFill>
                  <a:schemeClr val="tx1">
                    <a:lumMod val="75000"/>
                    <a:lumOff val="25000"/>
                  </a:schemeClr>
                </a:solidFill>
                <a:latin typeface="Arial" panose="020B0604020202020204" pitchFamily="34" charset="0"/>
                <a:cs typeface="Arial" panose="020B0604020202020204" pitchFamily="34" charset="0"/>
              </a:rPr>
              <a:t>variant (many with mild or no symptoms).​</a:t>
            </a:r>
          </a:p>
          <a:p>
            <a:pPr marL="57150" indent="-285750">
              <a:lnSpc>
                <a:spcPct val="90000"/>
              </a:lnSpc>
              <a:spcBef>
                <a:spcPts val="1000"/>
              </a:spcBef>
              <a:buClr>
                <a:schemeClr val="accent1"/>
              </a:buClr>
              <a:buFont typeface="Arial" panose="020B0604020202020204" pitchFamily="34" charset="0"/>
              <a:buChar char="•"/>
            </a:pPr>
            <a:endParaRPr lang="en-US" sz="1700" b="1" dirty="0">
              <a:solidFill>
                <a:schemeClr val="tx1">
                  <a:lumMod val="75000"/>
                  <a:lumOff val="25000"/>
                </a:schemeClr>
              </a:solidFill>
            </a:endParaRPr>
          </a:p>
          <a:p>
            <a:pPr indent="-228600">
              <a:lnSpc>
                <a:spcPct val="90000"/>
              </a:lnSpc>
              <a:spcBef>
                <a:spcPts val="1000"/>
              </a:spcBef>
              <a:buClr>
                <a:schemeClr val="accent1"/>
              </a:buClr>
              <a:buFont typeface="Wingdings 3" charset="2"/>
              <a:buChar char=""/>
            </a:pPr>
            <a:endParaRPr lang="en-US" sz="1700" dirty="0">
              <a:solidFill>
                <a:schemeClr val="tx1">
                  <a:lumMod val="75000"/>
                  <a:lumOff val="25000"/>
                </a:schemeClr>
              </a:solidFill>
            </a:endParaRPr>
          </a:p>
        </p:txBody>
      </p:sp>
      <p:pic>
        <p:nvPicPr>
          <p:cNvPr id="6" name="Picture 5" descr="A map of the world&#10;&#10;AI-generated content may be incorrect.">
            <a:extLst>
              <a:ext uri="{FF2B5EF4-FFF2-40B4-BE49-F238E27FC236}">
                <a16:creationId xmlns:a16="http://schemas.microsoft.com/office/drawing/2014/main" id="{E2814298-C84F-DD8A-A356-A96621F2628C}"/>
              </a:ext>
            </a:extLst>
          </p:cNvPr>
          <p:cNvPicPr>
            <a:picLocks noChangeAspect="1"/>
          </p:cNvPicPr>
          <p:nvPr/>
        </p:nvPicPr>
        <p:blipFill>
          <a:blip r:embed="rId2"/>
          <a:srcRect t="10435" r="980"/>
          <a:stretch>
            <a:fillRect/>
          </a:stretch>
        </p:blipFill>
        <p:spPr>
          <a:xfrm>
            <a:off x="6812109" y="1565328"/>
            <a:ext cx="5379891" cy="3870755"/>
          </a:xfrm>
          <a:prstGeom prst="rect">
            <a:avLst/>
          </a:prstGeom>
        </p:spPr>
      </p:pic>
      <p:sp>
        <p:nvSpPr>
          <p:cNvPr id="7" name="TextBox 6">
            <a:extLst>
              <a:ext uri="{FF2B5EF4-FFF2-40B4-BE49-F238E27FC236}">
                <a16:creationId xmlns:a16="http://schemas.microsoft.com/office/drawing/2014/main" id="{F7CE9211-9FC6-5A34-224B-409C0D9F7EDA}"/>
              </a:ext>
            </a:extLst>
          </p:cNvPr>
          <p:cNvSpPr txBox="1"/>
          <p:nvPr/>
        </p:nvSpPr>
        <p:spPr>
          <a:xfrm>
            <a:off x="7399936" y="5436083"/>
            <a:ext cx="3586163"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hlinkClick r:id="rId3"/>
              </a:rPr>
              <a:t>mordorintelligence (2025)</a:t>
            </a:r>
            <a:endParaRPr lang="en-US" sz="12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0136E9A1-9D7D-BBCF-11F7-717B8BECB48D}"/>
              </a:ext>
            </a:extLst>
          </p:cNvPr>
          <p:cNvSpPr>
            <a:spLocks noGrp="1"/>
          </p:cNvSpPr>
          <p:nvPr>
            <p:ph type="title"/>
          </p:nvPr>
        </p:nvSpPr>
        <p:spPr>
          <a:xfrm>
            <a:off x="1640156" y="284438"/>
            <a:ext cx="8911687" cy="1280890"/>
          </a:xfrm>
        </p:spPr>
        <p:txBody>
          <a:bodyPr/>
          <a:lstStyle/>
          <a:p>
            <a:r>
              <a:rPr lang="en-US" b="1" dirty="0">
                <a:solidFill>
                  <a:srgbClr val="7030A0"/>
                </a:solidFill>
                <a:latin typeface="Arial" panose="020B0604020202020204" pitchFamily="34" charset="0"/>
                <a:cs typeface="Arial" panose="020B0604020202020204" pitchFamily="34" charset="0"/>
              </a:rPr>
              <a:t>                Global Prevalence</a:t>
            </a:r>
          </a:p>
        </p:txBody>
      </p:sp>
    </p:spTree>
    <p:extLst>
      <p:ext uri="{BB962C8B-B14F-4D97-AF65-F5344CB8AC3E}">
        <p14:creationId xmlns:p14="http://schemas.microsoft.com/office/powerpoint/2010/main" val="2038457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54383-519F-3CB6-BFBD-3E8C227EA1CA}"/>
              </a:ext>
            </a:extLst>
          </p:cNvPr>
          <p:cNvSpPr>
            <a:spLocks noGrp="1"/>
          </p:cNvSpPr>
          <p:nvPr>
            <p:ph type="title"/>
          </p:nvPr>
        </p:nvSpPr>
        <p:spPr>
          <a:xfrm>
            <a:off x="2592925" y="624110"/>
            <a:ext cx="5208049" cy="774916"/>
          </a:xfrm>
        </p:spPr>
        <p:txBody>
          <a:bodyPr vert="horz" lIns="91440" tIns="45720" rIns="91440" bIns="45720" rtlCol="0" anchor="t">
            <a:normAutofit/>
          </a:bodyPr>
          <a:lstStyle/>
          <a:p>
            <a:r>
              <a:rPr lang="en-US" b="1" dirty="0">
                <a:solidFill>
                  <a:srgbClr val="7030A0"/>
                </a:solidFill>
                <a:latin typeface="Arial" panose="020B0604020202020204" pitchFamily="34" charset="0"/>
                <a:cs typeface="Arial" panose="020B0604020202020204" pitchFamily="34" charset="0"/>
              </a:rPr>
              <a:t>Economic Burden (UK)</a:t>
            </a:r>
          </a:p>
        </p:txBody>
      </p:sp>
      <p:sp>
        <p:nvSpPr>
          <p:cNvPr id="4" name="TextBox 3">
            <a:extLst>
              <a:ext uri="{FF2B5EF4-FFF2-40B4-BE49-F238E27FC236}">
                <a16:creationId xmlns:a16="http://schemas.microsoft.com/office/drawing/2014/main" id="{8DC02D00-A794-6C65-FFCC-0AC4A111841E}"/>
              </a:ext>
            </a:extLst>
          </p:cNvPr>
          <p:cNvSpPr txBox="1"/>
          <p:nvPr/>
        </p:nvSpPr>
        <p:spPr>
          <a:xfrm>
            <a:off x="1765738" y="1502574"/>
            <a:ext cx="5567603" cy="522683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significantly increases </a:t>
            </a:r>
            <a:r>
              <a:rPr lang="en-US" sz="1400" b="1" dirty="0">
                <a:latin typeface="Arial" panose="020B0604020202020204" pitchFamily="34" charset="0"/>
                <a:cs typeface="Arial" panose="020B0604020202020204" pitchFamily="34" charset="0"/>
              </a:rPr>
              <a:t>healthcare cost </a:t>
            </a:r>
            <a:r>
              <a:rPr lang="en-US" sz="1400" dirty="0">
                <a:latin typeface="Arial" panose="020B0604020202020204" pitchFamily="34" charset="0"/>
                <a:cs typeface="Arial" panose="020B0604020202020204" pitchFamily="34" charset="0"/>
              </a:rPr>
              <a:t>due to lifelong monitoring specialist appointments </a:t>
            </a:r>
            <a:r>
              <a:rPr lang="en-US" sz="1400" b="1" dirty="0">
                <a:latin typeface="Arial" panose="020B0604020202020204" pitchFamily="34" charset="0"/>
                <a:cs typeface="Arial" panose="020B0604020202020204" pitchFamily="34" charset="0"/>
              </a:rPr>
              <a:t>surgery</a:t>
            </a:r>
            <a:r>
              <a:rPr lang="en-US" sz="1400" dirty="0">
                <a:latin typeface="Arial" panose="020B0604020202020204" pitchFamily="34" charset="0"/>
                <a:cs typeface="Arial" panose="020B0604020202020204" pitchFamily="34" charset="0"/>
              </a:rPr>
              <a:t> is and </a:t>
            </a:r>
            <a:r>
              <a:rPr lang="en-US" sz="1400" b="1" dirty="0">
                <a:latin typeface="Arial" panose="020B0604020202020204" pitchFamily="34" charset="0"/>
                <a:cs typeface="Arial" panose="020B0604020202020204" pitchFamily="34" charset="0"/>
              </a:rPr>
              <a:t>medication.(</a:t>
            </a:r>
            <a:r>
              <a:rPr lang="en-IN" sz="1400" dirty="0">
                <a:latin typeface="Arial" panose="020B0604020202020204" pitchFamily="34" charset="0"/>
                <a:cs typeface="Arial" panose="020B0604020202020204" pitchFamily="34" charset="0"/>
              </a:rPr>
              <a:t>Childhood Tumour Trust (2024))</a:t>
            </a:r>
            <a:endParaRPr lang="en-US" sz="1400" b="1"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People with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have higher rates of </a:t>
            </a:r>
            <a:r>
              <a:rPr lang="en-US" sz="1400" b="1" dirty="0">
                <a:latin typeface="Arial" panose="020B0604020202020204" pitchFamily="34" charset="0"/>
                <a:cs typeface="Arial" panose="020B0604020202020204" pitchFamily="34" charset="0"/>
              </a:rPr>
              <a:t>unemployment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sickness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absence</a:t>
            </a:r>
            <a:r>
              <a:rPr lang="en-US" sz="1400" dirty="0">
                <a:latin typeface="Arial" panose="020B0604020202020204" pitchFamily="34" charset="0"/>
                <a:cs typeface="Arial" panose="020B0604020202020204" pitchFamily="34" charset="0"/>
              </a:rPr>
              <a:t> and more likely to receive</a:t>
            </a:r>
            <a:r>
              <a:rPr lang="en-US" sz="1400" b="1" dirty="0">
                <a:latin typeface="Arial" panose="020B0604020202020204" pitchFamily="34" charset="0"/>
                <a:cs typeface="Arial" panose="020B0604020202020204" pitchFamily="34" charset="0"/>
              </a:rPr>
              <a:t> disability </a:t>
            </a:r>
            <a:r>
              <a:rPr lang="en-US" sz="1400" dirty="0">
                <a:latin typeface="Arial" panose="020B0604020202020204" pitchFamily="34" charset="0"/>
                <a:cs typeface="Arial" panose="020B0604020202020204" pitchFamily="34" charset="0"/>
              </a:rPr>
              <a:t>related pension compared to general population impacting their </a:t>
            </a:r>
            <a:r>
              <a:rPr lang="en-US" sz="1400" b="1" dirty="0">
                <a:latin typeface="Arial" panose="020B0604020202020204" pitchFamily="34" charset="0"/>
                <a:cs typeface="Arial" panose="020B0604020202020204" pitchFamily="34" charset="0"/>
              </a:rPr>
              <a:t>economic</a:t>
            </a:r>
            <a:r>
              <a:rPr lang="en-US" sz="1400" dirty="0">
                <a:latin typeface="Arial" panose="020B0604020202020204" pitchFamily="34" charset="0"/>
                <a:cs typeface="Arial" panose="020B0604020202020204" pitchFamily="34" charset="0"/>
              </a:rPr>
              <a:t> prospects. </a:t>
            </a: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Unemployment rate due to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related health  at the age of </a:t>
            </a:r>
            <a:r>
              <a:rPr lang="en-US" sz="1400" b="1" dirty="0">
                <a:latin typeface="Arial" panose="020B0604020202020204" pitchFamily="34" charset="0"/>
                <a:cs typeface="Arial" panose="020B0604020202020204" pitchFamily="34" charset="0"/>
              </a:rPr>
              <a:t>50</a:t>
            </a:r>
            <a:r>
              <a:rPr lang="en-US" sz="1400" dirty="0">
                <a:latin typeface="Arial" panose="020B0604020202020204" pitchFamily="34" charset="0"/>
                <a:cs typeface="Arial" panose="020B0604020202020204" pitchFamily="34" charset="0"/>
              </a:rPr>
              <a:t> is (</a:t>
            </a:r>
            <a:r>
              <a:rPr lang="en-US" sz="1400" b="1" dirty="0">
                <a:latin typeface="Arial" panose="020B0604020202020204" pitchFamily="34" charset="0"/>
                <a:cs typeface="Arial" panose="020B0604020202020204" pitchFamily="34" charset="0"/>
              </a:rPr>
              <a:t>18%</a:t>
            </a:r>
            <a:r>
              <a:rPr lang="en-US" sz="1400" dirty="0">
                <a:latin typeface="Arial" panose="020B0604020202020204" pitchFamily="34" charset="0"/>
                <a:cs typeface="Arial" panose="020B0604020202020204" pitchFamily="34" charset="0"/>
              </a:rPr>
              <a:t> for women,</a:t>
            </a:r>
            <a:r>
              <a:rPr lang="en-US" sz="1400" b="1" dirty="0">
                <a:latin typeface="Arial" panose="020B0604020202020204" pitchFamily="34" charset="0"/>
                <a:cs typeface="Arial" panose="020B0604020202020204" pitchFamily="34" charset="0"/>
              </a:rPr>
              <a:t>14%</a:t>
            </a:r>
            <a:r>
              <a:rPr lang="en-US" sz="1400" dirty="0">
                <a:latin typeface="Arial" panose="020B0604020202020204" pitchFamily="34" charset="0"/>
                <a:cs typeface="Arial" panose="020B0604020202020204" pitchFamily="34" charset="0"/>
              </a:rPr>
              <a:t> overall).</a:t>
            </a:r>
            <a:r>
              <a:rPr lang="en-IN" sz="1400" dirty="0">
                <a:latin typeface="Arial" panose="020B0604020202020204" pitchFamily="34" charset="0"/>
                <a:cs typeface="Arial" panose="020B0604020202020204" pitchFamily="34" charset="0"/>
              </a:rPr>
              <a:t> (BMJ Open Quality (2025))</a:t>
            </a: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affects approximately </a:t>
            </a:r>
            <a:r>
              <a:rPr lang="en-US" sz="1400" b="1" dirty="0">
                <a:latin typeface="Arial" panose="020B0604020202020204" pitchFamily="34" charset="0"/>
                <a:cs typeface="Arial" panose="020B0604020202020204" pitchFamily="34" charset="0"/>
              </a:rPr>
              <a:t>25,000</a:t>
            </a:r>
            <a:r>
              <a:rPr lang="en-US" sz="1400" dirty="0">
                <a:latin typeface="Arial" panose="020B0604020202020204" pitchFamily="34" charset="0"/>
                <a:cs typeface="Arial" panose="020B0604020202020204" pitchFamily="34" charset="0"/>
              </a:rPr>
              <a:t> people in the </a:t>
            </a:r>
            <a:r>
              <a:rPr lang="en-US" sz="1400" b="1" dirty="0">
                <a:latin typeface="Arial" panose="020B0604020202020204" pitchFamily="34" charset="0"/>
                <a:cs typeface="Arial" panose="020B0604020202020204" pitchFamily="34" charset="0"/>
              </a:rPr>
              <a:t>UK</a:t>
            </a:r>
            <a:r>
              <a:rPr lang="en-US" sz="1400" dirty="0">
                <a:latin typeface="Arial" panose="020B0604020202020204" pitchFamily="34" charset="0"/>
                <a:cs typeface="Arial" panose="020B0604020202020204" pitchFamily="34" charset="0"/>
              </a:rPr>
              <a:t>. (Collage of Optometrists(Collage </a:t>
            </a:r>
            <a:r>
              <a:rPr lang="en-US" sz="1400" dirty="0" err="1">
                <a:latin typeface="Arial" panose="020B0604020202020204" pitchFamily="34" charset="0"/>
                <a:cs typeface="Arial" panose="020B0604020202020204" pitchFamily="34" charset="0"/>
              </a:rPr>
              <a:t>Optomestrists</a:t>
            </a:r>
            <a:r>
              <a:rPr lang="en-US" sz="1400" dirty="0">
                <a:latin typeface="Arial" panose="020B0604020202020204" pitchFamily="34" charset="0"/>
                <a:cs typeface="Arial" panose="020B0604020202020204" pitchFamily="34" charset="0"/>
              </a:rPr>
              <a:t>(2025)</a:t>
            </a: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Patients in some areas have significantly less access to </a:t>
            </a:r>
            <a:r>
              <a:rPr lang="en-US" sz="1400" b="1" dirty="0">
                <a:latin typeface="Arial" panose="020B0604020202020204" pitchFamily="34" charset="0"/>
                <a:cs typeface="Arial" panose="020B0604020202020204" pitchFamily="34" charset="0"/>
              </a:rPr>
              <a:t>specialist care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financial support </a:t>
            </a:r>
            <a:r>
              <a:rPr lang="en-US" sz="1400" dirty="0">
                <a:latin typeface="Arial" panose="020B0604020202020204" pitchFamily="34" charset="0"/>
                <a:cs typeface="Arial" panose="020B0604020202020204" pitchFamily="34" charset="0"/>
              </a:rPr>
              <a:t>in increasing out of pocket cost and travel for </a:t>
            </a:r>
            <a:r>
              <a:rPr lang="en-US" sz="1400" b="1" dirty="0">
                <a:latin typeface="Arial" panose="020B0604020202020204" pitchFamily="34" charset="0"/>
                <a:cs typeface="Arial" panose="020B0604020202020204" pitchFamily="34" charset="0"/>
              </a:rPr>
              <a:t>treatment</a:t>
            </a:r>
            <a:r>
              <a:rPr lang="en-US" sz="1400" dirty="0">
                <a:latin typeface="Arial" panose="020B0604020202020204" pitchFamily="34" charset="0"/>
                <a:cs typeface="Arial" panose="020B0604020202020204" pitchFamily="34" charset="0"/>
              </a:rPr>
              <a:t>.</a:t>
            </a:r>
          </a:p>
        </p:txBody>
      </p:sp>
      <p:pic>
        <p:nvPicPr>
          <p:cNvPr id="6" name="Picture 5" descr="A graph of a diseased pension&#10;&#10;AI-generated content may be incorrect.">
            <a:extLst>
              <a:ext uri="{FF2B5EF4-FFF2-40B4-BE49-F238E27FC236}">
                <a16:creationId xmlns:a16="http://schemas.microsoft.com/office/drawing/2014/main" id="{8AB6E377-1966-D247-7E8B-09392C988632}"/>
              </a:ext>
            </a:extLst>
          </p:cNvPr>
          <p:cNvPicPr>
            <a:picLocks noChangeAspect="1"/>
          </p:cNvPicPr>
          <p:nvPr/>
        </p:nvPicPr>
        <p:blipFill>
          <a:blip r:embed="rId2"/>
          <a:stretch>
            <a:fillRect/>
          </a:stretch>
        </p:blipFill>
        <p:spPr>
          <a:xfrm>
            <a:off x="7556410" y="2200298"/>
            <a:ext cx="4001315" cy="2150706"/>
          </a:xfrm>
          <a:prstGeom prst="rect">
            <a:avLst/>
          </a:prstGeom>
        </p:spPr>
      </p:pic>
      <p:sp>
        <p:nvSpPr>
          <p:cNvPr id="7" name="TextBox 6">
            <a:extLst>
              <a:ext uri="{FF2B5EF4-FFF2-40B4-BE49-F238E27FC236}">
                <a16:creationId xmlns:a16="http://schemas.microsoft.com/office/drawing/2014/main" id="{5AB6315A-0E6D-7485-B07D-72D32F5AD3D5}"/>
              </a:ext>
            </a:extLst>
          </p:cNvPr>
          <p:cNvSpPr txBox="1"/>
          <p:nvPr/>
        </p:nvSpPr>
        <p:spPr>
          <a:xfrm>
            <a:off x="7800974" y="4401198"/>
            <a:ext cx="335756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nature(2025)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04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4C45-7B05-57EF-0747-1BF2556CAF41}"/>
              </a:ext>
            </a:extLst>
          </p:cNvPr>
          <p:cNvSpPr>
            <a:spLocks noGrp="1"/>
          </p:cNvSpPr>
          <p:nvPr>
            <p:ph type="title"/>
          </p:nvPr>
        </p:nvSpPr>
        <p:spPr>
          <a:xfrm>
            <a:off x="2592925" y="624110"/>
            <a:ext cx="6562902" cy="774916"/>
          </a:xfrm>
        </p:spPr>
        <p:txBody>
          <a:bodyPr vert="horz" lIns="91440" tIns="45720" rIns="91440" bIns="45720" rtlCol="0" anchor="t">
            <a:normAutofit fontScale="90000"/>
          </a:bodyPr>
          <a:lstStyle/>
          <a:p>
            <a:r>
              <a:rPr lang="en-US" b="1" dirty="0">
                <a:solidFill>
                  <a:srgbClr val="7030A0"/>
                </a:solidFill>
                <a:latin typeface="Arial" panose="020B0604020202020204" pitchFamily="34" charset="0"/>
                <a:cs typeface="Arial" panose="020B0604020202020204" pitchFamily="34" charset="0"/>
              </a:rPr>
              <a:t>Economic Burden (World-Wide)</a:t>
            </a:r>
          </a:p>
        </p:txBody>
      </p:sp>
      <p:sp>
        <p:nvSpPr>
          <p:cNvPr id="4" name="TextBox 3">
            <a:extLst>
              <a:ext uri="{FF2B5EF4-FFF2-40B4-BE49-F238E27FC236}">
                <a16:creationId xmlns:a16="http://schemas.microsoft.com/office/drawing/2014/main" id="{1351D20E-1670-AEB8-9E26-627E1AE803D0}"/>
              </a:ext>
            </a:extLst>
          </p:cNvPr>
          <p:cNvSpPr txBox="1"/>
          <p:nvPr/>
        </p:nvSpPr>
        <p:spPr>
          <a:xfrm>
            <a:off x="2677531" y="1599600"/>
            <a:ext cx="4637179" cy="3870755"/>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According to </a:t>
            </a:r>
            <a:r>
              <a:rPr lang="en-US" sz="1500" b="1" dirty="0">
                <a:latin typeface="Arial" panose="020B0604020202020204" pitchFamily="34" charset="0"/>
                <a:cs typeface="Arial" panose="020B0604020202020204" pitchFamily="34" charset="0"/>
              </a:rPr>
              <a:t>China</a:t>
            </a:r>
            <a:r>
              <a:rPr lang="en-US" sz="1500" dirty="0">
                <a:latin typeface="Arial" panose="020B0604020202020204" pitchFamily="34" charset="0"/>
                <a:cs typeface="Arial" panose="020B0604020202020204" pitchFamily="34" charset="0"/>
              </a:rPr>
              <a:t> (2021), the direct annual healthcare cost for an adult</a:t>
            </a:r>
            <a:r>
              <a:rPr lang="en-US" sz="1500" b="1" dirty="0">
                <a:latin typeface="Arial" panose="020B0604020202020204" pitchFamily="34" charset="0"/>
                <a:cs typeface="Arial" panose="020B0604020202020204" pitchFamily="34" charset="0"/>
              </a:rPr>
              <a:t> NF1</a:t>
            </a:r>
            <a:r>
              <a:rPr lang="en-US" sz="1500" dirty="0">
                <a:latin typeface="Arial" panose="020B0604020202020204" pitchFamily="34" charset="0"/>
                <a:cs typeface="Arial" panose="020B0604020202020204" pitchFamily="34" charset="0"/>
              </a:rPr>
              <a:t> patient is approximately </a:t>
            </a:r>
            <a:r>
              <a:rPr lang="en-US" sz="1500" b="1" dirty="0">
                <a:latin typeface="Arial" panose="020B0604020202020204" pitchFamily="34" charset="0"/>
                <a:cs typeface="Arial" panose="020B0604020202020204" pitchFamily="34" charset="0"/>
              </a:rPr>
              <a:t>$3,560 USD</a:t>
            </a:r>
            <a:r>
              <a:rPr lang="en-US" sz="1500" dirty="0">
                <a:latin typeface="Arial" panose="020B0604020202020204" pitchFamily="34" charset="0"/>
                <a:cs typeface="Arial" panose="020B0604020202020204" pitchFamily="34" charset="0"/>
              </a:rPr>
              <a:t>, which is primarily driven by </a:t>
            </a:r>
            <a:r>
              <a:rPr lang="en-US" sz="1500" b="1" dirty="0">
                <a:latin typeface="Arial" panose="020B0604020202020204" pitchFamily="34" charset="0"/>
                <a:cs typeface="Arial" panose="020B0604020202020204" pitchFamily="34" charset="0"/>
              </a:rPr>
              <a:t>surgery</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hospital stays</a:t>
            </a:r>
            <a:r>
              <a:rPr lang="en-US" sz="1500" dirty="0">
                <a:latin typeface="Arial" panose="020B0604020202020204" pitchFamily="34" charset="0"/>
                <a:cs typeface="Arial" panose="020B0604020202020204" pitchFamily="34" charset="0"/>
              </a:rPr>
              <a:t>, and </a:t>
            </a:r>
            <a:r>
              <a:rPr lang="en-US" sz="1500" b="1" dirty="0">
                <a:latin typeface="Arial" panose="020B0604020202020204" pitchFamily="34" charset="0"/>
                <a:cs typeface="Arial" panose="020B0604020202020204" pitchFamily="34" charset="0"/>
              </a:rPr>
              <a:t>medical travel</a:t>
            </a:r>
            <a:r>
              <a:rPr lang="en-US" sz="1500" dirty="0">
                <a:latin typeface="Arial" panose="020B0604020202020204" pitchFamily="34" charset="0"/>
                <a:cs typeface="Arial" panose="020B0604020202020204" pitchFamily="34" charset="0"/>
              </a:rPr>
              <a:t>. (</a:t>
            </a:r>
            <a:r>
              <a:rPr lang="en-IN" sz="1500" dirty="0">
                <a:latin typeface="Arial" panose="020B0604020202020204" pitchFamily="34" charset="0"/>
                <a:cs typeface="Arial" panose="020B0604020202020204" pitchFamily="34" charset="0"/>
              </a:rPr>
              <a:t>Liang W, et al. (2024)</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b="1" dirty="0">
                <a:latin typeface="Arial" panose="020B0604020202020204" pitchFamily="34" charset="0"/>
                <a:cs typeface="Arial" panose="020B0604020202020204" pitchFamily="34" charset="0"/>
              </a:rPr>
              <a:t>NF1</a:t>
            </a:r>
            <a:r>
              <a:rPr lang="en-US" sz="1500" dirty="0">
                <a:latin typeface="Arial" panose="020B0604020202020204" pitchFamily="34" charset="0"/>
                <a:cs typeface="Arial" panose="020B0604020202020204" pitchFamily="34" charset="0"/>
              </a:rPr>
              <a:t> contributes to </a:t>
            </a:r>
            <a:r>
              <a:rPr lang="en-US" sz="1500" b="1" dirty="0">
                <a:latin typeface="Arial" panose="020B0604020202020204" pitchFamily="34" charset="0"/>
                <a:cs typeface="Arial" panose="020B0604020202020204" pitchFamily="34" charset="0"/>
              </a:rPr>
              <a:t>economic inequality </a:t>
            </a:r>
            <a:r>
              <a:rPr lang="en-US" sz="1500" dirty="0">
                <a:latin typeface="Arial" panose="020B0604020202020204" pitchFamily="34" charset="0"/>
                <a:cs typeface="Arial" panose="020B0604020202020204" pitchFamily="34" charset="0"/>
              </a:rPr>
              <a:t>across generations due to </a:t>
            </a:r>
            <a:r>
              <a:rPr lang="en-US" sz="1500" b="1" dirty="0">
                <a:latin typeface="Arial" panose="020B0604020202020204" pitchFamily="34" charset="0"/>
                <a:cs typeface="Arial" panose="020B0604020202020204" pitchFamily="34" charset="0"/>
              </a:rPr>
              <a:t>genetics</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families experience </a:t>
            </a:r>
            <a:r>
              <a:rPr lang="en-US" sz="1500" dirty="0">
                <a:latin typeface="Arial" panose="020B0604020202020204" pitchFamily="34" charset="0"/>
                <a:cs typeface="Arial" panose="020B0604020202020204" pitchFamily="34" charset="0"/>
              </a:rPr>
              <a:t>reduced income and increased health-related expenses.(</a:t>
            </a:r>
            <a:r>
              <a:rPr lang="en-IN" sz="1500" dirty="0">
                <a:latin typeface="Arial" panose="020B0604020202020204" pitchFamily="34" charset="0"/>
                <a:cs typeface="Arial" panose="020B0604020202020204" pitchFamily="34" charset="0"/>
              </a:rPr>
              <a:t>Dumbuya JS, et al. (2022)</a:t>
            </a:r>
            <a:r>
              <a:rPr lang="en-US" sz="1500" dirty="0">
                <a:latin typeface="Arial" panose="020B0604020202020204" pitchFamily="34" charset="0"/>
                <a:cs typeface="Arial" panose="020B0604020202020204" pitchFamily="34" charset="0"/>
              </a:rPr>
              <a:t> </a:t>
            </a: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Global market for</a:t>
            </a:r>
            <a:r>
              <a:rPr lang="en-US" sz="1500" b="1" dirty="0">
                <a:latin typeface="Arial" panose="020B0604020202020204" pitchFamily="34" charset="0"/>
                <a:cs typeface="Arial" panose="020B0604020202020204" pitchFamily="34" charset="0"/>
              </a:rPr>
              <a:t> NF1 </a:t>
            </a:r>
            <a:r>
              <a:rPr lang="en-US" sz="1500" dirty="0">
                <a:latin typeface="Arial" panose="020B0604020202020204" pitchFamily="34" charset="0"/>
                <a:cs typeface="Arial" panose="020B0604020202020204" pitchFamily="34" charset="0"/>
              </a:rPr>
              <a:t>treatment was valued at </a:t>
            </a:r>
            <a:r>
              <a:rPr lang="en-US" sz="1500" b="1" dirty="0">
                <a:latin typeface="Arial" panose="020B0604020202020204" pitchFamily="34" charset="0"/>
                <a:cs typeface="Arial" panose="020B0604020202020204" pitchFamily="34" charset="0"/>
              </a:rPr>
              <a:t>$342.8million </a:t>
            </a:r>
            <a:r>
              <a:rPr lang="en-US" sz="1500" dirty="0">
                <a:latin typeface="Arial" panose="020B0604020202020204" pitchFamily="34" charset="0"/>
                <a:cs typeface="Arial" panose="020B0604020202020204" pitchFamily="34" charset="0"/>
              </a:rPr>
              <a:t>in 2024,expected to </a:t>
            </a:r>
            <a:r>
              <a:rPr lang="en-US" sz="1500" b="1" dirty="0">
                <a:latin typeface="Arial" panose="020B0604020202020204" pitchFamily="34" charset="0"/>
                <a:cs typeface="Arial" panose="020B0604020202020204" pitchFamily="34" charset="0"/>
              </a:rPr>
              <a:t>reach $816.5 million</a:t>
            </a:r>
            <a:r>
              <a:rPr lang="en-US" sz="1500" dirty="0">
                <a:latin typeface="Arial" panose="020B0604020202020204" pitchFamily="34" charset="0"/>
                <a:cs typeface="Arial" panose="020B0604020202020204" pitchFamily="34" charset="0"/>
              </a:rPr>
              <a:t> by 2031.(</a:t>
            </a:r>
            <a:r>
              <a:rPr lang="en-IN" sz="1500" dirty="0">
                <a:latin typeface="Arial" panose="020B0604020202020204" pitchFamily="34" charset="0"/>
                <a:cs typeface="Arial" panose="020B0604020202020204" pitchFamily="34" charset="0"/>
              </a:rPr>
              <a:t>Precision Business Insights (2025)</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In all regions, poor access to </a:t>
            </a:r>
            <a:r>
              <a:rPr lang="en-US" sz="1500" b="1" dirty="0">
                <a:latin typeface="Arial" panose="020B0604020202020204" pitchFamily="34" charset="0"/>
                <a:cs typeface="Arial" panose="020B0604020202020204" pitchFamily="34" charset="0"/>
              </a:rPr>
              <a:t>comprehensive care </a:t>
            </a:r>
            <a:r>
              <a:rPr lang="en-US" sz="1500" dirty="0">
                <a:latin typeface="Arial" panose="020B0604020202020204" pitchFamily="34" charset="0"/>
                <a:cs typeface="Arial" panose="020B0604020202020204" pitchFamily="34" charset="0"/>
              </a:rPr>
              <a:t>and high </a:t>
            </a:r>
            <a:r>
              <a:rPr lang="en-US" sz="1500" b="1" dirty="0">
                <a:latin typeface="Arial" panose="020B0604020202020204" pitchFamily="34" charset="0"/>
                <a:cs typeface="Arial" panose="020B0604020202020204" pitchFamily="34" charset="0"/>
              </a:rPr>
              <a:t>Medical costs </a:t>
            </a:r>
            <a:r>
              <a:rPr lang="en-US" sz="1500" dirty="0">
                <a:latin typeface="Arial" panose="020B0604020202020204" pitchFamily="34" charset="0"/>
                <a:cs typeface="Arial" panose="020B0604020202020204" pitchFamily="34" charset="0"/>
              </a:rPr>
              <a:t>remain major issues for </a:t>
            </a:r>
            <a:r>
              <a:rPr lang="en-US" sz="1500" b="1" dirty="0">
                <a:latin typeface="Arial" panose="020B0604020202020204" pitchFamily="34" charset="0"/>
                <a:cs typeface="Arial" panose="020B0604020202020204" pitchFamily="34" charset="0"/>
              </a:rPr>
              <a:t>NF1</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patients</a:t>
            </a:r>
            <a:r>
              <a:rPr lang="en-US" sz="1500" dirty="0">
                <a:latin typeface="Arial" panose="020B0604020202020204" pitchFamily="34" charset="0"/>
                <a:cs typeface="Arial" panose="020B0604020202020204" pitchFamily="34" charset="0"/>
              </a:rPr>
              <a:t> and </a:t>
            </a:r>
            <a:r>
              <a:rPr lang="en-US" sz="1500" b="1" dirty="0">
                <a:latin typeface="Arial" panose="020B0604020202020204" pitchFamily="34" charset="0"/>
                <a:cs typeface="Arial" panose="020B0604020202020204" pitchFamily="34" charset="0"/>
              </a:rPr>
              <a:t>families</a:t>
            </a:r>
            <a:r>
              <a:rPr lang="en-US" sz="1500" dirty="0">
                <a:latin typeface="Arial" panose="020B0604020202020204" pitchFamily="34" charset="0"/>
                <a:cs typeface="Arial" panose="020B0604020202020204" pitchFamily="34" charset="0"/>
              </a:rPr>
              <a:t>.(</a:t>
            </a:r>
            <a:r>
              <a:rPr lang="en-IN" sz="1500" dirty="0">
                <a:latin typeface="Arial" panose="020B0604020202020204" pitchFamily="34" charset="0"/>
                <a:cs typeface="Arial" panose="020B0604020202020204" pitchFamily="34" charset="0"/>
              </a:rPr>
              <a:t>Li X, et al. (2021)</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3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p:txBody>
      </p:sp>
      <p:pic>
        <p:nvPicPr>
          <p:cNvPr id="6" name="Picture 5" descr="A screenshot of a mobile phone&#10;&#10;AI-generated content may be incorrect.">
            <a:extLst>
              <a:ext uri="{FF2B5EF4-FFF2-40B4-BE49-F238E27FC236}">
                <a16:creationId xmlns:a16="http://schemas.microsoft.com/office/drawing/2014/main" id="{7C0D1F18-AD74-D661-D289-9AD527324E1E}"/>
              </a:ext>
            </a:extLst>
          </p:cNvPr>
          <p:cNvPicPr>
            <a:picLocks noChangeAspect="1"/>
          </p:cNvPicPr>
          <p:nvPr/>
        </p:nvPicPr>
        <p:blipFill>
          <a:blip r:embed="rId2"/>
          <a:stretch>
            <a:fillRect/>
          </a:stretch>
        </p:blipFill>
        <p:spPr>
          <a:xfrm>
            <a:off x="9177058" y="811917"/>
            <a:ext cx="2108456" cy="5271141"/>
          </a:xfrm>
          <a:prstGeom prst="rect">
            <a:avLst/>
          </a:prstGeom>
        </p:spPr>
      </p:pic>
      <p:sp>
        <p:nvSpPr>
          <p:cNvPr id="7" name="TextBox 6">
            <a:extLst>
              <a:ext uri="{FF2B5EF4-FFF2-40B4-BE49-F238E27FC236}">
                <a16:creationId xmlns:a16="http://schemas.microsoft.com/office/drawing/2014/main" id="{4B2C6C62-BF26-ADB5-B470-E9936A7263E8}"/>
              </a:ext>
            </a:extLst>
          </p:cNvPr>
          <p:cNvSpPr txBox="1"/>
          <p:nvPr/>
        </p:nvSpPr>
        <p:spPr>
          <a:xfrm>
            <a:off x="9155827" y="6085812"/>
            <a:ext cx="291429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thebusinessresearchcompany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655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34E4-788D-D09E-45E7-FFF290F8E72F}"/>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dirty="0"/>
              <a:t>                            </a:t>
            </a:r>
            <a:r>
              <a:rPr lang="en-US" sz="3200" b="1" dirty="0">
                <a:solidFill>
                  <a:srgbClr val="7030A0"/>
                </a:solidFill>
                <a:latin typeface="Arial" panose="020B0604020202020204" pitchFamily="34" charset="0"/>
                <a:cs typeface="Arial" panose="020B0604020202020204" pitchFamily="34" charset="0"/>
              </a:rPr>
              <a:t>Social Burden (UK)</a:t>
            </a:r>
          </a:p>
        </p:txBody>
      </p:sp>
      <p:sp>
        <p:nvSpPr>
          <p:cNvPr id="3" name="TextBox 2">
            <a:extLst>
              <a:ext uri="{FF2B5EF4-FFF2-40B4-BE49-F238E27FC236}">
                <a16:creationId xmlns:a16="http://schemas.microsoft.com/office/drawing/2014/main" id="{4479F434-35A7-1327-A624-48F8C00FA5B6}"/>
              </a:ext>
            </a:extLst>
          </p:cNvPr>
          <p:cNvSpPr txBox="1"/>
          <p:nvPr/>
        </p:nvSpPr>
        <p:spPr>
          <a:xfrm>
            <a:off x="1683955" y="2133599"/>
            <a:ext cx="4314189" cy="4438002"/>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Leads to Increased rates of </a:t>
            </a:r>
            <a:r>
              <a:rPr lang="en-US" sz="1400" b="1" dirty="0">
                <a:solidFill>
                  <a:srgbClr val="000000"/>
                </a:solidFill>
                <a:latin typeface="Arial" panose="020B0604020202020204" pitchFamily="34" charset="0"/>
                <a:cs typeface="Arial" panose="020B0604020202020204" pitchFamily="34" charset="0"/>
              </a:rPr>
              <a:t>Psychiatric</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Disorders</a:t>
            </a:r>
            <a:r>
              <a:rPr lang="en-US" sz="1400" dirty="0">
                <a:solidFill>
                  <a:srgbClr val="000000"/>
                </a:solidFill>
                <a:latin typeface="Arial" panose="020B0604020202020204" pitchFamily="34" charset="0"/>
                <a:cs typeface="Arial" panose="020B0604020202020204" pitchFamily="34" charset="0"/>
              </a:rPr>
              <a:t>, difficulty attaining Higher Education, and reduced ability to form Long-term Partnerships.</a:t>
            </a:r>
          </a:p>
          <a:p>
            <a:pPr marL="285750" indent="-2857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In a  Survey, </a:t>
            </a:r>
            <a:r>
              <a:rPr lang="en-US" sz="1400" b="1" dirty="0">
                <a:solidFill>
                  <a:srgbClr val="000000"/>
                </a:solidFill>
                <a:latin typeface="Arial" panose="020B0604020202020204" pitchFamily="34" charset="0"/>
                <a:cs typeface="Arial" panose="020B0604020202020204" pitchFamily="34" charset="0"/>
              </a:rPr>
              <a:t>54% </a:t>
            </a:r>
            <a:r>
              <a:rPr lang="en-US" sz="1400" dirty="0">
                <a:solidFill>
                  <a:srgbClr val="000000"/>
                </a:solidFill>
                <a:latin typeface="Arial" panose="020B0604020202020204" pitchFamily="34" charset="0"/>
                <a:cs typeface="Arial" panose="020B0604020202020204" pitchFamily="34" charset="0"/>
              </a:rPr>
              <a:t>of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patients felt dissatisfied with </a:t>
            </a:r>
            <a:r>
              <a:rPr lang="en-US" sz="1400" b="1" dirty="0">
                <a:solidFill>
                  <a:srgbClr val="000000"/>
                </a:solidFill>
                <a:latin typeface="Arial" panose="020B0604020202020204" pitchFamily="34" charset="0"/>
                <a:cs typeface="Arial" panose="020B0604020202020204" pitchFamily="34" charset="0"/>
              </a:rPr>
              <a:t>Care</a:t>
            </a:r>
            <a:r>
              <a:rPr lang="en-US" sz="1400" dirty="0">
                <a:solidFill>
                  <a:srgbClr val="000000"/>
                </a:solidFill>
                <a:latin typeface="Arial" panose="020B0604020202020204" pitchFamily="34" charset="0"/>
                <a:cs typeface="Arial" panose="020B0604020202020204" pitchFamily="34" charset="0"/>
              </a:rPr>
              <a:t>, Citing </a:t>
            </a:r>
            <a:r>
              <a:rPr lang="en-US" sz="1400" b="1" dirty="0">
                <a:solidFill>
                  <a:srgbClr val="000000"/>
                </a:solidFill>
                <a:latin typeface="Arial" panose="020B0604020202020204" pitchFamily="34" charset="0"/>
                <a:cs typeface="Arial" panose="020B0604020202020204" pitchFamily="34" charset="0"/>
              </a:rPr>
              <a:t>poor care </a:t>
            </a:r>
            <a:r>
              <a:rPr lang="en-US" sz="1400" dirty="0">
                <a:solidFill>
                  <a:srgbClr val="000000"/>
                </a:solidFill>
                <a:latin typeface="Arial" panose="020B0604020202020204" pitchFamily="34" charset="0"/>
                <a:cs typeface="Arial" panose="020B0604020202020204" pitchFamily="34" charset="0"/>
              </a:rPr>
              <a:t>coordination and lack of support, Especially in </a:t>
            </a:r>
            <a:r>
              <a:rPr lang="en-US" sz="1400" b="1" dirty="0">
                <a:solidFill>
                  <a:srgbClr val="000000"/>
                </a:solidFill>
                <a:latin typeface="Arial" panose="020B0604020202020204" pitchFamily="34" charset="0"/>
                <a:cs typeface="Arial" panose="020B0604020202020204" pitchFamily="34" charset="0"/>
              </a:rPr>
              <a:t>Mental Health </a:t>
            </a:r>
            <a:r>
              <a:rPr lang="en-US" sz="1400" dirty="0">
                <a:solidFill>
                  <a:srgbClr val="000000"/>
                </a:solidFill>
                <a:latin typeface="Arial" panose="020B0604020202020204" pitchFamily="34" charset="0"/>
                <a:cs typeface="Arial" panose="020B0604020202020204" pitchFamily="34" charset="0"/>
              </a:rPr>
              <a:t>And </a:t>
            </a:r>
            <a:r>
              <a:rPr lang="en-US" sz="1400" b="1" dirty="0">
                <a:solidFill>
                  <a:srgbClr val="000000"/>
                </a:solidFill>
                <a:latin typeface="Arial" panose="020B0604020202020204" pitchFamily="34" charset="0"/>
                <a:cs typeface="Arial" panose="020B0604020202020204" pitchFamily="34" charset="0"/>
              </a:rPr>
              <a:t>Education</a:t>
            </a:r>
            <a:r>
              <a:rPr lang="en-US" sz="1400" dirty="0">
                <a:solidFill>
                  <a:srgbClr val="000000"/>
                </a:solidFill>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Nerve Tumours UK (2024))</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Up to </a:t>
            </a:r>
            <a:r>
              <a:rPr lang="en-US" sz="1400" b="1" dirty="0">
                <a:solidFill>
                  <a:srgbClr val="000000"/>
                </a:solidFill>
                <a:latin typeface="Arial" panose="020B0604020202020204" pitchFamily="34" charset="0"/>
                <a:cs typeface="Arial" panose="020B0604020202020204" pitchFamily="34" charset="0"/>
              </a:rPr>
              <a:t>32% </a:t>
            </a:r>
            <a:r>
              <a:rPr lang="en-US" sz="1400" dirty="0">
                <a:solidFill>
                  <a:srgbClr val="000000"/>
                </a:solidFill>
                <a:latin typeface="Arial" panose="020B0604020202020204" pitchFamily="34" charset="0"/>
                <a:cs typeface="Arial" panose="020B0604020202020204" pitchFamily="34" charset="0"/>
              </a:rPr>
              <a:t>of </a:t>
            </a:r>
            <a:r>
              <a:rPr lang="en-US" sz="1400" b="1" dirty="0">
                <a:solidFill>
                  <a:srgbClr val="000000"/>
                </a:solidFill>
                <a:latin typeface="Arial" panose="020B0604020202020204" pitchFamily="34" charset="0"/>
                <a:cs typeface="Arial" panose="020B0604020202020204" pitchFamily="34" charset="0"/>
              </a:rPr>
              <a:t>UK </a:t>
            </a:r>
            <a:r>
              <a:rPr lang="en-US" sz="1400" dirty="0">
                <a:solidFill>
                  <a:srgbClr val="000000"/>
                </a:solidFill>
                <a:latin typeface="Arial" panose="020B0604020202020204" pitchFamily="34" charset="0"/>
                <a:cs typeface="Arial" panose="020B0604020202020204" pitchFamily="34" charset="0"/>
              </a:rPr>
              <a:t>children with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struggle with </a:t>
            </a:r>
            <a:r>
              <a:rPr lang="en-US" sz="1400" b="1" dirty="0">
                <a:solidFill>
                  <a:srgbClr val="000000"/>
                </a:solidFill>
                <a:latin typeface="Arial" panose="020B0604020202020204" pitchFamily="34" charset="0"/>
                <a:cs typeface="Arial" panose="020B0604020202020204" pitchFamily="34" charset="0"/>
              </a:rPr>
              <a:t>social isolation</a:t>
            </a:r>
            <a:r>
              <a:rPr lang="en-US" sz="1400" dirty="0">
                <a:solidFill>
                  <a:srgbClr val="000000"/>
                </a:solidFill>
                <a:latin typeface="Arial" panose="020B0604020202020204" pitchFamily="34" charset="0"/>
                <a:cs typeface="Arial" panose="020B0604020202020204" pitchFamily="34" charset="0"/>
              </a:rPr>
              <a:t>, and many adults  report </a:t>
            </a:r>
            <a:r>
              <a:rPr lang="en-US" sz="1400" b="1" dirty="0">
                <a:solidFill>
                  <a:srgbClr val="000000"/>
                </a:solidFill>
                <a:latin typeface="Arial" panose="020B0604020202020204" pitchFamily="34" charset="0"/>
                <a:cs typeface="Arial" panose="020B0604020202020204" pitchFamily="34" charset="0"/>
              </a:rPr>
              <a:t>impaired social </a:t>
            </a:r>
            <a:r>
              <a:rPr lang="en-US" sz="1400" dirty="0">
                <a:solidFill>
                  <a:srgbClr val="000000"/>
                </a:solidFill>
                <a:latin typeface="Arial" panose="020B0604020202020204" pitchFamily="34" charset="0"/>
                <a:cs typeface="Arial" panose="020B0604020202020204" pitchFamily="34" charset="0"/>
              </a:rPr>
              <a:t>functioning and quality of Life.(</a:t>
            </a:r>
            <a:r>
              <a:rPr lang="en-IN" sz="1400" dirty="0">
                <a:latin typeface="Arial" panose="020B0604020202020204" pitchFamily="34" charset="0"/>
                <a:cs typeface="Arial" panose="020B0604020202020204" pitchFamily="34" charset="0"/>
              </a:rPr>
              <a:t>BMJ Open Quality (2025))</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Stigma: Many </a:t>
            </a:r>
            <a:r>
              <a:rPr lang="en-US" sz="1400" b="1" dirty="0">
                <a:solidFill>
                  <a:srgbClr val="000000"/>
                </a:solidFill>
                <a:latin typeface="Arial" panose="020B0604020202020204" pitchFamily="34" charset="0"/>
                <a:cs typeface="Arial" panose="020B0604020202020204" pitchFamily="34" charset="0"/>
              </a:rPr>
              <a:t>UK </a:t>
            </a:r>
            <a:r>
              <a:rPr lang="en-US" sz="1400" dirty="0">
                <a:solidFill>
                  <a:srgbClr val="000000"/>
                </a:solidFill>
                <a:latin typeface="Arial" panose="020B0604020202020204" pitchFamily="34" charset="0"/>
                <a:cs typeface="Arial" panose="020B0604020202020204" pitchFamily="34" charset="0"/>
              </a:rPr>
              <a:t>Patients and Families report </a:t>
            </a:r>
            <a:r>
              <a:rPr lang="en-US" sz="1400" b="1" dirty="0">
                <a:solidFill>
                  <a:srgbClr val="000000"/>
                </a:solidFill>
                <a:latin typeface="Arial" panose="020B0604020202020204" pitchFamily="34" charset="0"/>
                <a:cs typeface="Arial" panose="020B0604020202020204" pitchFamily="34" charset="0"/>
              </a:rPr>
              <a:t>feeling Isolated </a:t>
            </a:r>
            <a:r>
              <a:rPr lang="en-US" sz="1400" dirty="0">
                <a:solidFill>
                  <a:srgbClr val="000000"/>
                </a:solidFill>
                <a:latin typeface="Arial" panose="020B0604020202020204" pitchFamily="34" charset="0"/>
                <a:cs typeface="Arial" panose="020B0604020202020204" pitchFamily="34" charset="0"/>
              </a:rPr>
              <a:t>(or) </a:t>
            </a:r>
            <a:r>
              <a:rPr lang="en-US" sz="1400" b="1" dirty="0">
                <a:solidFill>
                  <a:srgbClr val="000000"/>
                </a:solidFill>
                <a:latin typeface="Arial" panose="020B0604020202020204" pitchFamily="34" charset="0"/>
                <a:cs typeface="Arial" panose="020B0604020202020204" pitchFamily="34" charset="0"/>
              </a:rPr>
              <a:t>Misunderstood</a:t>
            </a:r>
            <a:r>
              <a:rPr lang="en-US" sz="1400" dirty="0">
                <a:solidFill>
                  <a:srgbClr val="000000"/>
                </a:solidFill>
                <a:latin typeface="Arial" panose="020B0604020202020204" pitchFamily="34" charset="0"/>
                <a:cs typeface="Arial" panose="020B0604020202020204" pitchFamily="34" charset="0"/>
              </a:rPr>
              <a:t> Due To Visible Symptoms and Lack of awareness among professionals.(</a:t>
            </a:r>
            <a:r>
              <a:rPr lang="en-IN" sz="1400" dirty="0">
                <a:latin typeface="Arial" panose="020B0604020202020204" pitchFamily="34" charset="0"/>
                <a:cs typeface="Arial" panose="020B0604020202020204" pitchFamily="34" charset="0"/>
              </a:rPr>
              <a:t>Childhood Tumour Trust (2024))</a:t>
            </a:r>
            <a:endParaRPr lang="en-US" sz="1400" dirty="0">
              <a:solidFill>
                <a:srgbClr val="000000"/>
              </a:solidFill>
              <a:latin typeface="Arial" panose="020B0604020202020204" pitchFamily="34" charset="0"/>
              <a:cs typeface="Arial" panose="020B0604020202020204" pitchFamily="34" charset="0"/>
            </a:endParaRPr>
          </a:p>
        </p:txBody>
      </p:sp>
      <p:pic>
        <p:nvPicPr>
          <p:cNvPr id="5" name="Picture 4" descr="A person sitting on a bench&#10;&#10;AI-generated content may be incorrect.">
            <a:extLst>
              <a:ext uri="{FF2B5EF4-FFF2-40B4-BE49-F238E27FC236}">
                <a16:creationId xmlns:a16="http://schemas.microsoft.com/office/drawing/2014/main" id="{CBFD7CD5-20A7-961F-D3AD-E631B903D924}"/>
              </a:ext>
            </a:extLst>
          </p:cNvPr>
          <p:cNvPicPr>
            <a:picLocks noChangeAspect="1"/>
          </p:cNvPicPr>
          <p:nvPr/>
        </p:nvPicPr>
        <p:blipFill>
          <a:blip r:embed="rId2"/>
          <a:srcRect r="7745" b="2291"/>
          <a:stretch>
            <a:fillRect/>
          </a:stretch>
        </p:blipFill>
        <p:spPr>
          <a:xfrm>
            <a:off x="6193856" y="645106"/>
            <a:ext cx="4841289" cy="5127525"/>
          </a:xfrm>
          <a:prstGeom prst="rect">
            <a:avLst/>
          </a:prstGeom>
        </p:spPr>
      </p:pic>
      <p:sp>
        <p:nvSpPr>
          <p:cNvPr id="6" name="TextBox 5">
            <a:extLst>
              <a:ext uri="{FF2B5EF4-FFF2-40B4-BE49-F238E27FC236}">
                <a16:creationId xmlns:a16="http://schemas.microsoft.com/office/drawing/2014/main" id="{79EA9480-A04E-6C18-0150-31F6EC03B61A}"/>
              </a:ext>
            </a:extLst>
          </p:cNvPr>
          <p:cNvSpPr txBox="1"/>
          <p:nvPr/>
        </p:nvSpPr>
        <p:spPr>
          <a:xfrm>
            <a:off x="7552565" y="5886632"/>
            <a:ext cx="161448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self generated</a:t>
            </a:r>
          </a:p>
        </p:txBody>
      </p:sp>
    </p:spTree>
    <p:extLst>
      <p:ext uri="{BB962C8B-B14F-4D97-AF65-F5344CB8AC3E}">
        <p14:creationId xmlns:p14="http://schemas.microsoft.com/office/powerpoint/2010/main" val="3145731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0DD-731D-11CB-26AB-6C128B1C039B}"/>
              </a:ext>
            </a:extLst>
          </p:cNvPr>
          <p:cNvSpPr>
            <a:spLocks noGrp="1"/>
          </p:cNvSpPr>
          <p:nvPr>
            <p:ph type="title"/>
          </p:nvPr>
        </p:nvSpPr>
        <p:spPr>
          <a:xfrm>
            <a:off x="1800369" y="596140"/>
            <a:ext cx="5336586" cy="743765"/>
          </a:xfrm>
        </p:spPr>
        <p:txBody>
          <a:bodyPr vert="horz" lIns="91440" tIns="45720" rIns="91440" bIns="45720" rtlCol="0" anchor="t">
            <a:normAutofit/>
          </a:bodyPr>
          <a:lstStyle/>
          <a:p>
            <a:r>
              <a:rPr lang="en-US" sz="3000" b="1" dirty="0">
                <a:solidFill>
                  <a:srgbClr val="7030A0"/>
                </a:solidFill>
                <a:latin typeface="Arial" panose="020B0604020202020204" pitchFamily="34" charset="0"/>
                <a:cs typeface="Arial" panose="020B0604020202020204" pitchFamily="34" charset="0"/>
              </a:rPr>
              <a:t>Social Burden ( Worldwide )</a:t>
            </a:r>
          </a:p>
        </p:txBody>
      </p:sp>
      <p:sp>
        <p:nvSpPr>
          <p:cNvPr id="3" name="TextBox 2">
            <a:extLst>
              <a:ext uri="{FF2B5EF4-FFF2-40B4-BE49-F238E27FC236}">
                <a16:creationId xmlns:a16="http://schemas.microsoft.com/office/drawing/2014/main" id="{C2232C21-AF62-89FE-278C-83F1DF2851E6}"/>
              </a:ext>
            </a:extLst>
          </p:cNvPr>
          <p:cNvSpPr txBox="1"/>
          <p:nvPr/>
        </p:nvSpPr>
        <p:spPr>
          <a:xfrm>
            <a:off x="1716598" y="1410941"/>
            <a:ext cx="4140772" cy="436168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Due to </a:t>
            </a:r>
            <a:r>
              <a:rPr lang="en-US" sz="1400" b="1" dirty="0">
                <a:latin typeface="Arial" panose="020B0604020202020204" pitchFamily="34" charset="0"/>
                <a:cs typeface="Arial" panose="020B0604020202020204" pitchFamily="34" charset="0"/>
              </a:rPr>
              <a:t>chronic pain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depression</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cosmetic</a:t>
            </a:r>
            <a:r>
              <a:rPr lang="en-US" sz="1400" dirty="0">
                <a:latin typeface="Arial" panose="020B0604020202020204" pitchFamily="34" charset="0"/>
                <a:cs typeface="Arial" panose="020B0604020202020204" pitchFamily="34" charset="0"/>
              </a:rPr>
              <a:t> concerns, people with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have quality of life scores that are significantly lower than the </a:t>
            </a:r>
            <a:r>
              <a:rPr lang="en-US" sz="1400" b="1" dirty="0">
                <a:latin typeface="Arial" panose="020B0604020202020204" pitchFamily="34" charset="0"/>
                <a:cs typeface="Arial" panose="020B0604020202020204" pitchFamily="34" charset="0"/>
              </a:rPr>
              <a:t>population</a:t>
            </a:r>
            <a:r>
              <a:rPr lang="en-US" sz="1400" dirty="0">
                <a:latin typeface="Arial" panose="020B0604020202020204" pitchFamily="34" charset="0"/>
                <a:cs typeface="Arial" panose="020B0604020202020204" pitchFamily="34" charset="0"/>
              </a:rPr>
              <a:t> averages worldwide.</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Around the world, depression affects </a:t>
            </a:r>
            <a:r>
              <a:rPr lang="en-US" sz="1400" b="1" dirty="0">
                <a:latin typeface="Arial" panose="020B0604020202020204" pitchFamily="34" charset="0"/>
                <a:cs typeface="Arial" panose="020B0604020202020204" pitchFamily="34" charset="0"/>
              </a:rPr>
              <a:t>19–55% </a:t>
            </a:r>
            <a:r>
              <a:rPr lang="en-US" sz="1400" dirty="0">
                <a:latin typeface="Arial" panose="020B0604020202020204" pitchFamily="34" charset="0"/>
                <a:cs typeface="Arial" panose="020B0604020202020204" pitchFamily="34" charset="0"/>
              </a:rPr>
              <a:t>of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patients, while clinical-level anxiety affects </a:t>
            </a:r>
            <a:r>
              <a:rPr lang="en-US" sz="1400" b="1" dirty="0">
                <a:latin typeface="Arial" panose="020B0604020202020204" pitchFamily="34" charset="0"/>
                <a:cs typeface="Arial" panose="020B0604020202020204" pitchFamily="34" charset="0"/>
              </a:rPr>
              <a:t>15%.</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Learning </a:t>
            </a:r>
            <a:r>
              <a:rPr lang="en-US" sz="1400" b="1" dirty="0">
                <a:latin typeface="Arial" panose="020B0604020202020204" pitchFamily="34" charset="0"/>
                <a:cs typeface="Arial" panose="020B0604020202020204" pitchFamily="34" charset="0"/>
              </a:rPr>
              <a:t>disabilities</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social skills </a:t>
            </a:r>
            <a:r>
              <a:rPr lang="en-US" sz="1400" dirty="0">
                <a:latin typeface="Arial" panose="020B0604020202020204" pitchFamily="34" charset="0"/>
                <a:cs typeface="Arial" panose="020B0604020202020204" pitchFamily="34" charset="0"/>
              </a:rPr>
              <a:t>issues linked to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cause universal issues in relationships and at school.</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b="1" dirty="0">
                <a:latin typeface="Arial" panose="020B0604020202020204" pitchFamily="34" charset="0"/>
                <a:cs typeface="Arial" panose="020B0604020202020204" pitchFamily="34" charset="0"/>
              </a:rPr>
              <a:t>Policy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health system </a:t>
            </a:r>
            <a:r>
              <a:rPr lang="en-US" sz="1400" dirty="0">
                <a:latin typeface="Arial" panose="020B0604020202020204" pitchFamily="34" charset="0"/>
                <a:cs typeface="Arial" panose="020B0604020202020204" pitchFamily="34" charset="0"/>
              </a:rPr>
              <a:t>reforms are required to enhance </a:t>
            </a:r>
            <a:r>
              <a:rPr lang="en-US" sz="1400" b="1" dirty="0">
                <a:latin typeface="Arial" panose="020B0604020202020204" pitchFamily="34" charset="0"/>
                <a:cs typeface="Arial" panose="020B0604020202020204" pitchFamily="34" charset="0"/>
              </a:rPr>
              <a:t>comprehensive care </a:t>
            </a:r>
            <a:r>
              <a:rPr lang="en-US" sz="1400" dirty="0">
                <a:latin typeface="Arial" panose="020B0604020202020204" pitchFamily="34" charset="0"/>
                <a:cs typeface="Arial" panose="020B0604020202020204" pitchFamily="34" charset="0"/>
              </a:rPr>
              <a:t>and support systems for people and </a:t>
            </a:r>
            <a:r>
              <a:rPr lang="en-US" sz="1400" b="1" dirty="0">
                <a:latin typeface="Arial" panose="020B0604020202020204" pitchFamily="34" charset="0"/>
                <a:cs typeface="Arial" panose="020B0604020202020204" pitchFamily="34" charset="0"/>
              </a:rPr>
              <a:t>caregivers</a:t>
            </a:r>
            <a:r>
              <a:rPr lang="en-US" sz="1400" dirty="0">
                <a:latin typeface="Arial" panose="020B0604020202020204" pitchFamily="34" charset="0"/>
                <a:cs typeface="Arial" panose="020B0604020202020204" pitchFamily="34" charset="0"/>
              </a:rPr>
              <a:t> around the world.</a:t>
            </a:r>
            <a:endParaRPr lang="en-US" sz="1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67BD6E6-D6FA-7559-144E-44E9C472C588}"/>
              </a:ext>
            </a:extLst>
          </p:cNvPr>
          <p:cNvPicPr>
            <a:picLocks noChangeAspect="1"/>
          </p:cNvPicPr>
          <p:nvPr/>
        </p:nvPicPr>
        <p:blipFill>
          <a:blip r:embed="rId2"/>
          <a:srcRect l="-1387" t="-345" r="7394" b="3399"/>
          <a:stretch>
            <a:fillRect/>
          </a:stretch>
        </p:blipFill>
        <p:spPr>
          <a:xfrm>
            <a:off x="6798643" y="1306259"/>
            <a:ext cx="4934808" cy="5127525"/>
          </a:xfrm>
          <a:prstGeom prst="rect">
            <a:avLst/>
          </a:prstGeom>
        </p:spPr>
      </p:pic>
      <p:sp>
        <p:nvSpPr>
          <p:cNvPr id="6" name="TextBox 5">
            <a:extLst>
              <a:ext uri="{FF2B5EF4-FFF2-40B4-BE49-F238E27FC236}">
                <a16:creationId xmlns:a16="http://schemas.microsoft.com/office/drawing/2014/main" id="{96B85C8D-95EA-1DF3-0137-561497CFE03C}"/>
              </a:ext>
            </a:extLst>
          </p:cNvPr>
          <p:cNvSpPr txBox="1"/>
          <p:nvPr/>
        </p:nvSpPr>
        <p:spPr>
          <a:xfrm>
            <a:off x="8244491" y="6422987"/>
            <a:ext cx="2043112"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self generated</a:t>
            </a:r>
          </a:p>
        </p:txBody>
      </p:sp>
    </p:spTree>
    <p:extLst>
      <p:ext uri="{BB962C8B-B14F-4D97-AF65-F5344CB8AC3E}">
        <p14:creationId xmlns:p14="http://schemas.microsoft.com/office/powerpoint/2010/main" val="1665148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28D9A-A8CC-AACE-D0B7-69698417D4AE}"/>
              </a:ext>
            </a:extLst>
          </p:cNvPr>
          <p:cNvSpPr>
            <a:spLocks noGrp="1"/>
          </p:cNvSpPr>
          <p:nvPr>
            <p:ph type="title"/>
          </p:nvPr>
        </p:nvSpPr>
        <p:spPr>
          <a:xfrm>
            <a:off x="2028092" y="674493"/>
            <a:ext cx="8911687" cy="895753"/>
          </a:xfrm>
        </p:spPr>
        <p:txBody>
          <a:bodyPr/>
          <a:lstStyle/>
          <a:p>
            <a:r>
              <a:rPr lang="en-US" dirty="0"/>
              <a:t> </a:t>
            </a:r>
            <a:r>
              <a:rPr lang="en-US" b="1" dirty="0">
                <a:solidFill>
                  <a:srgbClr val="7030A0"/>
                </a:solidFill>
                <a:latin typeface="Arial" panose="020B0604020202020204" pitchFamily="34" charset="0"/>
                <a:cs typeface="Arial" panose="020B0604020202020204" pitchFamily="34" charset="0"/>
              </a:rPr>
              <a:t>Diagnosis Of Neurofibromatosis Type 1</a:t>
            </a:r>
          </a:p>
        </p:txBody>
      </p:sp>
      <p:sp>
        <p:nvSpPr>
          <p:cNvPr id="3" name="TextBox 2">
            <a:extLst>
              <a:ext uri="{FF2B5EF4-FFF2-40B4-BE49-F238E27FC236}">
                <a16:creationId xmlns:a16="http://schemas.microsoft.com/office/drawing/2014/main" id="{E259DBBF-4029-DBE5-D637-6AB99652ACA1}"/>
              </a:ext>
            </a:extLst>
          </p:cNvPr>
          <p:cNvSpPr txBox="1"/>
          <p:nvPr/>
        </p:nvSpPr>
        <p:spPr>
          <a:xfrm>
            <a:off x="2416027" y="2058551"/>
            <a:ext cx="8135815" cy="2246769"/>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 diagnosis requires at least two characteristics:</a:t>
            </a:r>
            <a:r>
              <a:rPr lang="en-US" sz="1400" b="1" dirty="0">
                <a:latin typeface="Arial" panose="020B0604020202020204" pitchFamily="34" charset="0"/>
                <a:cs typeface="Arial" panose="020B0604020202020204" pitchFamily="34" charset="0"/>
              </a:rPr>
              <a:t> freckles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neurofibromas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family history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café-au-lait</a:t>
            </a:r>
            <a:r>
              <a:rPr lang="en-US" sz="1400" dirty="0">
                <a:latin typeface="Arial" panose="020B0604020202020204" pitchFamily="34" charset="0"/>
                <a:cs typeface="Arial" panose="020B0604020202020204" pitchFamily="34" charset="0"/>
              </a:rPr>
              <a:t> spots.​(</a:t>
            </a:r>
            <a:r>
              <a:rPr lang="en-IN" sz="1400" dirty="0">
                <a:latin typeface="Arial" panose="020B0604020202020204" pitchFamily="34" charset="0"/>
                <a:cs typeface="Arial" panose="020B0604020202020204" pitchFamily="34" charset="0"/>
              </a:rPr>
              <a:t>North, K. et al. (2015))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b="1" dirty="0">
                <a:latin typeface="Arial" panose="020B0604020202020204" pitchFamily="34" charset="0"/>
                <a:cs typeface="Arial" panose="020B0604020202020204" pitchFamily="34" charset="0"/>
              </a:rPr>
              <a:t>Neuropsychological</a:t>
            </a:r>
            <a:r>
              <a:rPr lang="en-IN" sz="1400" dirty="0">
                <a:latin typeface="Arial" panose="020B0604020202020204" pitchFamily="34" charset="0"/>
                <a:cs typeface="Arial" panose="020B0604020202020204" pitchFamily="34" charset="0"/>
              </a:rPr>
              <a:t> testing, </a:t>
            </a:r>
            <a:r>
              <a:rPr lang="en-IN" sz="1400" b="1" dirty="0">
                <a:latin typeface="Arial" panose="020B0604020202020204" pitchFamily="34" charset="0"/>
                <a:cs typeface="Arial" panose="020B0604020202020204" pitchFamily="34" charset="0"/>
              </a:rPr>
              <a:t>MRI</a:t>
            </a:r>
            <a:r>
              <a:rPr lang="en-IN" sz="1400" dirty="0">
                <a:latin typeface="Arial" panose="020B0604020202020204" pitchFamily="34" charset="0"/>
                <a:cs typeface="Arial" panose="020B0604020202020204" pitchFamily="34" charset="0"/>
              </a:rPr>
              <a:t>, ophthalmology (</a:t>
            </a:r>
            <a:r>
              <a:rPr lang="en-IN" sz="1400" b="1" dirty="0">
                <a:latin typeface="Arial" panose="020B0604020202020204" pitchFamily="34" charset="0"/>
                <a:cs typeface="Arial" panose="020B0604020202020204" pitchFamily="34" charset="0"/>
              </a:rPr>
              <a:t>Lisch nodules</a:t>
            </a:r>
            <a:r>
              <a:rPr lang="en-IN" sz="1400" dirty="0">
                <a:latin typeface="Arial" panose="020B0604020202020204" pitchFamily="34" charset="0"/>
                <a:cs typeface="Arial" panose="020B0604020202020204" pitchFamily="34" charset="0"/>
              </a:rPr>
              <a:t>), and skin examination (</a:t>
            </a:r>
            <a:r>
              <a:rPr lang="en-IN" sz="1400" b="1" dirty="0">
                <a:latin typeface="Arial" panose="020B0604020202020204" pitchFamily="34" charset="0"/>
                <a:cs typeface="Arial" panose="020B0604020202020204" pitchFamily="34" charset="0"/>
              </a:rPr>
              <a:t>Woods lamp</a:t>
            </a:r>
            <a:r>
              <a:rPr lang="en-IN" sz="1400" dirty="0">
                <a:latin typeface="Arial" panose="020B0604020202020204" pitchFamily="34" charset="0"/>
                <a:cs typeface="Arial" panose="020B0604020202020204" pitchFamily="34" charset="0"/>
              </a:rPr>
              <a:t>).(NHS (2025))</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Genetic testing clarifies and supports </a:t>
            </a:r>
            <a:r>
              <a:rPr lang="en-IN" sz="1400" b="1" dirty="0">
                <a:latin typeface="Arial" panose="020B0604020202020204" pitchFamily="34" charset="0"/>
                <a:cs typeface="Arial" panose="020B0604020202020204" pitchFamily="34" charset="0"/>
              </a:rPr>
              <a:t>diagnosis</a:t>
            </a:r>
            <a:r>
              <a:rPr lang="en-IN" sz="1400" dirty="0">
                <a:latin typeface="Arial" panose="020B0604020202020204" pitchFamily="34" charset="0"/>
                <a:cs typeface="Arial" panose="020B0604020202020204" pitchFamily="34" charset="0"/>
              </a:rPr>
              <a:t> and </a:t>
            </a:r>
            <a:r>
              <a:rPr lang="en-IN" sz="1400" b="1" dirty="0">
                <a:latin typeface="Arial" panose="020B0604020202020204" pitchFamily="34" charset="0"/>
                <a:cs typeface="Arial" panose="020B0604020202020204" pitchFamily="34" charset="0"/>
              </a:rPr>
              <a:t>family planning​</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 )</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Early diagnosis is frequently possible (most cases by age 4), but re-examination is necessary on a regular basis because features may change over time.(</a:t>
            </a:r>
            <a:r>
              <a:rPr lang="en-IN" sz="1400" dirty="0">
                <a:latin typeface="Arial" panose="020B0604020202020204" pitchFamily="34" charset="0"/>
                <a:cs typeface="Arial" panose="020B0604020202020204" pitchFamily="34" charset="0"/>
              </a:rPr>
              <a:t> Medscape (2025))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49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9345C8-B060-C3D7-4469-FF23CEC6C2FA}"/>
              </a:ext>
            </a:extLst>
          </p:cNvPr>
          <p:cNvPicPr>
            <a:picLocks noChangeAspect="1"/>
          </p:cNvPicPr>
          <p:nvPr/>
        </p:nvPicPr>
        <p:blipFill>
          <a:blip r:embed="rId2"/>
          <a:stretch>
            <a:fillRect/>
          </a:stretch>
        </p:blipFill>
        <p:spPr>
          <a:xfrm>
            <a:off x="2910944" y="1931514"/>
            <a:ext cx="3997061" cy="2997795"/>
          </a:xfrm>
          <a:prstGeom prst="rect">
            <a:avLst/>
          </a:prstGeom>
        </p:spPr>
      </p:pic>
      <p:pic>
        <p:nvPicPr>
          <p:cNvPr id="6" name="Picture 5" descr="X-ray of legs and bones&#10;&#10;AI-generated content may be incorrect.">
            <a:extLst>
              <a:ext uri="{FF2B5EF4-FFF2-40B4-BE49-F238E27FC236}">
                <a16:creationId xmlns:a16="http://schemas.microsoft.com/office/drawing/2014/main" id="{4F966565-98B4-CFD5-B7DB-B718C3A383E6}"/>
              </a:ext>
            </a:extLst>
          </p:cNvPr>
          <p:cNvPicPr>
            <a:picLocks noChangeAspect="1"/>
          </p:cNvPicPr>
          <p:nvPr/>
        </p:nvPicPr>
        <p:blipFill>
          <a:blip r:embed="rId3"/>
          <a:stretch>
            <a:fillRect/>
          </a:stretch>
        </p:blipFill>
        <p:spPr>
          <a:xfrm>
            <a:off x="7229738" y="1950087"/>
            <a:ext cx="3997061" cy="2957825"/>
          </a:xfrm>
          <a:prstGeom prst="rect">
            <a:avLst/>
          </a:prstGeom>
        </p:spPr>
      </p:pic>
      <p:sp>
        <p:nvSpPr>
          <p:cNvPr id="7" name="TextBox 6">
            <a:extLst>
              <a:ext uri="{FF2B5EF4-FFF2-40B4-BE49-F238E27FC236}">
                <a16:creationId xmlns:a16="http://schemas.microsoft.com/office/drawing/2014/main" id="{A8C403ED-A3E1-D4A6-465B-C3C29CC4F3F6}"/>
              </a:ext>
            </a:extLst>
          </p:cNvPr>
          <p:cNvSpPr txBox="1"/>
          <p:nvPr/>
        </p:nvSpPr>
        <p:spPr>
          <a:xfrm>
            <a:off x="7975114" y="4907912"/>
            <a:ext cx="261188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4"/>
              </a:rPr>
              <a:t>medicine (2025)</a:t>
            </a:r>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F6F6BD0-9324-FC75-40BD-C5BBF92BB57B}"/>
              </a:ext>
            </a:extLst>
          </p:cNvPr>
          <p:cNvSpPr txBox="1"/>
          <p:nvPr/>
        </p:nvSpPr>
        <p:spPr>
          <a:xfrm>
            <a:off x="3535712" y="4881456"/>
            <a:ext cx="251043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5"/>
              </a:rPr>
              <a:t>quizlet(2025)</a:t>
            </a: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4B17743-01A0-3A14-3C67-4F834D84CF8A}"/>
              </a:ext>
            </a:extLst>
          </p:cNvPr>
          <p:cNvSpPr txBox="1"/>
          <p:nvPr/>
        </p:nvSpPr>
        <p:spPr>
          <a:xfrm>
            <a:off x="2701158" y="1250731"/>
            <a:ext cx="3846787" cy="369332"/>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Characteristics for diagnosis:</a:t>
            </a:r>
          </a:p>
        </p:txBody>
      </p:sp>
    </p:spTree>
    <p:extLst>
      <p:ext uri="{BB962C8B-B14F-4D97-AF65-F5344CB8AC3E}">
        <p14:creationId xmlns:p14="http://schemas.microsoft.com/office/powerpoint/2010/main" val="2487859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2E312-132B-3935-1809-855568C0E03F}"/>
              </a:ext>
            </a:extLst>
          </p:cNvPr>
          <p:cNvSpPr>
            <a:spLocks noGrp="1"/>
          </p:cNvSpPr>
          <p:nvPr>
            <p:ph type="title"/>
          </p:nvPr>
        </p:nvSpPr>
        <p:spPr>
          <a:xfrm>
            <a:off x="1600199" y="648397"/>
            <a:ext cx="10494819" cy="834728"/>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Initial Assessment And Multidisciplinary Care In NF1</a:t>
            </a:r>
          </a:p>
        </p:txBody>
      </p:sp>
      <p:sp>
        <p:nvSpPr>
          <p:cNvPr id="3" name="TextBox 2">
            <a:extLst>
              <a:ext uri="{FF2B5EF4-FFF2-40B4-BE49-F238E27FC236}">
                <a16:creationId xmlns:a16="http://schemas.microsoft.com/office/drawing/2014/main" id="{B81AFC04-8336-713E-5225-58C5C70B8702}"/>
              </a:ext>
            </a:extLst>
          </p:cNvPr>
          <p:cNvSpPr txBox="1"/>
          <p:nvPr/>
        </p:nvSpPr>
        <p:spPr>
          <a:xfrm>
            <a:off x="1748069" y="1483125"/>
            <a:ext cx="10199077" cy="4031873"/>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Initial assessment begins with </a:t>
            </a:r>
            <a:r>
              <a:rPr lang="en-US" sz="1400" b="1" dirty="0">
                <a:latin typeface="Arial" panose="020B0604020202020204" pitchFamily="34" charset="0"/>
                <a:cs typeface="Arial" panose="020B0604020202020204" pitchFamily="34" charset="0"/>
              </a:rPr>
              <a:t>Comprehensive History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physical exam </a:t>
            </a:r>
            <a:r>
              <a:rPr lang="en-US" sz="1400" dirty="0">
                <a:latin typeface="Arial" panose="020B0604020202020204" pitchFamily="34" charset="0"/>
                <a:cs typeface="Arial" panose="020B0604020202020204" pitchFamily="34" charset="0"/>
              </a:rPr>
              <a:t>focusing on </a:t>
            </a:r>
            <a:r>
              <a:rPr lang="en-US" sz="1400" b="1" dirty="0">
                <a:latin typeface="Arial" panose="020B0604020202020204" pitchFamily="34" charset="0"/>
                <a:cs typeface="Arial" panose="020B0604020202020204" pitchFamily="34" charset="0"/>
              </a:rPr>
              <a:t>Skin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Eyes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Bones</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Neurology</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Mayo Clinic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Genetics referral at </a:t>
            </a:r>
            <a:r>
              <a:rPr lang="en-US" sz="1400" b="1" dirty="0">
                <a:latin typeface="Arial" panose="020B0604020202020204" pitchFamily="34" charset="0"/>
                <a:cs typeface="Arial" panose="020B0604020202020204" pitchFamily="34" charset="0"/>
              </a:rPr>
              <a:t>diagnosis</a:t>
            </a:r>
            <a:r>
              <a:rPr lang="en-US" sz="1400" dirty="0">
                <a:latin typeface="Arial" panose="020B0604020202020204" pitchFamily="34" charset="0"/>
                <a:cs typeface="Arial" panose="020B0604020202020204" pitchFamily="34" charset="0"/>
              </a:rPr>
              <a:t> for conformation, </a:t>
            </a:r>
            <a:r>
              <a:rPr lang="en-US" sz="1400" b="1" dirty="0">
                <a:latin typeface="Arial" panose="020B0604020202020204" pitchFamily="34" charset="0"/>
                <a:cs typeface="Arial" panose="020B0604020202020204" pitchFamily="34" charset="0"/>
              </a:rPr>
              <a:t>counseling</a:t>
            </a:r>
            <a:r>
              <a:rPr lang="en-US" sz="1400" dirty="0">
                <a:latin typeface="Arial" panose="020B0604020202020204" pitchFamily="34" charset="0"/>
                <a:cs typeface="Arial" panose="020B0604020202020204" pitchFamily="34" charset="0"/>
              </a:rPr>
              <a:t>, and family assessment.(</a:t>
            </a:r>
            <a:r>
              <a:rPr lang="en-IN" sz="1400" dirty="0">
                <a:latin typeface="Arial" panose="020B0604020202020204" pitchFamily="34" charset="0"/>
                <a:cs typeface="Arial" panose="020B0604020202020204" pitchFamily="34" charset="0"/>
              </a:rPr>
              <a:t>NORD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Eye Exams such as identification of </a:t>
            </a:r>
            <a:r>
              <a:rPr lang="en-US" sz="1400" b="1" dirty="0">
                <a:latin typeface="Arial" panose="020B0604020202020204" pitchFamily="34" charset="0"/>
                <a:cs typeface="Arial" panose="020B0604020202020204" pitchFamily="34" charset="0"/>
              </a:rPr>
              <a:t>Lish Nodules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Optic gliomas </a:t>
            </a:r>
            <a:r>
              <a:rPr lang="en-US" sz="1400" dirty="0">
                <a:latin typeface="Arial" panose="020B0604020202020204" pitchFamily="34" charset="0"/>
                <a:cs typeface="Arial" panose="020B0604020202020204" pitchFamily="34" charset="0"/>
              </a:rPr>
              <a:t>and other eye  abnormalities Via </a:t>
            </a:r>
            <a:r>
              <a:rPr lang="en-US" sz="1400" b="1" dirty="0">
                <a:latin typeface="Arial" panose="020B0604020202020204" pitchFamily="34" charset="0"/>
                <a:cs typeface="Arial" panose="020B0604020202020204" pitchFamily="34" charset="0"/>
              </a:rPr>
              <a:t>Slit-lamp</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imaging</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(MRI) </a:t>
            </a:r>
            <a:r>
              <a:rPr lang="en-US" sz="1400" dirty="0">
                <a:latin typeface="Arial" panose="020B0604020202020204" pitchFamily="34" charset="0"/>
                <a:cs typeface="Arial" panose="020B0604020202020204" pitchFamily="34" charset="0"/>
              </a:rPr>
              <a:t>Imaging as indicated, to check for internal </a:t>
            </a:r>
            <a:r>
              <a:rPr lang="en-US" sz="1400" b="1" dirty="0">
                <a:latin typeface="Arial" panose="020B0604020202020204" pitchFamily="34" charset="0"/>
                <a:cs typeface="Arial" panose="020B0604020202020204" pitchFamily="34" charset="0"/>
              </a:rPr>
              <a:t>plexiform neurofibromas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central nervous system</a:t>
            </a:r>
            <a:r>
              <a:rPr lang="en-US" sz="1400" dirty="0">
                <a:latin typeface="Arial" panose="020B0604020202020204" pitchFamily="34" charset="0"/>
                <a:cs typeface="Arial" panose="020B0604020202020204" pitchFamily="34" charset="0"/>
              </a:rPr>
              <a:t> involvement.(</a:t>
            </a:r>
            <a:r>
              <a:rPr lang="en-IN" sz="1400" dirty="0">
                <a:latin typeface="Arial" panose="020B0604020202020204" pitchFamily="34" charset="0"/>
                <a:cs typeface="Arial" panose="020B0604020202020204" pitchFamily="34" charset="0"/>
              </a:rPr>
              <a:t>ERN </a:t>
            </a:r>
            <a:r>
              <a:rPr lang="en-IN" sz="1400" dirty="0" err="1">
                <a:latin typeface="Arial" panose="020B0604020202020204" pitchFamily="34" charset="0"/>
                <a:cs typeface="Arial" panose="020B0604020202020204" pitchFamily="34" charset="0"/>
              </a:rPr>
              <a:t>Genturis</a:t>
            </a:r>
            <a:r>
              <a:rPr lang="en-IN" sz="1400" dirty="0">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Regular surveillance is essential and annual review by multidisciplinary team (</a:t>
            </a:r>
            <a:r>
              <a:rPr lang="en-US" sz="1400" b="1" dirty="0">
                <a:latin typeface="Arial" panose="020B0604020202020204" pitchFamily="34" charset="0"/>
                <a:cs typeface="Arial" panose="020B0604020202020204" pitchFamily="34" charset="0"/>
              </a:rPr>
              <a:t>geneticists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pediatric</a:t>
            </a:r>
            <a:r>
              <a:rPr lang="en-US" sz="1400" dirty="0">
                <a:latin typeface="Arial" panose="020B0604020202020204" pitchFamily="34" charset="0"/>
                <a:cs typeface="Arial" panose="020B0604020202020204" pitchFamily="34" charset="0"/>
              </a:rPr>
              <a:t> or adult </a:t>
            </a:r>
            <a:r>
              <a:rPr lang="en-US" sz="1400" b="1" dirty="0">
                <a:latin typeface="Arial" panose="020B0604020202020204" pitchFamily="34" charset="0"/>
                <a:cs typeface="Arial" panose="020B0604020202020204" pitchFamily="34" charset="0"/>
              </a:rPr>
              <a:t>neurologists,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nurse specialists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psychologists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orthopedic</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ophthalmology</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Formal connections to tertiary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centers for complex cases and continuous </a:t>
            </a:r>
            <a:r>
              <a:rPr lang="en-US" sz="1400" b="1" dirty="0">
                <a:latin typeface="Arial" panose="020B0604020202020204" pitchFamily="34" charset="0"/>
                <a:cs typeface="Arial" panose="020B0604020202020204" pitchFamily="34" charset="0"/>
              </a:rPr>
              <a:t>coordinated care</a:t>
            </a:r>
            <a:r>
              <a:rPr lang="en-US" sz="1400" dirty="0">
                <a:latin typeface="Arial" panose="020B0604020202020204" pitchFamily="34" charset="0"/>
                <a:cs typeface="Arial" panose="020B0604020202020204" pitchFamily="34" charset="0"/>
              </a:rPr>
              <a:t>, such as those in </a:t>
            </a:r>
            <a:r>
              <a:rPr lang="en-US" sz="1400" b="1" dirty="0">
                <a:latin typeface="Arial" panose="020B0604020202020204" pitchFamily="34" charset="0"/>
                <a:cs typeface="Arial" panose="020B0604020202020204" pitchFamily="34" charset="0"/>
              </a:rPr>
              <a:t>Manchester</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London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UK</a:t>
            </a:r>
            <a:r>
              <a:rPr lang="en-US"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50246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4D13A-67A2-1B1F-19BD-53104A05ED34}"/>
              </a:ext>
            </a:extLst>
          </p:cNvPr>
          <p:cNvSpPr>
            <a:spLocks noGrp="1"/>
          </p:cNvSpPr>
          <p:nvPr>
            <p:ph type="title"/>
          </p:nvPr>
        </p:nvSpPr>
        <p:spPr>
          <a:xfrm>
            <a:off x="2738704" y="622903"/>
            <a:ext cx="5451627" cy="786832"/>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Management Of NF1 (UK)</a:t>
            </a:r>
          </a:p>
        </p:txBody>
      </p:sp>
      <p:pic>
        <p:nvPicPr>
          <p:cNvPr id="5" name="Picture 4" descr="A person in a white coat talking to a patient&#10;&#10;AI-generated content may be incorrect.">
            <a:extLst>
              <a:ext uri="{FF2B5EF4-FFF2-40B4-BE49-F238E27FC236}">
                <a16:creationId xmlns:a16="http://schemas.microsoft.com/office/drawing/2014/main" id="{C1AC4C77-B0B7-2CA1-FBB3-8519861F9AE9}"/>
              </a:ext>
            </a:extLst>
          </p:cNvPr>
          <p:cNvPicPr>
            <a:picLocks noChangeAspect="1"/>
          </p:cNvPicPr>
          <p:nvPr/>
        </p:nvPicPr>
        <p:blipFill>
          <a:blip r:embed="rId2"/>
          <a:stretch>
            <a:fillRect/>
          </a:stretch>
        </p:blipFill>
        <p:spPr>
          <a:xfrm>
            <a:off x="6190082" y="1692564"/>
            <a:ext cx="5451627" cy="3066540"/>
          </a:xfrm>
          <a:prstGeom prst="rect">
            <a:avLst/>
          </a:prstGeom>
        </p:spPr>
      </p:pic>
      <p:sp>
        <p:nvSpPr>
          <p:cNvPr id="6" name="TextBox 5">
            <a:extLst>
              <a:ext uri="{FF2B5EF4-FFF2-40B4-BE49-F238E27FC236}">
                <a16:creationId xmlns:a16="http://schemas.microsoft.com/office/drawing/2014/main" id="{01C56EEA-5F7F-5EF0-FDD7-B06EC8CB12EB}"/>
              </a:ext>
            </a:extLst>
          </p:cNvPr>
          <p:cNvSpPr txBox="1"/>
          <p:nvPr/>
        </p:nvSpPr>
        <p:spPr>
          <a:xfrm>
            <a:off x="7716115" y="4761518"/>
            <a:ext cx="325161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sharecare (2025)</a:t>
            </a:r>
            <a:endParaRPr lang="en-US"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2038187-F2E0-A8B8-ABC9-A55B94475336}"/>
              </a:ext>
            </a:extLst>
          </p:cNvPr>
          <p:cNvSpPr txBox="1"/>
          <p:nvPr/>
        </p:nvSpPr>
        <p:spPr>
          <a:xfrm>
            <a:off x="550291" y="1410942"/>
            <a:ext cx="5639791" cy="4009303"/>
          </a:xfrm>
          <a:prstGeom prst="rect">
            <a:avLst/>
          </a:prstGeom>
          <a:noFill/>
        </p:spPr>
        <p:txBody>
          <a:bodyPr wrap="square" rtlCol="0">
            <a:sp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Consistent Surveillance and Monitoring: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yearly examinations for </a:t>
            </a:r>
            <a:r>
              <a:rPr lang="en-US" sz="1400" b="1" dirty="0">
                <a:latin typeface="Arial" panose="020B0604020202020204" pitchFamily="34" charset="0"/>
                <a:cs typeface="Arial" panose="020B0604020202020204" pitchFamily="34" charset="0"/>
              </a:rPr>
              <a:t>neurological, blood pressure, skin,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vision health.(</a:t>
            </a:r>
            <a:r>
              <a:rPr lang="en-IN" sz="1400" dirty="0">
                <a:latin typeface="Arial" panose="020B0604020202020204" pitchFamily="34" charset="0"/>
                <a:cs typeface="Arial" panose="020B0604020202020204" pitchFamily="34" charset="0"/>
              </a:rPr>
              <a:t>NICE (2022)</a:t>
            </a:r>
            <a:endParaRPr lang="en-US" sz="1400" b="1"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Medications and Surgery: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Surgery for painful or large neurofibromas; </a:t>
            </a:r>
            <a:r>
              <a:rPr lang="en-US" sz="1400" b="1" dirty="0">
                <a:latin typeface="Arial" panose="020B0604020202020204" pitchFamily="34" charset="0"/>
                <a:cs typeface="Arial" panose="020B0604020202020204" pitchFamily="34" charset="0"/>
              </a:rPr>
              <a:t>selumetinib</a:t>
            </a:r>
            <a:r>
              <a:rPr lang="en-US" sz="1400" dirty="0">
                <a:latin typeface="Arial" panose="020B0604020202020204" pitchFamily="34" charset="0"/>
                <a:cs typeface="Arial" panose="020B0604020202020204" pitchFamily="34" charset="0"/>
              </a:rPr>
              <a:t> (MEK inhibitor) for </a:t>
            </a:r>
            <a:r>
              <a:rPr lang="en-US" sz="1400" b="1" dirty="0" err="1">
                <a:latin typeface="Arial" panose="020B0604020202020204" pitchFamily="34" charset="0"/>
                <a:cs typeface="Arial" panose="020B0604020202020204" pitchFamily="34" charset="0"/>
              </a:rPr>
              <a:t>tumours</a:t>
            </a:r>
            <a:r>
              <a:rPr lang="en-US" sz="1400" dirty="0">
                <a:latin typeface="Arial" panose="020B0604020202020204" pitchFamily="34" charset="0"/>
                <a:cs typeface="Arial" panose="020B0604020202020204" pitchFamily="34" charset="0"/>
              </a:rPr>
              <a:t> that cannot be removed.(</a:t>
            </a:r>
            <a:r>
              <a:rPr lang="en-IN" sz="1400" dirty="0">
                <a:latin typeface="Arial" panose="020B0604020202020204" pitchFamily="34" charset="0"/>
                <a:cs typeface="Arial" panose="020B0604020202020204" pitchFamily="34" charset="0"/>
              </a:rPr>
              <a:t>Ferner and Huson (2020)</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Supportive care and rehabilitation: </a:t>
            </a:r>
          </a:p>
          <a:p>
            <a:pPr marL="285750" indent="-285750">
              <a:lnSpc>
                <a:spcPct val="90000"/>
              </a:lnSpc>
              <a:spcBef>
                <a:spcPts val="1000"/>
              </a:spcBef>
              <a:buClr>
                <a:schemeClr val="accent1"/>
              </a:buClr>
              <a:buFont typeface="Arial" panose="020B0604020202020204" pitchFamily="34" charset="0"/>
              <a:buChar char="•"/>
            </a:pPr>
            <a:r>
              <a:rPr lang="en-US" sz="1400" b="1" dirty="0" err="1">
                <a:latin typeface="Arial" panose="020B0604020202020204" pitchFamily="34" charset="0"/>
                <a:cs typeface="Arial" panose="020B0604020202020204" pitchFamily="34" charset="0"/>
              </a:rPr>
              <a:t>Orthopaedic</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treatment for </a:t>
            </a:r>
            <a:r>
              <a:rPr lang="en-US" sz="1400" b="1" dirty="0">
                <a:latin typeface="Arial" panose="020B0604020202020204" pitchFamily="34" charset="0"/>
                <a:cs typeface="Arial" panose="020B0604020202020204" pitchFamily="34" charset="0"/>
              </a:rPr>
              <a:t>bone abnormalities, occupational therapy,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physical therapy. </a:t>
            </a:r>
            <a:r>
              <a:rPr lang="en-US" sz="1400" dirty="0">
                <a:latin typeface="Arial" panose="020B0604020202020204" pitchFamily="34" charset="0"/>
                <a:cs typeface="Arial" panose="020B0604020202020204" pitchFamily="34" charset="0"/>
              </a:rPr>
              <a:t>(NHS(2023) </a:t>
            </a: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Psychological and emotional support: </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counselling</a:t>
            </a:r>
            <a:r>
              <a:rPr lang="en-US" sz="1400" dirty="0">
                <a:latin typeface="Arial" panose="020B0604020202020204" pitchFamily="34" charset="0"/>
                <a:cs typeface="Arial" panose="020B0604020202020204" pitchFamily="34" charset="0"/>
              </a:rPr>
              <a:t> for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and learning support for children with </a:t>
            </a:r>
            <a:r>
              <a:rPr lang="en-US" sz="1400" b="1" dirty="0">
                <a:latin typeface="Arial" panose="020B0604020202020204" pitchFamily="34" charset="0"/>
                <a:cs typeface="Arial" panose="020B0604020202020204" pitchFamily="34" charset="0"/>
              </a:rPr>
              <a:t>cognitive challenges</a:t>
            </a:r>
            <a:r>
              <a:rPr lang="en-US" sz="1400" dirty="0">
                <a:latin typeface="Arial" panose="020B0604020202020204" pitchFamily="34" charset="0"/>
                <a:cs typeface="Arial" panose="020B0604020202020204" pitchFamily="34" charset="0"/>
              </a:rPr>
              <a:t>.(NHS (2023) </a:t>
            </a:r>
          </a:p>
          <a:p>
            <a:endParaRPr lang="en-US" dirty="0"/>
          </a:p>
        </p:txBody>
      </p:sp>
    </p:spTree>
    <p:extLst>
      <p:ext uri="{BB962C8B-B14F-4D97-AF65-F5344CB8AC3E}">
        <p14:creationId xmlns:p14="http://schemas.microsoft.com/office/powerpoint/2010/main" val="3402166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A074-DD90-EA14-153B-72D3875BE930}"/>
              </a:ext>
            </a:extLst>
          </p:cNvPr>
          <p:cNvSpPr>
            <a:spLocks noGrp="1"/>
          </p:cNvSpPr>
          <p:nvPr>
            <p:ph type="title"/>
          </p:nvPr>
        </p:nvSpPr>
        <p:spPr>
          <a:xfrm>
            <a:off x="1640156" y="556549"/>
            <a:ext cx="8911687" cy="877396"/>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Frameworks And UK Guidelines For NF1</a:t>
            </a:r>
          </a:p>
        </p:txBody>
      </p:sp>
      <p:sp>
        <p:nvSpPr>
          <p:cNvPr id="3" name="TextBox 2">
            <a:extLst>
              <a:ext uri="{FF2B5EF4-FFF2-40B4-BE49-F238E27FC236}">
                <a16:creationId xmlns:a16="http://schemas.microsoft.com/office/drawing/2014/main" id="{D5C51C8C-AC78-3AD6-D30C-DD6556C105B3}"/>
              </a:ext>
            </a:extLst>
          </p:cNvPr>
          <p:cNvSpPr txBox="1"/>
          <p:nvPr/>
        </p:nvSpPr>
        <p:spPr>
          <a:xfrm>
            <a:off x="1121663" y="1656522"/>
            <a:ext cx="7174198" cy="4308872"/>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Nice Guidance (TA782,2022):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suggests </a:t>
            </a:r>
            <a:r>
              <a:rPr lang="en-US" sz="1400" b="1" dirty="0">
                <a:latin typeface="Arial" panose="020B0604020202020204" pitchFamily="34" charset="0"/>
                <a:cs typeface="Arial" panose="020B0604020202020204" pitchFamily="34" charset="0"/>
              </a:rPr>
              <a:t>selumetinib </a:t>
            </a:r>
            <a:r>
              <a:rPr lang="en-US" sz="1400" dirty="0">
                <a:latin typeface="Arial" panose="020B0604020202020204" pitchFamily="34" charset="0"/>
                <a:cs typeface="Arial" panose="020B0604020202020204" pitchFamily="34" charset="0"/>
              </a:rPr>
              <a:t>for kids </a:t>
            </a:r>
            <a:r>
              <a:rPr lang="en-US" sz="1400" b="1" dirty="0">
                <a:latin typeface="Arial" panose="020B0604020202020204" pitchFamily="34" charset="0"/>
                <a:cs typeface="Arial" panose="020B0604020202020204" pitchFamily="34" charset="0"/>
              </a:rPr>
              <a:t>with plexiform neurofibromas </a:t>
            </a:r>
            <a:r>
              <a:rPr lang="en-US" sz="1400" dirty="0">
                <a:latin typeface="Arial" panose="020B0604020202020204" pitchFamily="34" charset="0"/>
                <a:cs typeface="Arial" panose="020B0604020202020204" pitchFamily="34" charset="0"/>
              </a:rPr>
              <a:t>that can't be operated.((</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NHS England Genomic Medicine Service: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Provides</a:t>
            </a:r>
            <a:r>
              <a:rPr lang="en-US" sz="1400" b="1" dirty="0">
                <a:latin typeface="Arial" panose="020B0604020202020204" pitchFamily="34" charset="0"/>
                <a:cs typeface="Arial" panose="020B0604020202020204" pitchFamily="34" charset="0"/>
              </a:rPr>
              <a:t> NF1 </a:t>
            </a:r>
            <a:r>
              <a:rPr lang="en-US" sz="1400" dirty="0">
                <a:latin typeface="Arial" panose="020B0604020202020204" pitchFamily="34" charset="0"/>
                <a:cs typeface="Arial" panose="020B0604020202020204" pitchFamily="34" charset="0"/>
              </a:rPr>
              <a:t>genetic testing, family counselling and national care coordination</a:t>
            </a:r>
            <a:r>
              <a:rPr lang="en-US" sz="1400" dirty="0"/>
              <a:t>.</a:t>
            </a:r>
          </a:p>
          <a:p>
            <a:endParaRPr lang="en-US" dirty="0"/>
          </a:p>
          <a:p>
            <a:r>
              <a:rPr lang="en-US" b="1" dirty="0">
                <a:solidFill>
                  <a:srgbClr val="7030A0"/>
                </a:solidFill>
                <a:latin typeface="Arial" panose="020B0604020202020204" pitchFamily="34" charset="0"/>
                <a:cs typeface="Arial" panose="020B0604020202020204" pitchFamily="34" charset="0"/>
              </a:rPr>
              <a:t>Comprehensive model of personalized care: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Focuses on share, </a:t>
            </a:r>
            <a:r>
              <a:rPr lang="en-US" sz="1400" b="1" dirty="0">
                <a:latin typeface="Arial" panose="020B0604020202020204" pitchFamily="34" charset="0"/>
                <a:cs typeface="Arial" panose="020B0604020202020204" pitchFamily="34" charset="0"/>
              </a:rPr>
              <a:t>decision-making</a:t>
            </a:r>
            <a:r>
              <a:rPr lang="en-US" sz="1400" dirty="0">
                <a:latin typeface="Arial" panose="020B0604020202020204" pitchFamily="34" charset="0"/>
                <a:cs typeface="Arial" panose="020B0604020202020204" pitchFamily="34" charset="0"/>
              </a:rPr>
              <a:t>, personal plans and supported self management.</a:t>
            </a:r>
          </a:p>
          <a:p>
            <a:endParaRPr lang="en-US" dirty="0"/>
          </a:p>
          <a:p>
            <a:r>
              <a:rPr lang="en-US" b="1" dirty="0">
                <a:solidFill>
                  <a:srgbClr val="7030A0"/>
                </a:solidFill>
                <a:latin typeface="Arial" panose="020B0604020202020204" pitchFamily="34" charset="0"/>
                <a:cs typeface="Arial" panose="020B0604020202020204" pitchFamily="34" charset="0"/>
              </a:rPr>
              <a:t>Whole person care and MDT framework:</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Encourage </a:t>
            </a:r>
            <a:r>
              <a:rPr lang="en-US" sz="1400" b="1" dirty="0">
                <a:latin typeface="Arial" panose="020B0604020202020204" pitchFamily="34" charset="0"/>
                <a:cs typeface="Arial" panose="020B0604020202020204" pitchFamily="34" charset="0"/>
              </a:rPr>
              <a:t>physical, psychological, and social integration </a:t>
            </a:r>
            <a:r>
              <a:rPr lang="en-US" sz="1400" dirty="0">
                <a:latin typeface="Arial" panose="020B0604020202020204" pitchFamily="34" charset="0"/>
                <a:cs typeface="Arial" panose="020B0604020202020204" pitchFamily="34" charset="0"/>
              </a:rPr>
              <a:t>through </a:t>
            </a:r>
            <a:r>
              <a:rPr lang="en-US" sz="1400" b="1" dirty="0">
                <a:latin typeface="Arial" panose="020B0604020202020204" pitchFamily="34" charset="0"/>
                <a:cs typeface="Arial" panose="020B0604020202020204" pitchFamily="34" charset="0"/>
              </a:rPr>
              <a:t>multidisciplinary teamwork.</a:t>
            </a:r>
          </a:p>
          <a:p>
            <a:endParaRPr lang="en-US" dirty="0"/>
          </a:p>
          <a:p>
            <a:r>
              <a:rPr lang="en-US" b="1" dirty="0">
                <a:solidFill>
                  <a:srgbClr val="7030A0"/>
                </a:solidFill>
                <a:latin typeface="Arial" panose="020B0604020202020204" pitchFamily="34" charset="0"/>
                <a:cs typeface="Arial" panose="020B0604020202020204" pitchFamily="34" charset="0"/>
              </a:rPr>
              <a:t>Public health England Genetic Conditions Framework:</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Promotes early </a:t>
            </a:r>
            <a:r>
              <a:rPr lang="en-US" sz="1400" b="1" dirty="0">
                <a:latin typeface="Arial" panose="020B0604020202020204" pitchFamily="34" charset="0"/>
                <a:cs typeface="Arial" panose="020B0604020202020204" pitchFamily="34" charset="0"/>
              </a:rPr>
              <a:t>identification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family testing</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awareness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programmes</a:t>
            </a:r>
            <a:r>
              <a:rPr lang="en-US" sz="1400" dirty="0">
                <a:latin typeface="Arial" panose="020B0604020202020204" pitchFamily="34" charset="0"/>
                <a:cs typeface="Arial" panose="020B0604020202020204" pitchFamily="34" charset="0"/>
              </a:rPr>
              <a:t>.</a:t>
            </a:r>
          </a:p>
        </p:txBody>
      </p:sp>
      <p:pic>
        <p:nvPicPr>
          <p:cNvPr id="5" name="Picture 4" descr="A diagram of a single assessment&#10;&#10;AI-generated content may be incorrect.">
            <a:extLst>
              <a:ext uri="{FF2B5EF4-FFF2-40B4-BE49-F238E27FC236}">
                <a16:creationId xmlns:a16="http://schemas.microsoft.com/office/drawing/2014/main" id="{1038BE75-EDBF-7D1D-664E-DC5A99E0E5A8}"/>
              </a:ext>
            </a:extLst>
          </p:cNvPr>
          <p:cNvPicPr>
            <a:picLocks noChangeAspect="1"/>
          </p:cNvPicPr>
          <p:nvPr/>
        </p:nvPicPr>
        <p:blipFill>
          <a:blip r:embed="rId2"/>
          <a:stretch>
            <a:fillRect/>
          </a:stretch>
        </p:blipFill>
        <p:spPr>
          <a:xfrm>
            <a:off x="8295861" y="2021302"/>
            <a:ext cx="3684101" cy="2603705"/>
          </a:xfrm>
          <a:prstGeom prst="rect">
            <a:avLst/>
          </a:prstGeom>
        </p:spPr>
      </p:pic>
      <p:sp>
        <p:nvSpPr>
          <p:cNvPr id="6" name="TextBox 5">
            <a:extLst>
              <a:ext uri="{FF2B5EF4-FFF2-40B4-BE49-F238E27FC236}">
                <a16:creationId xmlns:a16="http://schemas.microsoft.com/office/drawing/2014/main" id="{9B9988F5-3675-11F4-3B54-257EF6B9E534}"/>
              </a:ext>
            </a:extLst>
          </p:cNvPr>
          <p:cNvSpPr txBox="1"/>
          <p:nvPr/>
        </p:nvSpPr>
        <p:spPr>
          <a:xfrm>
            <a:off x="8754037" y="4625007"/>
            <a:ext cx="276774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bristolsafeguarding(2020)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4838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05B06-249B-B024-ACFA-3C1EA9FE5213}"/>
              </a:ext>
            </a:extLst>
          </p:cNvPr>
          <p:cNvSpPr>
            <a:spLocks noGrp="1"/>
          </p:cNvSpPr>
          <p:nvPr>
            <p:ph type="title"/>
          </p:nvPr>
        </p:nvSpPr>
        <p:spPr>
          <a:xfrm>
            <a:off x="1638717" y="575984"/>
            <a:ext cx="9144000" cy="759847"/>
          </a:xfrm>
        </p:spPr>
        <p:txBody>
          <a:bodyPr/>
          <a:lstStyle/>
          <a:p>
            <a:r>
              <a:rPr lang="en-US" b="1" dirty="0">
                <a:solidFill>
                  <a:srgbClr val="7030A0"/>
                </a:solidFill>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House of Care Model For NF1</a:t>
            </a:r>
          </a:p>
        </p:txBody>
      </p:sp>
      <p:sp>
        <p:nvSpPr>
          <p:cNvPr id="3" name="TextBox 2">
            <a:extLst>
              <a:ext uri="{FF2B5EF4-FFF2-40B4-BE49-F238E27FC236}">
                <a16:creationId xmlns:a16="http://schemas.microsoft.com/office/drawing/2014/main" id="{77ED7B64-FB9C-A5FD-914A-20A5BDA1A0DF}"/>
              </a:ext>
            </a:extLst>
          </p:cNvPr>
          <p:cNvSpPr txBox="1"/>
          <p:nvPr/>
        </p:nvSpPr>
        <p:spPr>
          <a:xfrm>
            <a:off x="1935040" y="1336848"/>
            <a:ext cx="9144000" cy="3631763"/>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house of care model</a:t>
            </a:r>
            <a:r>
              <a:rPr lang="en-US" sz="1400" dirty="0">
                <a:latin typeface="Arial" panose="020B0604020202020204" pitchFamily="34" charset="0"/>
                <a:cs typeface="Arial" panose="020B0604020202020204" pitchFamily="34" charset="0"/>
              </a:rPr>
              <a:t> places the person within one at the center supported by a </a:t>
            </a:r>
            <a:r>
              <a:rPr lang="en-US" sz="1400" b="1" dirty="0">
                <a:latin typeface="Arial" panose="020B0604020202020204" pitchFamily="34" charset="0"/>
                <a:cs typeface="Arial" panose="020B0604020202020204" pitchFamily="34" charset="0"/>
              </a:rPr>
              <a:t>collaborative care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support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planning</a:t>
            </a:r>
            <a:r>
              <a:rPr lang="en-US" sz="1400" dirty="0">
                <a:latin typeface="Arial" panose="020B0604020202020204" pitchFamily="34" charset="0"/>
                <a:cs typeface="Arial" panose="020B0604020202020204" pitchFamily="34" charset="0"/>
              </a:rPr>
              <a:t>, conversation between patient, family, and professionals.(</a:t>
            </a:r>
            <a:r>
              <a:rPr lang="en-IN" sz="1400" dirty="0">
                <a:latin typeface="Arial" panose="020B0604020202020204" pitchFamily="34" charset="0"/>
                <a:cs typeface="Arial" panose="020B0604020202020204" pitchFamily="34" charset="0"/>
              </a:rPr>
              <a:t>The Alliance Scotland (2023)</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Informed an empowered patients/families: </a:t>
            </a:r>
          </a:p>
          <a:p>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patients and carers receive </a:t>
            </a:r>
            <a:r>
              <a:rPr lang="en-US" sz="1400" b="1" dirty="0">
                <a:latin typeface="Arial" panose="020B0604020202020204" pitchFamily="34" charset="0"/>
                <a:cs typeface="Arial" panose="020B0604020202020204" pitchFamily="34" charset="0"/>
              </a:rPr>
              <a:t>education coaching</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self management </a:t>
            </a:r>
            <a:r>
              <a:rPr lang="en-US" sz="1400" dirty="0">
                <a:latin typeface="Arial" panose="020B0604020202020204" pitchFamily="34" charset="0"/>
                <a:cs typeface="Arial" panose="020B0604020202020204" pitchFamily="34" charset="0"/>
              </a:rPr>
              <a:t>tools to understand the condition set goals and participate actively in their care.(</a:t>
            </a:r>
            <a:r>
              <a:rPr lang="en-IN" sz="1400" dirty="0">
                <a:latin typeface="Arial" panose="020B0604020202020204" pitchFamily="34" charset="0"/>
                <a:cs typeface="Arial" panose="020B0604020202020204" pitchFamily="34" charset="0"/>
              </a:rPr>
              <a:t>Whittington NHS (2025)</a:t>
            </a:r>
            <a:endParaRPr lang="en-US" sz="14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Engaged clinical/professional teams: </a:t>
            </a:r>
          </a:p>
          <a:p>
            <a:r>
              <a:rPr lang="en-US" sz="1400" b="1" dirty="0">
                <a:latin typeface="Arial" panose="020B0604020202020204" pitchFamily="34" charset="0"/>
                <a:cs typeface="Arial" panose="020B0604020202020204" pitchFamily="34" charset="0"/>
              </a:rPr>
              <a:t>MDTs</a:t>
            </a:r>
            <a:r>
              <a:rPr lang="en-US" sz="1400" dirty="0">
                <a:latin typeface="Arial" panose="020B0604020202020204" pitchFamily="34" charset="0"/>
                <a:cs typeface="Arial" panose="020B0604020202020204" pitchFamily="34" charset="0"/>
              </a:rPr>
              <a:t>(</a:t>
            </a:r>
            <a:r>
              <a:rPr lang="en-US" sz="1400" b="1" dirty="0">
                <a:latin typeface="Arial" panose="020B0604020202020204" pitchFamily="34" charset="0"/>
                <a:cs typeface="Arial" panose="020B0604020202020204" pitchFamily="34" charset="0"/>
              </a:rPr>
              <a:t>neurologists, nurses, genetic psychologist</a:t>
            </a:r>
            <a:r>
              <a:rPr lang="en-US" sz="1400" dirty="0">
                <a:latin typeface="Arial" panose="020B0604020202020204" pitchFamily="34" charset="0"/>
                <a:cs typeface="Arial" panose="020B0604020202020204" pitchFamily="34" charset="0"/>
              </a:rPr>
              <a:t>) coordinate review, treatment, and transitions, ensuring proactive and responsive care for</a:t>
            </a:r>
            <a:r>
              <a:rPr lang="en-US" sz="1400" b="1" dirty="0">
                <a:latin typeface="Arial" panose="020B0604020202020204" pitchFamily="34" charset="0"/>
                <a:cs typeface="Arial" panose="020B0604020202020204" pitchFamily="34" charset="0"/>
              </a:rPr>
              <a:t> NF1</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Coulter, A. et al. (2016)</a:t>
            </a:r>
            <a:endParaRPr lang="en-US" sz="1400" dirty="0">
              <a:latin typeface="Arial" panose="020B0604020202020204" pitchFamily="34" charset="0"/>
              <a:cs typeface="Arial" panose="020B0604020202020204" pitchFamily="34" charset="0"/>
            </a:endParaRPr>
          </a:p>
          <a:p>
            <a:endParaRPr lang="en-US" sz="1400" dirty="0">
              <a:solidFill>
                <a:srgbClr val="7030A0"/>
              </a:solidFill>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Commissioning community and digital foundations: </a:t>
            </a:r>
          </a:p>
          <a:p>
            <a:r>
              <a:rPr lang="en-US" sz="1400" dirty="0">
                <a:latin typeface="Arial" panose="020B0604020202020204" pitchFamily="34" charset="0"/>
                <a:cs typeface="Arial" panose="020B0604020202020204" pitchFamily="34" charset="0"/>
              </a:rPr>
              <a:t>Strong links to charities(</a:t>
            </a:r>
            <a:r>
              <a:rPr lang="en-US" sz="1400" b="1" dirty="0" err="1">
                <a:latin typeface="Arial" panose="020B0604020202020204" pitchFamily="34" charset="0"/>
                <a:cs typeface="Arial" panose="020B0604020202020204" pitchFamily="34" charset="0"/>
              </a:rPr>
              <a:t>nervetumours</a:t>
            </a:r>
            <a:r>
              <a:rPr lang="en-US" sz="1400" b="1" dirty="0">
                <a:latin typeface="Arial" panose="020B0604020202020204" pitchFamily="34" charset="0"/>
                <a:cs typeface="Arial" panose="020B0604020202020204" pitchFamily="34" charset="0"/>
              </a:rPr>
              <a:t>, UK</a:t>
            </a:r>
            <a:r>
              <a:rPr lang="en-US" sz="1400" dirty="0">
                <a:latin typeface="Arial" panose="020B0604020202020204" pitchFamily="34" charset="0"/>
                <a:cs typeface="Arial" panose="020B0604020202020204" pitchFamily="34" charset="0"/>
              </a:rPr>
              <a:t>), community support, digital apps and social prescribing provide holistic accessible support behind hospital care.(</a:t>
            </a:r>
            <a:r>
              <a:rPr lang="en-IN" sz="1400" dirty="0">
                <a:latin typeface="Arial" panose="020B0604020202020204" pitchFamily="34" charset="0"/>
                <a:cs typeface="Arial" panose="020B0604020202020204" pitchFamily="34" charset="0"/>
              </a:rPr>
              <a:t>The King’s Fund (2013)</a:t>
            </a:r>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71622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919882D1-A1E8-F6DA-1019-6AAD72504A39}"/>
              </a:ext>
            </a:extLst>
          </p:cNvPr>
          <p:cNvPicPr>
            <a:picLocks noChangeAspect="1"/>
          </p:cNvPicPr>
          <p:nvPr/>
        </p:nvPicPr>
        <p:blipFill>
          <a:blip r:embed="rId2"/>
          <a:srcRect l="45672" t="41424" r="27558" b="22134"/>
          <a:stretch>
            <a:fillRect/>
          </a:stretch>
        </p:blipFill>
        <p:spPr>
          <a:xfrm>
            <a:off x="3368040" y="523368"/>
            <a:ext cx="6563802" cy="5811264"/>
          </a:xfrm>
          <a:prstGeom prst="rect">
            <a:avLst/>
          </a:prstGeom>
        </p:spPr>
      </p:pic>
      <p:sp>
        <p:nvSpPr>
          <p:cNvPr id="5" name="TextBox 4">
            <a:extLst>
              <a:ext uri="{FF2B5EF4-FFF2-40B4-BE49-F238E27FC236}">
                <a16:creationId xmlns:a16="http://schemas.microsoft.com/office/drawing/2014/main" id="{2E231AD0-E76D-B5D2-BDC6-CA74AB467211}"/>
              </a:ext>
            </a:extLst>
          </p:cNvPr>
          <p:cNvSpPr txBox="1"/>
          <p:nvPr/>
        </p:nvSpPr>
        <p:spPr>
          <a:xfrm>
            <a:off x="3611880" y="6334632"/>
            <a:ext cx="631996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a:t>
            </a:r>
            <a:r>
              <a:rPr lang="en-IN" dirty="0">
                <a:latin typeface="Arial" panose="020B0604020202020204" pitchFamily="34" charset="0"/>
                <a:cs typeface="Arial" panose="020B0604020202020204" pitchFamily="34" charset="0"/>
              </a:rPr>
              <a:t> NHS England, House of Care model, 2016”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4239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E289-609B-4137-AA21-7E30CAFCF9E3}"/>
              </a:ext>
            </a:extLst>
          </p:cNvPr>
          <p:cNvSpPr>
            <a:spLocks noGrp="1"/>
          </p:cNvSpPr>
          <p:nvPr>
            <p:ph type="title"/>
          </p:nvPr>
        </p:nvSpPr>
        <p:spPr>
          <a:xfrm>
            <a:off x="1687668" y="624110"/>
            <a:ext cx="4851217" cy="774916"/>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Treatment Options (UK)</a:t>
            </a:r>
          </a:p>
        </p:txBody>
      </p:sp>
      <p:sp>
        <p:nvSpPr>
          <p:cNvPr id="3" name="TextBox 2">
            <a:extLst>
              <a:ext uri="{FF2B5EF4-FFF2-40B4-BE49-F238E27FC236}">
                <a16:creationId xmlns:a16="http://schemas.microsoft.com/office/drawing/2014/main" id="{55883ADC-7A08-B0A7-3422-DCEED485D6B4}"/>
              </a:ext>
            </a:extLst>
          </p:cNvPr>
          <p:cNvSpPr txBox="1"/>
          <p:nvPr/>
        </p:nvSpPr>
        <p:spPr>
          <a:xfrm>
            <a:off x="2239475" y="1302196"/>
            <a:ext cx="4140772" cy="3777622"/>
          </a:xfrm>
          <a:prstGeom prst="rect">
            <a:avLst/>
          </a:prstGeom>
        </p:spPr>
        <p:txBody>
          <a:bodyPr vert="horz" lIns="91440" tIns="45720" rIns="91440" bIns="45720" rtlCol="0">
            <a:normAutofit/>
          </a:bodyPr>
          <a:lstStyle/>
          <a:p>
            <a:pPr>
              <a:spcBef>
                <a:spcPts val="1000"/>
              </a:spcBef>
              <a:buClr>
                <a:schemeClr val="accent1"/>
              </a:buClr>
            </a:pPr>
            <a:r>
              <a:rPr lang="en-US" sz="1400" b="1" dirty="0">
                <a:solidFill>
                  <a:srgbClr val="000000"/>
                </a:solidFill>
                <a:latin typeface="Arial" panose="020B0604020202020204" pitchFamily="34" charset="0"/>
                <a:cs typeface="Arial" panose="020B0604020202020204" pitchFamily="34" charset="0"/>
              </a:rPr>
              <a:t>No cure</a:t>
            </a:r>
            <a:r>
              <a:rPr lang="en-US" sz="1400" dirty="0">
                <a:solidFill>
                  <a:srgbClr val="000000"/>
                </a:solidFill>
                <a:latin typeface="Arial" panose="020B0604020202020204" pitchFamily="34" charset="0"/>
                <a:cs typeface="Arial" panose="020B0604020202020204" pitchFamily="34" charset="0"/>
              </a:rPr>
              <a:t> but treatment aims to manage complications.</a:t>
            </a:r>
          </a:p>
          <a:p>
            <a:pPr>
              <a:spcBef>
                <a:spcPts val="1000"/>
              </a:spcBef>
              <a:buClr>
                <a:schemeClr val="accent1"/>
              </a:buClr>
              <a:buFont typeface="Wingdings 3" charset="2"/>
              <a:buChar char=""/>
            </a:pPr>
            <a:endParaRPr lang="en-US" sz="1400" dirty="0">
              <a:solidFill>
                <a:srgbClr val="000000"/>
              </a:solidFill>
              <a:latin typeface="Arial" panose="020B0604020202020204" pitchFamily="34" charset="0"/>
              <a:cs typeface="Arial" panose="020B0604020202020204" pitchFamily="34" charset="0"/>
            </a:endParaRPr>
          </a:p>
          <a:p>
            <a:pPr>
              <a:spcBef>
                <a:spcPts val="1000"/>
              </a:spcBef>
              <a:buClr>
                <a:schemeClr val="accent1"/>
              </a:buClr>
            </a:pPr>
            <a:r>
              <a:rPr lang="en-US" b="1" dirty="0" err="1">
                <a:solidFill>
                  <a:srgbClr val="7030A0"/>
                </a:solidFill>
                <a:latin typeface="Arial" panose="020B0604020202020204" pitchFamily="34" charset="0"/>
                <a:cs typeface="Arial" panose="020B0604020202020204" pitchFamily="34" charset="0"/>
              </a:rPr>
              <a:t>Selumetinb</a:t>
            </a:r>
            <a:r>
              <a:rPr lang="en-US" b="1" dirty="0">
                <a:solidFill>
                  <a:srgbClr val="7030A0"/>
                </a:solidFill>
                <a:latin typeface="Arial" panose="020B0604020202020204" pitchFamily="34" charset="0"/>
                <a:cs typeface="Arial" panose="020B0604020202020204" pitchFamily="34" charset="0"/>
              </a:rPr>
              <a:t> (MEK Inhibitor): </a:t>
            </a:r>
          </a:p>
          <a:p>
            <a:pPr marL="285750" indent="-285750">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NHS</a:t>
            </a:r>
            <a:r>
              <a:rPr lang="en-US" sz="1400" dirty="0">
                <a:solidFill>
                  <a:srgbClr val="000000"/>
                </a:solidFill>
                <a:latin typeface="Arial" panose="020B0604020202020204" pitchFamily="34" charset="0"/>
                <a:cs typeface="Arial" panose="020B0604020202020204" pitchFamily="34" charset="0"/>
              </a:rPr>
              <a:t>-founded for inoperable </a:t>
            </a:r>
            <a:r>
              <a:rPr lang="en-US" sz="1400" b="1" dirty="0">
                <a:solidFill>
                  <a:srgbClr val="000000"/>
                </a:solidFill>
                <a:latin typeface="Arial" panose="020B0604020202020204" pitchFamily="34" charset="0"/>
                <a:cs typeface="Arial" panose="020B0604020202020204" pitchFamily="34" charset="0"/>
              </a:rPr>
              <a:t>plexiform neurofibromas </a:t>
            </a:r>
            <a:r>
              <a:rPr lang="en-US" sz="1400" dirty="0">
                <a:solidFill>
                  <a:srgbClr val="000000"/>
                </a:solidFill>
                <a:latin typeface="Arial" panose="020B0604020202020204" pitchFamily="34" charset="0"/>
                <a:cs typeface="Arial" panose="020B0604020202020204" pitchFamily="34" charset="0"/>
              </a:rPr>
              <a:t>in children to achieves significant reduction.</a:t>
            </a:r>
          </a:p>
          <a:p>
            <a:pPr marL="285750" indent="-285750">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Surgery for Isolated and painful </a:t>
            </a:r>
            <a:r>
              <a:rPr lang="en-US" sz="1400" dirty="0" err="1">
                <a:solidFill>
                  <a:srgbClr val="000000"/>
                </a:solidFill>
                <a:latin typeface="Arial" panose="020B0604020202020204" pitchFamily="34" charset="0"/>
                <a:cs typeface="Arial" panose="020B0604020202020204" pitchFamily="34" charset="0"/>
              </a:rPr>
              <a:t>tumours</a:t>
            </a:r>
            <a:r>
              <a:rPr lang="en-US" sz="1400" dirty="0">
                <a:solidFill>
                  <a:srgbClr val="000000"/>
                </a:solidFill>
                <a:latin typeface="Arial" panose="020B0604020202020204" pitchFamily="34" charset="0"/>
                <a:cs typeface="Arial" panose="020B0604020202020204" pitchFamily="34" charset="0"/>
              </a:rPr>
              <a:t>.</a:t>
            </a:r>
          </a:p>
          <a:p>
            <a:pPr marL="285750" indent="-285750">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Pain managed through </a:t>
            </a:r>
            <a:r>
              <a:rPr lang="en-US" sz="1400" b="1" dirty="0">
                <a:solidFill>
                  <a:srgbClr val="000000"/>
                </a:solidFill>
                <a:latin typeface="Arial" panose="020B0604020202020204" pitchFamily="34" charset="0"/>
                <a:cs typeface="Arial" panose="020B0604020202020204" pitchFamily="34" charset="0"/>
              </a:rPr>
              <a:t>NHS</a:t>
            </a:r>
            <a:r>
              <a:rPr lang="en-US" sz="1400" dirty="0">
                <a:solidFill>
                  <a:srgbClr val="000000"/>
                </a:solidFill>
                <a:latin typeface="Arial" panose="020B0604020202020204" pitchFamily="34" charset="0"/>
                <a:cs typeface="Arial" panose="020B0604020202020204" pitchFamily="34" charset="0"/>
              </a:rPr>
              <a:t> chronic pain program, plus </a:t>
            </a:r>
            <a:r>
              <a:rPr lang="en-US" sz="1400" b="1" dirty="0">
                <a:solidFill>
                  <a:srgbClr val="000000"/>
                </a:solidFill>
                <a:latin typeface="Arial" panose="020B0604020202020204" pitchFamily="34" charset="0"/>
                <a:cs typeface="Arial" panose="020B0604020202020204" pitchFamily="34" charset="0"/>
              </a:rPr>
              <a:t>Orthopedic</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psychosocial</a:t>
            </a:r>
            <a:r>
              <a:rPr lang="en-US" sz="1400" dirty="0">
                <a:solidFill>
                  <a:srgbClr val="000000"/>
                </a:solidFill>
                <a:latin typeface="Arial" panose="020B0604020202020204" pitchFamily="34" charset="0"/>
                <a:cs typeface="Arial" panose="020B0604020202020204" pitchFamily="34" charset="0"/>
              </a:rPr>
              <a:t> support.</a:t>
            </a:r>
          </a:p>
          <a:p>
            <a:pPr marL="285750" indent="-285750">
              <a:spcBef>
                <a:spcPts val="1000"/>
              </a:spcBef>
              <a:buClr>
                <a:schemeClr val="accent1"/>
              </a:buClr>
              <a:buFont typeface="Arial" panose="020B0604020202020204" pitchFamily="34" charset="0"/>
              <a:buChar char="•"/>
            </a:pPr>
            <a:endParaRPr lang="en-US" sz="1600" dirty="0">
              <a:solidFill>
                <a:srgbClr val="000000"/>
              </a:solidFill>
            </a:endParaRPr>
          </a:p>
        </p:txBody>
      </p:sp>
      <p:pic>
        <p:nvPicPr>
          <p:cNvPr id="5" name="Picture 4">
            <a:extLst>
              <a:ext uri="{FF2B5EF4-FFF2-40B4-BE49-F238E27FC236}">
                <a16:creationId xmlns:a16="http://schemas.microsoft.com/office/drawing/2014/main" id="{56917BAB-ED19-D9D8-829F-9A33CE115B2C}"/>
              </a:ext>
            </a:extLst>
          </p:cNvPr>
          <p:cNvPicPr>
            <a:picLocks noChangeAspect="1"/>
          </p:cNvPicPr>
          <p:nvPr/>
        </p:nvPicPr>
        <p:blipFill>
          <a:blip r:embed="rId2"/>
          <a:stretch>
            <a:fillRect/>
          </a:stretch>
        </p:blipFill>
        <p:spPr>
          <a:xfrm>
            <a:off x="7325438" y="333501"/>
            <a:ext cx="4316271" cy="5247747"/>
          </a:xfrm>
          <a:prstGeom prst="rect">
            <a:avLst/>
          </a:prstGeom>
        </p:spPr>
      </p:pic>
      <p:sp>
        <p:nvSpPr>
          <p:cNvPr id="6" name="TextBox 5">
            <a:extLst>
              <a:ext uri="{FF2B5EF4-FFF2-40B4-BE49-F238E27FC236}">
                <a16:creationId xmlns:a16="http://schemas.microsoft.com/office/drawing/2014/main" id="{C5CDC3BE-4457-98F1-851B-5C1E67FA01AD}"/>
              </a:ext>
            </a:extLst>
          </p:cNvPr>
          <p:cNvSpPr txBox="1"/>
          <p:nvPr/>
        </p:nvSpPr>
        <p:spPr>
          <a:xfrm>
            <a:off x="9227121" y="5581248"/>
            <a:ext cx="2414588"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mdpi (2025)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9898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0DD8-7AD0-72B5-EC34-C0948D9AC4D5}"/>
              </a:ext>
            </a:extLst>
          </p:cNvPr>
          <p:cNvSpPr>
            <a:spLocks noGrp="1"/>
          </p:cNvSpPr>
          <p:nvPr>
            <p:ph type="title"/>
          </p:nvPr>
        </p:nvSpPr>
        <p:spPr>
          <a:xfrm>
            <a:off x="2592925" y="624110"/>
            <a:ext cx="8743558" cy="758004"/>
          </a:xfrm>
        </p:spPr>
        <p:txBody>
          <a:bodyPr vert="horz" lIns="91440" tIns="45720" rIns="91440" bIns="45720" rtlCol="0" anchor="t">
            <a:normAutofit/>
          </a:bodyPr>
          <a:lstStyle/>
          <a:p>
            <a:r>
              <a:rPr lang="en-US" b="1" dirty="0"/>
              <a:t>                 </a:t>
            </a:r>
            <a:r>
              <a:rPr lang="en-US" sz="3200" b="1" dirty="0">
                <a:solidFill>
                  <a:srgbClr val="7030A0"/>
                </a:solidFill>
                <a:latin typeface="Arial" panose="020B0604020202020204" pitchFamily="34" charset="0"/>
                <a:cs typeface="Arial" panose="020B0604020202020204" pitchFamily="34" charset="0"/>
              </a:rPr>
              <a:t>Comorbidities</a:t>
            </a:r>
          </a:p>
        </p:txBody>
      </p:sp>
      <p:pic>
        <p:nvPicPr>
          <p:cNvPr id="5" name="Picture 4" descr="A person with many different organs&#10;&#10;AI-generated content may be incorrect.">
            <a:extLst>
              <a:ext uri="{FF2B5EF4-FFF2-40B4-BE49-F238E27FC236}">
                <a16:creationId xmlns:a16="http://schemas.microsoft.com/office/drawing/2014/main" id="{BEDB2DA8-BDFF-2F76-950A-3EC24BB8D338}"/>
              </a:ext>
            </a:extLst>
          </p:cNvPr>
          <p:cNvPicPr>
            <a:picLocks noChangeAspect="1"/>
          </p:cNvPicPr>
          <p:nvPr/>
        </p:nvPicPr>
        <p:blipFill>
          <a:blip r:embed="rId2"/>
          <a:stretch>
            <a:fillRect/>
          </a:stretch>
        </p:blipFill>
        <p:spPr>
          <a:xfrm>
            <a:off x="7883307" y="2215208"/>
            <a:ext cx="4191021" cy="2273628"/>
          </a:xfrm>
          <a:prstGeom prst="rect">
            <a:avLst/>
          </a:prstGeom>
        </p:spPr>
      </p:pic>
      <p:sp>
        <p:nvSpPr>
          <p:cNvPr id="6" name="TextBox 5">
            <a:extLst>
              <a:ext uri="{FF2B5EF4-FFF2-40B4-BE49-F238E27FC236}">
                <a16:creationId xmlns:a16="http://schemas.microsoft.com/office/drawing/2014/main" id="{D13564BC-0BDE-3186-011B-29BF388C6552}"/>
              </a:ext>
            </a:extLst>
          </p:cNvPr>
          <p:cNvSpPr txBox="1"/>
          <p:nvPr/>
        </p:nvSpPr>
        <p:spPr>
          <a:xfrm>
            <a:off x="8888216" y="4491267"/>
            <a:ext cx="3186112" cy="307777"/>
          </a:xfrm>
          <a:prstGeom prst="rect">
            <a:avLst/>
          </a:prstGeom>
          <a:noFill/>
        </p:spPr>
        <p:txBody>
          <a:bodyPr wrap="square" rtlCol="0">
            <a:spAutoFit/>
          </a:bodyPr>
          <a:lstStyle/>
          <a:p>
            <a:pPr>
              <a:spcAft>
                <a:spcPts val="600"/>
              </a:spcAft>
            </a:pPr>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link.springer(2024)</a:t>
            </a:r>
            <a:endParaRPr lang="en-US"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6B2CE1C-77DC-50A1-879C-1700F5AF583E}"/>
              </a:ext>
            </a:extLst>
          </p:cNvPr>
          <p:cNvSpPr txBox="1"/>
          <p:nvPr/>
        </p:nvSpPr>
        <p:spPr>
          <a:xfrm>
            <a:off x="1408935" y="1382114"/>
            <a:ext cx="6474372" cy="4784900"/>
          </a:xfrm>
          <a:prstGeom prst="rect">
            <a:avLst/>
          </a:prstGeom>
          <a:noFill/>
        </p:spPr>
        <p:txBody>
          <a:bodyPr wrap="square" rtlCol="0">
            <a:sp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Learning Disabilities&amp; ADHD:</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Up to </a:t>
            </a:r>
            <a:r>
              <a:rPr lang="en-US" sz="1400" b="1" dirty="0">
                <a:latin typeface="Arial" panose="020B0604020202020204" pitchFamily="34" charset="0"/>
                <a:cs typeface="Arial" panose="020B0604020202020204" pitchFamily="34" charset="0"/>
              </a:rPr>
              <a:t>60% </a:t>
            </a:r>
            <a:r>
              <a:rPr lang="en-US" sz="1400" dirty="0">
                <a:latin typeface="Arial" panose="020B0604020202020204" pitchFamily="34" charset="0"/>
                <a:cs typeface="Arial" panose="020B0604020202020204" pitchFamily="34" charset="0"/>
              </a:rPr>
              <a:t>of children with</a:t>
            </a:r>
            <a:r>
              <a:rPr lang="en-US" sz="1400" b="1" dirty="0">
                <a:latin typeface="Arial" panose="020B0604020202020204" pitchFamily="34" charset="0"/>
                <a:cs typeface="Arial" panose="020B0604020202020204" pitchFamily="34" charset="0"/>
              </a:rPr>
              <a:t> NF1</a:t>
            </a:r>
            <a:r>
              <a:rPr lang="en-US" sz="1400" dirty="0">
                <a:latin typeface="Arial" panose="020B0604020202020204" pitchFamily="34" charset="0"/>
                <a:cs typeface="Arial" panose="020B0604020202020204" pitchFamily="34" charset="0"/>
              </a:rPr>
              <a:t> have </a:t>
            </a:r>
            <a:r>
              <a:rPr lang="en-US" sz="1400" b="1" dirty="0">
                <a:latin typeface="Arial" panose="020B0604020202020204" pitchFamily="34" charset="0"/>
                <a:cs typeface="Arial" panose="020B0604020202020204" pitchFamily="34" charset="0"/>
              </a:rPr>
              <a:t>learning difficulties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ADHD </a:t>
            </a:r>
            <a:r>
              <a:rPr lang="en-US" sz="1400" dirty="0">
                <a:latin typeface="Arial" panose="020B0604020202020204" pitchFamily="34" charset="0"/>
                <a:cs typeface="Arial" panose="020B0604020202020204" pitchFamily="34" charset="0"/>
              </a:rPr>
              <a:t>impacting academic achievement and daily life, </a:t>
            </a:r>
            <a:r>
              <a:rPr lang="en-US" sz="1400" b="1" dirty="0">
                <a:latin typeface="Arial" panose="020B0604020202020204" pitchFamily="34" charset="0"/>
                <a:cs typeface="Arial" panose="020B0604020202020204" pitchFamily="34" charset="0"/>
              </a:rPr>
              <a:t>cognitive</a:t>
            </a:r>
            <a:r>
              <a:rPr lang="en-US" sz="1400" dirty="0">
                <a:latin typeface="Arial" panose="020B0604020202020204" pitchFamily="34" charset="0"/>
                <a:cs typeface="Arial" panose="020B0604020202020204" pitchFamily="34" charset="0"/>
              </a:rPr>
              <a:t> environments range from mild to moderate in severity.(</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Optic Pathway, Gliomas:</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15</a:t>
            </a:r>
            <a:r>
              <a:rPr lang="en-US" sz="1400" dirty="0">
                <a:latin typeface="Arial" panose="020B0604020202020204" pitchFamily="34" charset="0"/>
                <a:cs typeface="Arial" panose="020B0604020202020204" pitchFamily="34" charset="0"/>
              </a:rPr>
              <a:t> to </a:t>
            </a:r>
            <a:r>
              <a:rPr lang="en-US" sz="1400" b="1" dirty="0">
                <a:latin typeface="Arial" panose="020B0604020202020204" pitchFamily="34" charset="0"/>
                <a:cs typeface="Arial" panose="020B0604020202020204" pitchFamily="34" charset="0"/>
              </a:rPr>
              <a:t>20% </a:t>
            </a:r>
            <a:r>
              <a:rPr lang="en-US" sz="1400" dirty="0">
                <a:latin typeface="Arial" panose="020B0604020202020204" pitchFamily="34" charset="0"/>
                <a:cs typeface="Arial" panose="020B0604020202020204" pitchFamily="34" charset="0"/>
              </a:rPr>
              <a:t>of patients develop these begin </a:t>
            </a:r>
            <a:r>
              <a:rPr lang="en-US" sz="1400" b="1" dirty="0">
                <a:latin typeface="Arial" panose="020B0604020202020204" pitchFamily="34" charset="0"/>
                <a:cs typeface="Arial" panose="020B0604020202020204" pitchFamily="34" charset="0"/>
              </a:rPr>
              <a:t>brain </a:t>
            </a:r>
            <a:r>
              <a:rPr lang="en-US" sz="1400" b="1" dirty="0" err="1">
                <a:latin typeface="Arial" panose="020B0604020202020204" pitchFamily="34" charset="0"/>
                <a:cs typeface="Arial" panose="020B0604020202020204" pitchFamily="34" charset="0"/>
              </a:rPr>
              <a:t>tumours</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which can lead to </a:t>
            </a:r>
            <a:r>
              <a:rPr lang="en-US" sz="1400" b="1" dirty="0">
                <a:latin typeface="Arial" panose="020B0604020202020204" pitchFamily="34" charset="0"/>
                <a:cs typeface="Arial" panose="020B0604020202020204" pitchFamily="34" charset="0"/>
              </a:rPr>
              <a:t>vision laws, proptosis, </a:t>
            </a:r>
            <a:r>
              <a:rPr lang="en-US" sz="1400" dirty="0">
                <a:latin typeface="Arial" panose="020B0604020202020204" pitchFamily="34" charset="0"/>
                <a:cs typeface="Arial" panose="020B0604020202020204" pitchFamily="34" charset="0"/>
              </a:rPr>
              <a:t>or</a:t>
            </a:r>
            <a:r>
              <a:rPr lang="en-US" sz="1400" b="1" dirty="0">
                <a:latin typeface="Arial" panose="020B0604020202020204" pitchFamily="34" charset="0"/>
                <a:cs typeface="Arial" panose="020B0604020202020204" pitchFamily="34" charset="0"/>
              </a:rPr>
              <a:t> endocrinology issues</a:t>
            </a:r>
            <a:r>
              <a:rPr lang="en-US" sz="1400" dirty="0">
                <a:latin typeface="Arial" panose="020B0604020202020204" pitchFamily="34" charset="0"/>
                <a:cs typeface="Arial" panose="020B0604020202020204" pitchFamily="34" charset="0"/>
              </a:rPr>
              <a:t>. Most are diagnosed in childhood with symptoms progressing slowly.(</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Scoliosis&amp; Bone Abnormalities:</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Skeletal problems are reported in </a:t>
            </a:r>
            <a:r>
              <a:rPr lang="en-US" sz="1400" b="1" dirty="0">
                <a:latin typeface="Arial" panose="020B0604020202020204" pitchFamily="34" charset="0"/>
                <a:cs typeface="Arial" panose="020B0604020202020204" pitchFamily="34" charset="0"/>
              </a:rPr>
              <a:t>10</a:t>
            </a:r>
            <a:r>
              <a:rPr lang="en-US" sz="1400" dirty="0">
                <a:latin typeface="Arial" panose="020B0604020202020204" pitchFamily="34" charset="0"/>
                <a:cs typeface="Arial" panose="020B0604020202020204" pitchFamily="34" charset="0"/>
              </a:rPr>
              <a:t> to </a:t>
            </a:r>
            <a:r>
              <a:rPr lang="en-US" sz="1400" b="1" dirty="0">
                <a:latin typeface="Arial" panose="020B0604020202020204" pitchFamily="34" charset="0"/>
                <a:cs typeface="Arial" panose="020B0604020202020204" pitchFamily="34" charset="0"/>
              </a:rPr>
              <a:t>20% of NF1 </a:t>
            </a:r>
            <a:r>
              <a:rPr lang="en-US" sz="1400" dirty="0">
                <a:latin typeface="Arial" panose="020B0604020202020204" pitchFamily="34" charset="0"/>
                <a:cs typeface="Arial" panose="020B0604020202020204" pitchFamily="34" charset="0"/>
              </a:rPr>
              <a:t>cases, including </a:t>
            </a:r>
            <a:r>
              <a:rPr lang="en-US" sz="1400" b="1" dirty="0">
                <a:latin typeface="Arial" panose="020B0604020202020204" pitchFamily="34" charset="0"/>
                <a:cs typeface="Arial" panose="020B0604020202020204" pitchFamily="34" charset="0"/>
              </a:rPr>
              <a:t>spinal curvature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bone dysplasia, </a:t>
            </a:r>
            <a:r>
              <a:rPr lang="en-US" sz="1400" dirty="0">
                <a:latin typeface="Arial" panose="020B0604020202020204" pitchFamily="34" charset="0"/>
                <a:cs typeface="Arial" panose="020B0604020202020204" pitchFamily="34" charset="0"/>
              </a:rPr>
              <a:t>born</a:t>
            </a:r>
            <a:r>
              <a:rPr lang="en-US" sz="1400" b="1" dirty="0">
                <a:latin typeface="Arial" panose="020B0604020202020204" pitchFamily="34" charset="0"/>
                <a:cs typeface="Arial" panose="020B0604020202020204" pitchFamily="34" charset="0"/>
              </a:rPr>
              <a:t> fragility</a:t>
            </a:r>
            <a:r>
              <a:rPr lang="en-US" sz="1400" dirty="0">
                <a:latin typeface="Arial" panose="020B0604020202020204" pitchFamily="34" charset="0"/>
                <a:cs typeface="Arial" panose="020B0604020202020204" pitchFamily="34" charset="0"/>
              </a:rPr>
              <a:t> and poor healing may require </a:t>
            </a:r>
            <a:r>
              <a:rPr lang="en-US" sz="1400" b="1" dirty="0">
                <a:latin typeface="Arial" panose="020B0604020202020204" pitchFamily="34" charset="0"/>
                <a:cs typeface="Arial" panose="020B0604020202020204" pitchFamily="34" charset="0"/>
              </a:rPr>
              <a:t>surgical corrections (</a:t>
            </a:r>
            <a:r>
              <a:rPr lang="en-IN" sz="1400" dirty="0">
                <a:latin typeface="Arial" panose="020B0604020202020204" pitchFamily="34" charset="0"/>
                <a:cs typeface="Arial" panose="020B0604020202020204" pitchFamily="34" charset="0"/>
              </a:rPr>
              <a:t>North, K. et al. (2015) )</a:t>
            </a:r>
            <a:endParaRPr lang="en-US" sz="1400" b="1"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Increased Cancer Risk:</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People with NF1 have an 8 to 30% lifetime risk of developing malignant, peripheral nerve sheet tumors. Additionally, woman under age 50 have a 4254 higher risk of breast cancer compared to general population.(</a:t>
            </a:r>
            <a:r>
              <a:rPr lang="en-IN" sz="1400" dirty="0">
                <a:latin typeface="Arial" panose="020B0604020202020204" pitchFamily="34" charset="0"/>
                <a:cs typeface="Arial" panose="020B0604020202020204" pitchFamily="34" charset="0"/>
              </a:rPr>
              <a:t>Nature Reviews Clinical Oncology (2019))</a:t>
            </a:r>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86247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9E379-EC3F-3E70-0C38-2DCEA8524E5F}"/>
              </a:ext>
            </a:extLst>
          </p:cNvPr>
          <p:cNvSpPr>
            <a:spLocks noGrp="1"/>
          </p:cNvSpPr>
          <p:nvPr>
            <p:ph type="title"/>
          </p:nvPr>
        </p:nvSpPr>
        <p:spPr>
          <a:xfrm>
            <a:off x="3600773" y="0"/>
            <a:ext cx="4218923" cy="1019280"/>
          </a:xfrm>
        </p:spPr>
        <p:txBody>
          <a:bodyPr vert="horz" lIns="91440" tIns="45720" rIns="91440" bIns="45720" rtlCol="0" anchor="t">
            <a:noAutofit/>
          </a:bodyPr>
          <a:lstStyle/>
          <a:p>
            <a:r>
              <a:rPr lang="en-US" sz="3200" b="1" dirty="0"/>
              <a:t>                              </a:t>
            </a:r>
            <a:r>
              <a:rPr lang="en-US" sz="3200" b="1" dirty="0">
                <a:solidFill>
                  <a:srgbClr val="7030A0"/>
                </a:solidFill>
                <a:latin typeface="Arial" panose="020B0604020202020204" pitchFamily="34" charset="0"/>
                <a:cs typeface="Arial" panose="020B0604020202020204" pitchFamily="34" charset="0"/>
              </a:rPr>
              <a:t>Prevention For NF1</a:t>
            </a:r>
          </a:p>
        </p:txBody>
      </p:sp>
      <p:sp>
        <p:nvSpPr>
          <p:cNvPr id="3" name="TextBox 2">
            <a:extLst>
              <a:ext uri="{FF2B5EF4-FFF2-40B4-BE49-F238E27FC236}">
                <a16:creationId xmlns:a16="http://schemas.microsoft.com/office/drawing/2014/main" id="{DB2653A4-2530-82A5-C608-4AFB8B1C70B8}"/>
              </a:ext>
            </a:extLst>
          </p:cNvPr>
          <p:cNvSpPr txBox="1"/>
          <p:nvPr/>
        </p:nvSpPr>
        <p:spPr>
          <a:xfrm>
            <a:off x="1289920" y="1280890"/>
            <a:ext cx="5352617" cy="5577110"/>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Genetic Counselling</a:t>
            </a:r>
            <a:r>
              <a:rPr lang="en-US" b="1" dirty="0">
                <a:solidFill>
                  <a:srgbClr val="000000"/>
                </a:solidFill>
                <a:latin typeface="Arial" panose="020B0604020202020204" pitchFamily="34" charset="0"/>
                <a:cs typeface="Arial" panose="020B0604020202020204" pitchFamily="34" charset="0"/>
              </a:rPr>
              <a:t>:</a:t>
            </a:r>
          </a:p>
          <a:p>
            <a:pPr marL="285750" indent="-285750">
              <a:lnSpc>
                <a:spcPct val="90000"/>
              </a:lnSpc>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Counselling</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education</a:t>
            </a:r>
            <a:r>
              <a:rPr lang="en-US" sz="1400" dirty="0">
                <a:solidFill>
                  <a:srgbClr val="000000"/>
                </a:solidFill>
                <a:latin typeface="Arial" panose="020B0604020202020204" pitchFamily="34" charset="0"/>
                <a:cs typeface="Arial" panose="020B0604020202020204" pitchFamily="34" charset="0"/>
              </a:rPr>
              <a:t> to individuals with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one or those with family history, helping families understand risk </a:t>
            </a:r>
            <a:r>
              <a:rPr lang="en-US" sz="1400" b="1" dirty="0">
                <a:solidFill>
                  <a:srgbClr val="000000"/>
                </a:solidFill>
                <a:latin typeface="Arial" panose="020B0604020202020204" pitchFamily="34" charset="0"/>
                <a:cs typeface="Arial" panose="020B0604020202020204" pitchFamily="34" charset="0"/>
              </a:rPr>
              <a:t>risks</a:t>
            </a:r>
            <a:r>
              <a:rPr lang="en-US" sz="1400" dirty="0">
                <a:solidFill>
                  <a:srgbClr val="000000"/>
                </a:solidFill>
                <a:latin typeface="Arial" panose="020B0604020202020204" pitchFamily="34" charset="0"/>
                <a:cs typeface="Arial" panose="020B0604020202020204" pitchFamily="34" charset="0"/>
              </a:rPr>
              <a:t> and reproductive options, including parental or genetic diagnosis.(</a:t>
            </a:r>
            <a:r>
              <a:rPr lang="en-IN" sz="1400" dirty="0">
                <a:latin typeface="Arial" panose="020B0604020202020204" pitchFamily="34" charset="0"/>
                <a:cs typeface="Arial" panose="020B0604020202020204" pitchFamily="34" charset="0"/>
              </a:rPr>
              <a:t>MedlinePlus Genetics (2019</a:t>
            </a:r>
            <a:r>
              <a:rPr lang="en-IN" sz="1400" dirty="0"/>
              <a:t>)</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Early Detection And Monitoring:</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While</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cannot be </a:t>
            </a:r>
            <a:r>
              <a:rPr lang="en-US" sz="1400" b="1" dirty="0">
                <a:solidFill>
                  <a:srgbClr val="000000"/>
                </a:solidFill>
                <a:latin typeface="Arial" panose="020B0604020202020204" pitchFamily="34" charset="0"/>
                <a:cs typeface="Arial" panose="020B0604020202020204" pitchFamily="34" charset="0"/>
              </a:rPr>
              <a:t>prevented</a:t>
            </a:r>
            <a:r>
              <a:rPr lang="en-US" sz="1400" dirty="0">
                <a:solidFill>
                  <a:srgbClr val="000000"/>
                </a:solidFill>
                <a:latin typeface="Arial" panose="020B0604020202020204" pitchFamily="34" charset="0"/>
                <a:cs typeface="Arial" panose="020B0604020202020204" pitchFamily="34" charset="0"/>
              </a:rPr>
              <a:t>, regular screening like </a:t>
            </a:r>
            <a:r>
              <a:rPr lang="en-US" sz="1400" b="1" dirty="0">
                <a:solidFill>
                  <a:srgbClr val="000000"/>
                </a:solidFill>
                <a:latin typeface="Arial" panose="020B0604020202020204" pitchFamily="34" charset="0"/>
                <a:cs typeface="Arial" panose="020B0604020202020204" pitchFamily="34" charset="0"/>
              </a:rPr>
              <a:t>annual exams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developmental checks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MRI</a:t>
            </a:r>
            <a:r>
              <a:rPr lang="en-US" sz="1400" dirty="0">
                <a:solidFill>
                  <a:srgbClr val="000000"/>
                </a:solidFill>
                <a:latin typeface="Arial" panose="020B0604020202020204" pitchFamily="34" charset="0"/>
                <a:cs typeface="Arial" panose="020B0604020202020204" pitchFamily="34" charset="0"/>
              </a:rPr>
              <a:t> is crucial to catching complications early when they are most treatable.(</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Health Education, And Risk Reduction: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Advise families on strategies to reduce </a:t>
            </a:r>
            <a:r>
              <a:rPr lang="en-US" sz="1400" b="1" dirty="0">
                <a:solidFill>
                  <a:srgbClr val="000000"/>
                </a:solidFill>
                <a:latin typeface="Arial" panose="020B0604020202020204" pitchFamily="34" charset="0"/>
                <a:cs typeface="Arial" panose="020B0604020202020204" pitchFamily="34" charset="0"/>
              </a:rPr>
              <a:t>secondary risks </a:t>
            </a:r>
            <a:r>
              <a:rPr lang="en-US" sz="1400" dirty="0">
                <a:solidFill>
                  <a:srgbClr val="000000"/>
                </a:solidFill>
                <a:latin typeface="Arial" panose="020B0604020202020204" pitchFamily="34" charset="0"/>
                <a:cs typeface="Arial" panose="020B0604020202020204" pitchFamily="34" charset="0"/>
              </a:rPr>
              <a:t>such as using some production to reduce </a:t>
            </a:r>
            <a:r>
              <a:rPr lang="en-US" sz="1400" b="1" dirty="0">
                <a:solidFill>
                  <a:srgbClr val="000000"/>
                </a:solidFill>
                <a:latin typeface="Arial" panose="020B0604020202020204" pitchFamily="34" charset="0"/>
                <a:cs typeface="Arial" panose="020B0604020202020204" pitchFamily="34" charset="0"/>
              </a:rPr>
              <a:t>skin </a:t>
            </a:r>
            <a:r>
              <a:rPr lang="en-US" sz="1400" b="1" dirty="0" err="1">
                <a:solidFill>
                  <a:srgbClr val="000000"/>
                </a:solidFill>
                <a:latin typeface="Arial" panose="020B0604020202020204" pitchFamily="34" charset="0"/>
                <a:cs typeface="Arial" panose="020B0604020202020204" pitchFamily="34" charset="0"/>
              </a:rPr>
              <a:t>tumour</a:t>
            </a:r>
            <a:r>
              <a:rPr lang="en-US" sz="1400" b="1" dirty="0">
                <a:solidFill>
                  <a:srgbClr val="000000"/>
                </a:solidFill>
                <a:latin typeface="Arial" panose="020B0604020202020204" pitchFamily="34" charset="0"/>
                <a:cs typeface="Arial" panose="020B0604020202020204" pitchFamily="34" charset="0"/>
              </a:rPr>
              <a:t> </a:t>
            </a:r>
            <a:r>
              <a:rPr lang="en-US" sz="1400" dirty="0">
                <a:solidFill>
                  <a:srgbClr val="000000"/>
                </a:solidFill>
                <a:latin typeface="Arial" panose="020B0604020202020204" pitchFamily="34" charset="0"/>
                <a:cs typeface="Arial" panose="020B0604020202020204" pitchFamily="34" charset="0"/>
              </a:rPr>
              <a:t>growth, maintaining a </a:t>
            </a:r>
            <a:r>
              <a:rPr lang="en-US" sz="1400" b="1" dirty="0">
                <a:solidFill>
                  <a:srgbClr val="000000"/>
                </a:solidFill>
                <a:latin typeface="Arial" panose="020B0604020202020204" pitchFamily="34" charset="0"/>
                <a:cs typeface="Arial" panose="020B0604020202020204" pitchFamily="34" charset="0"/>
              </a:rPr>
              <a:t>healthy weight </a:t>
            </a:r>
            <a:r>
              <a:rPr lang="en-US" sz="1400" dirty="0">
                <a:solidFill>
                  <a:srgbClr val="000000"/>
                </a:solidFill>
                <a:latin typeface="Arial" panose="020B0604020202020204" pitchFamily="34" charset="0"/>
                <a:cs typeface="Arial" panose="020B0604020202020204" pitchFamily="34" charset="0"/>
              </a:rPr>
              <a:t>staying </a:t>
            </a:r>
            <a:r>
              <a:rPr lang="en-US" sz="1400" b="1" dirty="0">
                <a:solidFill>
                  <a:srgbClr val="000000"/>
                </a:solidFill>
                <a:latin typeface="Arial" panose="020B0604020202020204" pitchFamily="34" charset="0"/>
                <a:cs typeface="Arial" panose="020B0604020202020204" pitchFamily="34" charset="0"/>
              </a:rPr>
              <a:t>physically active</a:t>
            </a:r>
            <a:r>
              <a:rPr lang="en-US" sz="1400" dirty="0">
                <a:solidFill>
                  <a:srgbClr val="000000"/>
                </a:solidFill>
                <a:latin typeface="Arial" panose="020B0604020202020204" pitchFamily="34" charset="0"/>
                <a:cs typeface="Arial" panose="020B0604020202020204" pitchFamily="34" charset="0"/>
              </a:rPr>
              <a:t>. Avoid avoiding non-triggers for </a:t>
            </a:r>
            <a:r>
              <a:rPr lang="en-US" sz="1400" b="1" dirty="0">
                <a:solidFill>
                  <a:srgbClr val="000000"/>
                </a:solidFill>
                <a:latin typeface="Arial" panose="020B0604020202020204" pitchFamily="34" charset="0"/>
                <a:cs typeface="Arial" panose="020B0604020202020204" pitchFamily="34" charset="0"/>
              </a:rPr>
              <a:t>high blood pressure </a:t>
            </a:r>
            <a:r>
              <a:rPr lang="en-US" sz="1400" dirty="0">
                <a:solidFill>
                  <a:srgbClr val="000000"/>
                </a:solidFill>
                <a:latin typeface="Arial" panose="020B0604020202020204" pitchFamily="34" charset="0"/>
                <a:cs typeface="Arial" panose="020B0604020202020204" pitchFamily="34" charset="0"/>
              </a:rPr>
              <a:t>and </a:t>
            </a:r>
            <a:r>
              <a:rPr lang="en-US" sz="1400" b="1" dirty="0">
                <a:solidFill>
                  <a:srgbClr val="000000"/>
                </a:solidFill>
                <a:latin typeface="Arial" panose="020B0604020202020204" pitchFamily="34" charset="0"/>
                <a:cs typeface="Arial" panose="020B0604020202020204" pitchFamily="34" charset="0"/>
              </a:rPr>
              <a:t>cardiovascular diseases</a:t>
            </a:r>
            <a:r>
              <a:rPr lang="en-US" sz="1400" dirty="0">
                <a:solidFill>
                  <a:srgbClr val="000000"/>
                </a:solidFill>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(2025)</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Educate</a:t>
            </a:r>
            <a:r>
              <a:rPr lang="en-US" sz="1400" dirty="0">
                <a:latin typeface="Arial" panose="020B0604020202020204" pitchFamily="34" charset="0"/>
                <a:cs typeface="Arial" panose="020B0604020202020204" pitchFamily="34" charset="0"/>
              </a:rPr>
              <a:t> patients and </a:t>
            </a:r>
            <a:r>
              <a:rPr lang="en-US" sz="1400" b="1" dirty="0">
                <a:latin typeface="Arial" panose="020B0604020202020204" pitchFamily="34" charset="0"/>
                <a:cs typeface="Arial" panose="020B0604020202020204" pitchFamily="34" charset="0"/>
              </a:rPr>
              <a:t>caregivers</a:t>
            </a:r>
            <a:r>
              <a:rPr lang="en-US" sz="1400" dirty="0">
                <a:latin typeface="Arial" panose="020B0604020202020204" pitchFamily="34" charset="0"/>
                <a:cs typeface="Arial" panose="020B0604020202020204" pitchFamily="34" charset="0"/>
              </a:rPr>
              <a:t> to report any new </a:t>
            </a:r>
            <a:r>
              <a:rPr lang="en-US" sz="1400" b="1" dirty="0">
                <a:latin typeface="Arial" panose="020B0604020202020204" pitchFamily="34" charset="0"/>
                <a:cs typeface="Arial" panose="020B0604020202020204" pitchFamily="34" charset="0"/>
              </a:rPr>
              <a:t>neurological</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visual</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pain symptoms </a:t>
            </a:r>
            <a:r>
              <a:rPr lang="en-US" sz="1400" dirty="0">
                <a:latin typeface="Arial" panose="020B0604020202020204" pitchFamily="34" charset="0"/>
                <a:cs typeface="Arial" panose="020B0604020202020204" pitchFamily="34" charset="0"/>
              </a:rPr>
              <a:t>quickly. This enables timely </a:t>
            </a:r>
            <a:r>
              <a:rPr lang="en-US" sz="1400" b="1" dirty="0">
                <a:latin typeface="Arial" panose="020B0604020202020204" pitchFamily="34" charset="0"/>
                <a:cs typeface="Arial" panose="020B0604020202020204" pitchFamily="34" charset="0"/>
              </a:rPr>
              <a:t>intervention </a:t>
            </a:r>
            <a:r>
              <a:rPr lang="en-US" sz="1400" dirty="0">
                <a:latin typeface="Arial" panose="020B0604020202020204" pitchFamily="34" charset="0"/>
                <a:cs typeface="Arial" panose="020B0604020202020204" pitchFamily="34" charset="0"/>
              </a:rPr>
              <a:t>and may prevent serious disability from </a:t>
            </a:r>
            <a:r>
              <a:rPr lang="en-US" sz="1400" b="1" dirty="0" err="1">
                <a:latin typeface="Arial" panose="020B0604020202020204" pitchFamily="34" charset="0"/>
                <a:cs typeface="Arial" panose="020B0604020202020204" pitchFamily="34" charset="0"/>
              </a:rPr>
              <a:t>tumour</a:t>
            </a:r>
            <a:r>
              <a:rPr lang="en-US" sz="1400" b="1" dirty="0">
                <a:latin typeface="Arial" panose="020B0604020202020204" pitchFamily="34" charset="0"/>
                <a:cs typeface="Arial" panose="020B0604020202020204" pitchFamily="34" charset="0"/>
              </a:rPr>
              <a:t> growth </a:t>
            </a:r>
            <a:r>
              <a:rPr lang="en-US" sz="1400" dirty="0">
                <a:latin typeface="Arial" panose="020B0604020202020204" pitchFamily="34" charset="0"/>
                <a:cs typeface="Arial" panose="020B0604020202020204" pitchFamily="34" charset="0"/>
              </a:rPr>
              <a:t>or other complications.(</a:t>
            </a:r>
            <a:r>
              <a:rPr lang="en-IN" sz="1400" dirty="0">
                <a:latin typeface="Arial" panose="020B0604020202020204" pitchFamily="34" charset="0"/>
                <a:cs typeface="Arial" panose="020B0604020202020204" pitchFamily="34" charset="0"/>
              </a:rPr>
              <a:t>NORD (2025)</a:t>
            </a:r>
            <a:endParaRPr lang="en-US"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E30277F-EB99-E7F1-F317-546FCCEA5662}"/>
              </a:ext>
            </a:extLst>
          </p:cNvPr>
          <p:cNvSpPr txBox="1"/>
          <p:nvPr/>
        </p:nvSpPr>
        <p:spPr>
          <a:xfrm>
            <a:off x="7947153" y="4677103"/>
            <a:ext cx="287178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2"/>
              </a:rPr>
              <a:t>https://www.eastgenomics.nhs.uk/</a:t>
            </a:r>
            <a:endParaRPr lang="en-US" sz="1100" dirty="0">
              <a:latin typeface="Arial" panose="020B0604020202020204" pitchFamily="34" charset="0"/>
              <a:cs typeface="Arial" panose="020B0604020202020204" pitchFamily="34" charset="0"/>
            </a:endParaRPr>
          </a:p>
        </p:txBody>
      </p:sp>
      <p:pic>
        <p:nvPicPr>
          <p:cNvPr id="7" name="Picture 6" descr="A doctor showing a child something on a tablet&#10;&#10;AI-generated content may be incorrect.">
            <a:extLst>
              <a:ext uri="{FF2B5EF4-FFF2-40B4-BE49-F238E27FC236}">
                <a16:creationId xmlns:a16="http://schemas.microsoft.com/office/drawing/2014/main" id="{8DFF04B1-3DE5-657D-283E-8DEF790FFC82}"/>
              </a:ext>
            </a:extLst>
          </p:cNvPr>
          <p:cNvPicPr>
            <a:picLocks noChangeAspect="1"/>
          </p:cNvPicPr>
          <p:nvPr/>
        </p:nvPicPr>
        <p:blipFill>
          <a:blip r:embed="rId3"/>
          <a:stretch>
            <a:fillRect/>
          </a:stretch>
        </p:blipFill>
        <p:spPr>
          <a:xfrm>
            <a:off x="6920490" y="1404937"/>
            <a:ext cx="4925115" cy="3272166"/>
          </a:xfrm>
          <a:prstGeom prst="rect">
            <a:avLst/>
          </a:prstGeom>
        </p:spPr>
      </p:pic>
    </p:spTree>
    <p:extLst>
      <p:ext uri="{BB962C8B-B14F-4D97-AF65-F5344CB8AC3E}">
        <p14:creationId xmlns:p14="http://schemas.microsoft.com/office/powerpoint/2010/main" val="3674536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D226-CBEB-BB6D-D0EE-9B0DC10EABDB}"/>
              </a:ext>
            </a:extLst>
          </p:cNvPr>
          <p:cNvSpPr>
            <a:spLocks noGrp="1"/>
          </p:cNvSpPr>
          <p:nvPr>
            <p:ph type="title"/>
          </p:nvPr>
        </p:nvSpPr>
        <p:spPr>
          <a:xfrm>
            <a:off x="1640157" y="492780"/>
            <a:ext cx="6946796" cy="1280890"/>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Skills for co-productive in NF1</a:t>
            </a:r>
          </a:p>
        </p:txBody>
      </p:sp>
      <p:sp>
        <p:nvSpPr>
          <p:cNvPr id="5" name="TextBox 4">
            <a:extLst>
              <a:ext uri="{FF2B5EF4-FFF2-40B4-BE49-F238E27FC236}">
                <a16:creationId xmlns:a16="http://schemas.microsoft.com/office/drawing/2014/main" id="{1951D0AE-AB0C-EC6B-9641-C7FA29F271CA}"/>
              </a:ext>
            </a:extLst>
          </p:cNvPr>
          <p:cNvSpPr txBox="1"/>
          <p:nvPr/>
        </p:nvSpPr>
        <p:spPr>
          <a:xfrm>
            <a:off x="1253541" y="1773670"/>
            <a:ext cx="6533147" cy="2462213"/>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Active, listening and empathetic communication in all patient family interactions(</a:t>
            </a:r>
            <a:r>
              <a:rPr lang="en-IN" sz="1400" dirty="0">
                <a:latin typeface="Arial" panose="020B0604020202020204" pitchFamily="34" charset="0"/>
                <a:cs typeface="Arial" panose="020B0604020202020204" pitchFamily="34" charset="0"/>
              </a:rPr>
              <a:t>NHS England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Collaborative care, planning, and effective negotiation of goals with patients carers(</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Health coaching education, delivery and Digital tool support for self management(</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Conflict resolution and change management to address barriers and motivate engagement(</a:t>
            </a:r>
            <a:r>
              <a:rPr lang="en-IN" sz="1400" dirty="0">
                <a:latin typeface="Arial" panose="020B0604020202020204" pitchFamily="34" charset="0"/>
                <a:cs typeface="Arial" panose="020B0604020202020204" pitchFamily="34" charset="0"/>
              </a:rPr>
              <a:t>Coulter, A. et al. (2015).</a:t>
            </a:r>
            <a:endParaRPr lang="en-US" sz="1400" dirty="0">
              <a:latin typeface="Arial" panose="020B0604020202020204" pitchFamily="34" charset="0"/>
              <a:cs typeface="Arial" panose="020B0604020202020204" pitchFamily="34" charset="0"/>
            </a:endParaRPr>
          </a:p>
        </p:txBody>
      </p:sp>
      <p:pic>
        <p:nvPicPr>
          <p:cNvPr id="6" name="Picture 5" descr="A diagram of a diagram&#10;&#10;AI-generated content may be incorrect.">
            <a:extLst>
              <a:ext uri="{FF2B5EF4-FFF2-40B4-BE49-F238E27FC236}">
                <a16:creationId xmlns:a16="http://schemas.microsoft.com/office/drawing/2014/main" id="{149E44E8-59BA-D177-E369-3E2701AE60C2}"/>
              </a:ext>
            </a:extLst>
          </p:cNvPr>
          <p:cNvPicPr>
            <a:picLocks noChangeAspect="1"/>
          </p:cNvPicPr>
          <p:nvPr/>
        </p:nvPicPr>
        <p:blipFill>
          <a:blip r:embed="rId2"/>
          <a:stretch>
            <a:fillRect/>
          </a:stretch>
        </p:blipFill>
        <p:spPr>
          <a:xfrm>
            <a:off x="7786688" y="1473993"/>
            <a:ext cx="4016873" cy="3848333"/>
          </a:xfrm>
          <a:prstGeom prst="rect">
            <a:avLst/>
          </a:prstGeom>
        </p:spPr>
      </p:pic>
    </p:spTree>
    <p:extLst>
      <p:ext uri="{BB962C8B-B14F-4D97-AF65-F5344CB8AC3E}">
        <p14:creationId xmlns:p14="http://schemas.microsoft.com/office/powerpoint/2010/main" val="27071664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819A-6BCC-44DF-2F7F-80896265B77D}"/>
              </a:ext>
            </a:extLst>
          </p:cNvPr>
          <p:cNvSpPr>
            <a:spLocks noGrp="1"/>
          </p:cNvSpPr>
          <p:nvPr>
            <p:ph type="title"/>
          </p:nvPr>
        </p:nvSpPr>
        <p:spPr>
          <a:xfrm>
            <a:off x="2262456" y="353019"/>
            <a:ext cx="8911687" cy="870788"/>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Values for co-productive in NF1 care</a:t>
            </a:r>
          </a:p>
        </p:txBody>
      </p:sp>
      <p:sp>
        <p:nvSpPr>
          <p:cNvPr id="3" name="TextBox 2">
            <a:extLst>
              <a:ext uri="{FF2B5EF4-FFF2-40B4-BE49-F238E27FC236}">
                <a16:creationId xmlns:a16="http://schemas.microsoft.com/office/drawing/2014/main" id="{F6EFD280-4241-2798-FF03-0105AE366CBE}"/>
              </a:ext>
            </a:extLst>
          </p:cNvPr>
          <p:cNvSpPr txBox="1"/>
          <p:nvPr/>
        </p:nvSpPr>
        <p:spPr>
          <a:xfrm>
            <a:off x="1595966" y="1223807"/>
            <a:ext cx="10244666" cy="1877437"/>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Respect for every patient, uniqueness, right and health beliefs(</a:t>
            </a:r>
            <a:r>
              <a:rPr lang="en-IN" sz="1400" dirty="0">
                <a:latin typeface="Arial" panose="020B0604020202020204" pitchFamily="34" charset="0"/>
                <a:cs typeface="Arial" panose="020B0604020202020204" pitchFamily="34" charset="0"/>
              </a:rPr>
              <a:t>King's Fund (2013)</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Commitment to inclusion, equality, and anti-discrimination for visible differences(</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Honest, transparent communication, and share decision-making as standard(</a:t>
            </a:r>
            <a:r>
              <a:rPr lang="en-IN" sz="1400" dirty="0">
                <a:latin typeface="Arial" panose="020B0604020202020204" pitchFamily="34" charset="0"/>
                <a:cs typeface="Arial" panose="020B0604020202020204" pitchFamily="34" charset="0"/>
              </a:rPr>
              <a:t>NHS England (2022)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Valuing live experience and expertise of patience, families, and peer leaders(</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a:p>
            <a:endParaRPr lang="en-US" dirty="0"/>
          </a:p>
        </p:txBody>
      </p:sp>
      <p:pic>
        <p:nvPicPr>
          <p:cNvPr id="5" name="Picture 4" descr="A diagram of a diagram of a community&#10;&#10;AI-generated content may be incorrect.">
            <a:extLst>
              <a:ext uri="{FF2B5EF4-FFF2-40B4-BE49-F238E27FC236}">
                <a16:creationId xmlns:a16="http://schemas.microsoft.com/office/drawing/2014/main" id="{B1029B5B-8BED-1E9A-C243-A74C409E6593}"/>
              </a:ext>
            </a:extLst>
          </p:cNvPr>
          <p:cNvPicPr>
            <a:picLocks noChangeAspect="1"/>
          </p:cNvPicPr>
          <p:nvPr/>
        </p:nvPicPr>
        <p:blipFill>
          <a:blip r:embed="rId2"/>
          <a:stretch>
            <a:fillRect/>
          </a:stretch>
        </p:blipFill>
        <p:spPr>
          <a:xfrm>
            <a:off x="2832100" y="3429000"/>
            <a:ext cx="6527800" cy="2418852"/>
          </a:xfrm>
          <a:prstGeom prst="rect">
            <a:avLst/>
          </a:prstGeom>
        </p:spPr>
      </p:pic>
      <p:sp>
        <p:nvSpPr>
          <p:cNvPr id="6" name="TextBox 5">
            <a:extLst>
              <a:ext uri="{FF2B5EF4-FFF2-40B4-BE49-F238E27FC236}">
                <a16:creationId xmlns:a16="http://schemas.microsoft.com/office/drawing/2014/main" id="{3577E8FF-571E-24DA-2D79-492D4E8C3B55}"/>
              </a:ext>
            </a:extLst>
          </p:cNvPr>
          <p:cNvSpPr txBox="1"/>
          <p:nvPr/>
        </p:nvSpPr>
        <p:spPr>
          <a:xfrm>
            <a:off x="4504819" y="5913998"/>
            <a:ext cx="3640667"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3"/>
              </a:rPr>
              <a:t>england.nhs.uk</a:t>
            </a:r>
            <a:r>
              <a:rPr lang="en-US" sz="1100" dirty="0">
                <a:latin typeface="Arial" panose="020B0604020202020204" pitchFamily="34" charset="0"/>
                <a:cs typeface="Arial" panose="020B0604020202020204" pitchFamily="34" charset="0"/>
                <a:hlinkClick r:id="rId3"/>
              </a:rPr>
              <a:t>(2025)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0070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CEC27-8998-70B9-C7FA-420520377B32}"/>
              </a:ext>
            </a:extLst>
          </p:cNvPr>
          <p:cNvSpPr>
            <a:spLocks noGrp="1"/>
          </p:cNvSpPr>
          <p:nvPr>
            <p:ph type="title"/>
          </p:nvPr>
        </p:nvSpPr>
        <p:spPr>
          <a:xfrm>
            <a:off x="1687669" y="624110"/>
            <a:ext cx="8812782" cy="800572"/>
          </a:xfrm>
        </p:spPr>
        <p:txBody>
          <a:bodyPr vert="horz" lIns="91440" tIns="45720" rIns="91440" bIns="45720" rtlCol="0" anchor="t">
            <a:noAutofit/>
          </a:bodyPr>
          <a:lstStyle/>
          <a:p>
            <a:pPr>
              <a:lnSpc>
                <a:spcPct val="90000"/>
              </a:lnSpc>
            </a:pPr>
            <a:r>
              <a:rPr lang="en-US" sz="3200" b="1" dirty="0" err="1">
                <a:solidFill>
                  <a:srgbClr val="7030A0"/>
                </a:solidFill>
                <a:latin typeface="Arial" panose="020B0604020202020204" pitchFamily="34" charset="0"/>
                <a:cs typeface="Arial" panose="020B0604020202020204" pitchFamily="34" charset="0"/>
              </a:rPr>
              <a:t>Behaviours</a:t>
            </a:r>
            <a:r>
              <a:rPr lang="en-US" sz="3200" b="1" dirty="0">
                <a:solidFill>
                  <a:srgbClr val="7030A0"/>
                </a:solidFill>
                <a:latin typeface="Arial" panose="020B0604020202020204" pitchFamily="34" charset="0"/>
                <a:cs typeface="Arial" panose="020B0604020202020204" pitchFamily="34" charset="0"/>
              </a:rPr>
              <a:t> For Co-Productive In NF1 Care</a:t>
            </a:r>
          </a:p>
        </p:txBody>
      </p:sp>
      <p:sp>
        <p:nvSpPr>
          <p:cNvPr id="3" name="TextBox 2">
            <a:extLst>
              <a:ext uri="{FF2B5EF4-FFF2-40B4-BE49-F238E27FC236}">
                <a16:creationId xmlns:a16="http://schemas.microsoft.com/office/drawing/2014/main" id="{35BAEC70-288F-FFD8-C1A2-1A8EDB1A4BA4}"/>
              </a:ext>
            </a:extLst>
          </p:cNvPr>
          <p:cNvSpPr txBox="1"/>
          <p:nvPr/>
        </p:nvSpPr>
        <p:spPr>
          <a:xfrm>
            <a:off x="1691549" y="1424682"/>
            <a:ext cx="4140772" cy="3777622"/>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Consistently involving patients/families as equal partners in all decisions and reviews(NHS England (2025)</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Openness to feedback and flexible adaptation of services in response to individual needs(Whittington NHS (2025)</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Actively supporting Peer networks, social prescribing, and committee-based initiatives(Pathways of Care UK (2024).</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Advocating for patients and empowerment, dignity, and psychological well-being at every stage(The Alliance Scotland (2023)</a:t>
            </a:r>
          </a:p>
        </p:txBody>
      </p:sp>
      <p:pic>
        <p:nvPicPr>
          <p:cNvPr id="5" name="Picture 4" descr="A diagram of a process&#10;&#10;AI-generated content may be incorrect.">
            <a:extLst>
              <a:ext uri="{FF2B5EF4-FFF2-40B4-BE49-F238E27FC236}">
                <a16:creationId xmlns:a16="http://schemas.microsoft.com/office/drawing/2014/main" id="{253C6F50-676E-36F7-E9E9-C58179091A7C}"/>
              </a:ext>
            </a:extLst>
          </p:cNvPr>
          <p:cNvPicPr>
            <a:picLocks noChangeAspect="1"/>
          </p:cNvPicPr>
          <p:nvPr/>
        </p:nvPicPr>
        <p:blipFill>
          <a:blip r:embed="rId2"/>
          <a:stretch>
            <a:fillRect/>
          </a:stretch>
        </p:blipFill>
        <p:spPr>
          <a:xfrm>
            <a:off x="5994873" y="1536694"/>
            <a:ext cx="5729224" cy="3308626"/>
          </a:xfrm>
          <a:prstGeom prst="rect">
            <a:avLst/>
          </a:prstGeom>
        </p:spPr>
      </p:pic>
      <p:sp>
        <p:nvSpPr>
          <p:cNvPr id="6" name="TextBox 5">
            <a:extLst>
              <a:ext uri="{FF2B5EF4-FFF2-40B4-BE49-F238E27FC236}">
                <a16:creationId xmlns:a16="http://schemas.microsoft.com/office/drawing/2014/main" id="{89422644-047C-C466-8DB6-2FE5E085A8A1}"/>
              </a:ext>
            </a:extLst>
          </p:cNvPr>
          <p:cNvSpPr txBox="1"/>
          <p:nvPr/>
        </p:nvSpPr>
        <p:spPr>
          <a:xfrm>
            <a:off x="7273775" y="4826527"/>
            <a:ext cx="3226676"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3"/>
              </a:rPr>
              <a:t>nih.gov.articles</a:t>
            </a:r>
            <a:r>
              <a:rPr lang="en-US" sz="1100" dirty="0">
                <a:latin typeface="Arial" panose="020B0604020202020204" pitchFamily="34" charset="0"/>
                <a:cs typeface="Arial" panose="020B0604020202020204" pitchFamily="34" charset="0"/>
                <a:hlinkClick r:id="rId3"/>
              </a:rPr>
              <a:t>(2025)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271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16DF-F60A-7CE6-E12C-E6A025C4D080}"/>
              </a:ext>
            </a:extLst>
          </p:cNvPr>
          <p:cNvSpPr>
            <a:spLocks noGrp="1"/>
          </p:cNvSpPr>
          <p:nvPr>
            <p:ph type="title"/>
          </p:nvPr>
        </p:nvSpPr>
        <p:spPr>
          <a:xfrm>
            <a:off x="1869360" y="714375"/>
            <a:ext cx="9334667" cy="726377"/>
          </a:xfrm>
        </p:spPr>
        <p:txBody>
          <a:bodyPr vert="horz" lIns="91440" tIns="45720" rIns="91440" bIns="45720" rtlCol="0" anchor="t">
            <a:no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Comprehensive Model Of Personalized Care</a:t>
            </a:r>
          </a:p>
        </p:txBody>
      </p:sp>
      <p:sp>
        <p:nvSpPr>
          <p:cNvPr id="3" name="TextBox 2">
            <a:extLst>
              <a:ext uri="{FF2B5EF4-FFF2-40B4-BE49-F238E27FC236}">
                <a16:creationId xmlns:a16="http://schemas.microsoft.com/office/drawing/2014/main" id="{58A9DC78-A28C-DDE7-6342-ED9F514EFCA3}"/>
              </a:ext>
            </a:extLst>
          </p:cNvPr>
          <p:cNvSpPr txBox="1"/>
          <p:nvPr/>
        </p:nvSpPr>
        <p:spPr>
          <a:xfrm>
            <a:off x="1683956" y="1803626"/>
            <a:ext cx="9957753" cy="3777622"/>
          </a:xfrm>
          <a:prstGeom prst="rect">
            <a:avLst/>
          </a:prstGeom>
        </p:spPr>
        <p:txBody>
          <a:bodyPr vert="horz" lIns="91440" tIns="45720" rIns="91440" bIns="45720" rtlCol="0">
            <a:normAutofit/>
          </a:bodyPr>
          <a:lstStyle/>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Shared decision making: </a:t>
            </a:r>
            <a:r>
              <a:rPr lang="en-US" sz="1400" dirty="0">
                <a:solidFill>
                  <a:srgbClr val="000000"/>
                </a:solidFill>
                <a:latin typeface="Arial" panose="020B0604020202020204" pitchFamily="34" charset="0"/>
                <a:cs typeface="Arial" panose="020B0604020202020204" pitchFamily="34" charset="0"/>
              </a:rPr>
              <a:t>Regular</a:t>
            </a:r>
            <a:r>
              <a:rPr lang="en-US" sz="1400" b="1" dirty="0">
                <a:solidFill>
                  <a:srgbClr val="000000"/>
                </a:solidFill>
                <a:latin typeface="Arial" panose="020B0604020202020204" pitchFamily="34" charset="0"/>
                <a:cs typeface="Arial" panose="020B0604020202020204" pitchFamily="34" charset="0"/>
              </a:rPr>
              <a:t> MDT </a:t>
            </a:r>
            <a:r>
              <a:rPr lang="en-US" sz="1400" dirty="0">
                <a:solidFill>
                  <a:srgbClr val="000000"/>
                </a:solidFill>
                <a:latin typeface="Arial" panose="020B0604020202020204" pitchFamily="34" charset="0"/>
                <a:cs typeface="Arial" panose="020B0604020202020204" pitchFamily="34" charset="0"/>
              </a:rPr>
              <a:t>consultations and use of decision aids help patients actively shaped their</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care and treatment choices.</a:t>
            </a:r>
            <a:r>
              <a:rPr lang="en-IN" sz="1400" dirty="0"/>
              <a:t> </a:t>
            </a:r>
            <a:r>
              <a:rPr lang="en-IN" sz="1400" dirty="0">
                <a:latin typeface="Arial" panose="020B0604020202020204" pitchFamily="34" charset="0"/>
                <a:cs typeface="Arial" panose="020B0604020202020204" pitchFamily="34" charset="0"/>
              </a:rPr>
              <a:t>(NICE(2023)</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400" dirty="0">
              <a:solidFill>
                <a:srgbClr val="000000"/>
              </a:solidFill>
            </a:endParaRPr>
          </a:p>
          <a:p>
            <a:pPr marL="285750" indent="-285750">
              <a:lnSpc>
                <a:spcPct val="90000"/>
              </a:lnSpc>
              <a:spcBef>
                <a:spcPts val="1000"/>
              </a:spcBef>
              <a:buClr>
                <a:schemeClr val="accent1"/>
              </a:buClr>
              <a:buFont typeface="Arial" panose="020B0604020202020204" pitchFamily="34" charset="0"/>
              <a:buChar char="•"/>
            </a:pPr>
            <a:r>
              <a:rPr lang="en-US" b="1" dirty="0" err="1">
                <a:solidFill>
                  <a:srgbClr val="7030A0"/>
                </a:solidFill>
                <a:latin typeface="Arial" panose="020B0604020202020204" pitchFamily="34" charset="0"/>
                <a:cs typeface="Arial" panose="020B0604020202020204" pitchFamily="34" charset="0"/>
              </a:rPr>
              <a:t>Personalised</a:t>
            </a:r>
            <a:r>
              <a:rPr lang="en-US" b="1" dirty="0">
                <a:solidFill>
                  <a:srgbClr val="7030A0"/>
                </a:solidFill>
                <a:latin typeface="Arial" panose="020B0604020202020204" pitchFamily="34" charset="0"/>
                <a:cs typeface="Arial" panose="020B0604020202020204" pitchFamily="34" charset="0"/>
              </a:rPr>
              <a:t> care/support planning: </a:t>
            </a:r>
            <a:r>
              <a:rPr lang="en-US" sz="1400" dirty="0">
                <a:solidFill>
                  <a:srgbClr val="000000"/>
                </a:solidFill>
                <a:latin typeface="Arial" panose="020B0604020202020204" pitchFamily="34" charset="0"/>
                <a:cs typeface="Arial" panose="020B0604020202020204" pitchFamily="34" charset="0"/>
              </a:rPr>
              <a:t>Holistic annual plans, integrate, medical, social, psychological, and educational goals, incorporate key life transitions.</a:t>
            </a:r>
          </a:p>
          <a:p>
            <a:pPr>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Supported self management: </a:t>
            </a:r>
            <a:r>
              <a:rPr lang="en-US" sz="1400" dirty="0">
                <a:solidFill>
                  <a:srgbClr val="000000"/>
                </a:solidFill>
                <a:latin typeface="Arial" panose="020B0604020202020204" pitchFamily="34" charset="0"/>
                <a:cs typeface="Arial" panose="020B0604020202020204" pitchFamily="34" charset="0"/>
              </a:rPr>
              <a:t>Access to </a:t>
            </a:r>
            <a:r>
              <a:rPr lang="en-US" sz="1400" b="1" dirty="0">
                <a:solidFill>
                  <a:srgbClr val="000000"/>
                </a:solidFill>
                <a:latin typeface="Arial" panose="020B0604020202020204" pitchFamily="34" charset="0"/>
                <a:cs typeface="Arial" panose="020B0604020202020204" pitchFamily="34" charset="0"/>
              </a:rPr>
              <a:t>digital toolkits, symptom, tracking,</a:t>
            </a:r>
            <a:r>
              <a:rPr lang="en-US" sz="1400" dirty="0">
                <a:solidFill>
                  <a:srgbClr val="000000"/>
                </a:solidFill>
                <a:latin typeface="Arial" panose="020B0604020202020204" pitchFamily="34" charset="0"/>
                <a:cs typeface="Arial" panose="020B0604020202020204" pitchFamily="34" charset="0"/>
              </a:rPr>
              <a:t> and structured education, empowers patients and families.(</a:t>
            </a:r>
            <a:r>
              <a:rPr lang="en-IN" sz="1400" dirty="0">
                <a:latin typeface="Arial" panose="020B0604020202020204" pitchFamily="34" charset="0"/>
                <a:cs typeface="Arial" panose="020B0604020202020204" pitchFamily="34" charset="0"/>
              </a:rPr>
              <a:t>Coulter, A., et al. (2015)</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Patient choice: </a:t>
            </a:r>
            <a:r>
              <a:rPr lang="en-US" sz="1400" dirty="0">
                <a:solidFill>
                  <a:srgbClr val="000000"/>
                </a:solidFill>
                <a:latin typeface="Arial" panose="020B0604020202020204" pitchFamily="34" charset="0"/>
                <a:cs typeface="Arial" panose="020B0604020202020204" pitchFamily="34" charset="0"/>
              </a:rPr>
              <a:t>Personal health budgets for complex </a:t>
            </a:r>
            <a:r>
              <a:rPr lang="en-US" sz="1400" b="1" dirty="0">
                <a:solidFill>
                  <a:srgbClr val="000000"/>
                </a:solidFill>
                <a:latin typeface="Arial" panose="020B0604020202020204" pitchFamily="34" charset="0"/>
                <a:cs typeface="Arial" panose="020B0604020202020204" pitchFamily="34" charset="0"/>
              </a:rPr>
              <a:t>needs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enable flexible</a:t>
            </a:r>
            <a:r>
              <a:rPr lang="en-US" sz="1400" dirty="0">
                <a:solidFill>
                  <a:srgbClr val="000000"/>
                </a:solidFill>
                <a:latin typeface="Arial" panose="020B0604020202020204" pitchFamily="34" charset="0"/>
                <a:cs typeface="Arial" panose="020B0604020202020204" pitchFamily="34" charset="0"/>
              </a:rPr>
              <a:t>, access to </a:t>
            </a:r>
            <a:r>
              <a:rPr lang="en-US" sz="1400" b="1" dirty="0">
                <a:solidFill>
                  <a:srgbClr val="000000"/>
                </a:solidFill>
                <a:latin typeface="Arial" panose="020B0604020202020204" pitchFamily="34" charset="0"/>
                <a:cs typeface="Arial" panose="020B0604020202020204" pitchFamily="34" charset="0"/>
              </a:rPr>
              <a:t>therapy</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respite</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community resources.</a:t>
            </a:r>
          </a:p>
          <a:p>
            <a:pPr>
              <a:lnSpc>
                <a:spcPct val="90000"/>
              </a:lnSpc>
              <a:spcBef>
                <a:spcPts val="1000"/>
              </a:spcBef>
              <a:buClr>
                <a:schemeClr val="accent1"/>
              </a:buClr>
              <a:buFont typeface="Wingdings 3" charset="2"/>
              <a:buChar char=""/>
            </a:pPr>
            <a:endParaRPr lang="en-US" sz="1200" dirty="0">
              <a:solidFill>
                <a:srgbClr val="000000"/>
              </a:solidFill>
            </a:endParaRPr>
          </a:p>
        </p:txBody>
      </p:sp>
    </p:spTree>
    <p:extLst>
      <p:ext uri="{BB962C8B-B14F-4D97-AF65-F5344CB8AC3E}">
        <p14:creationId xmlns:p14="http://schemas.microsoft.com/office/powerpoint/2010/main" val="2329437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1EAD48-016F-EB49-D25D-86C36EB5EEC0}"/>
              </a:ext>
            </a:extLst>
          </p:cNvPr>
          <p:cNvSpPr txBox="1"/>
          <p:nvPr/>
        </p:nvSpPr>
        <p:spPr>
          <a:xfrm>
            <a:off x="1933322" y="5386389"/>
            <a:ext cx="3886200" cy="307777"/>
          </a:xfrm>
          <a:prstGeom prst="rect">
            <a:avLst/>
          </a:prstGeom>
          <a:noFill/>
        </p:spPr>
        <p:txBody>
          <a:bodyPr wrap="square" rtlCol="0">
            <a:spAutoFit/>
          </a:bodyPr>
          <a:lstStyle/>
          <a:p>
            <a:r>
              <a:rPr lang="en-US" sz="1400" dirty="0" err="1">
                <a:latin typeface="Arial" panose="020B0604020202020204" pitchFamily="34" charset="0"/>
                <a:cs typeface="Arial" panose="020B0604020202020204" pitchFamily="34" charset="0"/>
              </a:rPr>
              <a:t>Source:</a:t>
            </a:r>
            <a:r>
              <a:rPr lang="en-US" sz="1400" dirty="0" err="1">
                <a:latin typeface="Arial" panose="020B0604020202020204" pitchFamily="34" charset="0"/>
                <a:cs typeface="Arial" panose="020B0604020202020204" pitchFamily="34" charset="0"/>
                <a:hlinkClick r:id="rId2"/>
              </a:rPr>
              <a:t>southeastclinicalnetworks</a:t>
            </a:r>
            <a:r>
              <a:rPr lang="en-US" sz="1400" dirty="0">
                <a:latin typeface="Arial" panose="020B0604020202020204" pitchFamily="34" charset="0"/>
                <a:cs typeface="Arial" panose="020B0604020202020204" pitchFamily="34" charset="0"/>
                <a:hlinkClick r:id="rId2"/>
              </a:rPr>
              <a:t>(2025)</a:t>
            </a:r>
            <a:endParaRPr lang="en-US" sz="1400" dirty="0">
              <a:latin typeface="Arial" panose="020B0604020202020204" pitchFamily="34" charset="0"/>
              <a:cs typeface="Arial" panose="020B0604020202020204" pitchFamily="34" charset="0"/>
            </a:endParaRPr>
          </a:p>
        </p:txBody>
      </p:sp>
      <p:sp>
        <p:nvSpPr>
          <p:cNvPr id="8" name="TextBox 7">
            <a:hlinkClick r:id="rId3"/>
            <a:extLst>
              <a:ext uri="{FF2B5EF4-FFF2-40B4-BE49-F238E27FC236}">
                <a16:creationId xmlns:a16="http://schemas.microsoft.com/office/drawing/2014/main" id="{DA4ECEB8-1CDF-3C60-0009-CD9E66ABEC07}"/>
              </a:ext>
            </a:extLst>
          </p:cNvPr>
          <p:cNvSpPr txBox="1"/>
          <p:nvPr/>
        </p:nvSpPr>
        <p:spPr>
          <a:xfrm>
            <a:off x="8193505" y="5382631"/>
            <a:ext cx="3503395"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2"/>
              </a:rPr>
              <a:t>southeastclinicalnetworks(2025)</a:t>
            </a:r>
            <a:endParaRPr lang="en-US" sz="1400" dirty="0">
              <a:latin typeface="Arial" panose="020B0604020202020204" pitchFamily="34" charset="0"/>
              <a:cs typeface="Arial" panose="020B0604020202020204" pitchFamily="34" charset="0"/>
            </a:endParaRPr>
          </a:p>
        </p:txBody>
      </p:sp>
      <p:pic>
        <p:nvPicPr>
          <p:cNvPr id="9" name="Picture 8" descr="A screenshot of a computer&#10;&#10;AI-generated content may be incorrect.">
            <a:extLst>
              <a:ext uri="{FF2B5EF4-FFF2-40B4-BE49-F238E27FC236}">
                <a16:creationId xmlns:a16="http://schemas.microsoft.com/office/drawing/2014/main" id="{8F0D483D-B6F2-213C-F145-DEF45441B5B3}"/>
              </a:ext>
            </a:extLst>
          </p:cNvPr>
          <p:cNvPicPr>
            <a:picLocks noChangeAspect="1"/>
          </p:cNvPicPr>
          <p:nvPr/>
        </p:nvPicPr>
        <p:blipFill>
          <a:blip r:embed="rId4"/>
          <a:srcRect l="31356" t="43559" r="32163" b="21689"/>
          <a:stretch>
            <a:fillRect/>
          </a:stretch>
        </p:blipFill>
        <p:spPr>
          <a:xfrm>
            <a:off x="1251285" y="1632637"/>
            <a:ext cx="5799219" cy="3592726"/>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CD38A24B-70BD-1CA5-0CEA-DF5647E721AB}"/>
              </a:ext>
            </a:extLst>
          </p:cNvPr>
          <p:cNvPicPr>
            <a:picLocks noChangeAspect="1"/>
          </p:cNvPicPr>
          <p:nvPr/>
        </p:nvPicPr>
        <p:blipFill>
          <a:blip r:embed="rId5"/>
          <a:srcRect l="33833" t="36994" r="33349" b="25635"/>
          <a:stretch>
            <a:fillRect/>
          </a:stretch>
        </p:blipFill>
        <p:spPr>
          <a:xfrm>
            <a:off x="7340675" y="1632637"/>
            <a:ext cx="4851325" cy="3592726"/>
          </a:xfrm>
          <a:prstGeom prst="rect">
            <a:avLst/>
          </a:prstGeom>
        </p:spPr>
      </p:pic>
    </p:spTree>
    <p:extLst>
      <p:ext uri="{BB962C8B-B14F-4D97-AF65-F5344CB8AC3E}">
        <p14:creationId xmlns:p14="http://schemas.microsoft.com/office/powerpoint/2010/main" val="1883462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D67F-87CA-4D80-5F22-0BEFD76B3C61}"/>
              </a:ext>
            </a:extLst>
          </p:cNvPr>
          <p:cNvSpPr>
            <a:spLocks noGrp="1"/>
          </p:cNvSpPr>
          <p:nvPr>
            <p:ph type="title"/>
          </p:nvPr>
        </p:nvSpPr>
        <p:spPr>
          <a:xfrm>
            <a:off x="1702636" y="351493"/>
            <a:ext cx="10238226" cy="1280890"/>
          </a:xfrm>
        </p:spPr>
        <p:txBody>
          <a:bodyPr vert="horz" lIns="91440" tIns="45720" rIns="91440" bIns="45720" rtlCol="0" anchor="t">
            <a:norm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Recommendations For Effective NF1 Using </a:t>
            </a:r>
            <a:r>
              <a:rPr lang="en-US" sz="3200" b="1" dirty="0" err="1">
                <a:solidFill>
                  <a:srgbClr val="7030A0"/>
                </a:solidFill>
                <a:latin typeface="Arial" panose="020B0604020202020204" pitchFamily="34" charset="0"/>
                <a:cs typeface="Arial" panose="020B0604020202020204" pitchFamily="34" charset="0"/>
              </a:rPr>
              <a:t>Personalised</a:t>
            </a:r>
            <a:r>
              <a:rPr lang="en-US" sz="3200" b="1" dirty="0">
                <a:solidFill>
                  <a:srgbClr val="7030A0"/>
                </a:solidFill>
                <a:latin typeface="Arial" panose="020B0604020202020204" pitchFamily="34" charset="0"/>
                <a:cs typeface="Arial" panose="020B0604020202020204" pitchFamily="34" charset="0"/>
              </a:rPr>
              <a:t> And Self Management Models</a:t>
            </a:r>
          </a:p>
        </p:txBody>
      </p:sp>
      <p:sp>
        <p:nvSpPr>
          <p:cNvPr id="3" name="TextBox 2">
            <a:extLst>
              <a:ext uri="{FF2B5EF4-FFF2-40B4-BE49-F238E27FC236}">
                <a16:creationId xmlns:a16="http://schemas.microsoft.com/office/drawing/2014/main" id="{4C47C70E-39FE-FFA1-5544-09CB2FB3E28A}"/>
              </a:ext>
            </a:extLst>
          </p:cNvPr>
          <p:cNvSpPr txBox="1"/>
          <p:nvPr/>
        </p:nvSpPr>
        <p:spPr>
          <a:xfrm>
            <a:off x="872358" y="1779528"/>
            <a:ext cx="6838183" cy="4594679"/>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Social Prescribing: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link patient to  </a:t>
            </a:r>
            <a:r>
              <a:rPr lang="en-US" sz="1400" b="1" dirty="0">
                <a:latin typeface="Arial" panose="020B0604020202020204" pitchFamily="34" charset="0"/>
                <a:cs typeface="Arial" panose="020B0604020202020204" pitchFamily="34" charset="0"/>
              </a:rPr>
              <a:t>support groups, charities</a:t>
            </a:r>
            <a:r>
              <a:rPr lang="en-US" sz="1400" dirty="0">
                <a:latin typeface="Arial" panose="020B0604020202020204" pitchFamily="34" charset="0"/>
                <a:cs typeface="Arial" panose="020B0604020202020204" pitchFamily="34" charset="0"/>
              </a:rPr>
              <a:t>, and mental health services to reduce</a:t>
            </a:r>
            <a:r>
              <a:rPr lang="en-US" sz="1400" b="1" dirty="0">
                <a:latin typeface="Arial" panose="020B0604020202020204" pitchFamily="34" charset="0"/>
                <a:cs typeface="Arial" panose="020B0604020202020204" pitchFamily="34" charset="0"/>
              </a:rPr>
              <a:t> isolation </a:t>
            </a:r>
            <a:r>
              <a:rPr lang="en-US" sz="1400" dirty="0">
                <a:latin typeface="Arial" panose="020B0604020202020204" pitchFamily="34" charset="0"/>
                <a:cs typeface="Arial" panose="020B0604020202020204" pitchFamily="34" charset="0"/>
              </a:rPr>
              <a:t>and address </a:t>
            </a:r>
            <a:r>
              <a:rPr lang="en-US" sz="1400" b="1" dirty="0">
                <a:latin typeface="Arial" panose="020B0604020202020204" pitchFamily="34" charset="0"/>
                <a:cs typeface="Arial" panose="020B0604020202020204" pitchFamily="34" charset="0"/>
              </a:rPr>
              <a:t>psychological </a:t>
            </a:r>
            <a:r>
              <a:rPr lang="en-US" sz="1400" dirty="0">
                <a:latin typeface="Arial" panose="020B0604020202020204" pitchFamily="34" charset="0"/>
                <a:cs typeface="Arial" panose="020B0604020202020204" pitchFamily="34" charset="0"/>
              </a:rPr>
              <a:t>needs.(</a:t>
            </a:r>
            <a:r>
              <a:rPr lang="en-IN" sz="1400" dirty="0">
                <a:latin typeface="Arial" panose="020B0604020202020204" pitchFamily="34" charset="0"/>
                <a:cs typeface="Arial" panose="020B0604020202020204" pitchFamily="34" charset="0"/>
              </a:rPr>
              <a:t>NHS England (2022)</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Proactive care coordination: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assigned dedicated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care coordinators to facilitate seamless care across </a:t>
            </a:r>
            <a:r>
              <a:rPr lang="en-US" sz="1400" b="1" dirty="0">
                <a:latin typeface="Arial" panose="020B0604020202020204" pitchFamily="34" charset="0"/>
                <a:cs typeface="Arial" panose="020B0604020202020204" pitchFamily="34" charset="0"/>
              </a:rPr>
              <a:t>NHS </a:t>
            </a:r>
            <a:r>
              <a:rPr lang="en-US" sz="1400" dirty="0">
                <a:latin typeface="Arial" panose="020B0604020202020204" pitchFamily="34" charset="0"/>
                <a:cs typeface="Arial" panose="020B0604020202020204" pitchFamily="34" charset="0"/>
              </a:rPr>
              <a:t>using </a:t>
            </a:r>
            <a:r>
              <a:rPr lang="en-US" sz="1400" b="1" dirty="0">
                <a:latin typeface="Arial" panose="020B0604020202020204" pitchFamily="34" charset="0"/>
                <a:cs typeface="Arial" panose="020B0604020202020204" pitchFamily="34" charset="0"/>
              </a:rPr>
              <a:t>electronic health records</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England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Community and digital support: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scale up  digital </a:t>
            </a:r>
            <a:r>
              <a:rPr lang="en-US" sz="1400" b="1" dirty="0">
                <a:latin typeface="Arial" panose="020B0604020202020204" pitchFamily="34" charset="0"/>
                <a:cs typeface="Arial" panose="020B0604020202020204" pitchFamily="34" charset="0"/>
              </a:rPr>
              <a:t>Peer groups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pain psychology  </a:t>
            </a:r>
            <a:r>
              <a:rPr lang="en-US" sz="1400" dirty="0">
                <a:latin typeface="Arial" panose="020B0604020202020204" pitchFamily="34" charset="0"/>
                <a:cs typeface="Arial" panose="020B0604020202020204" pitchFamily="34" charset="0"/>
              </a:rPr>
              <a:t>access  and </a:t>
            </a:r>
            <a:r>
              <a:rPr lang="en-US" sz="1400" b="1" dirty="0">
                <a:latin typeface="Arial" panose="020B0604020202020204" pitchFamily="34" charset="0"/>
                <a:cs typeface="Arial" panose="020B0604020202020204" pitchFamily="34" charset="0"/>
              </a:rPr>
              <a:t>rapid diagnostic</a:t>
            </a:r>
            <a:r>
              <a:rPr lang="en-US" sz="1400" dirty="0">
                <a:latin typeface="Arial" panose="020B0604020202020204" pitchFamily="34" charset="0"/>
                <a:cs typeface="Arial" panose="020B0604020202020204" pitchFamily="34" charset="0"/>
              </a:rPr>
              <a:t> pathways.(</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Implementation: </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regular audit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feedback</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partnership</a:t>
            </a:r>
            <a:r>
              <a:rPr lang="en-US" sz="1400" dirty="0">
                <a:latin typeface="Arial" panose="020B0604020202020204" pitchFamily="34" charset="0"/>
                <a:cs typeface="Arial" panose="020B0604020202020204" pitchFamily="34" charset="0"/>
              </a:rPr>
              <a:t> with patients</a:t>
            </a:r>
            <a:r>
              <a:rPr lang="en-US" sz="1400" b="1" dirty="0">
                <a:latin typeface="Arial" panose="020B0604020202020204" pitchFamily="34" charset="0"/>
                <a:cs typeface="Arial" panose="020B0604020202020204" pitchFamily="34" charset="0"/>
              </a:rPr>
              <a:t> charities </a:t>
            </a:r>
            <a:r>
              <a:rPr lang="en-US" sz="1400" dirty="0">
                <a:latin typeface="Arial" panose="020B0604020202020204" pitchFamily="34" charset="0"/>
                <a:cs typeface="Arial" panose="020B0604020202020204" pitchFamily="34" charset="0"/>
              </a:rPr>
              <a:t>to drive </a:t>
            </a:r>
            <a:r>
              <a:rPr lang="en-US" sz="1400" b="1" dirty="0">
                <a:latin typeface="Arial" panose="020B0604020202020204" pitchFamily="34" charset="0"/>
                <a:cs typeface="Arial" panose="020B0604020202020204" pitchFamily="34" charset="0"/>
              </a:rPr>
              <a:t>quality</a:t>
            </a:r>
            <a:r>
              <a:rPr lang="en-US" sz="1400" dirty="0">
                <a:latin typeface="Arial" panose="020B0604020202020204" pitchFamily="34" charset="0"/>
                <a:cs typeface="Arial" panose="020B0604020202020204" pitchFamily="34" charset="0"/>
              </a:rPr>
              <a:t>, improvement and</a:t>
            </a:r>
            <a:r>
              <a:rPr lang="en-US" sz="1400" b="1" dirty="0">
                <a:latin typeface="Arial" panose="020B0604020202020204" pitchFamily="34" charset="0"/>
                <a:cs typeface="Arial" panose="020B0604020202020204" pitchFamily="34" charset="0"/>
              </a:rPr>
              <a:t> equity </a:t>
            </a:r>
            <a:r>
              <a:rPr lang="en-US" sz="1400" dirty="0">
                <a:latin typeface="Arial" panose="020B0604020202020204" pitchFamily="34" charset="0"/>
                <a:cs typeface="Arial" panose="020B0604020202020204" pitchFamily="34" charset="0"/>
              </a:rPr>
              <a:t>in NF1 service provision.(</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p:txBody>
      </p:sp>
      <p:pic>
        <p:nvPicPr>
          <p:cNvPr id="5" name="Picture 4" descr="A diagram of a health care system&#10;&#10;AI-generated content may be incorrect.">
            <a:extLst>
              <a:ext uri="{FF2B5EF4-FFF2-40B4-BE49-F238E27FC236}">
                <a16:creationId xmlns:a16="http://schemas.microsoft.com/office/drawing/2014/main" id="{63321808-25EF-DDEB-7F64-DF5BD930D2FB}"/>
              </a:ext>
            </a:extLst>
          </p:cNvPr>
          <p:cNvPicPr>
            <a:picLocks noChangeAspect="1"/>
          </p:cNvPicPr>
          <p:nvPr/>
        </p:nvPicPr>
        <p:blipFill>
          <a:blip r:embed="rId2"/>
          <a:srcRect r="2718" b="8781"/>
          <a:stretch>
            <a:fillRect/>
          </a:stretch>
        </p:blipFill>
        <p:spPr>
          <a:xfrm>
            <a:off x="7825044" y="1779528"/>
            <a:ext cx="4001315" cy="4001315"/>
          </a:xfrm>
          <a:prstGeom prst="rect">
            <a:avLst/>
          </a:prstGeom>
        </p:spPr>
      </p:pic>
      <p:sp>
        <p:nvSpPr>
          <p:cNvPr id="6" name="TextBox 5">
            <a:extLst>
              <a:ext uri="{FF2B5EF4-FFF2-40B4-BE49-F238E27FC236}">
                <a16:creationId xmlns:a16="http://schemas.microsoft.com/office/drawing/2014/main" id="{FCE25E49-2D18-36E7-5362-148DA3F69118}"/>
              </a:ext>
            </a:extLst>
          </p:cNvPr>
          <p:cNvSpPr txBox="1"/>
          <p:nvPr/>
        </p:nvSpPr>
        <p:spPr>
          <a:xfrm>
            <a:off x="7939547" y="5780843"/>
            <a:ext cx="4001315"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Modern Healthcare Models &amp; Patient </a:t>
            </a:r>
            <a:r>
              <a:rPr lang="en-US" sz="1100" dirty="0" err="1">
                <a:latin typeface="Arial" panose="020B0604020202020204" pitchFamily="34" charset="0"/>
                <a:cs typeface="Arial" panose="020B0604020202020204" pitchFamily="34" charset="0"/>
              </a:rPr>
              <a:t>Advoiacy</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Recomendations</a:t>
            </a:r>
            <a:r>
              <a:rPr lang="en-US" sz="1100" dirty="0">
                <a:latin typeface="Arial" panose="020B0604020202020204" pitchFamily="34" charset="0"/>
                <a:cs typeface="Arial" panose="020B0604020202020204" pitchFamily="34" charset="0"/>
              </a:rPr>
              <a:t> (2020s)</a:t>
            </a:r>
          </a:p>
        </p:txBody>
      </p:sp>
    </p:spTree>
    <p:extLst>
      <p:ext uri="{BB962C8B-B14F-4D97-AF65-F5344CB8AC3E}">
        <p14:creationId xmlns:p14="http://schemas.microsoft.com/office/powerpoint/2010/main" val="2458974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598BCB-9267-5DA8-1EA9-6C156A5ABEA2}"/>
              </a:ext>
            </a:extLst>
          </p:cNvPr>
          <p:cNvSpPr txBox="1"/>
          <p:nvPr/>
        </p:nvSpPr>
        <p:spPr>
          <a:xfrm>
            <a:off x="1366344" y="966951"/>
            <a:ext cx="10699531" cy="5509200"/>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BMJ Open (2024). Life with neurofibromatosis 1 – Danish NF1 cohort. [online] Available at: </a:t>
            </a:r>
            <a:r>
              <a:rPr lang="en-IN" sz="1600" b="1" dirty="0">
                <a:latin typeface="Arial" panose="020B0604020202020204" pitchFamily="34" charset="0"/>
                <a:cs typeface="Arial" panose="020B0604020202020204" pitchFamily="34" charset="0"/>
                <a:hlinkClick r:id="rId2"/>
              </a:rPr>
              <a:t>https://bmjopen.bmj.com/content/bmjopen/12/9/e065340.full.pdf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BMJ Open Quality (2025). Alone on our NF1 island: a patient-led mixed-method survey study. [online] Available at: </a:t>
            </a:r>
            <a:r>
              <a:rPr lang="en-IN" sz="1600" b="1" dirty="0">
                <a:latin typeface="Arial" panose="020B0604020202020204" pitchFamily="34" charset="0"/>
                <a:cs typeface="Arial" panose="020B0604020202020204" pitchFamily="34" charset="0"/>
                <a:hlinkClick r:id="rId3"/>
              </a:rPr>
              <a:t>https://bmjopenquality.bmj.com/content/14/3/e003383</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Foundation (2025). Understanding Your Breast Cancer Risk with NF1. [online] Available at: </a:t>
            </a:r>
            <a:r>
              <a:rPr lang="en-IN" sz="1600" b="1" dirty="0">
                <a:latin typeface="Arial" panose="020B0604020202020204" pitchFamily="34" charset="0"/>
                <a:cs typeface="Arial" panose="020B0604020202020204" pitchFamily="34" charset="0"/>
                <a:hlinkClick r:id="rId4"/>
              </a:rPr>
              <a:t>https://www.ctf.org/news/breast-cancer</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(2024). Pathways of Care for Neurofibromatosis Type 1 (NF1). [pdf] Available at: </a:t>
            </a:r>
            <a:r>
              <a:rPr lang="en-IN" sz="1600" b="1" dirty="0">
                <a:latin typeface="Arial" panose="020B0604020202020204" pitchFamily="34" charset="0"/>
                <a:cs typeface="Arial" panose="020B0604020202020204" pitchFamily="34" charset="0"/>
                <a:hlinkClick r:id="rId5"/>
              </a:rPr>
              <a:t>https://www.childhoodtumourtrust.org.uk/wp-content/uploads/2024/11/results.pdf</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Coulter, </a:t>
            </a:r>
            <a:r>
              <a:rPr lang="en-IN" sz="1600" dirty="0">
                <a:latin typeface="Arial" panose="020B0604020202020204" pitchFamily="34" charset="0"/>
                <a:cs typeface="Arial" panose="020B0604020202020204" pitchFamily="34" charset="0"/>
              </a:rPr>
              <a:t>A., </a:t>
            </a:r>
            <a:r>
              <a:rPr lang="en-IN" sz="1600" dirty="0">
                <a:solidFill>
                  <a:srgbClr val="FF0000"/>
                </a:solidFill>
                <a:latin typeface="Arial" panose="020B0604020202020204" pitchFamily="34" charset="0"/>
                <a:cs typeface="Arial" panose="020B0604020202020204" pitchFamily="34" charset="0"/>
              </a:rPr>
              <a:t>Entwistle</a:t>
            </a:r>
            <a:r>
              <a:rPr lang="en-IN" sz="1600" dirty="0">
                <a:latin typeface="Arial" panose="020B0604020202020204" pitchFamily="34" charset="0"/>
                <a:cs typeface="Arial" panose="020B0604020202020204" pitchFamily="34" charset="0"/>
              </a:rPr>
              <a:t>, V., </a:t>
            </a:r>
            <a:r>
              <a:rPr lang="en-IN" sz="1600" dirty="0">
                <a:solidFill>
                  <a:srgbClr val="FF0000"/>
                </a:solidFill>
                <a:latin typeface="Arial" panose="020B0604020202020204" pitchFamily="34" charset="0"/>
                <a:cs typeface="Arial" panose="020B0604020202020204" pitchFamily="34" charset="0"/>
              </a:rPr>
              <a:t>Eccles, </a:t>
            </a:r>
            <a:r>
              <a:rPr lang="en-IN" sz="1600" dirty="0">
                <a:latin typeface="Arial" panose="020B0604020202020204" pitchFamily="34" charset="0"/>
                <a:cs typeface="Arial" panose="020B0604020202020204" pitchFamily="34" charset="0"/>
              </a:rPr>
              <a:t>A., </a:t>
            </a:r>
            <a:r>
              <a:rPr lang="en-IN" sz="1600" dirty="0">
                <a:solidFill>
                  <a:srgbClr val="FF0000"/>
                </a:solidFill>
                <a:latin typeface="Arial" panose="020B0604020202020204" pitchFamily="34" charset="0"/>
                <a:cs typeface="Arial" panose="020B0604020202020204" pitchFamily="34" charset="0"/>
              </a:rPr>
              <a:t>Ryan</a:t>
            </a:r>
            <a:r>
              <a:rPr lang="en-IN" sz="1600" dirty="0">
                <a:latin typeface="Arial" panose="020B0604020202020204" pitchFamily="34" charset="0"/>
                <a:cs typeface="Arial" panose="020B0604020202020204" pitchFamily="34" charset="0"/>
              </a:rPr>
              <a:t>, S. (2015). Personalised care planning for adults with chronic or long-term health conditions. Cochrane Database </a:t>
            </a:r>
            <a:r>
              <a:rPr lang="en-IN" sz="1600" dirty="0" err="1">
                <a:latin typeface="Arial" panose="020B0604020202020204" pitchFamily="34" charset="0"/>
                <a:cs typeface="Arial" panose="020B0604020202020204" pitchFamily="34" charset="0"/>
              </a:rPr>
              <a:t>Syst</a:t>
            </a:r>
            <a:r>
              <a:rPr lang="en-IN" sz="1600" dirty="0">
                <a:latin typeface="Arial" panose="020B0604020202020204" pitchFamily="34" charset="0"/>
                <a:cs typeface="Arial" panose="020B0604020202020204" pitchFamily="34" charset="0"/>
              </a:rPr>
              <a:t> Rev, 3, CD010523.</a:t>
            </a:r>
          </a:p>
          <a:p>
            <a:pPr marL="285750" indent="-285750">
              <a:buClr>
                <a:schemeClr val="tx1"/>
              </a:buClr>
              <a:buFont typeface="Arial" panose="020B0604020202020204" pitchFamily="34" charset="0"/>
              <a:buChar char="•"/>
            </a:pPr>
            <a:r>
              <a:rPr lang="en-IN" sz="1600" dirty="0">
                <a:latin typeface="Arial" panose="020B0604020202020204" pitchFamily="34" charset="0"/>
                <a:cs typeface="Arial" panose="020B0604020202020204" pitchFamily="34" charset="0"/>
              </a:rPr>
              <a:t>Children’s </a:t>
            </a:r>
            <a:r>
              <a:rPr lang="en-IN" sz="1600" dirty="0" err="1">
                <a:latin typeface="Arial" panose="020B0604020202020204" pitchFamily="34" charset="0"/>
                <a:cs typeface="Arial" panose="020B0604020202020204" pitchFamily="34" charset="0"/>
              </a:rPr>
              <a:t>Tumor</a:t>
            </a:r>
            <a:r>
              <a:rPr lang="en-IN" sz="1600" dirty="0">
                <a:latin typeface="Arial" panose="020B0604020202020204" pitchFamily="34" charset="0"/>
                <a:cs typeface="Arial" panose="020B0604020202020204" pitchFamily="34" charset="0"/>
              </a:rPr>
              <a:t> Foundation. (2025, October 23). Home - Children's </a:t>
            </a:r>
            <a:r>
              <a:rPr lang="en-IN" sz="1600" dirty="0" err="1">
                <a:latin typeface="Arial" panose="020B0604020202020204" pitchFamily="34" charset="0"/>
                <a:cs typeface="Arial" panose="020B0604020202020204" pitchFamily="34" charset="0"/>
              </a:rPr>
              <a:t>Tumor</a:t>
            </a:r>
            <a:r>
              <a:rPr lang="en-IN" sz="1600" dirty="0">
                <a:latin typeface="Arial" panose="020B0604020202020204" pitchFamily="34" charset="0"/>
                <a:cs typeface="Arial" panose="020B0604020202020204" pitchFamily="34" charset="0"/>
              </a:rPr>
              <a:t> Foundation. </a:t>
            </a:r>
            <a:r>
              <a:rPr lang="en-IN" sz="1600" dirty="0">
                <a:latin typeface="Arial" panose="020B0604020202020204" pitchFamily="34" charset="0"/>
                <a:cs typeface="Arial" panose="020B0604020202020204" pitchFamily="34" charset="0"/>
                <a:hlinkClick r:id="rId6"/>
              </a:rPr>
              <a:t>https://www.ctf.org/</a:t>
            </a:r>
            <a:r>
              <a:rPr lang="en-IN"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 Supporting children and families affected by NF1.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7"/>
              </a:rPr>
              <a:t>https://www.childhoodtumourtrust.org.uk/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 Supporting children and families affected by NF1.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7"/>
              </a:rPr>
              <a:t>https://www.childhoodtumourtrust.org.uk/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DermNet</a:t>
            </a:r>
            <a:r>
              <a:rPr lang="en-IN" sz="1600" dirty="0">
                <a:latin typeface="Arial" panose="020B0604020202020204" pitchFamily="34" charset="0"/>
                <a:cs typeface="Arial" panose="020B0604020202020204" pitchFamily="34" charset="0"/>
              </a:rPr>
              <a:t> NZ (2023). Neurofibromatosis type 1 images. [online] Available at: </a:t>
            </a:r>
            <a:r>
              <a:rPr lang="en-IN" sz="1600" b="1" dirty="0">
                <a:latin typeface="Arial" panose="020B0604020202020204" pitchFamily="34" charset="0"/>
                <a:cs typeface="Arial" panose="020B0604020202020204" pitchFamily="34" charset="0"/>
                <a:hlinkClick r:id="rId8"/>
              </a:rPr>
              <a:t>https://dermnetnz.org/topics/neurofibromatosis-type-1/</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Doser, </a:t>
            </a:r>
            <a:r>
              <a:rPr lang="en-IN" sz="1600" dirty="0">
                <a:latin typeface="Arial" panose="020B0604020202020204" pitchFamily="34" charset="0"/>
                <a:cs typeface="Arial" panose="020B0604020202020204" pitchFamily="34" charset="0"/>
              </a:rPr>
              <a:t>K., </a:t>
            </a:r>
            <a:r>
              <a:rPr lang="en-IN" sz="1600" dirty="0">
                <a:solidFill>
                  <a:srgbClr val="FF0000"/>
                </a:solidFill>
                <a:latin typeface="Arial" panose="020B0604020202020204" pitchFamily="34" charset="0"/>
                <a:cs typeface="Arial" panose="020B0604020202020204" pitchFamily="34" charset="0"/>
              </a:rPr>
              <a:t>Hove</a:t>
            </a:r>
            <a:r>
              <a:rPr lang="en-IN" sz="1600" dirty="0">
                <a:latin typeface="Arial" panose="020B0604020202020204" pitchFamily="34" charset="0"/>
                <a:cs typeface="Arial" panose="020B0604020202020204" pitchFamily="34" charset="0"/>
              </a:rPr>
              <a:t>, H.,</a:t>
            </a:r>
            <a:r>
              <a:rPr lang="en-IN" sz="1600" dirty="0">
                <a:solidFill>
                  <a:srgbClr val="FF0000"/>
                </a:solidFill>
                <a:latin typeface="Arial" panose="020B0604020202020204" pitchFamily="34" charset="0"/>
                <a:cs typeface="Arial" panose="020B0604020202020204" pitchFamily="34" charset="0"/>
              </a:rPr>
              <a:t> Østergaard</a:t>
            </a:r>
            <a:r>
              <a:rPr lang="en-IN" sz="1600" dirty="0">
                <a:latin typeface="Arial" panose="020B0604020202020204" pitchFamily="34" charset="0"/>
                <a:cs typeface="Arial" panose="020B0604020202020204" pitchFamily="34" charset="0"/>
              </a:rPr>
              <a:t>, J. </a:t>
            </a:r>
            <a:r>
              <a:rPr lang="en-IN" sz="1600" dirty="0">
                <a:solidFill>
                  <a:srgbClr val="FF0000"/>
                </a:solidFill>
                <a:latin typeface="Arial" panose="020B0604020202020204" pitchFamily="34" charset="0"/>
                <a:cs typeface="Arial" panose="020B0604020202020204" pitchFamily="34" charset="0"/>
              </a:rPr>
              <a:t>R., Bidstrup</a:t>
            </a:r>
            <a:r>
              <a:rPr lang="en-IN" sz="1600" dirty="0">
                <a:latin typeface="Arial" panose="020B0604020202020204" pitchFamily="34" charset="0"/>
                <a:cs typeface="Arial" panose="020B0604020202020204" pitchFamily="34" charset="0"/>
              </a:rPr>
              <a:t>, P. E., </a:t>
            </a:r>
            <a:r>
              <a:rPr lang="en-IN" sz="1600" dirty="0">
                <a:solidFill>
                  <a:srgbClr val="FF0000"/>
                </a:solidFill>
                <a:latin typeface="Arial" panose="020B0604020202020204" pitchFamily="34" charset="0"/>
                <a:cs typeface="Arial" panose="020B0604020202020204" pitchFamily="34" charset="0"/>
              </a:rPr>
              <a:t>Dalton</a:t>
            </a:r>
            <a:r>
              <a:rPr lang="en-IN" sz="1600" dirty="0">
                <a:latin typeface="Arial" panose="020B0604020202020204" pitchFamily="34" charset="0"/>
                <a:cs typeface="Arial" panose="020B0604020202020204" pitchFamily="34" charset="0"/>
              </a:rPr>
              <a:t>, S. O., </a:t>
            </a:r>
            <a:r>
              <a:rPr lang="en-IN" sz="1600" dirty="0">
                <a:solidFill>
                  <a:srgbClr val="FF0000"/>
                </a:solidFill>
                <a:latin typeface="Arial" panose="020B0604020202020204" pitchFamily="34" charset="0"/>
                <a:cs typeface="Arial" panose="020B0604020202020204" pitchFamily="34" charset="0"/>
              </a:rPr>
              <a:t>Handrup</a:t>
            </a:r>
            <a:r>
              <a:rPr lang="en-IN" sz="1600" dirty="0">
                <a:latin typeface="Arial" panose="020B0604020202020204" pitchFamily="34" charset="0"/>
                <a:cs typeface="Arial" panose="020B0604020202020204" pitchFamily="34" charset="0"/>
              </a:rPr>
              <a:t>, M. M.,</a:t>
            </a:r>
            <a:r>
              <a:rPr lang="en-IN" sz="1600" dirty="0">
                <a:solidFill>
                  <a:srgbClr val="FF0000"/>
                </a:solidFill>
                <a:latin typeface="Arial" panose="020B0604020202020204" pitchFamily="34" charset="0"/>
                <a:cs typeface="Arial" panose="020B0604020202020204" pitchFamily="34" charset="0"/>
              </a:rPr>
              <a:t> Ejerskov</a:t>
            </a:r>
            <a:r>
              <a:rPr lang="en-IN" sz="1600" dirty="0">
                <a:latin typeface="Arial" panose="020B0604020202020204" pitchFamily="34" charset="0"/>
                <a:cs typeface="Arial" panose="020B0604020202020204" pitchFamily="34" charset="0"/>
              </a:rPr>
              <a:t>, C., </a:t>
            </a:r>
            <a:r>
              <a:rPr lang="en-IN" sz="1600" dirty="0">
                <a:solidFill>
                  <a:srgbClr val="FF0000"/>
                </a:solidFill>
                <a:latin typeface="Arial" panose="020B0604020202020204" pitchFamily="34" charset="0"/>
                <a:cs typeface="Arial" panose="020B0604020202020204" pitchFamily="34" charset="0"/>
              </a:rPr>
              <a:t>Krøyer</a:t>
            </a:r>
            <a:r>
              <a:rPr lang="en-IN" sz="1600" dirty="0">
                <a:latin typeface="Arial" panose="020B0604020202020204" pitchFamily="34" charset="0"/>
                <a:cs typeface="Arial" panose="020B0604020202020204" pitchFamily="34" charset="0"/>
              </a:rPr>
              <a:t>, A., </a:t>
            </a:r>
            <a:r>
              <a:rPr lang="en-IN" sz="1600" dirty="0">
                <a:solidFill>
                  <a:srgbClr val="FF0000"/>
                </a:solidFill>
                <a:latin typeface="Arial" panose="020B0604020202020204" pitchFamily="34" charset="0"/>
                <a:cs typeface="Arial" panose="020B0604020202020204" pitchFamily="34" charset="0"/>
              </a:rPr>
              <a:t>Doherty</a:t>
            </a:r>
            <a:r>
              <a:rPr lang="en-IN" sz="1600" dirty="0">
                <a:latin typeface="Arial" panose="020B0604020202020204" pitchFamily="34" charset="0"/>
                <a:cs typeface="Arial" panose="020B0604020202020204" pitchFamily="34" charset="0"/>
              </a:rPr>
              <a:t>, M. A., </a:t>
            </a:r>
            <a:r>
              <a:rPr lang="en-IN" sz="1600" dirty="0">
                <a:solidFill>
                  <a:srgbClr val="FF0000"/>
                </a:solidFill>
                <a:latin typeface="Arial" panose="020B0604020202020204" pitchFamily="34" charset="0"/>
                <a:cs typeface="Arial" panose="020B0604020202020204" pitchFamily="34" charset="0"/>
              </a:rPr>
              <a:t>Jepsen</a:t>
            </a:r>
            <a:r>
              <a:rPr lang="en-IN" sz="1600" dirty="0">
                <a:latin typeface="Arial" panose="020B0604020202020204" pitchFamily="34" charset="0"/>
                <a:cs typeface="Arial" panose="020B0604020202020204" pitchFamily="34" charset="0"/>
              </a:rPr>
              <a:t>, J. R. M., </a:t>
            </a:r>
            <a:r>
              <a:rPr lang="en-IN" sz="1600" dirty="0">
                <a:solidFill>
                  <a:srgbClr val="FF0000"/>
                </a:solidFill>
                <a:latin typeface="Arial" panose="020B0604020202020204" pitchFamily="34" charset="0"/>
                <a:cs typeface="Arial" panose="020B0604020202020204" pitchFamily="34" charset="0"/>
              </a:rPr>
              <a:t>Mulvihill</a:t>
            </a:r>
            <a:r>
              <a:rPr lang="en-IN" sz="1600" dirty="0">
                <a:latin typeface="Arial" panose="020B0604020202020204" pitchFamily="34" charset="0"/>
                <a:cs typeface="Arial" panose="020B0604020202020204" pitchFamily="34" charset="0"/>
              </a:rPr>
              <a:t>, J. J., </a:t>
            </a:r>
            <a:r>
              <a:rPr lang="en-IN" sz="1600" dirty="0">
                <a:solidFill>
                  <a:srgbClr val="FF0000"/>
                </a:solidFill>
                <a:latin typeface="Arial" panose="020B0604020202020204" pitchFamily="34" charset="0"/>
                <a:cs typeface="Arial" panose="020B0604020202020204" pitchFamily="34" charset="0"/>
              </a:rPr>
              <a:t>Winther</a:t>
            </a:r>
            <a:r>
              <a:rPr lang="en-IN" sz="1600" dirty="0">
                <a:latin typeface="Arial" panose="020B0604020202020204" pitchFamily="34" charset="0"/>
                <a:cs typeface="Arial" panose="020B0604020202020204" pitchFamily="34" charset="0"/>
              </a:rPr>
              <a:t>, J. F., &amp; </a:t>
            </a:r>
            <a:r>
              <a:rPr lang="en-IN" sz="1600" dirty="0">
                <a:solidFill>
                  <a:srgbClr val="FF0000"/>
                </a:solidFill>
                <a:latin typeface="Arial" panose="020B0604020202020204" pitchFamily="34" charset="0"/>
                <a:cs typeface="Arial" panose="020B0604020202020204" pitchFamily="34" charset="0"/>
              </a:rPr>
              <a:t>Kenborg</a:t>
            </a:r>
            <a:r>
              <a:rPr lang="en-IN" sz="1600" dirty="0">
                <a:latin typeface="Arial" panose="020B0604020202020204" pitchFamily="34" charset="0"/>
                <a:cs typeface="Arial" panose="020B0604020202020204" pitchFamily="34" charset="0"/>
              </a:rPr>
              <a:t>, L. (2022). Cohort profile: life with neurofibromatosis 1 – the Danish (NF1) cohort. BMJ Open, 12(9), e065340.(Available at: </a:t>
            </a:r>
            <a:r>
              <a:rPr lang="en-IN" sz="1600" dirty="0">
                <a:latin typeface="Arial" panose="020B0604020202020204" pitchFamily="34" charset="0"/>
                <a:cs typeface="Arial" panose="020B0604020202020204" pitchFamily="34" charset="0"/>
                <a:hlinkClick r:id="rId9"/>
              </a:rPr>
              <a:t>https://doi.org/10.1136/</a:t>
            </a:r>
            <a:r>
              <a:rPr lang="en-IN" sz="1600" dirty="0">
                <a:latin typeface="Arial" panose="020B0604020202020204" pitchFamily="34" charset="0"/>
                <a:cs typeface="Arial" panose="020B0604020202020204" pitchFamily="34" charset="0"/>
              </a:rPr>
              <a:t> bmjopen-2022-065340 (accessed: 1november 2025)</a:t>
            </a:r>
          </a:p>
        </p:txBody>
      </p:sp>
      <p:sp>
        <p:nvSpPr>
          <p:cNvPr id="5" name="TextBox 4">
            <a:extLst>
              <a:ext uri="{FF2B5EF4-FFF2-40B4-BE49-F238E27FC236}">
                <a16:creationId xmlns:a16="http://schemas.microsoft.com/office/drawing/2014/main" id="{A621FF23-7BF2-6051-AE6D-C51845F6001D}"/>
              </a:ext>
            </a:extLst>
          </p:cNvPr>
          <p:cNvSpPr txBox="1"/>
          <p:nvPr/>
        </p:nvSpPr>
        <p:spPr>
          <a:xfrm>
            <a:off x="4346028" y="199697"/>
            <a:ext cx="3499944" cy="584775"/>
          </a:xfrm>
          <a:prstGeom prst="rect">
            <a:avLst/>
          </a:prstGeom>
          <a:noFill/>
        </p:spPr>
        <p:txBody>
          <a:bodyPr wrap="square" rtlCol="0">
            <a:spAutoFit/>
          </a:bodyPr>
          <a:lstStyle/>
          <a:p>
            <a:r>
              <a:rPr lang="en-US" sz="3200" b="1" dirty="0">
                <a:solidFill>
                  <a:srgbClr val="7030A0"/>
                </a:solidFill>
                <a:latin typeface="Arial" panose="020B0604020202020204" pitchFamily="34" charset="0"/>
                <a:cs typeface="Arial" panose="020B0604020202020204" pitchFamily="34" charset="0"/>
              </a:rPr>
              <a:t>     Reference</a:t>
            </a:r>
          </a:p>
        </p:txBody>
      </p:sp>
    </p:spTree>
    <p:extLst>
      <p:ext uri="{BB962C8B-B14F-4D97-AF65-F5344CB8AC3E}">
        <p14:creationId xmlns:p14="http://schemas.microsoft.com/office/powerpoint/2010/main" val="14344242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6C2025-DEFB-88F3-7C6B-13C4C00F66BF}"/>
              </a:ext>
            </a:extLst>
          </p:cNvPr>
          <p:cNvSpPr txBox="1"/>
          <p:nvPr/>
        </p:nvSpPr>
        <p:spPr>
          <a:xfrm>
            <a:off x="1439916" y="82485"/>
            <a:ext cx="10541876" cy="6740307"/>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Evans</a:t>
            </a:r>
            <a:r>
              <a:rPr lang="en-IN" sz="1600" dirty="0">
                <a:latin typeface="Arial" panose="020B0604020202020204" pitchFamily="34" charset="0"/>
                <a:cs typeface="Arial" panose="020B0604020202020204" pitchFamily="34" charset="0"/>
              </a:rPr>
              <a:t>, D. G. R., </a:t>
            </a:r>
            <a:r>
              <a:rPr lang="en-IN" sz="1600" dirty="0" err="1">
                <a:solidFill>
                  <a:srgbClr val="FF0000"/>
                </a:solidFill>
                <a:latin typeface="Arial" panose="020B0604020202020204" pitchFamily="34" charset="0"/>
                <a:cs typeface="Arial" panose="020B0604020202020204" pitchFamily="34" charset="0"/>
              </a:rPr>
              <a:t>Kallionpää</a:t>
            </a:r>
            <a:r>
              <a:rPr lang="en-IN" sz="1600" dirty="0">
                <a:latin typeface="Arial" panose="020B0604020202020204" pitchFamily="34" charset="0"/>
                <a:cs typeface="Arial" panose="020B0604020202020204" pitchFamily="34" charset="0"/>
              </a:rPr>
              <a:t>, R. A., </a:t>
            </a:r>
            <a:r>
              <a:rPr lang="en-IN" sz="1600" dirty="0">
                <a:solidFill>
                  <a:srgbClr val="FF0000"/>
                </a:solidFill>
                <a:latin typeface="Arial" panose="020B0604020202020204" pitchFamily="34" charset="0"/>
                <a:cs typeface="Arial" panose="020B0604020202020204" pitchFamily="34" charset="0"/>
              </a:rPr>
              <a:t>Clementi</a:t>
            </a:r>
            <a:r>
              <a:rPr lang="en-IN" sz="1600" dirty="0">
                <a:latin typeface="Arial" panose="020B0604020202020204" pitchFamily="34" charset="0"/>
                <a:cs typeface="Arial" panose="020B0604020202020204" pitchFamily="34" charset="0"/>
              </a:rPr>
              <a:t>, M., </a:t>
            </a:r>
            <a:r>
              <a:rPr lang="en-IN" sz="1600" dirty="0" err="1">
                <a:solidFill>
                  <a:srgbClr val="FF0000"/>
                </a:solidFill>
                <a:latin typeface="Arial" panose="020B0604020202020204" pitchFamily="34" charset="0"/>
                <a:cs typeface="Arial" panose="020B0604020202020204" pitchFamily="34" charset="0"/>
              </a:rPr>
              <a:t>Trevisson</a:t>
            </a:r>
            <a:r>
              <a:rPr lang="en-IN" sz="1600" dirty="0">
                <a:latin typeface="Arial" panose="020B0604020202020204" pitchFamily="34" charset="0"/>
                <a:cs typeface="Arial" panose="020B0604020202020204" pitchFamily="34" charset="0"/>
              </a:rPr>
              <a:t>, E., </a:t>
            </a:r>
            <a:r>
              <a:rPr lang="en-IN" sz="1600" dirty="0">
                <a:solidFill>
                  <a:srgbClr val="FF0000"/>
                </a:solidFill>
                <a:latin typeface="Arial" panose="020B0604020202020204" pitchFamily="34" charset="0"/>
                <a:cs typeface="Arial" panose="020B0604020202020204" pitchFamily="34" charset="0"/>
              </a:rPr>
              <a:t>Mautner</a:t>
            </a:r>
            <a:r>
              <a:rPr lang="en-IN" sz="1600" dirty="0">
                <a:latin typeface="Arial" panose="020B0604020202020204" pitchFamily="34" charset="0"/>
                <a:cs typeface="Arial" panose="020B0604020202020204" pitchFamily="34" charset="0"/>
              </a:rPr>
              <a:t>, V., </a:t>
            </a:r>
            <a:r>
              <a:rPr lang="en-IN" sz="1600" dirty="0">
                <a:solidFill>
                  <a:srgbClr val="FF0000"/>
                </a:solidFill>
                <a:latin typeface="Arial" panose="020B0604020202020204" pitchFamily="34" charset="0"/>
                <a:cs typeface="Arial" panose="020B0604020202020204" pitchFamily="34" charset="0"/>
              </a:rPr>
              <a:t>Howell</a:t>
            </a:r>
            <a:r>
              <a:rPr lang="en-IN" sz="1600" dirty="0">
                <a:latin typeface="Arial" panose="020B0604020202020204" pitchFamily="34" charset="0"/>
                <a:cs typeface="Arial" panose="020B0604020202020204" pitchFamily="34" charset="0"/>
              </a:rPr>
              <a:t>, S. J., </a:t>
            </a:r>
            <a:r>
              <a:rPr lang="en-IN" sz="1600" dirty="0">
                <a:solidFill>
                  <a:srgbClr val="FF0000"/>
                </a:solidFill>
                <a:latin typeface="Arial" panose="020B0604020202020204" pitchFamily="34" charset="0"/>
                <a:cs typeface="Arial" panose="020B0604020202020204" pitchFamily="34" charset="0"/>
              </a:rPr>
              <a:t>Lewis</a:t>
            </a:r>
            <a:r>
              <a:rPr lang="en-IN" sz="1600" dirty="0">
                <a:latin typeface="Arial" panose="020B0604020202020204" pitchFamily="34" charset="0"/>
                <a:cs typeface="Arial" panose="020B0604020202020204" pitchFamily="34" charset="0"/>
              </a:rPr>
              <a:t>, L., </a:t>
            </a:r>
            <a:r>
              <a:rPr lang="en-IN" sz="1600" dirty="0" err="1">
                <a:solidFill>
                  <a:srgbClr val="FF0000"/>
                </a:solidFill>
                <a:latin typeface="Arial" panose="020B0604020202020204" pitchFamily="34" charset="0"/>
                <a:cs typeface="Arial" panose="020B0604020202020204" pitchFamily="34" charset="0"/>
              </a:rPr>
              <a:t>Zehou</a:t>
            </a:r>
            <a:r>
              <a:rPr lang="en-IN" sz="1600" dirty="0">
                <a:latin typeface="Arial" panose="020B0604020202020204" pitchFamily="34" charset="0"/>
                <a:cs typeface="Arial" panose="020B0604020202020204" pitchFamily="34" charset="0"/>
              </a:rPr>
              <a:t>, O., </a:t>
            </a:r>
            <a:r>
              <a:rPr lang="en-IN" sz="1600" dirty="0">
                <a:solidFill>
                  <a:srgbClr val="FF0000"/>
                </a:solidFill>
                <a:latin typeface="Arial" panose="020B0604020202020204" pitchFamily="34" charset="0"/>
                <a:cs typeface="Arial" panose="020B0604020202020204" pitchFamily="34" charset="0"/>
              </a:rPr>
              <a:t>Peltonen</a:t>
            </a:r>
            <a:r>
              <a:rPr lang="en-IN" sz="1600" dirty="0">
                <a:latin typeface="Arial" panose="020B0604020202020204" pitchFamily="34" charset="0"/>
                <a:cs typeface="Arial" panose="020B0604020202020204" pitchFamily="34" charset="0"/>
              </a:rPr>
              <a:t>, S., </a:t>
            </a:r>
            <a:r>
              <a:rPr lang="en-IN" sz="1600" dirty="0">
                <a:solidFill>
                  <a:srgbClr val="FF0000"/>
                </a:solidFill>
                <a:latin typeface="Arial" panose="020B0604020202020204" pitchFamily="34" charset="0"/>
                <a:cs typeface="Arial" panose="020B0604020202020204" pitchFamily="34" charset="0"/>
              </a:rPr>
              <a:t>Brunello</a:t>
            </a:r>
            <a:r>
              <a:rPr lang="en-IN" sz="1600" dirty="0">
                <a:latin typeface="Arial" panose="020B0604020202020204" pitchFamily="34" charset="0"/>
                <a:cs typeface="Arial" panose="020B0604020202020204" pitchFamily="34" charset="0"/>
              </a:rPr>
              <a:t>, A., </a:t>
            </a:r>
            <a:r>
              <a:rPr lang="en-IN" sz="1600" dirty="0">
                <a:solidFill>
                  <a:srgbClr val="FF0000"/>
                </a:solidFill>
                <a:latin typeface="Arial" panose="020B0604020202020204" pitchFamily="34" charset="0"/>
                <a:cs typeface="Arial" panose="020B0604020202020204" pitchFamily="34" charset="0"/>
              </a:rPr>
              <a:t>Harkness</a:t>
            </a:r>
            <a:r>
              <a:rPr lang="en-IN" sz="1600" dirty="0">
                <a:latin typeface="Arial" panose="020B0604020202020204" pitchFamily="34" charset="0"/>
                <a:cs typeface="Arial" panose="020B0604020202020204" pitchFamily="34" charset="0"/>
              </a:rPr>
              <a:t>, E. F., </a:t>
            </a:r>
            <a:r>
              <a:rPr lang="en-IN" sz="1600" dirty="0">
                <a:solidFill>
                  <a:srgbClr val="FF0000"/>
                </a:solidFill>
                <a:latin typeface="Arial" panose="020B0604020202020204" pitchFamily="34" charset="0"/>
                <a:cs typeface="Arial" panose="020B0604020202020204" pitchFamily="34" charset="0"/>
              </a:rPr>
              <a:t>Wolkenstein</a:t>
            </a:r>
            <a:r>
              <a:rPr lang="en-IN" sz="1600" dirty="0">
                <a:latin typeface="Arial" panose="020B0604020202020204" pitchFamily="34" charset="0"/>
                <a:cs typeface="Arial" panose="020B0604020202020204" pitchFamily="34" charset="0"/>
              </a:rPr>
              <a:t>, P., &amp;</a:t>
            </a:r>
            <a:r>
              <a:rPr lang="en-IN" sz="1600" dirty="0">
                <a:solidFill>
                  <a:srgbClr val="FF0000"/>
                </a:solidFill>
                <a:latin typeface="Arial" panose="020B0604020202020204" pitchFamily="34" charset="0"/>
                <a:cs typeface="Arial" panose="020B0604020202020204" pitchFamily="34" charset="0"/>
              </a:rPr>
              <a:t> Peltonen</a:t>
            </a:r>
            <a:r>
              <a:rPr lang="en-IN" sz="1600" dirty="0">
                <a:latin typeface="Arial" panose="020B0604020202020204" pitchFamily="34" charset="0"/>
                <a:cs typeface="Arial" panose="020B0604020202020204" pitchFamily="34" charset="0"/>
              </a:rPr>
              <a:t>, J. (2019). Breast cancer in neurofibromatosis 1: survival and risk of contralateral breast cancer in a five country cohort study. Genetics in Medicine, 22(2), 398–406. </a:t>
            </a:r>
            <a:r>
              <a:rPr lang="en-IN" sz="1600" dirty="0">
                <a:latin typeface="Arial" panose="020B0604020202020204" pitchFamily="34" charset="0"/>
                <a:cs typeface="Arial" panose="020B0604020202020204" pitchFamily="34" charset="0"/>
                <a:hlinkClick r:id="rId2"/>
              </a:rPr>
              <a:t>https://doi.org/</a:t>
            </a:r>
            <a:r>
              <a:rPr lang="en-IN" sz="1600" dirty="0">
                <a:latin typeface="Arial" panose="020B0604020202020204" pitchFamily="34" charset="0"/>
                <a:cs typeface="Arial" panose="020B0604020202020204" pitchFamily="34" charset="0"/>
              </a:rPr>
              <a:t> 10.1038/s41436-019-0651-6</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ERN </a:t>
            </a:r>
            <a:r>
              <a:rPr lang="en-IN" sz="1600" dirty="0" err="1">
                <a:latin typeface="Arial" panose="020B0604020202020204" pitchFamily="34" charset="0"/>
                <a:cs typeface="Arial" panose="020B0604020202020204" pitchFamily="34" charset="0"/>
              </a:rPr>
              <a:t>Genturis</a:t>
            </a:r>
            <a:r>
              <a:rPr lang="en-IN" sz="1600" dirty="0">
                <a:latin typeface="Arial" panose="020B0604020202020204" pitchFamily="34" charset="0"/>
                <a:cs typeface="Arial" panose="020B0604020202020204" pitchFamily="34" charset="0"/>
              </a:rPr>
              <a:t> (2022). Patient Journey: Neurofibromatosis type 1 (NF1). [pdf] Available at: </a:t>
            </a:r>
            <a:r>
              <a:rPr lang="en-IN" sz="1600" b="1" dirty="0">
                <a:latin typeface="Arial" panose="020B0604020202020204" pitchFamily="34" charset="0"/>
                <a:cs typeface="Arial" panose="020B0604020202020204" pitchFamily="34" charset="0"/>
                <a:hlinkClick r:id="rId3"/>
              </a:rPr>
              <a:t>https://www.genturis.eu/l=deu/Assets/2025_ERN-GENTURIS_Patient-journey_NF1.pdf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(2025). Neurofibromatosis 1. [online] Available at: </a:t>
            </a:r>
            <a:r>
              <a:rPr lang="en-IN" sz="1600" b="1" dirty="0">
                <a:latin typeface="Arial" panose="020B0604020202020204" pitchFamily="34" charset="0"/>
                <a:cs typeface="Arial" panose="020B0604020202020204" pitchFamily="34" charset="0"/>
                <a:hlinkClick r:id="rId4"/>
              </a:rPr>
              <a:t>https://www.ncbi.nlm.nih.gov/books/NBK1109/</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King's Fund (2013). Delivering Better Services for People With Long-Term Conditions: Building the House of Care. Available at: </a:t>
            </a:r>
            <a:r>
              <a:rPr lang="en-IN" sz="1600" b="1" dirty="0">
                <a:latin typeface="Arial" panose="020B0604020202020204" pitchFamily="34" charset="0"/>
                <a:cs typeface="Arial" panose="020B0604020202020204" pitchFamily="34" charset="0"/>
                <a:hlinkClick r:id="rId5"/>
              </a:rPr>
              <a:t>https://www.yearofcare.co.uk/wp-content/uploads/2024/06/delivering-better-services-for-people-with-long-term-conditions.pdf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Li, X., Wu, J., Zhang, Y., Wang, L., Zhao, J., He, Z., et al. (2021). A questionnaire-based study to comprehensively assess the healthcare burden in Chinese neurofibromatosis type 1 patients. Frontiers in Genetics, 12, 709533. Available at: </a:t>
            </a:r>
            <a:r>
              <a:rPr lang="en-IN" sz="1600" b="1" dirty="0">
                <a:latin typeface="Arial" panose="020B0604020202020204" pitchFamily="34" charset="0"/>
                <a:cs typeface="Arial" panose="020B0604020202020204" pitchFamily="34" charset="0"/>
                <a:hlinkClick r:id="rId6"/>
              </a:rPr>
              <a:t>https://pmc.ncbi.nlm.nih.gov/articles/PMC8296703/</a:t>
            </a:r>
            <a:r>
              <a:rPr lang="en-IN" sz="1600" dirty="0">
                <a:latin typeface="Arial" panose="020B0604020202020204" pitchFamily="34" charset="0"/>
                <a:cs typeface="Arial" panose="020B0604020202020204" pitchFamily="34" charset="0"/>
              </a:rPr>
              <a:t> [Accessed 7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Mayo Clinic (2024). Neurofibromatosis type 1 - Diagnosis and treatment. [online] Available at: </a:t>
            </a:r>
            <a:r>
              <a:rPr lang="en-IN" sz="1600" b="1" dirty="0">
                <a:latin typeface="Arial" panose="020B0604020202020204" pitchFamily="34" charset="0"/>
                <a:cs typeface="Arial" panose="020B0604020202020204" pitchFamily="34" charset="0"/>
                <a:hlinkClick r:id="rId7"/>
              </a:rPr>
              <a:t>https://www.mayoclinic.org/diseases-conditions/neurofibromatosis-type-1/diagnosis-treatment/drc-20350495</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MedlinePlus Genetics (2019). Neurofibromatosis type 1. [online] Available at: </a:t>
            </a:r>
            <a:r>
              <a:rPr lang="en-IN" sz="1600" b="1" dirty="0">
                <a:latin typeface="Arial" panose="020B0604020202020204" pitchFamily="34" charset="0"/>
                <a:cs typeface="Arial" panose="020B0604020202020204" pitchFamily="34" charset="0"/>
                <a:hlinkClick r:id="rId8"/>
              </a:rPr>
              <a:t>https://medlineplus.gov/genetics/condition/neurofibromatosis-type-1/</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Mba</a:t>
            </a:r>
            <a:r>
              <a:rPr lang="en-IN" sz="1600" dirty="0">
                <a:latin typeface="Arial" panose="020B0604020202020204" pitchFamily="34" charset="0"/>
                <a:cs typeface="Arial" panose="020B0604020202020204" pitchFamily="34" charset="0"/>
              </a:rPr>
              <a:t>, R. H. P. M</a:t>
            </a:r>
            <a:r>
              <a:rPr lang="en-IN" sz="1600" dirty="0">
                <a:solidFill>
                  <a:srgbClr val="FF0000"/>
                </a:solidFill>
                <a:latin typeface="Arial" panose="020B0604020202020204" pitchFamily="34" charset="0"/>
                <a:cs typeface="Arial" panose="020B0604020202020204" pitchFamily="34" charset="0"/>
              </a:rPr>
              <a:t>., </a:t>
            </a:r>
            <a:r>
              <a:rPr lang="en-IN" sz="1600" dirty="0" err="1">
                <a:solidFill>
                  <a:srgbClr val="FF0000"/>
                </a:solidFill>
                <a:latin typeface="Arial" panose="020B0604020202020204" pitchFamily="34" charset="0"/>
                <a:cs typeface="Arial" panose="020B0604020202020204" pitchFamily="34" charset="0"/>
              </a:rPr>
              <a:t>Msph</a:t>
            </a:r>
            <a:r>
              <a:rPr lang="en-IN" sz="1600" dirty="0">
                <a:latin typeface="Arial" panose="020B0604020202020204" pitchFamily="34" charset="0"/>
                <a:cs typeface="Arial" panose="020B0604020202020204" pitchFamily="34" charset="0"/>
              </a:rPr>
              <a:t>, M. L. M., </a:t>
            </a:r>
            <a:r>
              <a:rPr lang="en-IN" sz="1600" dirty="0">
                <a:solidFill>
                  <a:srgbClr val="FF0000"/>
                </a:solidFill>
                <a:latin typeface="Arial" panose="020B0604020202020204" pitchFamily="34" charset="0"/>
                <a:cs typeface="Arial" panose="020B0604020202020204" pitchFamily="34" charset="0"/>
              </a:rPr>
              <a:t>Chow</a:t>
            </a:r>
            <a:r>
              <a:rPr lang="en-IN" sz="1600" dirty="0">
                <a:latin typeface="Arial" panose="020B0604020202020204" pitchFamily="34" charset="0"/>
                <a:cs typeface="Arial" panose="020B0604020202020204" pitchFamily="34" charset="0"/>
              </a:rPr>
              <a:t>, L., MD PhD, &amp; </a:t>
            </a:r>
            <a:r>
              <a:rPr lang="en-IN" sz="1600" dirty="0">
                <a:solidFill>
                  <a:srgbClr val="FF0000"/>
                </a:solidFill>
                <a:latin typeface="Arial" panose="020B0604020202020204" pitchFamily="34" charset="0"/>
                <a:cs typeface="Arial" panose="020B0604020202020204" pitchFamily="34" charset="0"/>
              </a:rPr>
              <a:t>Mrugala</a:t>
            </a:r>
            <a:r>
              <a:rPr lang="en-IN" sz="1600" dirty="0">
                <a:latin typeface="Arial" panose="020B0604020202020204" pitchFamily="34" charset="0"/>
                <a:cs typeface="Arial" panose="020B0604020202020204" pitchFamily="34" charset="0"/>
              </a:rPr>
              <a:t>, M. M., MD PhD. (2025, May 9). Diagnosis, epidemiology, and risk factors of NF1-PN. AJMC - Managed Care News, Research, and Expert Insights.(Available at: </a:t>
            </a:r>
            <a:r>
              <a:rPr lang="en-IN" sz="1600" dirty="0">
                <a:latin typeface="Arial" panose="020B0604020202020204" pitchFamily="34" charset="0"/>
                <a:cs typeface="Arial" panose="020B0604020202020204" pitchFamily="34" charset="0"/>
                <a:hlinkClick r:id="rId9"/>
              </a:rPr>
              <a:t>https://www.ajmc.com/view/diagnosis-epidemiology-</a:t>
            </a:r>
            <a:r>
              <a:rPr lang="en-IN" sz="1600" dirty="0">
                <a:latin typeface="Arial" panose="020B0604020202020204" pitchFamily="34" charset="0"/>
                <a:cs typeface="Arial" panose="020B0604020202020204" pitchFamily="34" charset="0"/>
              </a:rPr>
              <a:t> and-risk-factors-of-nf1-pn (Accessed: 1 </a:t>
            </a:r>
            <a:r>
              <a:rPr lang="en-IN" sz="1600" dirty="0" err="1">
                <a:latin typeface="Arial" panose="020B0604020202020204" pitchFamily="34" charset="0"/>
                <a:cs typeface="Arial" panose="020B0604020202020204" pitchFamily="34" charset="0"/>
              </a:rPr>
              <a:t>november</a:t>
            </a:r>
            <a:r>
              <a:rPr lang="en-IN" sz="1600" dirty="0">
                <a:latin typeface="Arial" panose="020B0604020202020204" pitchFamily="34" charset="0"/>
                <a:cs typeface="Arial" panose="020B0604020202020204" pitchFamily="34" charset="0"/>
              </a:rPr>
              <a:t>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National Health Service (NHS) (2025). Neurofibromatosis type 1 (NF1). [online] Available at: </a:t>
            </a:r>
            <a:r>
              <a:rPr lang="en-IN" sz="1600" b="1" dirty="0">
                <a:latin typeface="Arial" panose="020B0604020202020204" pitchFamily="34" charset="0"/>
                <a:cs typeface="Arial" panose="020B0604020202020204" pitchFamily="34" charset="0"/>
                <a:hlinkClick r:id="rId10"/>
              </a:rPr>
              <a:t>https://www.nhs.uk/conditions/neurofibromatosis-type-1/</a:t>
            </a:r>
            <a:r>
              <a:rPr lang="en-IN" sz="1600" dirty="0">
                <a:latin typeface="Arial" panose="020B0604020202020204" pitchFamily="34" charset="0"/>
                <a:cs typeface="Arial" panose="020B0604020202020204" pitchFamily="34" charset="0"/>
              </a:rPr>
              <a:t> [Accessed 6 Nov 2025].</a:t>
            </a:r>
          </a:p>
        </p:txBody>
      </p:sp>
    </p:spTree>
    <p:extLst>
      <p:ext uri="{BB962C8B-B14F-4D97-AF65-F5344CB8AC3E}">
        <p14:creationId xmlns:p14="http://schemas.microsoft.com/office/powerpoint/2010/main" val="3901884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321C6D-BAD8-0EAF-58E3-6377CE6799B1}"/>
              </a:ext>
            </a:extLst>
          </p:cNvPr>
          <p:cNvSpPr txBox="1"/>
          <p:nvPr/>
        </p:nvSpPr>
        <p:spPr>
          <a:xfrm>
            <a:off x="1355835" y="0"/>
            <a:ext cx="10836166" cy="6986528"/>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(2016). House of Care model. [pdf] Available at: </a:t>
            </a:r>
            <a:r>
              <a:rPr lang="en-IN" sz="1600" b="1" dirty="0">
                <a:latin typeface="Arial" panose="020B0604020202020204" pitchFamily="34" charset="0"/>
                <a:cs typeface="Arial" panose="020B0604020202020204" pitchFamily="34" charset="0"/>
                <a:hlinkClick r:id="rId2"/>
              </a:rPr>
              <a:t>https://www.england.nhs.uk/wp-content/uploads/2016/04/core-info-care-support-planning-1.pdf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(2022). Person Centred Approaches Framework. [pdf] Available at: </a:t>
            </a:r>
            <a:r>
              <a:rPr lang="en-IN" sz="1600" b="1" dirty="0">
                <a:latin typeface="Arial" panose="020B0604020202020204" pitchFamily="34" charset="0"/>
                <a:cs typeface="Arial" panose="020B0604020202020204" pitchFamily="34" charset="0"/>
                <a:hlinkClick r:id="rId3"/>
              </a:rPr>
              <a:t>https://www.england.nhs.uk/personalisedcare/person-centred-approaches/</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(2022). Social prescribing and community-based support. [online] Available at: </a:t>
            </a:r>
            <a:r>
              <a:rPr lang="en-IN" sz="1600" b="1" dirty="0">
                <a:latin typeface="Arial" panose="020B0604020202020204" pitchFamily="34" charset="0"/>
                <a:cs typeface="Arial" panose="020B0604020202020204" pitchFamily="34" charset="0"/>
                <a:hlinkClick r:id="rId4"/>
              </a:rPr>
              <a:t>https://www.england.nhs.uk/personalisedcare/social-prescribing/</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(2025). Comprehensive Model of Personalised Care. [online] Available at: </a:t>
            </a:r>
            <a:r>
              <a:rPr lang="en-IN" sz="1600" b="1" dirty="0">
                <a:latin typeface="Arial" panose="020B0604020202020204" pitchFamily="34" charset="0"/>
                <a:cs typeface="Arial" panose="020B0604020202020204" pitchFamily="34" charset="0"/>
                <a:hlinkClick r:id="rId5"/>
              </a:rPr>
              <a:t>https://www.england.nhs.uk/personalisedcare/comprehensive-model-of-personalised-care/</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Neurofibromatosis type1: MedlinePlus Genetics.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6"/>
              </a:rPr>
              <a:t>https://medlineplus.gov/</a:t>
            </a:r>
            <a:r>
              <a:rPr lang="en-IN" sz="1600" dirty="0">
                <a:latin typeface="Arial" panose="020B0604020202020204" pitchFamily="34" charset="0"/>
                <a:cs typeface="Arial" panose="020B0604020202020204" pitchFamily="34" charset="0"/>
              </a:rPr>
              <a:t> genetics/condition/neurofibromatosis-type-1/ (Accessed: 2November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NORD (2025). Neurofibromatosis 1 - Symptoms, Causes, Treatment. [online] National Organization for Rare Disorders. Available at: </a:t>
            </a:r>
            <a:r>
              <a:rPr lang="en-IN" sz="1600" b="1" dirty="0">
                <a:latin typeface="Arial" panose="020B0604020202020204" pitchFamily="34" charset="0"/>
                <a:cs typeface="Arial" panose="020B0604020202020204" pitchFamily="34" charset="0"/>
                <a:hlinkClick r:id="rId7"/>
              </a:rPr>
              <a:t>https://rarediseases.org/rare-diseases/neurofibromatosis-type-1-nf1/</a:t>
            </a:r>
            <a:r>
              <a:rPr lang="en-IN" sz="1600" dirty="0">
                <a:latin typeface="Arial" panose="020B0604020202020204" pitchFamily="34" charset="0"/>
                <a:cs typeface="Arial" panose="020B0604020202020204" pitchFamily="34" charset="0"/>
              </a:rPr>
              <a:t>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Neurofibromatosis type 1 - Diagnosis and treatment - Mayo Clinic. (n.d.). </a:t>
            </a:r>
            <a:r>
              <a:rPr lang="en-IN" sz="1600" dirty="0">
                <a:latin typeface="Arial" panose="020B0604020202020204" pitchFamily="34" charset="0"/>
                <a:cs typeface="Arial" panose="020B0604020202020204" pitchFamily="34" charset="0"/>
                <a:hlinkClick r:id="rId8"/>
              </a:rPr>
              <a:t>https://www.mayoclinic.org/</a:t>
            </a:r>
            <a:r>
              <a:rPr lang="en-IN" sz="1600" dirty="0">
                <a:latin typeface="Arial" panose="020B0604020202020204" pitchFamily="34" charset="0"/>
                <a:cs typeface="Arial" panose="020B0604020202020204" pitchFamily="34" charset="0"/>
              </a:rPr>
              <a:t> diseases-conditions/neurofibromatosis-type-1/diagnosis-treatment/drc-20350495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NICE. (2022, May 5). Overview | Selumetinib for treating symptomatic and inoperable plexiform neurofibromas associated with type 1 neurofibromatosis in children aged 3 and over | Guidance | </a:t>
            </a:r>
            <a:r>
              <a:rPr lang="en-IN" sz="1600" dirty="0" err="1">
                <a:latin typeface="Arial" panose="020B0604020202020204" pitchFamily="34" charset="0"/>
                <a:cs typeface="Arial" panose="020B0604020202020204" pitchFamily="34" charset="0"/>
              </a:rPr>
              <a:t>NICE.</a:t>
            </a:r>
            <a:r>
              <a:rPr lang="en-IN" sz="1600" dirty="0" err="1">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a:t>
            </a:r>
            <a:r>
              <a:rPr lang="en-IN" sz="16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://www.nice.org.uk/guidance/hst</a:t>
            </a:r>
            <a:r>
              <a:rPr lang="en-IN" sz="1600" dirty="0">
                <a:latin typeface="Arial" panose="020B0604020202020204" pitchFamily="34" charset="0"/>
                <a:cs typeface="Arial" panose="020B0604020202020204" pitchFamily="34" charset="0"/>
              </a:rPr>
              <a:t>20</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10"/>
              </a:rPr>
              <a:t>https://nervetumours.org.uk/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North, K., et al. (2015). Revised diagnostic criteria for neurofibromatosis type 1 and </a:t>
            </a:r>
            <a:r>
              <a:rPr lang="en-IN" sz="1600" dirty="0" err="1">
                <a:latin typeface="Arial" panose="020B0604020202020204" pitchFamily="34" charset="0"/>
                <a:cs typeface="Arial" panose="020B0604020202020204" pitchFamily="34" charset="0"/>
              </a:rPr>
              <a:t>Legius</a:t>
            </a:r>
            <a:r>
              <a:rPr lang="en-IN" sz="1600" dirty="0">
                <a:latin typeface="Arial" panose="020B0604020202020204" pitchFamily="34" charset="0"/>
                <a:cs typeface="Arial" panose="020B0604020202020204" pitchFamily="34" charset="0"/>
              </a:rPr>
              <a:t> syndrome: A consensus recommendation. Genetics in Medicine, 22(2).</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10"/>
              </a:rPr>
              <a:t>https://nervetumours.org.uk/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Patient journeys. (n.d.). Available at: </a:t>
            </a:r>
            <a:r>
              <a:rPr lang="en-IN" sz="1600" dirty="0">
                <a:latin typeface="Arial" panose="020B0604020202020204" pitchFamily="34" charset="0"/>
                <a:cs typeface="Arial" panose="020B0604020202020204" pitchFamily="34" charset="0"/>
                <a:hlinkClick r:id="rId11"/>
              </a:rPr>
              <a:t>https://www.genturis.eu/l=eng/</a:t>
            </a:r>
            <a:r>
              <a:rPr lang="en-IN" sz="1600" dirty="0">
                <a:latin typeface="Arial" panose="020B0604020202020204" pitchFamily="34" charset="0"/>
                <a:cs typeface="Arial" panose="020B0604020202020204" pitchFamily="34" charset="0"/>
              </a:rPr>
              <a:t> guidelines-and-pathways/patient-</a:t>
            </a:r>
            <a:r>
              <a:rPr lang="en-IN" sz="1600" dirty="0" err="1">
                <a:latin typeface="Arial" panose="020B0604020202020204" pitchFamily="34" charset="0"/>
                <a:cs typeface="Arial" panose="020B0604020202020204" pitchFamily="34" charset="0"/>
              </a:rPr>
              <a:t>journeys.html</a:t>
            </a:r>
            <a:r>
              <a:rPr lang="en-IN" sz="1600" dirty="0">
                <a:latin typeface="Arial" panose="020B0604020202020204" pitchFamily="34" charset="0"/>
                <a:cs typeface="Arial" panose="020B0604020202020204" pitchFamily="34" charset="0"/>
              </a:rPr>
              <a:t> (accessed : 2 November 2025)</a:t>
            </a:r>
          </a:p>
        </p:txBody>
      </p:sp>
    </p:spTree>
    <p:extLst>
      <p:ext uri="{BB962C8B-B14F-4D97-AF65-F5344CB8AC3E}">
        <p14:creationId xmlns:p14="http://schemas.microsoft.com/office/powerpoint/2010/main" val="3320059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1B6592-2195-6DB4-32CF-CD3A271F3EEF}"/>
              </a:ext>
            </a:extLst>
          </p:cNvPr>
          <p:cNvSpPr txBox="1"/>
          <p:nvPr/>
        </p:nvSpPr>
        <p:spPr>
          <a:xfrm>
            <a:off x="1334814" y="0"/>
            <a:ext cx="10857186" cy="4308872"/>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Clr>
                <a:schemeClr val="tx1"/>
              </a:buClr>
              <a:buFont typeface="Arial" panose="020B0604020202020204" pitchFamily="34" charset="0"/>
              <a:buChar char="•"/>
            </a:pPr>
            <a:r>
              <a:rPr lang="en-IN" sz="1600" dirty="0">
                <a:latin typeface="Arial" panose="020B0604020202020204" pitchFamily="34" charset="0"/>
                <a:cs typeface="Arial" panose="020B0604020202020204" pitchFamily="34" charset="0"/>
              </a:rPr>
              <a:t>Friedman, J. M. (2025) Neurofibromatosis 1(NF1). </a:t>
            </a: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 NCBI Bookshelf. Available at </a:t>
            </a:r>
            <a:r>
              <a:rPr lang="en-IN" sz="1600" dirty="0">
                <a:latin typeface="Arial" panose="020B0604020202020204" pitchFamily="34" charset="0"/>
                <a:cs typeface="Arial" panose="020B0604020202020204" pitchFamily="34" charset="0"/>
                <a:hlinkClick r:id="rId3"/>
              </a:rPr>
              <a:t>https://www.ncbi.nlm.nih.gov/books/NBK1109/</a:t>
            </a:r>
            <a:r>
              <a:rPr lang="en-IN" sz="1600" dirty="0">
                <a:latin typeface="Arial" panose="020B0604020202020204" pitchFamily="34" charset="0"/>
                <a:cs typeface="Arial" panose="020B0604020202020204" pitchFamily="34" charset="0"/>
              </a:rPr>
              <a:t> . (Accessed : 3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4"/>
              </a:rPr>
              <a:t>https://nervetumours.org.uk/</a:t>
            </a:r>
            <a:r>
              <a:rPr lang="en-IN" sz="1600" dirty="0">
                <a:latin typeface="Arial" panose="020B0604020202020204" pitchFamily="34" charset="0"/>
                <a:cs typeface="Arial" panose="020B0604020202020204" pitchFamily="34" charset="0"/>
              </a:rPr>
              <a:t> . (Accessed: 2 November 2025)</a:t>
            </a:r>
          </a:p>
          <a:p>
            <a:pPr marL="171450" lvl="0" indent="-171450" defTabSz="914400" eaLnBrk="0" fontAlgn="base" hangingPunct="0">
              <a:spcBef>
                <a:spcPct val="0"/>
              </a:spcBef>
              <a:spcAft>
                <a:spcPct val="0"/>
              </a:spcAft>
              <a:buFont typeface="Arial" panose="020B0604020202020204" pitchFamily="34" charset="0"/>
              <a:buChar char="•"/>
            </a:pPr>
            <a:r>
              <a:rPr lang="en-US" altLang="en-US" sz="1600" dirty="0">
                <a:solidFill>
                  <a:srgbClr val="000000"/>
                </a:solidFill>
                <a:latin typeface="Arial" panose="020B0604020202020204" pitchFamily="34" charset="0"/>
                <a:cs typeface="Arial" panose="020B0604020202020204" pitchFamily="34" charset="0"/>
              </a:rPr>
              <a:t> Website, N. (2025, June 3). Neurofibromatosis type 1 (NF1).  </a:t>
            </a:r>
            <a:r>
              <a:rPr lang="en-US" altLang="en-US" sz="1600" dirty="0" err="1">
                <a:solidFill>
                  <a:srgbClr val="000000"/>
                </a:solidFill>
                <a:latin typeface="Arial" panose="020B0604020202020204" pitchFamily="34" charset="0"/>
                <a:cs typeface="Arial" panose="020B0604020202020204" pitchFamily="34" charset="0"/>
              </a:rPr>
              <a:t>nhs.uk.</a:t>
            </a:r>
            <a:r>
              <a:rPr lang="en-US" altLang="en-US" sz="1600" dirty="0" err="1">
                <a:solidFill>
                  <a:srgbClr val="000000"/>
                </a:solidFill>
                <a:latin typeface="Arial" panose="020B0604020202020204" pitchFamily="34" charset="0"/>
                <a:cs typeface="Arial" panose="020B0604020202020204" pitchFamily="34" charset="0"/>
                <a:hlinkClick r:id="rId5"/>
              </a:rPr>
              <a:t>https</a:t>
            </a:r>
            <a:r>
              <a:rPr lang="en-US" altLang="en-US" sz="1600" dirty="0">
                <a:solidFill>
                  <a:srgbClr val="000000"/>
                </a:solidFill>
                <a:latin typeface="Arial" panose="020B0604020202020204" pitchFamily="34" charset="0"/>
                <a:cs typeface="Arial" panose="020B0604020202020204" pitchFamily="34" charset="0"/>
                <a:hlinkClick r:id="rId5"/>
              </a:rPr>
              <a:t>://www.nhs.uk</a:t>
            </a:r>
            <a:r>
              <a:rPr lang="en-US" altLang="en-US" sz="1600" dirty="0">
                <a:solidFill>
                  <a:srgbClr val="000000"/>
                </a:solidFill>
                <a:latin typeface="Arial" panose="020B0604020202020204" pitchFamily="34" charset="0"/>
                <a:cs typeface="Arial" panose="020B0604020202020204" pitchFamily="34" charset="0"/>
              </a:rPr>
              <a:t> /conditions/neurofibromatosis-type-1/</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Friedman</a:t>
            </a:r>
            <a:r>
              <a:rPr lang="en-IN" sz="1600" dirty="0">
                <a:latin typeface="Arial" panose="020B0604020202020204" pitchFamily="34" charset="0"/>
                <a:cs typeface="Arial" panose="020B0604020202020204" pitchFamily="34" charset="0"/>
              </a:rPr>
              <a:t>, </a:t>
            </a:r>
            <a:r>
              <a:rPr lang="en-IN" sz="1600" dirty="0">
                <a:solidFill>
                  <a:srgbClr val="FF0000"/>
                </a:solidFill>
                <a:latin typeface="Arial" panose="020B0604020202020204" pitchFamily="34" charset="0"/>
                <a:cs typeface="Arial" panose="020B0604020202020204" pitchFamily="34" charset="0"/>
              </a:rPr>
              <a:t>J. M. </a:t>
            </a:r>
            <a:r>
              <a:rPr lang="en-IN" sz="1600" dirty="0">
                <a:latin typeface="Arial" panose="020B0604020202020204" pitchFamily="34" charset="0"/>
                <a:cs typeface="Arial" panose="020B0604020202020204" pitchFamily="34" charset="0"/>
              </a:rPr>
              <a:t>(2025) Neurofibromatosis 1(NF1). </a:t>
            </a: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 NCBI Bookshelf. Available at </a:t>
            </a:r>
            <a:r>
              <a:rPr lang="en-IN" sz="1600" dirty="0">
                <a:latin typeface="Arial" panose="020B0604020202020204" pitchFamily="34" charset="0"/>
                <a:cs typeface="Arial" panose="020B0604020202020204" pitchFamily="34" charset="0"/>
                <a:hlinkClick r:id="rId3"/>
              </a:rPr>
              <a:t>https://www.ncbi.nlm.nih.gov/books/NBK1109/</a:t>
            </a:r>
            <a:r>
              <a:rPr lang="en-IN" sz="1600" dirty="0">
                <a:latin typeface="Arial" panose="020B0604020202020204" pitchFamily="34" charset="0"/>
                <a:cs typeface="Arial" panose="020B0604020202020204" pitchFamily="34" charset="0"/>
              </a:rPr>
              <a:t> . (Accessed : 3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40751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F92365-DF9A-7554-FDCA-4FE94DFC9233}"/>
              </a:ext>
            </a:extLst>
          </p:cNvPr>
          <p:cNvSpPr txBox="1"/>
          <p:nvPr/>
        </p:nvSpPr>
        <p:spPr>
          <a:xfrm>
            <a:off x="1587062" y="-1"/>
            <a:ext cx="10459164" cy="1323439"/>
          </a:xfrm>
          <a:prstGeom prst="rect">
            <a:avLst/>
          </a:prstGeom>
          <a:noFill/>
        </p:spPr>
        <p:txBody>
          <a:bodyPr wrap="square">
            <a:spAutoFit/>
          </a:bodyPr>
          <a:lstStyle/>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Clr>
                <a:schemeClr val="tx1"/>
              </a:buClr>
              <a:buFont typeface="Arial" panose="020B0604020202020204" pitchFamily="34" charset="0"/>
              <a:buChar char="•"/>
            </a:pPr>
            <a:endParaRPr lang="en-IN"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92310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13351</TotalTime>
  <Words>4838</Words>
  <Application>Microsoft Macintosh PowerPoint</Application>
  <PresentationFormat>Widescreen</PresentationFormat>
  <Paragraphs>310</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Arial</vt:lpstr>
      <vt:lpstr>Arial Narrow</vt:lpstr>
      <vt:lpstr>Century Gothic</vt:lpstr>
      <vt:lpstr>Wingdings 3</vt:lpstr>
      <vt:lpstr>Wisp</vt:lpstr>
      <vt:lpstr>Neurofibromatosis             Type 1</vt:lpstr>
      <vt:lpstr>                Introduction</vt:lpstr>
      <vt:lpstr>What is Neurofibromatosis ?</vt:lpstr>
      <vt:lpstr>     Symptoms Of Neurofibromatosis</vt:lpstr>
      <vt:lpstr>       Aetiology Of Neurofibromatosis</vt:lpstr>
      <vt:lpstr>Risk Factors Of Neurofibromatosis</vt:lpstr>
      <vt:lpstr>PowerPoint Presentation</vt:lpstr>
      <vt:lpstr>                         Implications of NF1 </vt:lpstr>
      <vt:lpstr>PowerPoint Presentation</vt:lpstr>
      <vt:lpstr>           (UK) Prevalence</vt:lpstr>
      <vt:lpstr>                Global Prevalence</vt:lpstr>
      <vt:lpstr>Economic Burden (UK)</vt:lpstr>
      <vt:lpstr>Economic Burden (World-Wide)</vt:lpstr>
      <vt:lpstr>                            Social Burden (UK)</vt:lpstr>
      <vt:lpstr>Social Burden ( Worldwide )</vt:lpstr>
      <vt:lpstr> Diagnosis Of Neurofibromatosis Type 1</vt:lpstr>
      <vt:lpstr>PowerPoint Presentation</vt:lpstr>
      <vt:lpstr>Initial Assessment And Multidisciplinary Care In NF1</vt:lpstr>
      <vt:lpstr>Management Of NF1 (UK)</vt:lpstr>
      <vt:lpstr>Frameworks And UK Guidelines For NF1</vt:lpstr>
      <vt:lpstr>           House of Care Model For NF1</vt:lpstr>
      <vt:lpstr>PowerPoint Presentation</vt:lpstr>
      <vt:lpstr>Treatment Options (UK)</vt:lpstr>
      <vt:lpstr>                 Comorbidities</vt:lpstr>
      <vt:lpstr>                              Prevention For NF1</vt:lpstr>
      <vt:lpstr>Skills for co-productive in NF1</vt:lpstr>
      <vt:lpstr>Values for co-productive in NF1 care</vt:lpstr>
      <vt:lpstr>Behaviours For Co-Productive In NF1 Care</vt:lpstr>
      <vt:lpstr>Comprehensive Model Of Personalized Care</vt:lpstr>
      <vt:lpstr>PowerPoint Presentation</vt:lpstr>
      <vt:lpstr>Recommendations For Effective NF1 Using Personalised And Self Management Models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4</cp:revision>
  <dcterms:created xsi:type="dcterms:W3CDTF">2025-10-29T17:39:49Z</dcterms:created>
  <dcterms:modified xsi:type="dcterms:W3CDTF">2025-11-08T00:49:56Z</dcterms:modified>
</cp:coreProperties>
</file>