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1" r:id="rId6"/>
    <p:sldId id="262" r:id="rId7"/>
    <p:sldId id="263" r:id="rId8"/>
    <p:sldId id="264" r:id="rId9"/>
    <p:sldId id="265" r:id="rId10"/>
    <p:sldId id="266"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5" d="100"/>
          <a:sy n="45" d="100"/>
        </p:scale>
        <p:origin x="330"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FFE8F6E5-FC6A-4780-AFD2-C2DFD9E0E0D8}" type="datetimeFigureOut">
              <a:rPr lang="en-GB" smtClean="0"/>
              <a:t>04/12/2015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B62ABE-CAB1-4176-8DED-CFDBE2D23EE1}" type="slidenum">
              <a:rPr lang="en-GB" smtClean="0"/>
              <a:t>‹#›</a:t>
            </a:fld>
            <a:endParaRPr lang="en-GB"/>
          </a:p>
        </p:txBody>
      </p:sp>
      <p:cxnSp>
        <p:nvCxnSpPr>
          <p:cNvPr id="11" name="Straight Connector 10"/>
          <p:cNvCxnSpPr/>
          <p:nvPr/>
        </p:nvCxnSpPr>
        <p:spPr>
          <a:xfrm flipV="1">
            <a:off x="629013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0" y="-1"/>
            <a:ext cx="9144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55556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FE8F6E5-FC6A-4780-AFD2-C2DFD9E0E0D8}" type="datetimeFigureOut">
              <a:rPr lang="en-GB" smtClean="0"/>
              <a:t>04/12/2015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B62ABE-CAB1-4176-8DED-CFDBE2D23EE1}" type="slidenum">
              <a:rPr lang="en-GB" smtClean="0"/>
              <a:t>‹#›</a:t>
            </a:fld>
            <a:endParaRPr lang="en-GB"/>
          </a:p>
        </p:txBody>
      </p:sp>
    </p:spTree>
    <p:extLst>
      <p:ext uri="{BB962C8B-B14F-4D97-AF65-F5344CB8AC3E}">
        <p14:creationId xmlns:p14="http://schemas.microsoft.com/office/powerpoint/2010/main" val="1606636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FE8F6E5-FC6A-4780-AFD2-C2DFD9E0E0D8}" type="datetimeFigureOut">
              <a:rPr lang="en-GB" smtClean="0"/>
              <a:t>04/12/2015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B62ABE-CAB1-4176-8DED-CFDBE2D23EE1}" type="slidenum">
              <a:rPr lang="en-GB" smtClean="0"/>
              <a:t>‹#›</a:t>
            </a:fld>
            <a:endParaRPr lang="en-GB"/>
          </a:p>
        </p:txBody>
      </p:sp>
      <p:sp>
        <p:nvSpPr>
          <p:cNvPr id="10" name="Rectangle 9"/>
          <p:cNvSpPr/>
          <p:nvPr/>
        </p:nvSpPr>
        <p:spPr>
          <a:xfrm>
            <a:off x="0" y="-1"/>
            <a:ext cx="9144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p:cNvCxnSpPr/>
          <p:nvPr/>
        </p:nvCxnSpPr>
        <p:spPr>
          <a:xfrm flipV="1">
            <a:off x="629013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3535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FE8F6E5-FC6A-4780-AFD2-C2DFD9E0E0D8}" type="datetimeFigureOut">
              <a:rPr lang="en-GB" smtClean="0"/>
              <a:t>04/12/2015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B62ABE-CAB1-4176-8DED-CFDBE2D23EE1}" type="slidenum">
              <a:rPr lang="en-GB" smtClean="0"/>
              <a:t>‹#›</a:t>
            </a:fld>
            <a:endParaRPr lang="en-GB"/>
          </a:p>
        </p:txBody>
      </p:sp>
    </p:spTree>
    <p:extLst>
      <p:ext uri="{BB962C8B-B14F-4D97-AF65-F5344CB8AC3E}">
        <p14:creationId xmlns:p14="http://schemas.microsoft.com/office/powerpoint/2010/main" val="8887342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FE8F6E5-FC6A-4780-AFD2-C2DFD9E0E0D8}" type="datetimeFigureOut">
              <a:rPr lang="en-GB" smtClean="0"/>
              <a:t>04/12/2015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B62ABE-CAB1-4176-8DED-CFDBE2D23EE1}" type="slidenum">
              <a:rPr lang="en-GB" smtClean="0"/>
              <a:t>‹#›</a:t>
            </a:fld>
            <a:endParaRPr lang="en-GB"/>
          </a:p>
        </p:txBody>
      </p:sp>
    </p:spTree>
    <p:extLst>
      <p:ext uri="{BB962C8B-B14F-4D97-AF65-F5344CB8AC3E}">
        <p14:creationId xmlns:p14="http://schemas.microsoft.com/office/powerpoint/2010/main" val="1612103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FE8F6E5-FC6A-4780-AFD2-C2DFD9E0E0D8}" type="datetimeFigureOut">
              <a:rPr lang="en-GB" smtClean="0"/>
              <a:t>04/12/2015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B62ABE-CAB1-4176-8DED-CFDBE2D23EE1}" type="slidenum">
              <a:rPr lang="en-GB" smtClean="0"/>
              <a:t>‹#›</a:t>
            </a:fld>
            <a:endParaRPr lang="en-GB"/>
          </a:p>
        </p:txBody>
      </p:sp>
    </p:spTree>
    <p:extLst>
      <p:ext uri="{BB962C8B-B14F-4D97-AF65-F5344CB8AC3E}">
        <p14:creationId xmlns:p14="http://schemas.microsoft.com/office/powerpoint/2010/main" val="32037919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E8F6E5-FC6A-4780-AFD2-C2DFD9E0E0D8}" type="datetimeFigureOut">
              <a:rPr lang="en-GB" smtClean="0"/>
              <a:t>04/12/2015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B62ABE-CAB1-4176-8DED-CFDBE2D23EE1}" type="slidenum">
              <a:rPr lang="en-GB" smtClean="0"/>
              <a:t>‹#›</a:t>
            </a:fld>
            <a:endParaRPr lang="en-GB"/>
          </a:p>
        </p:txBody>
      </p:sp>
    </p:spTree>
    <p:extLst>
      <p:ext uri="{BB962C8B-B14F-4D97-AF65-F5344CB8AC3E}">
        <p14:creationId xmlns:p14="http://schemas.microsoft.com/office/powerpoint/2010/main" val="1764338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smtClean="0"/>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E8F6E5-FC6A-4780-AFD2-C2DFD9E0E0D8}" type="datetimeFigureOut">
              <a:rPr lang="en-GB" smtClean="0"/>
              <a:t>04/12/2015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B62ABE-CAB1-4176-8DED-CFDBE2D23EE1}" type="slidenum">
              <a:rPr lang="en-GB" smtClean="0"/>
              <a:t>‹#›</a:t>
            </a:fld>
            <a:endParaRPr lang="en-GB"/>
          </a:p>
        </p:txBody>
      </p:sp>
    </p:spTree>
    <p:extLst>
      <p:ext uri="{BB962C8B-B14F-4D97-AF65-F5344CB8AC3E}">
        <p14:creationId xmlns:p14="http://schemas.microsoft.com/office/powerpoint/2010/main" val="1789664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2">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E8F6E5-FC6A-4780-AFD2-C2DFD9E0E0D8}" type="datetimeFigureOut">
              <a:rPr lang="en-GB" smtClean="0"/>
              <a:t>04/12/2015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B62ABE-CAB1-4176-8DED-CFDBE2D23EE1}"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905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FE8F6E5-FC6A-4780-AFD2-C2DFD9E0E0D8}" type="datetimeFigureOut">
              <a:rPr lang="en-GB" smtClean="0"/>
              <a:t>04/12/2015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B62ABE-CAB1-4176-8DED-CFDBE2D23EE1}" type="slidenum">
              <a:rPr lang="en-GB" smtClean="0"/>
              <a:t>‹#›</a:t>
            </a:fld>
            <a:endParaRPr lang="en-GB"/>
          </a:p>
        </p:txBody>
      </p:sp>
    </p:spTree>
    <p:extLst>
      <p:ext uri="{BB962C8B-B14F-4D97-AF65-F5344CB8AC3E}">
        <p14:creationId xmlns:p14="http://schemas.microsoft.com/office/powerpoint/2010/main" val="5272995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FE8F6E5-FC6A-4780-AFD2-C2DFD9E0E0D8}" type="datetimeFigureOut">
              <a:rPr lang="en-GB" smtClean="0"/>
              <a:t>04/12/2015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B62ABE-CAB1-4176-8DED-CFDBE2D23EE1}" type="slidenum">
              <a:rPr lang="en-GB" smtClean="0"/>
              <a:t>‹#›</a:t>
            </a:fld>
            <a:endParaRPr lang="en-GB"/>
          </a:p>
        </p:txBody>
      </p:sp>
      <p:cxnSp>
        <p:nvCxnSpPr>
          <p:cNvPr id="8" name="Straight Connector 7"/>
          <p:cNvCxnSpPr/>
          <p:nvPr/>
        </p:nvCxnSpPr>
        <p:spPr>
          <a:xfrm rot="5400000" flipV="1">
            <a:off x="7543800" y="173563"/>
            <a:ext cx="0" cy="6858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9260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FE8F6E5-FC6A-4780-AFD2-C2DFD9E0E0D8}" type="datetimeFigureOut">
              <a:rPr lang="en-GB" smtClean="0"/>
              <a:t>04/12/2015</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AB62ABE-CAB1-4176-8DED-CFDBE2D23EE1}" type="slidenum">
              <a:rPr lang="en-GB" smtClean="0"/>
              <a:t>‹#›</a:t>
            </a:fld>
            <a:endParaRPr lang="en-GB"/>
          </a:p>
        </p:txBody>
      </p:sp>
      <p:cxnSp>
        <p:nvCxnSpPr>
          <p:cNvPr id="8" name="Straight Connector 7"/>
          <p:cNvCxnSpPr/>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236869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Spain: Life on the edge</a:t>
            </a:r>
            <a:endParaRPr lang="en-GB" dirty="0"/>
          </a:p>
        </p:txBody>
      </p:sp>
      <p:sp>
        <p:nvSpPr>
          <p:cNvPr id="3" name="Subtitle 2"/>
          <p:cNvSpPr>
            <a:spLocks noGrp="1"/>
          </p:cNvSpPr>
          <p:nvPr>
            <p:ph type="subTitle" idx="1"/>
          </p:nvPr>
        </p:nvSpPr>
        <p:spPr/>
        <p:txBody>
          <a:bodyPr/>
          <a:lstStyle/>
          <a:p>
            <a:r>
              <a:rPr lang="en-GB" dirty="0" smtClean="0"/>
              <a:t>The Frontier of Medieval Europe</a:t>
            </a:r>
            <a:endParaRPr lang="en-GB" dirty="0"/>
          </a:p>
        </p:txBody>
      </p:sp>
    </p:spTree>
    <p:extLst>
      <p:ext uri="{BB962C8B-B14F-4D97-AF65-F5344CB8AC3E}">
        <p14:creationId xmlns:p14="http://schemas.microsoft.com/office/powerpoint/2010/main" val="2052128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Life on the frontier</a:t>
            </a:r>
            <a:endParaRPr lang="en-GB" dirty="0"/>
          </a:p>
        </p:txBody>
      </p:sp>
      <p:sp>
        <p:nvSpPr>
          <p:cNvPr id="3" name="Content Placeholder 2"/>
          <p:cNvSpPr>
            <a:spLocks noGrp="1"/>
          </p:cNvSpPr>
          <p:nvPr>
            <p:ph idx="1"/>
          </p:nvPr>
        </p:nvSpPr>
        <p:spPr>
          <a:xfrm>
            <a:off x="768096" y="2084832"/>
            <a:ext cx="7290055" cy="4224528"/>
          </a:xfrm>
        </p:spPr>
        <p:txBody>
          <a:bodyPr>
            <a:normAutofit fontScale="92500" lnSpcReduction="20000"/>
          </a:bodyPr>
          <a:lstStyle/>
          <a:p>
            <a:pPr>
              <a:lnSpc>
                <a:spcPct val="150000"/>
              </a:lnSpc>
              <a:buFont typeface="Wingdings" panose="05000000000000000000" pitchFamily="2" charset="2"/>
              <a:buChar char="§"/>
            </a:pPr>
            <a:r>
              <a:rPr lang="en-GB" sz="3200" dirty="0" smtClean="0"/>
              <a:t>Identity</a:t>
            </a:r>
          </a:p>
          <a:p>
            <a:pPr lvl="1">
              <a:lnSpc>
                <a:spcPct val="150000"/>
              </a:lnSpc>
              <a:buFont typeface="Wingdings" panose="05000000000000000000" pitchFamily="2" charset="2"/>
              <a:buChar char="§"/>
            </a:pPr>
            <a:r>
              <a:rPr lang="en-GB" sz="2800" dirty="0" smtClean="0"/>
              <a:t>Language</a:t>
            </a:r>
          </a:p>
          <a:p>
            <a:pPr lvl="1">
              <a:lnSpc>
                <a:spcPct val="150000"/>
              </a:lnSpc>
              <a:buFont typeface="Wingdings" panose="05000000000000000000" pitchFamily="2" charset="2"/>
              <a:buChar char="§"/>
            </a:pPr>
            <a:r>
              <a:rPr lang="en-GB" sz="2800" dirty="0"/>
              <a:t>Kings</a:t>
            </a:r>
          </a:p>
          <a:p>
            <a:pPr lvl="1">
              <a:lnSpc>
                <a:spcPct val="150000"/>
              </a:lnSpc>
              <a:buFont typeface="Wingdings" panose="05000000000000000000" pitchFamily="2" charset="2"/>
              <a:buChar char="§"/>
            </a:pPr>
            <a:r>
              <a:rPr lang="en-GB" sz="2800" dirty="0" smtClean="0"/>
              <a:t>Importance of war</a:t>
            </a:r>
          </a:p>
          <a:p>
            <a:pPr lvl="1">
              <a:lnSpc>
                <a:spcPct val="150000"/>
              </a:lnSpc>
              <a:buFont typeface="Wingdings" panose="05000000000000000000" pitchFamily="2" charset="2"/>
              <a:buChar char="§"/>
            </a:pPr>
            <a:r>
              <a:rPr lang="en-GB" sz="2800" dirty="0" smtClean="0"/>
              <a:t>Urbanisation</a:t>
            </a:r>
          </a:p>
          <a:p>
            <a:pPr lvl="1">
              <a:lnSpc>
                <a:spcPct val="150000"/>
              </a:lnSpc>
              <a:buFont typeface="Wingdings" panose="05000000000000000000" pitchFamily="2" charset="2"/>
              <a:buChar char="§"/>
            </a:pPr>
            <a:r>
              <a:rPr lang="en-GB" sz="2800" dirty="0" smtClean="0"/>
              <a:t>Women</a:t>
            </a:r>
          </a:p>
          <a:p>
            <a:pPr lvl="1">
              <a:lnSpc>
                <a:spcPct val="150000"/>
              </a:lnSpc>
              <a:buFont typeface="Wingdings" panose="05000000000000000000" pitchFamily="2" charset="2"/>
              <a:buChar char="§"/>
            </a:pPr>
            <a:r>
              <a:rPr lang="en-GB" sz="2800" dirty="0" smtClean="0"/>
              <a:t>The Church and Papacy</a:t>
            </a:r>
            <a:endParaRPr lang="en-GB" sz="2800" dirty="0"/>
          </a:p>
        </p:txBody>
      </p:sp>
      <p:pic>
        <p:nvPicPr>
          <p:cNvPr id="4" name="Picture 3"/>
          <p:cNvPicPr>
            <a:picLocks noChangeAspect="1"/>
          </p:cNvPicPr>
          <p:nvPr/>
        </p:nvPicPr>
        <p:blipFill rotWithShape="1">
          <a:blip r:embed="rId2"/>
          <a:srcRect l="13775" t="22700" r="13775" b="6950"/>
          <a:stretch/>
        </p:blipFill>
        <p:spPr>
          <a:xfrm>
            <a:off x="4242020" y="2105545"/>
            <a:ext cx="4906231" cy="3573016"/>
          </a:xfrm>
          <a:prstGeom prst="rect">
            <a:avLst/>
          </a:prstGeom>
        </p:spPr>
      </p:pic>
    </p:spTree>
    <p:extLst>
      <p:ext uri="{BB962C8B-B14F-4D97-AF65-F5344CB8AC3E}">
        <p14:creationId xmlns:p14="http://schemas.microsoft.com/office/powerpoint/2010/main" val="3180486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Frontier language</a:t>
            </a:r>
            <a:endParaRPr lang="en-GB" dirty="0"/>
          </a:p>
        </p:txBody>
      </p:sp>
      <p:sp>
        <p:nvSpPr>
          <p:cNvPr id="3" name="Content Placeholder 2"/>
          <p:cNvSpPr>
            <a:spLocks noGrp="1"/>
          </p:cNvSpPr>
          <p:nvPr>
            <p:ph idx="1"/>
          </p:nvPr>
        </p:nvSpPr>
        <p:spPr>
          <a:xfrm>
            <a:off x="768097" y="2286000"/>
            <a:ext cx="3803904" cy="4023360"/>
          </a:xfrm>
        </p:spPr>
        <p:txBody>
          <a:bodyPr>
            <a:normAutofit fontScale="92500" lnSpcReduction="10000"/>
          </a:bodyPr>
          <a:lstStyle/>
          <a:p>
            <a:pPr>
              <a:lnSpc>
                <a:spcPct val="150000"/>
              </a:lnSpc>
              <a:buFont typeface="Wingdings" panose="05000000000000000000" pitchFamily="2" charset="2"/>
              <a:buChar char="§"/>
            </a:pPr>
            <a:r>
              <a:rPr lang="en-GB" sz="2800" dirty="0" smtClean="0"/>
              <a:t>Latin AND Arabic influence</a:t>
            </a:r>
          </a:p>
          <a:p>
            <a:pPr>
              <a:lnSpc>
                <a:spcPct val="150000"/>
              </a:lnSpc>
              <a:buFont typeface="Wingdings" panose="05000000000000000000" pitchFamily="2" charset="2"/>
              <a:buChar char="§"/>
            </a:pPr>
            <a:r>
              <a:rPr lang="en-GB" sz="2800" dirty="0" smtClean="0"/>
              <a:t>Warfare, agriculture and science</a:t>
            </a:r>
          </a:p>
          <a:p>
            <a:pPr>
              <a:lnSpc>
                <a:spcPct val="150000"/>
              </a:lnSpc>
              <a:buFont typeface="Wingdings" panose="05000000000000000000" pitchFamily="2" charset="2"/>
              <a:buChar char="§"/>
            </a:pPr>
            <a:r>
              <a:rPr lang="en-GB" sz="2800" dirty="0" smtClean="0"/>
              <a:t>Numbering system</a:t>
            </a:r>
          </a:p>
          <a:p>
            <a:pPr>
              <a:lnSpc>
                <a:spcPct val="150000"/>
              </a:lnSpc>
              <a:buFont typeface="Wingdings" panose="05000000000000000000" pitchFamily="2" charset="2"/>
              <a:buChar char="§"/>
            </a:pPr>
            <a:r>
              <a:rPr lang="en-GB" sz="2800" dirty="0" smtClean="0"/>
              <a:t>Evidence of cultural borrowing</a:t>
            </a:r>
          </a:p>
        </p:txBody>
      </p:sp>
      <p:pic>
        <p:nvPicPr>
          <p:cNvPr id="4" name="Picture 3"/>
          <p:cNvPicPr>
            <a:picLocks noChangeAspect="1"/>
          </p:cNvPicPr>
          <p:nvPr/>
        </p:nvPicPr>
        <p:blipFill>
          <a:blip r:embed="rId2"/>
          <a:stretch>
            <a:fillRect/>
          </a:stretch>
        </p:blipFill>
        <p:spPr>
          <a:xfrm>
            <a:off x="4860032" y="2776957"/>
            <a:ext cx="4283968" cy="4081043"/>
          </a:xfrm>
          <a:prstGeom prst="rect">
            <a:avLst/>
          </a:prstGeom>
        </p:spPr>
      </p:pic>
    </p:spTree>
    <p:extLst>
      <p:ext uri="{BB962C8B-B14F-4D97-AF65-F5344CB8AC3E}">
        <p14:creationId xmlns:p14="http://schemas.microsoft.com/office/powerpoint/2010/main" val="24553501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Frontier kings</a:t>
            </a:r>
            <a:endParaRPr lang="en-GB" dirty="0"/>
          </a:p>
        </p:txBody>
      </p:sp>
      <p:sp>
        <p:nvSpPr>
          <p:cNvPr id="3" name="Content Placeholder 2"/>
          <p:cNvSpPr>
            <a:spLocks noGrp="1"/>
          </p:cNvSpPr>
          <p:nvPr>
            <p:ph idx="1"/>
          </p:nvPr>
        </p:nvSpPr>
        <p:spPr>
          <a:xfrm>
            <a:off x="768097" y="1916832"/>
            <a:ext cx="4812016" cy="4392528"/>
          </a:xfrm>
        </p:spPr>
        <p:txBody>
          <a:bodyPr>
            <a:noAutofit/>
          </a:bodyPr>
          <a:lstStyle/>
          <a:p>
            <a:pPr>
              <a:lnSpc>
                <a:spcPct val="150000"/>
              </a:lnSpc>
              <a:buFont typeface="Wingdings" panose="05000000000000000000" pitchFamily="2" charset="2"/>
              <a:buChar char="§"/>
            </a:pPr>
            <a:r>
              <a:rPr lang="en-GB" sz="2600" dirty="0" smtClean="0"/>
              <a:t>No sacred kingship</a:t>
            </a:r>
          </a:p>
          <a:p>
            <a:pPr>
              <a:lnSpc>
                <a:spcPct val="150000"/>
              </a:lnSpc>
              <a:buFont typeface="Wingdings" panose="05000000000000000000" pitchFamily="2" charset="2"/>
              <a:buChar char="§"/>
            </a:pPr>
            <a:r>
              <a:rPr lang="en-GB" sz="2600" dirty="0" smtClean="0"/>
              <a:t>Aragon adoption of the sword motif</a:t>
            </a:r>
          </a:p>
          <a:p>
            <a:pPr>
              <a:lnSpc>
                <a:spcPct val="150000"/>
              </a:lnSpc>
              <a:buFont typeface="Wingdings" panose="05000000000000000000" pitchFamily="2" charset="2"/>
              <a:buChar char="§"/>
            </a:pPr>
            <a:r>
              <a:rPr lang="en-GB" sz="2600" dirty="0" err="1" smtClean="0"/>
              <a:t>Visigothic</a:t>
            </a:r>
            <a:r>
              <a:rPr lang="en-GB" sz="2600" dirty="0" smtClean="0"/>
              <a:t> past</a:t>
            </a:r>
          </a:p>
          <a:p>
            <a:pPr>
              <a:lnSpc>
                <a:spcPct val="150000"/>
              </a:lnSpc>
              <a:buFont typeface="Wingdings" panose="05000000000000000000" pitchFamily="2" charset="2"/>
              <a:buChar char="§"/>
            </a:pPr>
            <a:r>
              <a:rPr lang="en-GB" sz="2600" dirty="0" smtClean="0"/>
              <a:t>Falsified genealogies</a:t>
            </a:r>
          </a:p>
          <a:p>
            <a:pPr>
              <a:lnSpc>
                <a:spcPct val="150000"/>
              </a:lnSpc>
              <a:buFont typeface="Wingdings" panose="05000000000000000000" pitchFamily="2" charset="2"/>
              <a:buChar char="§"/>
            </a:pPr>
            <a:r>
              <a:rPr lang="en-GB" sz="2600" dirty="0" smtClean="0"/>
              <a:t>Discovery of Virgin Mary Statues</a:t>
            </a:r>
          </a:p>
        </p:txBody>
      </p:sp>
      <p:pic>
        <p:nvPicPr>
          <p:cNvPr id="4" name="Picture 3"/>
          <p:cNvPicPr>
            <a:picLocks noChangeAspect="1"/>
          </p:cNvPicPr>
          <p:nvPr/>
        </p:nvPicPr>
        <p:blipFill>
          <a:blip r:embed="rId2"/>
          <a:stretch>
            <a:fillRect/>
          </a:stretch>
        </p:blipFill>
        <p:spPr>
          <a:xfrm>
            <a:off x="5436096" y="836712"/>
            <a:ext cx="3706437" cy="4762518"/>
          </a:xfrm>
          <a:prstGeom prst="rect">
            <a:avLst/>
          </a:prstGeom>
        </p:spPr>
      </p:pic>
    </p:spTree>
    <p:extLst>
      <p:ext uri="{BB962C8B-B14F-4D97-AF65-F5344CB8AC3E}">
        <p14:creationId xmlns:p14="http://schemas.microsoft.com/office/powerpoint/2010/main" val="3283833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Frontier warfare</a:t>
            </a:r>
            <a:endParaRPr lang="en-GB" dirty="0"/>
          </a:p>
        </p:txBody>
      </p:sp>
      <p:sp>
        <p:nvSpPr>
          <p:cNvPr id="3" name="Content Placeholder 2"/>
          <p:cNvSpPr>
            <a:spLocks noGrp="1"/>
          </p:cNvSpPr>
          <p:nvPr>
            <p:ph idx="1"/>
          </p:nvPr>
        </p:nvSpPr>
        <p:spPr>
          <a:xfrm>
            <a:off x="768097" y="2286000"/>
            <a:ext cx="3791728" cy="4023360"/>
          </a:xfrm>
        </p:spPr>
        <p:txBody>
          <a:bodyPr>
            <a:normAutofit fontScale="77500" lnSpcReduction="20000"/>
          </a:bodyPr>
          <a:lstStyle/>
          <a:p>
            <a:pPr>
              <a:lnSpc>
                <a:spcPct val="150000"/>
              </a:lnSpc>
              <a:buFont typeface="Wingdings" panose="05000000000000000000" pitchFamily="2" charset="2"/>
              <a:buChar char="§"/>
            </a:pPr>
            <a:r>
              <a:rPr lang="en-GB" sz="3200" dirty="0" smtClean="0"/>
              <a:t>War at the heart</a:t>
            </a:r>
          </a:p>
          <a:p>
            <a:pPr>
              <a:lnSpc>
                <a:spcPct val="150000"/>
              </a:lnSpc>
              <a:buFont typeface="Wingdings" panose="05000000000000000000" pitchFamily="2" charset="2"/>
              <a:buChar char="§"/>
            </a:pPr>
            <a:r>
              <a:rPr lang="en-GB" sz="3200" dirty="0" smtClean="0"/>
              <a:t>Cavalry</a:t>
            </a:r>
          </a:p>
          <a:p>
            <a:pPr>
              <a:lnSpc>
                <a:spcPct val="150000"/>
              </a:lnSpc>
              <a:buFont typeface="Wingdings" panose="05000000000000000000" pitchFamily="2" charset="2"/>
              <a:buChar char="§"/>
            </a:pPr>
            <a:r>
              <a:rPr lang="en-GB" sz="3200" dirty="0" smtClean="0"/>
              <a:t>Ideal of the knightly figure</a:t>
            </a:r>
          </a:p>
          <a:p>
            <a:pPr lvl="1">
              <a:lnSpc>
                <a:spcPct val="150000"/>
              </a:lnSpc>
              <a:buFont typeface="Wingdings" panose="05000000000000000000" pitchFamily="2" charset="2"/>
              <a:buChar char="§"/>
            </a:pPr>
            <a:r>
              <a:rPr lang="en-GB" sz="2800" dirty="0" smtClean="0"/>
              <a:t>Horse and house</a:t>
            </a:r>
          </a:p>
          <a:p>
            <a:pPr>
              <a:lnSpc>
                <a:spcPct val="150000"/>
              </a:lnSpc>
              <a:buFont typeface="Wingdings" panose="05000000000000000000" pitchFamily="2" charset="2"/>
              <a:buChar char="§"/>
            </a:pPr>
            <a:r>
              <a:rPr lang="en-GB" sz="3200" dirty="0" smtClean="0"/>
              <a:t>Link to importance of towns</a:t>
            </a:r>
          </a:p>
          <a:p>
            <a:endParaRPr lang="en-GB" sz="3200" dirty="0"/>
          </a:p>
        </p:txBody>
      </p:sp>
      <p:pic>
        <p:nvPicPr>
          <p:cNvPr id="4" name="Picture 3"/>
          <p:cNvPicPr>
            <a:picLocks noChangeAspect="1"/>
          </p:cNvPicPr>
          <p:nvPr/>
        </p:nvPicPr>
        <p:blipFill>
          <a:blip r:embed="rId2"/>
          <a:stretch>
            <a:fillRect/>
          </a:stretch>
        </p:blipFill>
        <p:spPr>
          <a:xfrm>
            <a:off x="4888640" y="29515"/>
            <a:ext cx="4243185" cy="3831533"/>
          </a:xfrm>
          <a:prstGeom prst="rect">
            <a:avLst/>
          </a:prstGeom>
        </p:spPr>
      </p:pic>
      <p:pic>
        <p:nvPicPr>
          <p:cNvPr id="5" name="Picture 4"/>
          <p:cNvPicPr>
            <a:picLocks noChangeAspect="1"/>
          </p:cNvPicPr>
          <p:nvPr/>
        </p:nvPicPr>
        <p:blipFill>
          <a:blip r:embed="rId3"/>
          <a:stretch>
            <a:fillRect/>
          </a:stretch>
        </p:blipFill>
        <p:spPr>
          <a:xfrm>
            <a:off x="4538999" y="4253287"/>
            <a:ext cx="4572000" cy="2571750"/>
          </a:xfrm>
          <a:prstGeom prst="rect">
            <a:avLst/>
          </a:prstGeom>
        </p:spPr>
      </p:pic>
    </p:spTree>
    <p:extLst>
      <p:ext uri="{BB962C8B-B14F-4D97-AF65-F5344CB8AC3E}">
        <p14:creationId xmlns:p14="http://schemas.microsoft.com/office/powerpoint/2010/main" val="2359768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Frontier towns</a:t>
            </a:r>
            <a:endParaRPr lang="en-GB" dirty="0"/>
          </a:p>
        </p:txBody>
      </p:sp>
      <p:sp>
        <p:nvSpPr>
          <p:cNvPr id="3" name="Content Placeholder 2"/>
          <p:cNvSpPr>
            <a:spLocks noGrp="1"/>
          </p:cNvSpPr>
          <p:nvPr>
            <p:ph idx="1"/>
          </p:nvPr>
        </p:nvSpPr>
        <p:spPr>
          <a:xfrm>
            <a:off x="768096" y="2286000"/>
            <a:ext cx="7290055" cy="3879304"/>
          </a:xfrm>
        </p:spPr>
        <p:txBody>
          <a:bodyPr>
            <a:normAutofit fontScale="92500" lnSpcReduction="20000"/>
          </a:bodyPr>
          <a:lstStyle/>
          <a:p>
            <a:pPr>
              <a:lnSpc>
                <a:spcPct val="150000"/>
              </a:lnSpc>
              <a:buFont typeface="Wingdings" panose="05000000000000000000" pitchFamily="2" charset="2"/>
              <a:buChar char="§"/>
            </a:pPr>
            <a:r>
              <a:rPr lang="en-GB" sz="3200" dirty="0" smtClean="0"/>
              <a:t>Populated by knights</a:t>
            </a:r>
          </a:p>
          <a:p>
            <a:pPr>
              <a:lnSpc>
                <a:spcPct val="150000"/>
              </a:lnSpc>
              <a:buFont typeface="Wingdings" panose="05000000000000000000" pitchFamily="2" charset="2"/>
              <a:buChar char="§"/>
            </a:pPr>
            <a:r>
              <a:rPr lang="en-GB" sz="3200" dirty="0" smtClean="0"/>
              <a:t>Need for military presence</a:t>
            </a:r>
          </a:p>
          <a:p>
            <a:pPr>
              <a:lnSpc>
                <a:spcPct val="150000"/>
              </a:lnSpc>
              <a:buFont typeface="Wingdings" panose="05000000000000000000" pitchFamily="2" charset="2"/>
              <a:buChar char="§"/>
            </a:pPr>
            <a:r>
              <a:rPr lang="en-GB" sz="3200" dirty="0" smtClean="0"/>
              <a:t>Opportunities for advancement</a:t>
            </a:r>
          </a:p>
          <a:p>
            <a:pPr>
              <a:lnSpc>
                <a:spcPct val="150000"/>
              </a:lnSpc>
              <a:buFont typeface="Wingdings" panose="05000000000000000000" pitchFamily="2" charset="2"/>
              <a:buChar char="§"/>
            </a:pPr>
            <a:r>
              <a:rPr lang="en-GB" sz="3200" dirty="0" smtClean="0"/>
              <a:t>Everyone welcome</a:t>
            </a:r>
          </a:p>
          <a:p>
            <a:pPr>
              <a:lnSpc>
                <a:spcPct val="150000"/>
              </a:lnSpc>
              <a:buFont typeface="Wingdings" panose="05000000000000000000" pitchFamily="2" charset="2"/>
              <a:buChar char="§"/>
            </a:pPr>
            <a:r>
              <a:rPr lang="en-GB" sz="3200" dirty="0" smtClean="0"/>
              <a:t>Importance of women</a:t>
            </a:r>
            <a:endParaRPr lang="en-GB" sz="3200" dirty="0"/>
          </a:p>
        </p:txBody>
      </p:sp>
      <p:pic>
        <p:nvPicPr>
          <p:cNvPr id="4" name="Picture 3"/>
          <p:cNvPicPr>
            <a:picLocks noChangeAspect="1"/>
          </p:cNvPicPr>
          <p:nvPr/>
        </p:nvPicPr>
        <p:blipFill>
          <a:blip r:embed="rId2"/>
          <a:stretch>
            <a:fillRect/>
          </a:stretch>
        </p:blipFill>
        <p:spPr>
          <a:xfrm>
            <a:off x="4437050" y="188640"/>
            <a:ext cx="4719413" cy="2634091"/>
          </a:xfrm>
          <a:prstGeom prst="rect">
            <a:avLst/>
          </a:prstGeom>
        </p:spPr>
      </p:pic>
      <p:pic>
        <p:nvPicPr>
          <p:cNvPr id="5" name="Picture 4"/>
          <p:cNvPicPr>
            <a:picLocks noChangeAspect="1"/>
          </p:cNvPicPr>
          <p:nvPr/>
        </p:nvPicPr>
        <p:blipFill>
          <a:blip r:embed="rId3"/>
          <a:stretch>
            <a:fillRect/>
          </a:stretch>
        </p:blipFill>
        <p:spPr>
          <a:xfrm>
            <a:off x="6300192" y="2928206"/>
            <a:ext cx="2647589" cy="3791792"/>
          </a:xfrm>
          <a:prstGeom prst="rect">
            <a:avLst/>
          </a:prstGeom>
        </p:spPr>
      </p:pic>
    </p:spTree>
    <p:extLst>
      <p:ext uri="{BB962C8B-B14F-4D97-AF65-F5344CB8AC3E}">
        <p14:creationId xmlns:p14="http://schemas.microsoft.com/office/powerpoint/2010/main" val="1549012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Frontier religion</a:t>
            </a:r>
            <a:endParaRPr lang="en-GB" dirty="0"/>
          </a:p>
        </p:txBody>
      </p:sp>
      <p:sp>
        <p:nvSpPr>
          <p:cNvPr id="3" name="Content Placeholder 2"/>
          <p:cNvSpPr>
            <a:spLocks noGrp="1"/>
          </p:cNvSpPr>
          <p:nvPr>
            <p:ph idx="1"/>
          </p:nvPr>
        </p:nvSpPr>
        <p:spPr>
          <a:xfrm>
            <a:off x="768096" y="1844824"/>
            <a:ext cx="7290055" cy="2232268"/>
          </a:xfrm>
        </p:spPr>
        <p:txBody>
          <a:bodyPr>
            <a:noAutofit/>
          </a:bodyPr>
          <a:lstStyle/>
          <a:p>
            <a:pPr>
              <a:lnSpc>
                <a:spcPct val="150000"/>
              </a:lnSpc>
              <a:buFont typeface="Wingdings" panose="05000000000000000000" pitchFamily="2" charset="2"/>
              <a:buChar char="§"/>
            </a:pPr>
            <a:r>
              <a:rPr lang="en-GB" sz="2400" dirty="0" smtClean="0"/>
              <a:t>Distant from Rome</a:t>
            </a:r>
          </a:p>
          <a:p>
            <a:pPr>
              <a:lnSpc>
                <a:spcPct val="150000"/>
              </a:lnSpc>
              <a:buFont typeface="Wingdings" panose="05000000000000000000" pitchFamily="2" charset="2"/>
              <a:buChar char="§"/>
            </a:pPr>
            <a:r>
              <a:rPr lang="en-GB" sz="2400" dirty="0" smtClean="0"/>
              <a:t>Lack of reform agenda</a:t>
            </a:r>
          </a:p>
          <a:p>
            <a:pPr>
              <a:lnSpc>
                <a:spcPct val="150000"/>
              </a:lnSpc>
              <a:buFont typeface="Wingdings" panose="05000000000000000000" pitchFamily="2" charset="2"/>
              <a:buChar char="§"/>
            </a:pPr>
            <a:r>
              <a:rPr lang="en-GB" sz="2400" dirty="0" smtClean="0"/>
              <a:t>Leniency</a:t>
            </a:r>
          </a:p>
          <a:p>
            <a:pPr>
              <a:lnSpc>
                <a:spcPct val="150000"/>
              </a:lnSpc>
            </a:pPr>
            <a:endParaRPr lang="en-GB" sz="2400" dirty="0"/>
          </a:p>
        </p:txBody>
      </p:sp>
      <p:pic>
        <p:nvPicPr>
          <p:cNvPr id="4" name="Picture 3"/>
          <p:cNvPicPr>
            <a:picLocks noChangeAspect="1"/>
          </p:cNvPicPr>
          <p:nvPr/>
        </p:nvPicPr>
        <p:blipFill>
          <a:blip r:embed="rId2"/>
          <a:stretch>
            <a:fillRect/>
          </a:stretch>
        </p:blipFill>
        <p:spPr>
          <a:xfrm>
            <a:off x="2627784" y="3385728"/>
            <a:ext cx="5004048" cy="3447082"/>
          </a:xfrm>
          <a:prstGeom prst="rect">
            <a:avLst/>
          </a:prstGeom>
        </p:spPr>
      </p:pic>
      <p:sp>
        <p:nvSpPr>
          <p:cNvPr id="5" name="TextBox 4"/>
          <p:cNvSpPr txBox="1"/>
          <p:nvPr/>
        </p:nvSpPr>
        <p:spPr>
          <a:xfrm>
            <a:off x="4499992" y="1845675"/>
            <a:ext cx="4424414" cy="1379865"/>
          </a:xfrm>
          <a:prstGeom prst="rect">
            <a:avLst/>
          </a:prstGeom>
          <a:noFill/>
        </p:spPr>
        <p:txBody>
          <a:bodyPr wrap="square" rtlCol="0">
            <a:spAutoFit/>
          </a:bodyPr>
          <a:lstStyle/>
          <a:p>
            <a:pPr marL="91440" lvl="0" indent="-91440">
              <a:lnSpc>
                <a:spcPct val="150000"/>
              </a:lnSpc>
              <a:spcBef>
                <a:spcPts val="1200"/>
              </a:spcBef>
              <a:spcAft>
                <a:spcPts val="200"/>
              </a:spcAft>
              <a:buClr>
                <a:srgbClr val="9CBEBD"/>
              </a:buClr>
              <a:buSzPct val="100000"/>
              <a:buFont typeface="Wingdings" panose="05000000000000000000" pitchFamily="2" charset="2"/>
              <a:buChar char="§"/>
            </a:pPr>
            <a:r>
              <a:rPr lang="en-GB" sz="2400" dirty="0">
                <a:solidFill>
                  <a:srgbClr val="FFFFFF"/>
                </a:solidFill>
              </a:rPr>
              <a:t>Appropriation of Church wealth</a:t>
            </a:r>
          </a:p>
          <a:p>
            <a:pPr marL="91440" lvl="0" indent="-91440">
              <a:lnSpc>
                <a:spcPct val="150000"/>
              </a:lnSpc>
              <a:spcBef>
                <a:spcPts val="1200"/>
              </a:spcBef>
              <a:spcAft>
                <a:spcPts val="200"/>
              </a:spcAft>
              <a:buClr>
                <a:srgbClr val="9CBEBD"/>
              </a:buClr>
              <a:buSzPct val="100000"/>
              <a:buFont typeface="Wingdings" panose="05000000000000000000" pitchFamily="2" charset="2"/>
              <a:buChar char="§"/>
            </a:pPr>
            <a:r>
              <a:rPr lang="en-GB" sz="2400" dirty="0">
                <a:solidFill>
                  <a:srgbClr val="FFFFFF"/>
                </a:solidFill>
              </a:rPr>
              <a:t>Portugal: a case study</a:t>
            </a:r>
          </a:p>
        </p:txBody>
      </p:sp>
    </p:spTree>
    <p:extLst>
      <p:ext uri="{BB962C8B-B14F-4D97-AF65-F5344CB8AC3E}">
        <p14:creationId xmlns:p14="http://schemas.microsoft.com/office/powerpoint/2010/main" val="797022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Frontier military orders</a:t>
            </a:r>
            <a:endParaRPr lang="en-GB" dirty="0"/>
          </a:p>
        </p:txBody>
      </p:sp>
      <p:sp>
        <p:nvSpPr>
          <p:cNvPr id="3" name="Content Placeholder 2"/>
          <p:cNvSpPr>
            <a:spLocks noGrp="1"/>
          </p:cNvSpPr>
          <p:nvPr>
            <p:ph idx="1"/>
          </p:nvPr>
        </p:nvSpPr>
        <p:spPr>
          <a:xfrm>
            <a:off x="768097" y="2286000"/>
            <a:ext cx="2939807" cy="4023360"/>
          </a:xfrm>
        </p:spPr>
        <p:txBody>
          <a:bodyPr>
            <a:normAutofit/>
          </a:bodyPr>
          <a:lstStyle/>
          <a:p>
            <a:pPr>
              <a:buFont typeface="Wingdings" panose="05000000000000000000" pitchFamily="2" charset="2"/>
              <a:buChar char="§"/>
            </a:pPr>
            <a:r>
              <a:rPr lang="en-GB" dirty="0" smtClean="0"/>
              <a:t>Spain:</a:t>
            </a:r>
          </a:p>
          <a:p>
            <a:pPr lvl="1">
              <a:buFont typeface="Wingdings" panose="05000000000000000000" pitchFamily="2" charset="2"/>
              <a:buChar char="§"/>
            </a:pPr>
            <a:r>
              <a:rPr lang="en-GB" dirty="0" smtClean="0"/>
              <a:t>Order of </a:t>
            </a:r>
            <a:r>
              <a:rPr lang="en-GB" dirty="0" err="1" smtClean="0"/>
              <a:t>Alcantara</a:t>
            </a:r>
            <a:endParaRPr lang="en-GB" dirty="0" smtClean="0"/>
          </a:p>
          <a:p>
            <a:pPr lvl="1">
              <a:buFont typeface="Wingdings" panose="05000000000000000000" pitchFamily="2" charset="2"/>
              <a:buChar char="§"/>
            </a:pPr>
            <a:r>
              <a:rPr lang="en-GB" dirty="0" smtClean="0"/>
              <a:t>Order of </a:t>
            </a:r>
            <a:r>
              <a:rPr lang="en-GB" dirty="0" err="1" smtClean="0"/>
              <a:t>Calatrava</a:t>
            </a:r>
            <a:endParaRPr lang="en-GB" dirty="0" smtClean="0"/>
          </a:p>
          <a:p>
            <a:pPr lvl="1">
              <a:buFont typeface="Wingdings" panose="05000000000000000000" pitchFamily="2" charset="2"/>
              <a:buChar char="§"/>
            </a:pPr>
            <a:r>
              <a:rPr lang="en-GB" dirty="0" smtClean="0"/>
              <a:t>Order of Santiago</a:t>
            </a:r>
          </a:p>
          <a:p>
            <a:pPr lvl="1">
              <a:buFont typeface="Wingdings" panose="05000000000000000000" pitchFamily="2" charset="2"/>
              <a:buChar char="§"/>
            </a:pPr>
            <a:r>
              <a:rPr lang="en-GB" dirty="0" smtClean="0"/>
              <a:t>Order of </a:t>
            </a:r>
            <a:r>
              <a:rPr lang="en-GB" dirty="0" err="1" smtClean="0"/>
              <a:t>Monfrague</a:t>
            </a:r>
            <a:endParaRPr lang="en-GB" dirty="0" smtClean="0"/>
          </a:p>
          <a:p>
            <a:pPr lvl="1">
              <a:buFont typeface="Wingdings" panose="05000000000000000000" pitchFamily="2" charset="2"/>
              <a:buChar char="§"/>
            </a:pPr>
            <a:r>
              <a:rPr lang="en-GB" dirty="0" smtClean="0"/>
              <a:t>Order of Santa Maria de </a:t>
            </a:r>
            <a:r>
              <a:rPr lang="en-GB" dirty="0" err="1" smtClean="0"/>
              <a:t>Espana</a:t>
            </a:r>
            <a:endParaRPr lang="en-GB" dirty="0" smtClean="0"/>
          </a:p>
          <a:p>
            <a:pPr lvl="1">
              <a:buFont typeface="Wingdings" panose="05000000000000000000" pitchFamily="2" charset="2"/>
              <a:buChar char="§"/>
            </a:pPr>
            <a:r>
              <a:rPr lang="en-GB" dirty="0"/>
              <a:t>Lady </a:t>
            </a:r>
            <a:r>
              <a:rPr lang="en-GB" dirty="0" err="1"/>
              <a:t>Hospitallers</a:t>
            </a:r>
            <a:r>
              <a:rPr lang="en-GB" dirty="0"/>
              <a:t> of the Royal Monastery of </a:t>
            </a:r>
            <a:r>
              <a:rPr lang="en-GB" dirty="0" err="1" smtClean="0"/>
              <a:t>Sigena</a:t>
            </a:r>
            <a:endParaRPr lang="en-GB" dirty="0"/>
          </a:p>
          <a:p>
            <a:pPr>
              <a:buFont typeface="Wingdings" panose="05000000000000000000" pitchFamily="2" charset="2"/>
              <a:buChar char="§"/>
            </a:pPr>
            <a:r>
              <a:rPr lang="en-GB" dirty="0" smtClean="0"/>
              <a:t>Portugal:</a:t>
            </a:r>
          </a:p>
          <a:p>
            <a:pPr lvl="1">
              <a:buFont typeface="Wingdings" panose="05000000000000000000" pitchFamily="2" charset="2"/>
              <a:buChar char="§"/>
            </a:pPr>
            <a:r>
              <a:rPr lang="en-GB" dirty="0" smtClean="0"/>
              <a:t>Order of </a:t>
            </a:r>
            <a:r>
              <a:rPr lang="en-GB" dirty="0" err="1" smtClean="0"/>
              <a:t>Aviz</a:t>
            </a:r>
            <a:endParaRPr lang="en-GB" dirty="0" smtClean="0"/>
          </a:p>
          <a:p>
            <a:pPr lvl="1">
              <a:buFont typeface="Wingdings" panose="05000000000000000000" pitchFamily="2" charset="2"/>
              <a:buChar char="§"/>
            </a:pPr>
            <a:r>
              <a:rPr lang="en-GB" dirty="0" smtClean="0"/>
              <a:t>Order of St Michael of the Wing</a:t>
            </a:r>
          </a:p>
          <a:p>
            <a:endParaRPr lang="en-GB" dirty="0"/>
          </a:p>
        </p:txBody>
      </p:sp>
      <p:pic>
        <p:nvPicPr>
          <p:cNvPr id="4" name="Picture 3"/>
          <p:cNvPicPr>
            <a:picLocks noChangeAspect="1"/>
          </p:cNvPicPr>
          <p:nvPr/>
        </p:nvPicPr>
        <p:blipFill>
          <a:blip r:embed="rId2"/>
          <a:stretch>
            <a:fillRect/>
          </a:stretch>
        </p:blipFill>
        <p:spPr>
          <a:xfrm>
            <a:off x="3753368" y="2286000"/>
            <a:ext cx="5425388" cy="3623848"/>
          </a:xfrm>
          <a:prstGeom prst="rect">
            <a:avLst/>
          </a:prstGeom>
        </p:spPr>
      </p:pic>
    </p:spTree>
    <p:extLst>
      <p:ext uri="{BB962C8B-B14F-4D97-AF65-F5344CB8AC3E}">
        <p14:creationId xmlns:p14="http://schemas.microsoft.com/office/powerpoint/2010/main" val="34036865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Frontier tensions</a:t>
            </a:r>
            <a:endParaRPr lang="en-GB" dirty="0"/>
          </a:p>
        </p:txBody>
      </p:sp>
      <p:sp>
        <p:nvSpPr>
          <p:cNvPr id="3" name="Content Placeholder 2"/>
          <p:cNvSpPr>
            <a:spLocks noGrp="1"/>
          </p:cNvSpPr>
          <p:nvPr>
            <p:ph idx="1"/>
          </p:nvPr>
        </p:nvSpPr>
        <p:spPr>
          <a:xfrm>
            <a:off x="768097" y="1988840"/>
            <a:ext cx="4235951" cy="4320520"/>
          </a:xfrm>
        </p:spPr>
        <p:txBody>
          <a:bodyPr/>
          <a:lstStyle/>
          <a:p>
            <a:pPr>
              <a:buFont typeface="Wingdings" panose="05000000000000000000" pitchFamily="2" charset="2"/>
              <a:buChar char="§"/>
            </a:pPr>
            <a:r>
              <a:rPr lang="en-GB" sz="2400" dirty="0" smtClean="0"/>
              <a:t>Church and secular government not always working together</a:t>
            </a:r>
          </a:p>
          <a:p>
            <a:pPr lvl="1">
              <a:buFont typeface="Wingdings" panose="05000000000000000000" pitchFamily="2" charset="2"/>
              <a:buChar char="§"/>
            </a:pPr>
            <a:r>
              <a:rPr lang="en-GB" sz="2200" dirty="0" smtClean="0"/>
              <a:t>Taking of Toledo in 1085</a:t>
            </a:r>
          </a:p>
          <a:p>
            <a:pPr lvl="1">
              <a:buFont typeface="Wingdings" panose="05000000000000000000" pitchFamily="2" charset="2"/>
              <a:buChar char="§"/>
            </a:pPr>
            <a:r>
              <a:rPr lang="en-GB" sz="2200" dirty="0" smtClean="0"/>
              <a:t>Attack on Grenada in 1394</a:t>
            </a:r>
          </a:p>
          <a:p>
            <a:pPr>
              <a:buFont typeface="Wingdings" panose="05000000000000000000" pitchFamily="2" charset="2"/>
              <a:buChar char="§"/>
            </a:pPr>
            <a:r>
              <a:rPr lang="en-GB" sz="2400" dirty="0" smtClean="0"/>
              <a:t>Religious conversions</a:t>
            </a:r>
            <a:endParaRPr lang="en-GB" sz="2400" dirty="0"/>
          </a:p>
          <a:p>
            <a:pPr>
              <a:buFont typeface="Wingdings" panose="05000000000000000000" pitchFamily="2" charset="2"/>
              <a:buChar char="§"/>
            </a:pPr>
            <a:r>
              <a:rPr lang="en-GB" sz="2400" dirty="0" err="1" smtClean="0"/>
              <a:t>Mozarab</a:t>
            </a:r>
            <a:r>
              <a:rPr lang="en-GB" sz="2400" dirty="0" smtClean="0"/>
              <a:t> communities</a:t>
            </a:r>
          </a:p>
          <a:p>
            <a:pPr>
              <a:buFont typeface="Wingdings" panose="05000000000000000000" pitchFamily="2" charset="2"/>
              <a:buChar char="§"/>
            </a:pPr>
            <a:r>
              <a:rPr lang="en-GB" sz="2400" dirty="0" smtClean="0"/>
              <a:t>Muslim communities</a:t>
            </a:r>
          </a:p>
          <a:p>
            <a:pPr>
              <a:buFont typeface="Wingdings" panose="05000000000000000000" pitchFamily="2" charset="2"/>
              <a:buChar char="§"/>
            </a:pPr>
            <a:r>
              <a:rPr lang="en-GB" sz="2400" dirty="0" smtClean="0"/>
              <a:t>Role of the friars</a:t>
            </a:r>
          </a:p>
          <a:p>
            <a:pPr>
              <a:buFont typeface="Wingdings" panose="05000000000000000000" pitchFamily="2" charset="2"/>
              <a:buChar char="§"/>
            </a:pPr>
            <a:r>
              <a:rPr lang="en-GB" sz="2400" dirty="0" smtClean="0"/>
              <a:t>Jewish communities</a:t>
            </a:r>
          </a:p>
          <a:p>
            <a:endParaRPr lang="en-GB" dirty="0"/>
          </a:p>
        </p:txBody>
      </p:sp>
      <p:pic>
        <p:nvPicPr>
          <p:cNvPr id="4" name="Picture 3"/>
          <p:cNvPicPr>
            <a:picLocks noChangeAspect="1"/>
          </p:cNvPicPr>
          <p:nvPr/>
        </p:nvPicPr>
        <p:blipFill>
          <a:blip r:embed="rId2"/>
          <a:stretch>
            <a:fillRect/>
          </a:stretch>
        </p:blipFill>
        <p:spPr>
          <a:xfrm>
            <a:off x="3779912" y="3852393"/>
            <a:ext cx="5364088" cy="3012829"/>
          </a:xfrm>
          <a:prstGeom prst="rect">
            <a:avLst/>
          </a:prstGeom>
        </p:spPr>
      </p:pic>
      <p:pic>
        <p:nvPicPr>
          <p:cNvPr id="5" name="Picture 4"/>
          <p:cNvPicPr>
            <a:picLocks noChangeAspect="1"/>
          </p:cNvPicPr>
          <p:nvPr/>
        </p:nvPicPr>
        <p:blipFill>
          <a:blip r:embed="rId3"/>
          <a:stretch>
            <a:fillRect/>
          </a:stretch>
        </p:blipFill>
        <p:spPr>
          <a:xfrm>
            <a:off x="5287683" y="585216"/>
            <a:ext cx="3885206" cy="2779417"/>
          </a:xfrm>
          <a:prstGeom prst="rect">
            <a:avLst/>
          </a:prstGeom>
        </p:spPr>
      </p:pic>
    </p:spTree>
    <p:extLst>
      <p:ext uri="{BB962C8B-B14F-4D97-AF65-F5344CB8AC3E}">
        <p14:creationId xmlns:p14="http://schemas.microsoft.com/office/powerpoint/2010/main" val="389491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Frontier populations</a:t>
            </a:r>
            <a:endParaRPr lang="en-GB" dirty="0"/>
          </a:p>
        </p:txBody>
      </p:sp>
      <p:sp>
        <p:nvSpPr>
          <p:cNvPr id="3" name="Content Placeholder 2"/>
          <p:cNvSpPr>
            <a:spLocks noGrp="1"/>
          </p:cNvSpPr>
          <p:nvPr>
            <p:ph idx="1"/>
          </p:nvPr>
        </p:nvSpPr>
        <p:spPr>
          <a:xfrm>
            <a:off x="768097" y="2286000"/>
            <a:ext cx="4523984" cy="4023360"/>
          </a:xfrm>
        </p:spPr>
        <p:txBody>
          <a:bodyPr>
            <a:normAutofit/>
          </a:bodyPr>
          <a:lstStyle/>
          <a:p>
            <a:pPr>
              <a:lnSpc>
                <a:spcPct val="150000"/>
              </a:lnSpc>
              <a:buFont typeface="Wingdings" panose="05000000000000000000" pitchFamily="2" charset="2"/>
              <a:buChar char="§"/>
            </a:pPr>
            <a:r>
              <a:rPr lang="en-GB" sz="2600" dirty="0" smtClean="0"/>
              <a:t>Rural or urban?</a:t>
            </a:r>
          </a:p>
          <a:p>
            <a:pPr>
              <a:lnSpc>
                <a:spcPct val="150000"/>
              </a:lnSpc>
              <a:buFont typeface="Wingdings" panose="05000000000000000000" pitchFamily="2" charset="2"/>
              <a:buChar char="§"/>
            </a:pPr>
            <a:r>
              <a:rPr lang="en-GB" sz="2600" dirty="0" smtClean="0"/>
              <a:t>National or regional identity?</a:t>
            </a:r>
          </a:p>
          <a:p>
            <a:pPr>
              <a:lnSpc>
                <a:spcPct val="150000"/>
              </a:lnSpc>
              <a:buFont typeface="Wingdings" panose="05000000000000000000" pitchFamily="2" charset="2"/>
              <a:buChar char="§"/>
            </a:pPr>
            <a:r>
              <a:rPr lang="en-GB" sz="2600" dirty="0" smtClean="0"/>
              <a:t>Oath of </a:t>
            </a:r>
            <a:r>
              <a:rPr lang="en-GB" sz="2600" dirty="0" smtClean="0"/>
              <a:t>allegiance</a:t>
            </a:r>
            <a:endParaRPr lang="en-GB" sz="2600" dirty="0" smtClean="0"/>
          </a:p>
          <a:p>
            <a:pPr>
              <a:lnSpc>
                <a:spcPct val="150000"/>
              </a:lnSpc>
              <a:buFont typeface="Wingdings" panose="05000000000000000000" pitchFamily="2" charset="2"/>
              <a:buChar char="§"/>
            </a:pPr>
            <a:r>
              <a:rPr lang="en-GB" sz="2600" dirty="0" smtClean="0"/>
              <a:t>Absolute kingship</a:t>
            </a:r>
          </a:p>
          <a:p>
            <a:pPr>
              <a:lnSpc>
                <a:spcPct val="150000"/>
              </a:lnSpc>
              <a:buFont typeface="Wingdings" panose="05000000000000000000" pitchFamily="2" charset="2"/>
              <a:buChar char="§"/>
            </a:pPr>
            <a:r>
              <a:rPr lang="en-GB" sz="2600" dirty="0" smtClean="0"/>
              <a:t>Christian Spain moves West</a:t>
            </a:r>
            <a:endParaRPr lang="en-GB" sz="2600" dirty="0"/>
          </a:p>
        </p:txBody>
      </p:sp>
      <p:sp>
        <p:nvSpPr>
          <p:cNvPr id="4" name="TextBox 3"/>
          <p:cNvSpPr txBox="1"/>
          <p:nvPr/>
        </p:nvSpPr>
        <p:spPr>
          <a:xfrm>
            <a:off x="5276972" y="1774412"/>
            <a:ext cx="3659066" cy="4524315"/>
          </a:xfrm>
          <a:prstGeom prst="rect">
            <a:avLst/>
          </a:prstGeom>
          <a:noFill/>
        </p:spPr>
        <p:txBody>
          <a:bodyPr wrap="square" rtlCol="0">
            <a:spAutoFit/>
          </a:bodyPr>
          <a:lstStyle/>
          <a:p>
            <a:r>
              <a:rPr lang="en-GB" sz="3200" dirty="0" smtClean="0">
                <a:solidFill>
                  <a:schemeClr val="accent3">
                    <a:lumMod val="75000"/>
                  </a:schemeClr>
                </a:solidFill>
                <a:latin typeface="Script MT Bold" panose="03040602040607080904" pitchFamily="66" charset="0"/>
              </a:rPr>
              <a:t>We who are as good as you and together are more powerful than you, make you our king and lord, provided that you observe our laws and liberties, and if not, not</a:t>
            </a:r>
            <a:endParaRPr lang="en-GB" sz="3200" dirty="0">
              <a:solidFill>
                <a:schemeClr val="accent3">
                  <a:lumMod val="75000"/>
                </a:schemeClr>
              </a:solidFill>
              <a:latin typeface="Script MT Bold" panose="03040602040607080904" pitchFamily="66" charset="0"/>
            </a:endParaRPr>
          </a:p>
        </p:txBody>
      </p:sp>
    </p:spTree>
    <p:extLst>
      <p:ext uri="{BB962C8B-B14F-4D97-AF65-F5344CB8AC3E}">
        <p14:creationId xmlns:p14="http://schemas.microsoft.com/office/powerpoint/2010/main" val="10700586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4825F1AF-8DBC-4E3D-9F3D-688338DA83FC}"/>
    </a:ext>
  </a:extLst>
</a:theme>
</file>

<file path=docProps/app.xml><?xml version="1.0" encoding="utf-8"?>
<Properties xmlns="http://schemas.openxmlformats.org/officeDocument/2006/extended-properties" xmlns:vt="http://schemas.openxmlformats.org/officeDocument/2006/docPropsVTypes">
  <Template>Integral</Template>
  <TotalTime>105</TotalTime>
  <Words>251</Words>
  <Application>Microsoft Office PowerPoint</Application>
  <PresentationFormat>On-screen Show (4:3)</PresentationFormat>
  <Paragraphs>66</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Script MT Bold</vt:lpstr>
      <vt:lpstr>Tw Cen MT</vt:lpstr>
      <vt:lpstr>Tw Cen MT Condensed</vt:lpstr>
      <vt:lpstr>Wingdings</vt:lpstr>
      <vt:lpstr>Wingdings 3</vt:lpstr>
      <vt:lpstr>Integral</vt:lpstr>
      <vt:lpstr>Spain: Life on the edge</vt:lpstr>
      <vt:lpstr>Life on the frontier</vt:lpstr>
      <vt:lpstr>Frontier language</vt:lpstr>
      <vt:lpstr>Frontier kings</vt:lpstr>
      <vt:lpstr>Frontier warfare</vt:lpstr>
      <vt:lpstr>Frontier towns</vt:lpstr>
      <vt:lpstr>Frontier religion</vt:lpstr>
      <vt:lpstr>Frontier military orders</vt:lpstr>
      <vt:lpstr>Frontier tensions</vt:lpstr>
      <vt:lpstr>Frontier populations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Italy I</dc:title>
  <dc:creator>Harriett</dc:creator>
  <cp:lastModifiedBy>Harriet Webster</cp:lastModifiedBy>
  <cp:revision>8</cp:revision>
  <dcterms:created xsi:type="dcterms:W3CDTF">2015-11-27T01:23:34Z</dcterms:created>
  <dcterms:modified xsi:type="dcterms:W3CDTF">2015-12-04T09:46:33Z</dcterms:modified>
</cp:coreProperties>
</file>