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63" r:id="rId2"/>
    <p:sldId id="256" r:id="rId3"/>
    <p:sldId id="257" r:id="rId4"/>
    <p:sldId id="258" r:id="rId5"/>
    <p:sldId id="259" r:id="rId6"/>
    <p:sldId id="260" r:id="rId7"/>
    <p:sldId id="261" r:id="rId8"/>
    <p:sldId id="262" r:id="rId9"/>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B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77890"/>
  </p:normalViewPr>
  <p:slideViewPr>
    <p:cSldViewPr snapToGrid="0" snapToObjects="1">
      <p:cViewPr varScale="1">
        <p:scale>
          <a:sx n="54" d="100"/>
          <a:sy n="54" d="100"/>
        </p:scale>
        <p:origin x="1368"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055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3741292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Hello everyone. My name is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Petronela</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Andronic</a:t>
            </a: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In 1948, the NHS was built to guarantee that everything necessary for looking after people’s health should be available without charge (Carrier and Kendall, 2015). Since then, hospital services have become one of the most important parts of the NHS. I would like to talk about how they have changed from 1948 until now.</a:t>
            </a: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According to Fair (2018) at the start of the NHS, they mainly concentrated on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nationalising</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and building new hospitals. These were necessary for catering to the increasing need for healthcare. Over time, it became evident that many of these institutions were outdated and crowded and needed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modernisation</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As a solution to this problem, in 1962, the government introduced the Hospital Plan (Jones and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Exworthy</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2015). This plan aimed to enhance and make uniform hospital facilities throughout Britain. Its main objective was to eliminate and replace old hospitals with new ones specially designed for particular purposes. Another would be to ensure an even distribution of hospital services across the UK. However, long waiting times remained a challenge due to inadequate hospital resources during this period.</a:t>
            </a: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During the 1970s, local general hospitals were introduced by the NHS to give wide-ranging care to the community (Lorne et al., 2019). They were built in such a way that they could easily be reached and satisfy the needs of local people. Nevertheless, things changed in the eighties when healthcare costs began rising, and everyone started talking about efficiency and value for money. This saw a shift from general management principles being introduced into government thinking alongside an internal market that aimed at pitting different hospitals against each other so that they could compete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favourably</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thereby improving quality service delivery levels while reducing costs. The primary care-led NHS policy in the 1990s was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characterised</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by efforts to lower hospital admissions rates and increase the provision of services within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neighbourhoods</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At this time, the Patient’s Charter also came into existence, which spelt out what patients have the right to expect from health institutions like NHS besides setting minimum expectations of staff conduct towards them and outlining best practice guidelines on how different situations should be handled. Even so, with these changes continuing, it remained true for many years after too few resources chased more demand over long waits experienced before one gets attended to in a hospital (Brandenburg et al., 2015).</a:t>
            </a: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In the early 2000s, there was a big rise in hospital investments. The government had promised to shorten waiting times and raise the level of care provided. According to Robertson et al. (2017), much of this investment went into renovating hospitals and creating treatments using new technologies. To give more independence and freedom in how they ran themselves, foundation trusts were brought in by the government as well. However, over time, other issues began, such as increased demand from an ageing population and financial strains during this decade. In light of these challenges faced throughout hospital history, sustainability &amp; transformation partnerships (STPs) were introduced by governments to foster better cooperation amongst different areas within the healthcare system besides integrated care systems (ICSs) (Sanderson et al., 2023). These brought together local authorities and NHS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organisations</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among other partners, for more effective planning and delivery of services in the UK. Moreover, the COVID-19 pandemic made it clear that we need stronger hospitals for better health response. At any rate, hospitals have always remained an important part of the NHS, providing quality care services across the United Kingdom, especially during tough times like now.</a:t>
            </a: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There remain several difficulties for hospital services in the NHS, which include increasing demand, an old age population and financial pressures. The COVID-19 pandemic has further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emphasised</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the importance of a flexible healthcare system that can adapt rapidly when circumstances change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Juvet</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et al., 2021). This means that people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realise</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that we must make some basic changes so that our hospitals can meet patients’ needs for years. One way forward could be concentrating more on prevention and early intervention, which may help reduce long-term hospital service demand. Here, what is meant is putting money into public health drives like encouraging healthy living and dealing with social determinants of health. Also, digital transformation presents another field where much can be done differently; this has the power to change how hospital services are brought about completely. Some things that can be done under this include telemedicine use, remote monitoring, and even artificial intelligence applications, all of which are aimed at making care as efficient and effective as possible. More so,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personalised</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care has gained popularity recently, whereby treatment is designed around individual patient requirements and preferences; what if genomic medicine were used more widely here? In addition, it should also take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cognisance</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of psychological and social aspects influencing health as part of a holistic approach towards caring for people. According to Arora et al. (2021), although undoubtedly there will be challenges ahead still, UK-wide communities need high-quality hospital services provided by NHS which meet their expectations – therefore, innovative ideas along with collaboration should not only continue being exercised among different stakeholders involved in the provision of these facilities but also be strengthened further, particularly during such times when preventive measures ought to take precedence over anything else.</a:t>
            </a: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To conclude, hospital services were the foundation of the NHS when established in 1948. Throughout this period, there have been many changes and improvements that have mirrored what patients and society need. Starting with the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nationalisation</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of existing hospitals and building new ones, hospitals have now aimed to integrate them all together and collaborate between different establishments while caring for each patient individually (Burke, 2014). Hospitals have shown themselves capable of adapting and being creative. However, an ever-increasing demand coupled with an ageing population plus financial constraints, among others, challenge the resilience and sustainability of NHS even more. Looking forward, therefore, means that there must be further reforms in these institutions so that they can cater to complicated patient needs within communities. This can be possible if only new technology is embraced, preventive measures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prioritised</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alongside early intervention strategies, and most importantly, working together across all levels in the healthcare sector. Otherwise, without such radical shifts being made now, it may not take long before people start feeling like these places no longer serve any purpose besides wasting taxpayers’ money on obsolete structures.</a:t>
            </a: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03461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bmj.com/content/365/bmj.l167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commons.wikimedia.org/wiki/File:Regional_Medical_Hospital_in_Paktia.jpg" TargetMode="External"/><Relationship Id="rId3" Type="http://schemas.openxmlformats.org/officeDocument/2006/relationships/image" Target="../media/image4.png"/><Relationship Id="rId7"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blogs.lse.ac.uk/politicsandpolicy/why-should-the-people-wait-any-longer-how-labour-built-the-nhs/" TargetMode="External"/><Relationship Id="rId5" Type="http://schemas.openxmlformats.org/officeDocument/2006/relationships/image" Target="../media/image6.jp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81B"/>
          </a:solidFill>
          <a:ln/>
        </p:spPr>
        <p:txBody>
          <a:bodyPr/>
          <a:lstStyle/>
          <a:p>
            <a:endParaRPr lang="en-US"/>
          </a:p>
        </p:txBody>
      </p:sp>
      <p:sp>
        <p:nvSpPr>
          <p:cNvPr id="3" name="Shape 1"/>
          <p:cNvSpPr/>
          <p:nvPr/>
        </p:nvSpPr>
        <p:spPr>
          <a:xfrm>
            <a:off x="0" y="0"/>
            <a:ext cx="14630400" cy="8229600"/>
          </a:xfrm>
          <a:prstGeom prst="rect">
            <a:avLst/>
          </a:prstGeom>
          <a:solidFill>
            <a:srgbClr val="0F0F10"/>
          </a:solidFill>
          <a:ln>
            <a:solidFill>
              <a:srgbClr val="FF6BD8"/>
            </a:solidFill>
          </a:ln>
        </p:spPr>
        <p:txBody>
          <a:bodyPr/>
          <a:lstStyle/>
          <a:p>
            <a:endParaRPr lang="en-US">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6" name="Text 2"/>
          <p:cNvSpPr/>
          <p:nvPr/>
        </p:nvSpPr>
        <p:spPr>
          <a:xfrm>
            <a:off x="833199" y="669966"/>
            <a:ext cx="13078744" cy="2326838"/>
          </a:xfrm>
          <a:prstGeom prst="rect">
            <a:avLst/>
          </a:prstGeom>
          <a:noFill/>
          <a:ln>
            <a:solidFill>
              <a:srgbClr val="FF6BD8"/>
            </a:solidFill>
          </a:ln>
        </p:spPr>
        <p:txBody>
          <a:bodyPr wrap="square" rtlCol="0" anchor="t"/>
          <a:lstStyle/>
          <a:p>
            <a:pPr marL="0" indent="0" algn="ctr">
              <a:lnSpc>
                <a:spcPts val="7545"/>
              </a:lnSpc>
              <a:buNone/>
            </a:pPr>
            <a:r>
              <a:rPr lang="en-US" sz="4400" b="1" kern="0" spc="-300" dirty="0">
                <a:solidFill>
                  <a:srgbClr val="FBF3FA"/>
                </a:solidFill>
                <a:latin typeface="Fira Mono" pitchFamily="34" charset="0"/>
                <a:ea typeface="Fira Mono" pitchFamily="34" charset="-122"/>
                <a:cs typeface="Fira Mono" pitchFamily="34" charset="-120"/>
              </a:rPr>
              <a:t>LCHS4003</a:t>
            </a:r>
          </a:p>
          <a:p>
            <a:pPr marL="0" indent="0" algn="ctr">
              <a:lnSpc>
                <a:spcPts val="7545"/>
              </a:lnSpc>
              <a:buNone/>
            </a:pPr>
            <a:r>
              <a:rPr lang="en-US" sz="4400" b="1" kern="0" spc="-300" dirty="0">
                <a:solidFill>
                  <a:srgbClr val="FBF3FA"/>
                </a:solidFill>
                <a:latin typeface="Fira Mono" pitchFamily="34" charset="0"/>
                <a:ea typeface="Fira Mono" pitchFamily="34" charset="-122"/>
              </a:rPr>
              <a:t>Introduction to Health and Social Care</a:t>
            </a:r>
            <a:endParaRPr lang="en-US" sz="4400" b="1" spc="-300" dirty="0"/>
          </a:p>
        </p:txBody>
      </p:sp>
      <p:sp>
        <p:nvSpPr>
          <p:cNvPr id="10" name="Text 6"/>
          <p:cNvSpPr/>
          <p:nvPr/>
        </p:nvSpPr>
        <p:spPr>
          <a:xfrm>
            <a:off x="833198" y="3434020"/>
            <a:ext cx="13078743" cy="799624"/>
          </a:xfrm>
          <a:prstGeom prst="rect">
            <a:avLst/>
          </a:prstGeom>
          <a:noFill/>
          <a:ln w="9525" cap="flat" cmpd="sng" algn="ctr">
            <a:solidFill>
              <a:srgbClr val="FF6BD8"/>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wrap="square" rtlCol="0" anchor="t"/>
          <a:lstStyle/>
          <a:p>
            <a:pPr algn="ctr">
              <a:lnSpc>
                <a:spcPts val="3149"/>
              </a:lnSpc>
              <a:buSzPct val="100000"/>
            </a:pPr>
            <a:r>
              <a:rPr lang="en-US" sz="2400" kern="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Fira Sans" pitchFamily="34" charset="0"/>
                <a:ea typeface="Fira Sans" pitchFamily="34" charset="-122"/>
                <a:cs typeface="Fira Sans" pitchFamily="34" charset="-120"/>
              </a:rPr>
              <a:t>Student Name: </a:t>
            </a:r>
            <a:r>
              <a:rPr lang="en-US" sz="2400" kern="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Fira Sans" pitchFamily="34" charset="0"/>
                <a:ea typeface="Fira Sans" pitchFamily="34" charset="-122"/>
                <a:cs typeface="Fira Sans" pitchFamily="34" charset="-120"/>
              </a:rPr>
              <a:t>Petronela</a:t>
            </a:r>
            <a:r>
              <a:rPr lang="en-US" sz="2400" kern="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Fira Sans" pitchFamily="34" charset="0"/>
                <a:ea typeface="Fira Sans" pitchFamily="34" charset="-122"/>
                <a:cs typeface="Fira Sans" pitchFamily="34" charset="-120"/>
              </a:rPr>
              <a:t> </a:t>
            </a:r>
            <a:r>
              <a:rPr lang="en-US" sz="2400" kern="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Fira Sans" pitchFamily="34" charset="0"/>
                <a:ea typeface="Fira Sans" pitchFamily="34" charset="-122"/>
                <a:cs typeface="Fira Sans" pitchFamily="34" charset="-120"/>
              </a:rPr>
              <a:t>Andronic</a:t>
            </a:r>
            <a:r>
              <a:rPr lang="en-US" sz="2400" kern="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Fira Sans" pitchFamily="34" charset="0"/>
                <a:ea typeface="Fira Sans" pitchFamily="34" charset="-122"/>
                <a:cs typeface="Fira Sans" pitchFamily="34" charset="-120"/>
              </a:rPr>
              <a:t> || Student ID: 2247362 || Tutor: Jolly Nwankwo</a:t>
            </a:r>
            <a:endParaRPr lang="en-US"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12" name="Picture 11" descr="A sign with a logo on it&#10;&#10;Description automatically generated">
            <a:extLst>
              <a:ext uri="{FF2B5EF4-FFF2-40B4-BE49-F238E27FC236}">
                <a16:creationId xmlns:a16="http://schemas.microsoft.com/office/drawing/2014/main" id="{E2D87DA5-A398-3DDD-7E5F-4544C41F6B7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730555" y="4466394"/>
            <a:ext cx="7284028" cy="3374159"/>
          </a:xfrm>
          <a:prstGeom prst="rect">
            <a:avLst/>
          </a:prstGeom>
          <a:ln>
            <a:solidFill>
              <a:srgbClr val="FF6BD8"/>
            </a:solidFill>
          </a:ln>
        </p:spPr>
      </p:pic>
    </p:spTree>
    <p:extLst>
      <p:ext uri="{BB962C8B-B14F-4D97-AF65-F5344CB8AC3E}">
        <p14:creationId xmlns:p14="http://schemas.microsoft.com/office/powerpoint/2010/main" val="1389735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81B"/>
          </a:solidFill>
          <a:ln/>
        </p:spPr>
        <p:txBody>
          <a:bodyPr/>
          <a:lstStyle/>
          <a:p>
            <a:endParaRPr lang="en-US"/>
          </a:p>
        </p:txBody>
      </p:sp>
      <p:sp>
        <p:nvSpPr>
          <p:cNvPr id="3" name="Shape 1"/>
          <p:cNvSpPr/>
          <p:nvPr/>
        </p:nvSpPr>
        <p:spPr>
          <a:xfrm>
            <a:off x="0" y="0"/>
            <a:ext cx="14630400" cy="8229600"/>
          </a:xfrm>
          <a:prstGeom prst="rect">
            <a:avLst/>
          </a:prstGeom>
          <a:solidFill>
            <a:srgbClr val="0F0F10"/>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9421773" y="2543056"/>
            <a:ext cx="4930854" cy="3143488"/>
          </a:xfrm>
          <a:prstGeom prst="rect">
            <a:avLst/>
          </a:prstGeom>
        </p:spPr>
      </p:pic>
      <p:sp>
        <p:nvSpPr>
          <p:cNvPr id="6" name="Text 2"/>
          <p:cNvSpPr/>
          <p:nvPr/>
        </p:nvSpPr>
        <p:spPr>
          <a:xfrm>
            <a:off x="833199" y="669965"/>
            <a:ext cx="7477601" cy="2874645"/>
          </a:xfrm>
          <a:prstGeom prst="rect">
            <a:avLst/>
          </a:prstGeom>
          <a:noFill/>
          <a:ln>
            <a:solidFill>
              <a:srgbClr val="FF6BD8"/>
            </a:solidFill>
          </a:ln>
        </p:spPr>
        <p:txBody>
          <a:bodyPr wrap="square" rtlCol="0" anchor="t"/>
          <a:lstStyle/>
          <a:p>
            <a:pPr marL="0" indent="0" algn="ctr">
              <a:lnSpc>
                <a:spcPts val="7545"/>
              </a:lnSpc>
              <a:buNone/>
            </a:pPr>
            <a:r>
              <a:rPr lang="en-US" sz="4400" b="1" kern="0" spc="-300" dirty="0">
                <a:solidFill>
                  <a:srgbClr val="FBF3FA"/>
                </a:solidFill>
                <a:latin typeface="Fira Mono" pitchFamily="34" charset="0"/>
                <a:ea typeface="Fira Mono" pitchFamily="34" charset="-122"/>
                <a:cs typeface="Fira Mono" pitchFamily="34" charset="-120"/>
              </a:rPr>
              <a:t>The Evolution of Hospital Services in the NHS</a:t>
            </a:r>
            <a:endParaRPr lang="en-US" sz="4400" b="1" spc="-300" dirty="0"/>
          </a:p>
        </p:txBody>
      </p:sp>
      <p:sp>
        <p:nvSpPr>
          <p:cNvPr id="7" name="Text 3"/>
          <p:cNvSpPr/>
          <p:nvPr/>
        </p:nvSpPr>
        <p:spPr>
          <a:xfrm>
            <a:off x="1188601" y="3877866"/>
            <a:ext cx="7122200" cy="799624"/>
          </a:xfrm>
          <a:prstGeom prst="rect">
            <a:avLst/>
          </a:prstGeom>
          <a:noFill/>
          <a:ln/>
        </p:spPr>
        <p:txBody>
          <a:bodyPr wrap="square" rtlCol="0" anchor="t"/>
          <a:lstStyle/>
          <a:p>
            <a:pPr marL="342900" indent="-342900" algn="l">
              <a:lnSpc>
                <a:spcPts val="3149"/>
              </a:lnSpc>
              <a:buSzPct val="100000"/>
              <a:buChar char="•"/>
            </a:pPr>
            <a:r>
              <a:rPr lang="en-US" sz="1750" kern="0" spc="-35" dirty="0">
                <a:solidFill>
                  <a:srgbClr val="E0D6DE"/>
                </a:solidFill>
                <a:latin typeface="Fira Sans" pitchFamily="34" charset="0"/>
                <a:ea typeface="Fira Sans" pitchFamily="34" charset="-122"/>
                <a:cs typeface="Fira Sans" pitchFamily="34" charset="-120"/>
              </a:rPr>
              <a:t>The NHS is a cornerstone of British society, providing universal healthcare to all UK residents.</a:t>
            </a:r>
            <a:endParaRPr lang="en-US" sz="1750" dirty="0"/>
          </a:p>
        </p:txBody>
      </p:sp>
      <p:sp>
        <p:nvSpPr>
          <p:cNvPr id="8" name="Text 4"/>
          <p:cNvSpPr/>
          <p:nvPr/>
        </p:nvSpPr>
        <p:spPr>
          <a:xfrm>
            <a:off x="1188601" y="4755237"/>
            <a:ext cx="7122200" cy="399812"/>
          </a:xfrm>
          <a:prstGeom prst="rect">
            <a:avLst/>
          </a:prstGeom>
          <a:noFill/>
          <a:ln/>
        </p:spPr>
        <p:txBody>
          <a:bodyPr wrap="none" rtlCol="0" anchor="t"/>
          <a:lstStyle/>
          <a:p>
            <a:pPr marL="342900" indent="-342900" algn="l">
              <a:lnSpc>
                <a:spcPts val="3149"/>
              </a:lnSpc>
              <a:buSzPct val="100000"/>
              <a:buChar char="•"/>
            </a:pPr>
            <a:r>
              <a:rPr lang="en-US" sz="1750" kern="0" spc="-35" dirty="0">
                <a:solidFill>
                  <a:srgbClr val="E0D6DE"/>
                </a:solidFill>
                <a:latin typeface="Fira Sans" pitchFamily="34" charset="0"/>
                <a:ea typeface="Fira Sans" pitchFamily="34" charset="-122"/>
                <a:cs typeface="Fira Sans" pitchFamily="34" charset="-120"/>
              </a:rPr>
              <a:t>Hospital services have always been at the heart of the NHS.</a:t>
            </a:r>
            <a:endParaRPr lang="en-US" sz="1750" dirty="0"/>
          </a:p>
        </p:txBody>
      </p:sp>
      <p:sp>
        <p:nvSpPr>
          <p:cNvPr id="9" name="Text 5"/>
          <p:cNvSpPr/>
          <p:nvPr/>
        </p:nvSpPr>
        <p:spPr>
          <a:xfrm>
            <a:off x="1188601" y="5232797"/>
            <a:ext cx="7122200" cy="799624"/>
          </a:xfrm>
          <a:prstGeom prst="rect">
            <a:avLst/>
          </a:prstGeom>
          <a:noFill/>
          <a:ln/>
        </p:spPr>
        <p:txBody>
          <a:bodyPr wrap="square" rtlCol="0" anchor="t"/>
          <a:lstStyle/>
          <a:p>
            <a:pPr marL="342900" indent="-342900" algn="l">
              <a:lnSpc>
                <a:spcPts val="3149"/>
              </a:lnSpc>
              <a:buSzPct val="100000"/>
              <a:buChar char="•"/>
            </a:pPr>
            <a:r>
              <a:rPr lang="en-US" sz="1750" kern="0" spc="-35" dirty="0">
                <a:solidFill>
                  <a:srgbClr val="E0D6DE"/>
                </a:solidFill>
                <a:latin typeface="Fira Sans" pitchFamily="34" charset="0"/>
                <a:ea typeface="Fira Sans" pitchFamily="34" charset="-122"/>
                <a:cs typeface="Fira Sans" pitchFamily="34" charset="-120"/>
              </a:rPr>
              <a:t>The NHS has adapted to changing needs and medical advancements throughout its history.</a:t>
            </a:r>
            <a:endParaRPr lang="en-US" sz="1750" dirty="0"/>
          </a:p>
        </p:txBody>
      </p:sp>
      <p:sp>
        <p:nvSpPr>
          <p:cNvPr id="10" name="Text 6"/>
          <p:cNvSpPr/>
          <p:nvPr/>
        </p:nvSpPr>
        <p:spPr>
          <a:xfrm>
            <a:off x="1188601" y="6110168"/>
            <a:ext cx="7122200" cy="799624"/>
          </a:xfrm>
          <a:prstGeom prst="rect">
            <a:avLst/>
          </a:prstGeom>
          <a:noFill/>
          <a:ln/>
        </p:spPr>
        <p:txBody>
          <a:bodyPr wrap="square" rtlCol="0" anchor="t"/>
          <a:lstStyle/>
          <a:p>
            <a:pPr marL="342900" indent="-342900" algn="l">
              <a:lnSpc>
                <a:spcPts val="3149"/>
              </a:lnSpc>
              <a:buSzPct val="100000"/>
              <a:buChar char="•"/>
            </a:pPr>
            <a:r>
              <a:rPr lang="en-US" sz="1750" kern="0" spc="-35" dirty="0">
                <a:solidFill>
                  <a:srgbClr val="E0D6DE"/>
                </a:solidFill>
                <a:latin typeface="Fira Sans" pitchFamily="34" charset="0"/>
                <a:ea typeface="Fira Sans" pitchFamily="34" charset="-122"/>
                <a:cs typeface="Fira Sans" pitchFamily="34" charset="-120"/>
              </a:rPr>
              <a:t>This presentation explores the evolution of hospital services within the NHS, including key milestones, challenges, and future directions (Carrier and Kendall, 2015).</a:t>
            </a:r>
            <a:endParaRPr lang="en-US" sz="1750" dirty="0"/>
          </a:p>
        </p:txBody>
      </p:sp>
      <p:sp>
        <p:nvSpPr>
          <p:cNvPr id="13" name="Text 9"/>
          <p:cNvSpPr/>
          <p:nvPr/>
        </p:nvSpPr>
        <p:spPr>
          <a:xfrm>
            <a:off x="6049486" y="7444443"/>
            <a:ext cx="2421414" cy="388858"/>
          </a:xfrm>
          <a:prstGeom prst="rect">
            <a:avLst/>
          </a:prstGeom>
          <a:noFill/>
          <a:ln/>
        </p:spPr>
        <p:txBody>
          <a:bodyPr wrap="none" rtlCol="0" anchor="t"/>
          <a:lstStyle/>
          <a:p>
            <a:pPr marL="0" indent="0" algn="l">
              <a:lnSpc>
                <a:spcPts val="3062"/>
              </a:lnSpc>
              <a:buNone/>
            </a:pPr>
            <a:endParaRPr lang="en-US" sz="2187"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81B"/>
          </a:solidFill>
          <a:ln/>
        </p:spPr>
        <p:txBody>
          <a:bodyPr/>
          <a:lstStyle/>
          <a:p>
            <a:endParaRPr lang="en-US"/>
          </a:p>
        </p:txBody>
      </p:sp>
      <p:sp>
        <p:nvSpPr>
          <p:cNvPr id="3" name="Shape 1"/>
          <p:cNvSpPr/>
          <p:nvPr/>
        </p:nvSpPr>
        <p:spPr>
          <a:xfrm>
            <a:off x="0" y="0"/>
            <a:ext cx="14630400" cy="8229600"/>
          </a:xfrm>
          <a:prstGeom prst="rect">
            <a:avLst/>
          </a:prstGeom>
          <a:solidFill>
            <a:srgbClr val="0F0F10"/>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10972800" y="0"/>
            <a:ext cx="3657600" cy="8229600"/>
          </a:xfrm>
          <a:prstGeom prst="rect">
            <a:avLst/>
          </a:prstGeom>
        </p:spPr>
      </p:pic>
      <p:pic>
        <p:nvPicPr>
          <p:cNvPr id="5" name="Image 1" descr="preencoded.png"/>
          <p:cNvPicPr>
            <a:picLocks noChangeAspect="1"/>
          </p:cNvPicPr>
          <p:nvPr/>
        </p:nvPicPr>
        <p:blipFill>
          <a:blip r:embed="rId4"/>
          <a:stretch>
            <a:fillRect/>
          </a:stretch>
        </p:blipFill>
        <p:spPr>
          <a:xfrm>
            <a:off x="11214259" y="595638"/>
            <a:ext cx="3174563" cy="2216944"/>
          </a:xfrm>
          <a:prstGeom prst="rect">
            <a:avLst/>
          </a:prstGeom>
        </p:spPr>
      </p:pic>
      <p:sp>
        <p:nvSpPr>
          <p:cNvPr id="6" name="Text 2"/>
          <p:cNvSpPr/>
          <p:nvPr/>
        </p:nvSpPr>
        <p:spPr>
          <a:xfrm>
            <a:off x="897492" y="674965"/>
            <a:ext cx="9177695" cy="603766"/>
          </a:xfrm>
          <a:prstGeom prst="rect">
            <a:avLst/>
          </a:prstGeom>
          <a:noFill/>
          <a:ln w="28575">
            <a:solidFill>
              <a:srgbClr val="FF6BD8"/>
            </a:solidFill>
          </a:ln>
        </p:spPr>
        <p:txBody>
          <a:bodyPr wrap="none" rtlCol="0" anchor="t"/>
          <a:lstStyle/>
          <a:p>
            <a:pPr marL="0" indent="0">
              <a:lnSpc>
                <a:spcPts val="4754"/>
              </a:lnSpc>
              <a:buNone/>
            </a:pPr>
            <a:r>
              <a:rPr lang="en-US" sz="3803" kern="0" spc="-114" dirty="0">
                <a:solidFill>
                  <a:srgbClr val="FBF3FA"/>
                </a:solidFill>
                <a:latin typeface="Fira Mono" pitchFamily="34" charset="0"/>
                <a:ea typeface="Fira Mono" pitchFamily="34" charset="-122"/>
                <a:cs typeface="Fira Mono" pitchFamily="34" charset="-120"/>
              </a:rPr>
              <a:t>Early Years (1948-1960s)</a:t>
            </a:r>
            <a:endParaRPr lang="en-US" sz="3803" dirty="0"/>
          </a:p>
        </p:txBody>
      </p:sp>
      <p:sp>
        <p:nvSpPr>
          <p:cNvPr id="7" name="Shape 3"/>
          <p:cNvSpPr/>
          <p:nvPr/>
        </p:nvSpPr>
        <p:spPr>
          <a:xfrm>
            <a:off x="1175266" y="1568529"/>
            <a:ext cx="24051" cy="5986105"/>
          </a:xfrm>
          <a:prstGeom prst="rect">
            <a:avLst/>
          </a:prstGeom>
          <a:solidFill>
            <a:srgbClr val="FF6BD8"/>
          </a:solidFill>
          <a:ln/>
        </p:spPr>
        <p:txBody>
          <a:bodyPr/>
          <a:lstStyle/>
          <a:p>
            <a:endParaRPr lang="en-US"/>
          </a:p>
        </p:txBody>
      </p:sp>
      <p:sp>
        <p:nvSpPr>
          <p:cNvPr id="8" name="Shape 4"/>
          <p:cNvSpPr/>
          <p:nvPr/>
        </p:nvSpPr>
        <p:spPr>
          <a:xfrm>
            <a:off x="1404640" y="1991082"/>
            <a:ext cx="676156" cy="24051"/>
          </a:xfrm>
          <a:prstGeom prst="rect">
            <a:avLst/>
          </a:prstGeom>
          <a:solidFill>
            <a:srgbClr val="FF6BD8"/>
          </a:solidFill>
          <a:ln/>
        </p:spPr>
        <p:txBody>
          <a:bodyPr/>
          <a:lstStyle/>
          <a:p>
            <a:endParaRPr lang="en-US"/>
          </a:p>
        </p:txBody>
      </p:sp>
      <p:sp>
        <p:nvSpPr>
          <p:cNvPr id="9" name="Shape 5"/>
          <p:cNvSpPr/>
          <p:nvPr/>
        </p:nvSpPr>
        <p:spPr>
          <a:xfrm>
            <a:off x="969943" y="1785818"/>
            <a:ext cx="434697" cy="434697"/>
          </a:xfrm>
          <a:prstGeom prst="roundRect">
            <a:avLst>
              <a:gd name="adj" fmla="val 13335"/>
            </a:avLst>
          </a:prstGeom>
          <a:solidFill>
            <a:srgbClr val="212126"/>
          </a:solidFill>
          <a:ln/>
        </p:spPr>
        <p:txBody>
          <a:bodyPr/>
          <a:lstStyle/>
          <a:p>
            <a:endParaRPr lang="en-US"/>
          </a:p>
        </p:txBody>
      </p:sp>
      <p:sp>
        <p:nvSpPr>
          <p:cNvPr id="10" name="Text 6"/>
          <p:cNvSpPr/>
          <p:nvPr/>
        </p:nvSpPr>
        <p:spPr>
          <a:xfrm>
            <a:off x="1104721" y="1858208"/>
            <a:ext cx="165140" cy="289798"/>
          </a:xfrm>
          <a:prstGeom prst="rect">
            <a:avLst/>
          </a:prstGeom>
          <a:noFill/>
          <a:ln/>
        </p:spPr>
        <p:txBody>
          <a:bodyPr wrap="none" rtlCol="0" anchor="t"/>
          <a:lstStyle/>
          <a:p>
            <a:pPr marL="0" indent="0" algn="ctr">
              <a:lnSpc>
                <a:spcPts val="2282"/>
              </a:lnSpc>
              <a:buNone/>
            </a:pPr>
            <a:r>
              <a:rPr lang="en-US" sz="2282" kern="0" spc="-68" dirty="0">
                <a:solidFill>
                  <a:srgbClr val="FBF3FA"/>
                </a:solidFill>
                <a:latin typeface="Fira Mono" pitchFamily="34" charset="0"/>
                <a:ea typeface="Fira Mono" pitchFamily="34" charset="-122"/>
                <a:cs typeface="Fira Mono" pitchFamily="34" charset="-120"/>
              </a:rPr>
              <a:t>1</a:t>
            </a:r>
            <a:endParaRPr lang="en-US" sz="2282" dirty="0"/>
          </a:p>
        </p:txBody>
      </p:sp>
      <p:sp>
        <p:nvSpPr>
          <p:cNvPr id="11" name="Text 7"/>
          <p:cNvSpPr/>
          <p:nvPr/>
        </p:nvSpPr>
        <p:spPr>
          <a:xfrm>
            <a:off x="2249924" y="1761649"/>
            <a:ext cx="3991332" cy="301943"/>
          </a:xfrm>
          <a:prstGeom prst="rect">
            <a:avLst/>
          </a:prstGeom>
          <a:noFill/>
          <a:ln/>
        </p:spPr>
        <p:txBody>
          <a:bodyPr wrap="none" rtlCol="0" anchor="t"/>
          <a:lstStyle/>
          <a:p>
            <a:pPr marL="0" indent="0" algn="l">
              <a:lnSpc>
                <a:spcPts val="2377"/>
              </a:lnSpc>
              <a:buNone/>
            </a:pPr>
            <a:r>
              <a:rPr lang="en-US" sz="1902" kern="0" spc="-57" dirty="0">
                <a:solidFill>
                  <a:srgbClr val="FBF3FA"/>
                </a:solidFill>
                <a:latin typeface="Fira Mono" pitchFamily="34" charset="0"/>
                <a:ea typeface="Fira Mono" pitchFamily="34" charset="-122"/>
                <a:cs typeface="Fira Mono" pitchFamily="34" charset="-120"/>
              </a:rPr>
              <a:t>Nationalisation and Expansion</a:t>
            </a:r>
            <a:endParaRPr lang="en-US" sz="1902" dirty="0"/>
          </a:p>
        </p:txBody>
      </p:sp>
      <p:sp>
        <p:nvSpPr>
          <p:cNvPr id="12" name="Text 8"/>
          <p:cNvSpPr/>
          <p:nvPr/>
        </p:nvSpPr>
        <p:spPr>
          <a:xfrm>
            <a:off x="2249924" y="2179439"/>
            <a:ext cx="7825264" cy="869394"/>
          </a:xfrm>
          <a:prstGeom prst="rect">
            <a:avLst/>
          </a:prstGeom>
          <a:noFill/>
          <a:ln/>
        </p:spPr>
        <p:txBody>
          <a:bodyPr wrap="square" rtlCol="0" anchor="t"/>
          <a:lstStyle/>
          <a:p>
            <a:pPr marL="0" indent="0" algn="l">
              <a:lnSpc>
                <a:spcPts val="2282"/>
              </a:lnSpc>
              <a:buNone/>
            </a:pPr>
            <a:r>
              <a:rPr lang="en-US" sz="1521" kern="0" spc="-30" dirty="0">
                <a:solidFill>
                  <a:srgbClr val="E0D6DE"/>
                </a:solidFill>
                <a:latin typeface="Fira Sans" pitchFamily="34" charset="0"/>
                <a:ea typeface="Fira Sans" pitchFamily="34" charset="-122"/>
                <a:cs typeface="Fira Sans" pitchFamily="34" charset="-120"/>
              </a:rPr>
              <a:t>The early years of the NHS focused on nationalising existing hospitals, many of which were outdated and overcrowded. The NHS invested in building new hospitals and expanding existing ones, aiming to provide accessible and quality healthcare for all (Fair, 2018).</a:t>
            </a:r>
            <a:endParaRPr lang="en-US" sz="1521" dirty="0"/>
          </a:p>
        </p:txBody>
      </p:sp>
      <p:sp>
        <p:nvSpPr>
          <p:cNvPr id="13" name="Shape 9"/>
          <p:cNvSpPr/>
          <p:nvPr/>
        </p:nvSpPr>
        <p:spPr>
          <a:xfrm>
            <a:off x="1404640" y="3857625"/>
            <a:ext cx="676156" cy="24051"/>
          </a:xfrm>
          <a:prstGeom prst="rect">
            <a:avLst/>
          </a:prstGeom>
          <a:solidFill>
            <a:srgbClr val="FF6BD8"/>
          </a:solidFill>
          <a:ln/>
        </p:spPr>
        <p:txBody>
          <a:bodyPr/>
          <a:lstStyle/>
          <a:p>
            <a:endParaRPr lang="en-US"/>
          </a:p>
        </p:txBody>
      </p:sp>
      <p:sp>
        <p:nvSpPr>
          <p:cNvPr id="14" name="Shape 10"/>
          <p:cNvSpPr/>
          <p:nvPr/>
        </p:nvSpPr>
        <p:spPr>
          <a:xfrm>
            <a:off x="969943" y="3652361"/>
            <a:ext cx="434697" cy="434697"/>
          </a:xfrm>
          <a:prstGeom prst="roundRect">
            <a:avLst>
              <a:gd name="adj" fmla="val 13335"/>
            </a:avLst>
          </a:prstGeom>
          <a:solidFill>
            <a:srgbClr val="212126"/>
          </a:solidFill>
          <a:ln/>
        </p:spPr>
        <p:txBody>
          <a:bodyPr/>
          <a:lstStyle/>
          <a:p>
            <a:endParaRPr lang="en-US"/>
          </a:p>
        </p:txBody>
      </p:sp>
      <p:sp>
        <p:nvSpPr>
          <p:cNvPr id="15" name="Text 11"/>
          <p:cNvSpPr/>
          <p:nvPr/>
        </p:nvSpPr>
        <p:spPr>
          <a:xfrm>
            <a:off x="1104721" y="3724751"/>
            <a:ext cx="165140" cy="289798"/>
          </a:xfrm>
          <a:prstGeom prst="rect">
            <a:avLst/>
          </a:prstGeom>
          <a:noFill/>
          <a:ln/>
        </p:spPr>
        <p:txBody>
          <a:bodyPr wrap="none" rtlCol="0" anchor="t"/>
          <a:lstStyle/>
          <a:p>
            <a:pPr marL="0" indent="0" algn="ctr">
              <a:lnSpc>
                <a:spcPts val="2282"/>
              </a:lnSpc>
              <a:buNone/>
            </a:pPr>
            <a:r>
              <a:rPr lang="en-US" sz="2282" kern="0" spc="-68" dirty="0">
                <a:solidFill>
                  <a:srgbClr val="FBF3FA"/>
                </a:solidFill>
                <a:latin typeface="Fira Mono" pitchFamily="34" charset="0"/>
                <a:ea typeface="Fira Mono" pitchFamily="34" charset="-122"/>
                <a:cs typeface="Fira Mono" pitchFamily="34" charset="-120"/>
              </a:rPr>
              <a:t>2</a:t>
            </a:r>
            <a:endParaRPr lang="en-US" sz="2282" dirty="0"/>
          </a:p>
        </p:txBody>
      </p:sp>
      <p:sp>
        <p:nvSpPr>
          <p:cNvPr id="16" name="Text 12"/>
          <p:cNvSpPr/>
          <p:nvPr/>
        </p:nvSpPr>
        <p:spPr>
          <a:xfrm>
            <a:off x="2249924" y="3628192"/>
            <a:ext cx="3303151" cy="301943"/>
          </a:xfrm>
          <a:prstGeom prst="rect">
            <a:avLst/>
          </a:prstGeom>
          <a:noFill/>
          <a:ln/>
        </p:spPr>
        <p:txBody>
          <a:bodyPr wrap="none" rtlCol="0" anchor="t"/>
          <a:lstStyle/>
          <a:p>
            <a:pPr marL="0" indent="0" algn="l">
              <a:lnSpc>
                <a:spcPts val="2377"/>
              </a:lnSpc>
              <a:buNone/>
            </a:pPr>
            <a:r>
              <a:rPr lang="en-US" sz="1902" kern="0" spc="-57" dirty="0">
                <a:solidFill>
                  <a:srgbClr val="FBF3FA"/>
                </a:solidFill>
                <a:latin typeface="Fira Mono" pitchFamily="34" charset="0"/>
                <a:ea typeface="Fira Mono" pitchFamily="34" charset="-122"/>
                <a:cs typeface="Fira Mono" pitchFamily="34" charset="-120"/>
              </a:rPr>
              <a:t>The Hospital Plan (1962)</a:t>
            </a:r>
            <a:endParaRPr lang="en-US" sz="1902" dirty="0"/>
          </a:p>
        </p:txBody>
      </p:sp>
      <p:sp>
        <p:nvSpPr>
          <p:cNvPr id="17" name="Text 13"/>
          <p:cNvSpPr/>
          <p:nvPr/>
        </p:nvSpPr>
        <p:spPr>
          <a:xfrm>
            <a:off x="2249924" y="4045982"/>
            <a:ext cx="7825264" cy="1159193"/>
          </a:xfrm>
          <a:prstGeom prst="rect">
            <a:avLst/>
          </a:prstGeom>
          <a:noFill/>
          <a:ln/>
        </p:spPr>
        <p:txBody>
          <a:bodyPr wrap="square" rtlCol="0" anchor="t"/>
          <a:lstStyle/>
          <a:p>
            <a:pPr marL="0" indent="0" algn="l">
              <a:lnSpc>
                <a:spcPts val="2282"/>
              </a:lnSpc>
              <a:buNone/>
            </a:pPr>
            <a:r>
              <a:rPr lang="en-US" sz="1521" kern="0" spc="-30" dirty="0">
                <a:solidFill>
                  <a:srgbClr val="E0D6DE"/>
                </a:solidFill>
                <a:latin typeface="Fira Sans" pitchFamily="34" charset="0"/>
                <a:ea typeface="Fira Sans" pitchFamily="34" charset="-122"/>
                <a:cs typeface="Fira Sans" pitchFamily="34" charset="-120"/>
              </a:rPr>
              <a:t>Recognising the need for standardised and improved facilities, the NHS launched the Hospital Plan of 1962. This plan aimed to modernise hospitals, create new ones, and improve the quality of care delivered. This period marked a significant step towards standardising hospital infrastructure across the UK.</a:t>
            </a:r>
            <a:endParaRPr lang="en-US" sz="1521" dirty="0"/>
          </a:p>
        </p:txBody>
      </p:sp>
      <p:sp>
        <p:nvSpPr>
          <p:cNvPr id="18" name="Shape 14"/>
          <p:cNvSpPr/>
          <p:nvPr/>
        </p:nvSpPr>
        <p:spPr>
          <a:xfrm>
            <a:off x="1404640" y="6013966"/>
            <a:ext cx="676156" cy="24051"/>
          </a:xfrm>
          <a:prstGeom prst="rect">
            <a:avLst/>
          </a:prstGeom>
          <a:solidFill>
            <a:srgbClr val="FF6BD8"/>
          </a:solidFill>
          <a:ln/>
        </p:spPr>
        <p:txBody>
          <a:bodyPr/>
          <a:lstStyle/>
          <a:p>
            <a:endParaRPr lang="en-US"/>
          </a:p>
        </p:txBody>
      </p:sp>
      <p:sp>
        <p:nvSpPr>
          <p:cNvPr id="19" name="Shape 15"/>
          <p:cNvSpPr/>
          <p:nvPr/>
        </p:nvSpPr>
        <p:spPr>
          <a:xfrm>
            <a:off x="969943" y="5808702"/>
            <a:ext cx="434697" cy="434697"/>
          </a:xfrm>
          <a:prstGeom prst="roundRect">
            <a:avLst>
              <a:gd name="adj" fmla="val 13335"/>
            </a:avLst>
          </a:prstGeom>
          <a:solidFill>
            <a:srgbClr val="212126"/>
          </a:solidFill>
          <a:ln/>
        </p:spPr>
        <p:txBody>
          <a:bodyPr/>
          <a:lstStyle/>
          <a:p>
            <a:endParaRPr lang="en-US"/>
          </a:p>
        </p:txBody>
      </p:sp>
      <p:sp>
        <p:nvSpPr>
          <p:cNvPr id="20" name="Text 16"/>
          <p:cNvSpPr/>
          <p:nvPr/>
        </p:nvSpPr>
        <p:spPr>
          <a:xfrm>
            <a:off x="1104721" y="5881092"/>
            <a:ext cx="165140" cy="289798"/>
          </a:xfrm>
          <a:prstGeom prst="rect">
            <a:avLst/>
          </a:prstGeom>
          <a:noFill/>
          <a:ln/>
        </p:spPr>
        <p:txBody>
          <a:bodyPr wrap="none" rtlCol="0" anchor="t"/>
          <a:lstStyle/>
          <a:p>
            <a:pPr marL="0" indent="0" algn="ctr">
              <a:lnSpc>
                <a:spcPts val="2282"/>
              </a:lnSpc>
              <a:buNone/>
            </a:pPr>
            <a:r>
              <a:rPr lang="en-US" sz="2282" kern="0" spc="-68" dirty="0">
                <a:solidFill>
                  <a:srgbClr val="FBF3FA"/>
                </a:solidFill>
                <a:latin typeface="Fira Mono" pitchFamily="34" charset="0"/>
                <a:ea typeface="Fira Mono" pitchFamily="34" charset="-122"/>
                <a:cs typeface="Fira Mono" pitchFamily="34" charset="-120"/>
              </a:rPr>
              <a:t>3</a:t>
            </a:r>
            <a:endParaRPr lang="en-US" sz="2282" dirty="0"/>
          </a:p>
        </p:txBody>
      </p:sp>
      <p:sp>
        <p:nvSpPr>
          <p:cNvPr id="21" name="Text 17"/>
          <p:cNvSpPr/>
          <p:nvPr/>
        </p:nvSpPr>
        <p:spPr>
          <a:xfrm>
            <a:off x="2249924" y="5784532"/>
            <a:ext cx="4679513" cy="301943"/>
          </a:xfrm>
          <a:prstGeom prst="rect">
            <a:avLst/>
          </a:prstGeom>
          <a:noFill/>
          <a:ln/>
        </p:spPr>
        <p:txBody>
          <a:bodyPr wrap="none" rtlCol="0" anchor="t"/>
          <a:lstStyle/>
          <a:p>
            <a:pPr marL="0" indent="0" algn="l">
              <a:lnSpc>
                <a:spcPts val="2377"/>
              </a:lnSpc>
              <a:buNone/>
            </a:pPr>
            <a:r>
              <a:rPr lang="en-US" sz="1902" kern="0" spc="-57" dirty="0">
                <a:solidFill>
                  <a:srgbClr val="FBF3FA"/>
                </a:solidFill>
                <a:latin typeface="Fira Mono" pitchFamily="34" charset="0"/>
                <a:ea typeface="Fira Mono" pitchFamily="34" charset="-122"/>
                <a:cs typeface="Fira Mono" pitchFamily="34" charset="-120"/>
              </a:rPr>
              <a:t>Emergence of Specialised Hospitals</a:t>
            </a:r>
            <a:endParaRPr lang="en-US" sz="1902" dirty="0"/>
          </a:p>
        </p:txBody>
      </p:sp>
      <p:sp>
        <p:nvSpPr>
          <p:cNvPr id="22" name="Text 18"/>
          <p:cNvSpPr/>
          <p:nvPr/>
        </p:nvSpPr>
        <p:spPr>
          <a:xfrm>
            <a:off x="2249924" y="6202323"/>
            <a:ext cx="7825264" cy="1159193"/>
          </a:xfrm>
          <a:prstGeom prst="rect">
            <a:avLst/>
          </a:prstGeom>
          <a:noFill/>
          <a:ln/>
        </p:spPr>
        <p:txBody>
          <a:bodyPr wrap="square" rtlCol="0" anchor="t"/>
          <a:lstStyle/>
          <a:p>
            <a:pPr marL="0" indent="0" algn="l">
              <a:lnSpc>
                <a:spcPts val="2282"/>
              </a:lnSpc>
              <a:buNone/>
            </a:pPr>
            <a:r>
              <a:rPr lang="en-US" sz="1521" kern="0" spc="-30" dirty="0">
                <a:solidFill>
                  <a:srgbClr val="E0D6DE"/>
                </a:solidFill>
                <a:latin typeface="Fira Sans" pitchFamily="34" charset="0"/>
                <a:ea typeface="Fira Sans" pitchFamily="34" charset="-122"/>
                <a:cs typeface="Fira Sans" pitchFamily="34" charset="-120"/>
              </a:rPr>
              <a:t>The early years also saw the emergence of specialised hospitals dedicated to specific medical fields. These hospitals focused on providing advanced treatments and care for patients with complex medical conditions, paving the way for specialised healthcare within the NHS.</a:t>
            </a:r>
            <a:endParaRPr lang="en-US" sz="1521" dirty="0"/>
          </a:p>
        </p:txBody>
      </p:sp>
      <p:pic>
        <p:nvPicPr>
          <p:cNvPr id="24" name="Picture 23" descr="A group of people standing next to a baby&#10;&#10;Description automatically generated">
            <a:extLst>
              <a:ext uri="{FF2B5EF4-FFF2-40B4-BE49-F238E27FC236}">
                <a16:creationId xmlns:a16="http://schemas.microsoft.com/office/drawing/2014/main" id="{C2811E6D-5D30-9DF5-D9A6-D5528647BD8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214259" y="2924016"/>
            <a:ext cx="3180727" cy="2216944"/>
          </a:xfrm>
          <a:prstGeom prst="rect">
            <a:avLst/>
          </a:prstGeom>
        </p:spPr>
      </p:pic>
      <p:pic>
        <p:nvPicPr>
          <p:cNvPr id="27" name="Picture 26" descr="A medical equipment in a room&#10;&#10;Description automatically generated">
            <a:extLst>
              <a:ext uri="{FF2B5EF4-FFF2-40B4-BE49-F238E27FC236}">
                <a16:creationId xmlns:a16="http://schemas.microsoft.com/office/drawing/2014/main" id="{69499552-0786-6EB0-A51E-E200B4ADB88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1214259" y="5201720"/>
            <a:ext cx="3174563" cy="2645496"/>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81B"/>
          </a:solidFill>
          <a:ln/>
        </p:spPr>
        <p:txBody>
          <a:bodyPr/>
          <a:lstStyle/>
          <a:p>
            <a:endParaRPr lang="en-US"/>
          </a:p>
        </p:txBody>
      </p:sp>
      <p:sp>
        <p:nvSpPr>
          <p:cNvPr id="3" name="Shape 1"/>
          <p:cNvSpPr/>
          <p:nvPr/>
        </p:nvSpPr>
        <p:spPr>
          <a:xfrm>
            <a:off x="0" y="0"/>
            <a:ext cx="14630400" cy="8230314"/>
          </a:xfrm>
          <a:prstGeom prst="rect">
            <a:avLst/>
          </a:prstGeom>
          <a:solidFill>
            <a:srgbClr val="0F0F10"/>
          </a:solidFill>
          <a:ln/>
        </p:spPr>
        <p:txBody>
          <a:bodyPr/>
          <a:lstStyle/>
          <a:p>
            <a:endParaRPr lang="en-US"/>
          </a:p>
        </p:txBody>
      </p:sp>
      <p:sp>
        <p:nvSpPr>
          <p:cNvPr id="4" name="Text 2"/>
          <p:cNvSpPr/>
          <p:nvPr/>
        </p:nvSpPr>
        <p:spPr>
          <a:xfrm>
            <a:off x="498764" y="509111"/>
            <a:ext cx="13549745" cy="1157288"/>
          </a:xfrm>
          <a:prstGeom prst="rect">
            <a:avLst/>
          </a:prstGeom>
          <a:noFill/>
          <a:ln w="28575">
            <a:solidFill>
              <a:srgbClr val="FF6BD8"/>
            </a:solidFill>
          </a:ln>
        </p:spPr>
        <p:txBody>
          <a:bodyPr wrap="square" rtlCol="0" anchor="t"/>
          <a:lstStyle/>
          <a:p>
            <a:pPr marL="0" indent="0" algn="ctr">
              <a:lnSpc>
                <a:spcPts val="4556"/>
              </a:lnSpc>
              <a:buNone/>
            </a:pPr>
            <a:r>
              <a:rPr lang="en-US" sz="3645" kern="0" spc="-109" dirty="0">
                <a:solidFill>
                  <a:srgbClr val="FBF3FA"/>
                </a:solidFill>
                <a:latin typeface="Fira Mono" pitchFamily="34" charset="0"/>
                <a:ea typeface="Fira Mono" pitchFamily="34" charset="-122"/>
                <a:cs typeface="Fira Mono" pitchFamily="34" charset="-120"/>
              </a:rPr>
              <a:t>1970s-1990s: A Shift Towards Decentralisation and Efficiency</a:t>
            </a:r>
            <a:endParaRPr lang="en-US" sz="3645" dirty="0"/>
          </a:p>
        </p:txBody>
      </p:sp>
      <p:pic>
        <p:nvPicPr>
          <p:cNvPr id="5" name="Image 0" descr="preencoded.png"/>
          <p:cNvPicPr>
            <a:picLocks noChangeAspect="1"/>
          </p:cNvPicPr>
          <p:nvPr/>
        </p:nvPicPr>
        <p:blipFill>
          <a:blip r:embed="rId3"/>
          <a:stretch>
            <a:fillRect/>
          </a:stretch>
        </p:blipFill>
        <p:spPr>
          <a:xfrm>
            <a:off x="573323" y="2036683"/>
            <a:ext cx="3882299" cy="1697474"/>
          </a:xfrm>
          <a:prstGeom prst="rect">
            <a:avLst/>
          </a:prstGeom>
        </p:spPr>
      </p:pic>
      <p:sp>
        <p:nvSpPr>
          <p:cNvPr id="6" name="Text 3"/>
          <p:cNvSpPr/>
          <p:nvPr/>
        </p:nvSpPr>
        <p:spPr>
          <a:xfrm>
            <a:off x="573323" y="3965615"/>
            <a:ext cx="3882299" cy="578644"/>
          </a:xfrm>
          <a:prstGeom prst="rect">
            <a:avLst/>
          </a:prstGeom>
          <a:noFill/>
          <a:ln>
            <a:solidFill>
              <a:srgbClr val="FF6BD8"/>
            </a:solidFill>
          </a:ln>
        </p:spPr>
        <p:txBody>
          <a:bodyPr wrap="square" rtlCol="0" anchor="t"/>
          <a:lstStyle/>
          <a:p>
            <a:pPr marL="0" indent="0" algn="l">
              <a:lnSpc>
                <a:spcPts val="2278"/>
              </a:lnSpc>
              <a:buNone/>
            </a:pPr>
            <a:r>
              <a:rPr lang="en-US" sz="1822" kern="0" spc="-55" dirty="0">
                <a:solidFill>
                  <a:srgbClr val="FBF3FA"/>
                </a:solidFill>
                <a:latin typeface="Fira Mono" pitchFamily="34" charset="0"/>
                <a:ea typeface="Fira Mono" pitchFamily="34" charset="-122"/>
                <a:cs typeface="Fira Mono" pitchFamily="34" charset="-120"/>
              </a:rPr>
              <a:t>District General Hospitals (1970s)</a:t>
            </a:r>
            <a:endParaRPr lang="en-US" sz="1822" dirty="0"/>
          </a:p>
        </p:txBody>
      </p:sp>
      <p:sp>
        <p:nvSpPr>
          <p:cNvPr id="7" name="Text 4"/>
          <p:cNvSpPr/>
          <p:nvPr/>
        </p:nvSpPr>
        <p:spPr>
          <a:xfrm>
            <a:off x="573323" y="4655344"/>
            <a:ext cx="3882299" cy="2498884"/>
          </a:xfrm>
          <a:prstGeom prst="rect">
            <a:avLst/>
          </a:prstGeom>
          <a:noFill/>
          <a:ln/>
        </p:spPr>
        <p:txBody>
          <a:bodyPr wrap="square" rtlCol="0" anchor="t"/>
          <a:lstStyle/>
          <a:p>
            <a:pPr marL="0" indent="0" algn="l">
              <a:lnSpc>
                <a:spcPts val="2187"/>
              </a:lnSpc>
              <a:buNone/>
            </a:pPr>
            <a:r>
              <a:rPr lang="en-US" sz="1458" kern="0" spc="-29" dirty="0">
                <a:solidFill>
                  <a:srgbClr val="E0D6DE"/>
                </a:solidFill>
                <a:latin typeface="Fira Sans" pitchFamily="34" charset="0"/>
                <a:ea typeface="Fira Sans" pitchFamily="34" charset="-122"/>
                <a:cs typeface="Fira Sans" pitchFamily="34" charset="-120"/>
              </a:rPr>
              <a:t>The 1970s saw the introduction of district general hospitals, designed to serve local communities by providing a wider range of services under one roof. This approach aimed to improve accessibility and reduce the need for long journeys to specialised hospitals.</a:t>
            </a:r>
            <a:endParaRPr lang="en-US" sz="1458" dirty="0"/>
          </a:p>
        </p:txBody>
      </p:sp>
      <p:pic>
        <p:nvPicPr>
          <p:cNvPr id="8" name="Image 1" descr="preencoded.png"/>
          <p:cNvPicPr>
            <a:picLocks noChangeAspect="1"/>
          </p:cNvPicPr>
          <p:nvPr/>
        </p:nvPicPr>
        <p:blipFill>
          <a:blip r:embed="rId4"/>
          <a:stretch>
            <a:fillRect/>
          </a:stretch>
        </p:blipFill>
        <p:spPr>
          <a:xfrm>
            <a:off x="5359923" y="2036683"/>
            <a:ext cx="3882299" cy="1697474"/>
          </a:xfrm>
          <a:prstGeom prst="rect">
            <a:avLst/>
          </a:prstGeom>
        </p:spPr>
      </p:pic>
      <p:sp>
        <p:nvSpPr>
          <p:cNvPr id="9" name="Text 5"/>
          <p:cNvSpPr/>
          <p:nvPr/>
        </p:nvSpPr>
        <p:spPr>
          <a:xfrm>
            <a:off x="5359923" y="3965615"/>
            <a:ext cx="3882299" cy="867966"/>
          </a:xfrm>
          <a:prstGeom prst="rect">
            <a:avLst/>
          </a:prstGeom>
          <a:noFill/>
          <a:ln>
            <a:solidFill>
              <a:srgbClr val="FF6BD8"/>
            </a:solidFill>
          </a:ln>
        </p:spPr>
        <p:txBody>
          <a:bodyPr wrap="square" rtlCol="0" anchor="t"/>
          <a:lstStyle/>
          <a:p>
            <a:pPr marL="0" indent="0" algn="l">
              <a:lnSpc>
                <a:spcPts val="2278"/>
              </a:lnSpc>
              <a:buNone/>
            </a:pPr>
            <a:r>
              <a:rPr lang="en-US" sz="1822" kern="0" spc="-55" dirty="0">
                <a:solidFill>
                  <a:srgbClr val="FBF3FA"/>
                </a:solidFill>
                <a:latin typeface="Fira Mono" pitchFamily="34" charset="0"/>
                <a:ea typeface="Fira Mono" pitchFamily="34" charset="-122"/>
                <a:cs typeface="Fira Mono" pitchFamily="34" charset="-120"/>
              </a:rPr>
              <a:t>Focus on Cost-Effectiveness (1980s)</a:t>
            </a:r>
            <a:endParaRPr lang="en-US" sz="1822" dirty="0"/>
          </a:p>
        </p:txBody>
      </p:sp>
      <p:sp>
        <p:nvSpPr>
          <p:cNvPr id="10" name="Text 6"/>
          <p:cNvSpPr/>
          <p:nvPr/>
        </p:nvSpPr>
        <p:spPr>
          <a:xfrm>
            <a:off x="5359923" y="4944666"/>
            <a:ext cx="3882299" cy="2776538"/>
          </a:xfrm>
          <a:prstGeom prst="rect">
            <a:avLst/>
          </a:prstGeom>
          <a:noFill/>
          <a:ln/>
        </p:spPr>
        <p:txBody>
          <a:bodyPr wrap="square" rtlCol="0" anchor="t"/>
          <a:lstStyle/>
          <a:p>
            <a:pPr marL="0" indent="0" algn="l">
              <a:lnSpc>
                <a:spcPts val="2187"/>
              </a:lnSpc>
              <a:buNone/>
            </a:pPr>
            <a:r>
              <a:rPr lang="en-US" sz="1458" kern="0" spc="-29" dirty="0">
                <a:solidFill>
                  <a:srgbClr val="E0D6DE"/>
                </a:solidFill>
                <a:latin typeface="Fira Sans" pitchFamily="34" charset="0"/>
                <a:ea typeface="Fira Sans" pitchFamily="34" charset="-122"/>
                <a:cs typeface="Fira Sans" pitchFamily="34" charset="-120"/>
              </a:rPr>
              <a:t>The 1980s brought a focus on cost-effectiveness and efficiency, with the introduction of general management and the internal market. This era saw the NHS adopt business principles to improve resource allocation and streamline services, while ensuring the highest quality of care.</a:t>
            </a:r>
            <a:endParaRPr lang="en-US" sz="1458" dirty="0"/>
          </a:p>
        </p:txBody>
      </p:sp>
      <p:pic>
        <p:nvPicPr>
          <p:cNvPr id="11" name="Image 2" descr="preencoded.png"/>
          <p:cNvPicPr>
            <a:picLocks noChangeAspect="1"/>
          </p:cNvPicPr>
          <p:nvPr/>
        </p:nvPicPr>
        <p:blipFill>
          <a:blip r:embed="rId5"/>
          <a:stretch>
            <a:fillRect/>
          </a:stretch>
        </p:blipFill>
        <p:spPr>
          <a:xfrm>
            <a:off x="10141525" y="2036683"/>
            <a:ext cx="3882299" cy="1697593"/>
          </a:xfrm>
          <a:prstGeom prst="rect">
            <a:avLst/>
          </a:prstGeom>
        </p:spPr>
      </p:pic>
      <p:sp>
        <p:nvSpPr>
          <p:cNvPr id="12" name="Text 7"/>
          <p:cNvSpPr/>
          <p:nvPr/>
        </p:nvSpPr>
        <p:spPr>
          <a:xfrm>
            <a:off x="10141525" y="3965734"/>
            <a:ext cx="3882299" cy="578644"/>
          </a:xfrm>
          <a:prstGeom prst="rect">
            <a:avLst/>
          </a:prstGeom>
          <a:noFill/>
          <a:ln>
            <a:solidFill>
              <a:srgbClr val="FF6BD8"/>
            </a:solidFill>
          </a:ln>
        </p:spPr>
        <p:txBody>
          <a:bodyPr wrap="square" rtlCol="0" anchor="t"/>
          <a:lstStyle/>
          <a:p>
            <a:pPr marL="0" indent="0" algn="l">
              <a:lnSpc>
                <a:spcPts val="2278"/>
              </a:lnSpc>
              <a:buNone/>
            </a:pPr>
            <a:r>
              <a:rPr lang="en-US" sz="1822" kern="0" spc="-55" dirty="0">
                <a:solidFill>
                  <a:srgbClr val="FBF3FA"/>
                </a:solidFill>
                <a:latin typeface="Fira Mono" pitchFamily="34" charset="0"/>
                <a:ea typeface="Fira Mono" pitchFamily="34" charset="-122"/>
                <a:cs typeface="Fira Mono" pitchFamily="34" charset="-120"/>
              </a:rPr>
              <a:t>Primary Care-Led Approach (1990s)</a:t>
            </a:r>
            <a:endParaRPr lang="en-US" sz="1822" dirty="0"/>
          </a:p>
        </p:txBody>
      </p:sp>
      <p:sp>
        <p:nvSpPr>
          <p:cNvPr id="13" name="Text 8"/>
          <p:cNvSpPr/>
          <p:nvPr/>
        </p:nvSpPr>
        <p:spPr>
          <a:xfrm>
            <a:off x="10141525" y="4655463"/>
            <a:ext cx="3882299" cy="2498884"/>
          </a:xfrm>
          <a:prstGeom prst="rect">
            <a:avLst/>
          </a:prstGeom>
          <a:noFill/>
          <a:ln/>
        </p:spPr>
        <p:txBody>
          <a:bodyPr wrap="square" rtlCol="0" anchor="t"/>
          <a:lstStyle/>
          <a:p>
            <a:pPr marL="0" indent="0" algn="l">
              <a:lnSpc>
                <a:spcPts val="2187"/>
              </a:lnSpc>
              <a:buNone/>
            </a:pPr>
            <a:r>
              <a:rPr lang="en-US" sz="1458" kern="0" spc="-29" dirty="0">
                <a:solidFill>
                  <a:srgbClr val="E0D6DE"/>
                </a:solidFill>
                <a:latin typeface="Fira Sans" pitchFamily="34" charset="0"/>
                <a:ea typeface="Fira Sans" pitchFamily="34" charset="-122"/>
                <a:cs typeface="Fira Sans" pitchFamily="34" charset="-120"/>
              </a:rPr>
              <a:t>The 1990s witnessed a shift towards a primary care-led NHS, with an emphasis on reducing unnecessary hospital admissions. This era saw the promotion of preventative healthcare, early intervention, and community-based services, reducing the burden on hospitals.</a:t>
            </a:r>
            <a:endParaRPr lang="en-US" sz="1458"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81B"/>
          </a:solidFill>
          <a:ln/>
        </p:spPr>
        <p:txBody>
          <a:bodyPr/>
          <a:lstStyle/>
          <a:p>
            <a:endParaRPr lang="en-US"/>
          </a:p>
        </p:txBody>
      </p:sp>
      <p:sp>
        <p:nvSpPr>
          <p:cNvPr id="3" name="Shape 1"/>
          <p:cNvSpPr/>
          <p:nvPr/>
        </p:nvSpPr>
        <p:spPr>
          <a:xfrm>
            <a:off x="0" y="0"/>
            <a:ext cx="14630400" cy="8229600"/>
          </a:xfrm>
          <a:prstGeom prst="rect">
            <a:avLst/>
          </a:prstGeom>
          <a:solidFill>
            <a:srgbClr val="0F0F10"/>
          </a:solidFill>
          <a:ln/>
        </p:spPr>
        <p:txBody>
          <a:bodyPr/>
          <a:lstStyle/>
          <a:p>
            <a:endParaRPr lang="en-US"/>
          </a:p>
        </p:txBody>
      </p:sp>
      <p:sp>
        <p:nvSpPr>
          <p:cNvPr id="4" name="Text 2"/>
          <p:cNvSpPr/>
          <p:nvPr/>
        </p:nvSpPr>
        <p:spPr>
          <a:xfrm>
            <a:off x="465512" y="472798"/>
            <a:ext cx="13566371" cy="804386"/>
          </a:xfrm>
          <a:prstGeom prst="rect">
            <a:avLst/>
          </a:prstGeom>
          <a:noFill/>
          <a:ln w="28575">
            <a:solidFill>
              <a:srgbClr val="FF6BD8"/>
            </a:solidFill>
          </a:ln>
        </p:spPr>
        <p:txBody>
          <a:bodyPr wrap="square" rtlCol="0" anchor="t"/>
          <a:lstStyle/>
          <a:p>
            <a:pPr marL="0" indent="0">
              <a:lnSpc>
                <a:spcPts val="4224"/>
              </a:lnSpc>
              <a:buNone/>
            </a:pPr>
            <a:r>
              <a:rPr lang="en-US" sz="3379" kern="0" spc="-101" dirty="0">
                <a:solidFill>
                  <a:srgbClr val="FBF3FA"/>
                </a:solidFill>
                <a:latin typeface="Fira Mono" pitchFamily="34" charset="0"/>
                <a:ea typeface="Fira Mono" pitchFamily="34" charset="-122"/>
                <a:cs typeface="Fira Mono" pitchFamily="34" charset="-120"/>
              </a:rPr>
              <a:t>2000s-Present: Investment, Autonomy, and Integration</a:t>
            </a:r>
            <a:endParaRPr lang="en-US" sz="3379" dirty="0"/>
          </a:p>
        </p:txBody>
      </p:sp>
      <p:pic>
        <p:nvPicPr>
          <p:cNvPr id="5" name="Image 0" descr="preencoded.png"/>
          <p:cNvPicPr>
            <a:picLocks noChangeAspect="1"/>
          </p:cNvPicPr>
          <p:nvPr/>
        </p:nvPicPr>
        <p:blipFill>
          <a:blip r:embed="rId3"/>
          <a:stretch>
            <a:fillRect/>
          </a:stretch>
        </p:blipFill>
        <p:spPr>
          <a:xfrm>
            <a:off x="495185" y="1888808"/>
            <a:ext cx="3079288" cy="1274444"/>
          </a:xfrm>
          <a:prstGeom prst="rect">
            <a:avLst/>
          </a:prstGeom>
        </p:spPr>
      </p:pic>
      <p:sp>
        <p:nvSpPr>
          <p:cNvPr id="6" name="Text 3"/>
          <p:cNvSpPr/>
          <p:nvPr/>
        </p:nvSpPr>
        <p:spPr>
          <a:xfrm>
            <a:off x="495185" y="3243858"/>
            <a:ext cx="3079288" cy="804386"/>
          </a:xfrm>
          <a:prstGeom prst="rect">
            <a:avLst/>
          </a:prstGeom>
          <a:noFill/>
          <a:ln/>
        </p:spPr>
        <p:txBody>
          <a:bodyPr wrap="square" rtlCol="0" anchor="t"/>
          <a:lstStyle/>
          <a:p>
            <a:pPr marL="0" indent="0" algn="l">
              <a:lnSpc>
                <a:spcPts val="2112"/>
              </a:lnSpc>
              <a:buNone/>
            </a:pPr>
            <a:r>
              <a:rPr lang="en-US" sz="1690" kern="0" spc="-51" dirty="0">
                <a:solidFill>
                  <a:srgbClr val="FBF3FA"/>
                </a:solidFill>
                <a:latin typeface="Fira Mono" pitchFamily="34" charset="0"/>
                <a:ea typeface="Fira Mono" pitchFamily="34" charset="-122"/>
                <a:cs typeface="Fira Mono" pitchFamily="34" charset="-120"/>
              </a:rPr>
              <a:t>Increased Investment (2000s)</a:t>
            </a:r>
            <a:endParaRPr lang="en-US" sz="1690" dirty="0"/>
          </a:p>
        </p:txBody>
      </p:sp>
      <p:sp>
        <p:nvSpPr>
          <p:cNvPr id="7" name="Text 4"/>
          <p:cNvSpPr/>
          <p:nvPr/>
        </p:nvSpPr>
        <p:spPr>
          <a:xfrm>
            <a:off x="495185" y="4151233"/>
            <a:ext cx="3079288" cy="3090386"/>
          </a:xfrm>
          <a:prstGeom prst="rect">
            <a:avLst/>
          </a:prstGeom>
          <a:noFill/>
          <a:ln/>
        </p:spPr>
        <p:txBody>
          <a:bodyPr wrap="square" rtlCol="0" anchor="t"/>
          <a:lstStyle/>
          <a:p>
            <a:pPr marL="0" indent="0" algn="l">
              <a:lnSpc>
                <a:spcPts val="2027"/>
              </a:lnSpc>
              <a:buNone/>
            </a:pPr>
            <a:r>
              <a:rPr lang="en-US" sz="1352" kern="0" spc="-27" dirty="0">
                <a:solidFill>
                  <a:srgbClr val="E0D6DE"/>
                </a:solidFill>
                <a:latin typeface="Fira Sans" pitchFamily="34" charset="0"/>
                <a:ea typeface="Fira Sans" pitchFamily="34" charset="-122"/>
                <a:cs typeface="Fira Sans" pitchFamily="34" charset="-120"/>
              </a:rPr>
              <a:t>The 2000s saw significant investment in hospital services, aiming to reduce waiting times, improve quality of care, and introduce new technologies. This era focused on modernization and expansion to cater to growing healthcare demands (Robertson et al., 2017).</a:t>
            </a:r>
            <a:endParaRPr lang="en-US" sz="1352" dirty="0"/>
          </a:p>
        </p:txBody>
      </p:sp>
      <p:pic>
        <p:nvPicPr>
          <p:cNvPr id="8" name="Image 1" descr="preencoded.png"/>
          <p:cNvPicPr>
            <a:picLocks noChangeAspect="1"/>
          </p:cNvPicPr>
          <p:nvPr/>
        </p:nvPicPr>
        <p:blipFill>
          <a:blip r:embed="rId4"/>
          <a:stretch>
            <a:fillRect/>
          </a:stretch>
        </p:blipFill>
        <p:spPr>
          <a:xfrm>
            <a:off x="4027735" y="1888808"/>
            <a:ext cx="3079287" cy="1274444"/>
          </a:xfrm>
          <a:prstGeom prst="rect">
            <a:avLst/>
          </a:prstGeom>
        </p:spPr>
      </p:pic>
      <p:sp>
        <p:nvSpPr>
          <p:cNvPr id="9" name="Text 5"/>
          <p:cNvSpPr/>
          <p:nvPr/>
        </p:nvSpPr>
        <p:spPr>
          <a:xfrm>
            <a:off x="4027735" y="3243858"/>
            <a:ext cx="3079287" cy="536258"/>
          </a:xfrm>
          <a:prstGeom prst="rect">
            <a:avLst/>
          </a:prstGeom>
          <a:noFill/>
          <a:ln/>
        </p:spPr>
        <p:txBody>
          <a:bodyPr wrap="square" rtlCol="0" anchor="t"/>
          <a:lstStyle/>
          <a:p>
            <a:pPr marL="0" indent="0" algn="l">
              <a:lnSpc>
                <a:spcPts val="2112"/>
              </a:lnSpc>
              <a:buNone/>
            </a:pPr>
            <a:r>
              <a:rPr lang="en-US" sz="1600" kern="0" spc="-51" dirty="0">
                <a:solidFill>
                  <a:srgbClr val="FBF3FA"/>
                </a:solidFill>
                <a:latin typeface="Fira Mono" pitchFamily="34" charset="0"/>
                <a:ea typeface="Fira Mono" pitchFamily="34" charset="-122"/>
                <a:cs typeface="Fira Mono" pitchFamily="34" charset="-120"/>
              </a:rPr>
              <a:t>Foundation Trusts (2000s)</a:t>
            </a:r>
            <a:endParaRPr lang="en-US" sz="1600" dirty="0"/>
          </a:p>
        </p:txBody>
      </p:sp>
      <p:sp>
        <p:nvSpPr>
          <p:cNvPr id="10" name="Text 6"/>
          <p:cNvSpPr/>
          <p:nvPr/>
        </p:nvSpPr>
        <p:spPr>
          <a:xfrm>
            <a:off x="4027735" y="3883104"/>
            <a:ext cx="3079287" cy="3347918"/>
          </a:xfrm>
          <a:prstGeom prst="rect">
            <a:avLst/>
          </a:prstGeom>
          <a:noFill/>
          <a:ln/>
        </p:spPr>
        <p:txBody>
          <a:bodyPr wrap="square" rtlCol="0" anchor="t"/>
          <a:lstStyle/>
          <a:p>
            <a:pPr marL="0" indent="0" algn="l">
              <a:lnSpc>
                <a:spcPts val="2027"/>
              </a:lnSpc>
              <a:buNone/>
            </a:pPr>
            <a:r>
              <a:rPr lang="en-US" sz="1352" kern="0" spc="-27" dirty="0">
                <a:solidFill>
                  <a:srgbClr val="E0D6DE"/>
                </a:solidFill>
                <a:latin typeface="Fira Sans" pitchFamily="34" charset="0"/>
                <a:ea typeface="Fira Sans" pitchFamily="34" charset="-122"/>
                <a:cs typeface="Fira Sans" pitchFamily="34" charset="-120"/>
              </a:rPr>
              <a:t>The introduction of foundation trusts gave hospitals greater autonomy and flexibility in managing finances and resources. This model encouraged hospitals to focus on improving performance and meeting local needs, fostering a more responsive healthcare system.</a:t>
            </a:r>
            <a:endParaRPr lang="en-US" sz="1352" dirty="0"/>
          </a:p>
        </p:txBody>
      </p:sp>
      <p:pic>
        <p:nvPicPr>
          <p:cNvPr id="11" name="Image 2" descr="preencoded.png"/>
          <p:cNvPicPr>
            <a:picLocks noChangeAspect="1"/>
          </p:cNvPicPr>
          <p:nvPr/>
        </p:nvPicPr>
        <p:blipFill>
          <a:blip r:embed="rId5"/>
          <a:stretch>
            <a:fillRect/>
          </a:stretch>
        </p:blipFill>
        <p:spPr>
          <a:xfrm>
            <a:off x="7443907" y="1888808"/>
            <a:ext cx="3079286" cy="1274444"/>
          </a:xfrm>
          <a:prstGeom prst="rect">
            <a:avLst/>
          </a:prstGeom>
        </p:spPr>
      </p:pic>
      <p:sp>
        <p:nvSpPr>
          <p:cNvPr id="12" name="Text 7"/>
          <p:cNvSpPr/>
          <p:nvPr/>
        </p:nvSpPr>
        <p:spPr>
          <a:xfrm>
            <a:off x="7443907" y="3243858"/>
            <a:ext cx="3079286" cy="804386"/>
          </a:xfrm>
          <a:prstGeom prst="rect">
            <a:avLst/>
          </a:prstGeom>
          <a:noFill/>
          <a:ln/>
        </p:spPr>
        <p:txBody>
          <a:bodyPr wrap="square" rtlCol="0" anchor="t"/>
          <a:lstStyle/>
          <a:p>
            <a:pPr marL="0" indent="0" algn="l">
              <a:lnSpc>
                <a:spcPts val="2112"/>
              </a:lnSpc>
              <a:buNone/>
            </a:pPr>
            <a:r>
              <a:rPr lang="en-US" sz="1400" kern="0" spc="-51" dirty="0">
                <a:solidFill>
                  <a:srgbClr val="FBF3FA"/>
                </a:solidFill>
                <a:latin typeface="Fira Mono" pitchFamily="34" charset="0"/>
                <a:ea typeface="Fira Mono" pitchFamily="34" charset="-122"/>
                <a:cs typeface="Fira Mono" pitchFamily="34" charset="-120"/>
              </a:rPr>
              <a:t>Integration and Collaboration (2010s)</a:t>
            </a:r>
            <a:endParaRPr lang="en-US" sz="1400" dirty="0"/>
          </a:p>
        </p:txBody>
      </p:sp>
      <p:sp>
        <p:nvSpPr>
          <p:cNvPr id="13" name="Text 8"/>
          <p:cNvSpPr/>
          <p:nvPr/>
        </p:nvSpPr>
        <p:spPr>
          <a:xfrm>
            <a:off x="7443907" y="4151233"/>
            <a:ext cx="3079286" cy="3605451"/>
          </a:xfrm>
          <a:prstGeom prst="rect">
            <a:avLst/>
          </a:prstGeom>
          <a:noFill/>
          <a:ln/>
        </p:spPr>
        <p:txBody>
          <a:bodyPr wrap="square" rtlCol="0" anchor="t"/>
          <a:lstStyle/>
          <a:p>
            <a:pPr marL="0" indent="0" algn="l">
              <a:lnSpc>
                <a:spcPts val="2027"/>
              </a:lnSpc>
              <a:buNone/>
            </a:pPr>
            <a:r>
              <a:rPr lang="en-US" sz="1352" kern="0" spc="-27" dirty="0">
                <a:solidFill>
                  <a:srgbClr val="E0D6DE"/>
                </a:solidFill>
                <a:latin typeface="Fira Sans" pitchFamily="34" charset="0"/>
                <a:ea typeface="Fira Sans" pitchFamily="34" charset="-122"/>
                <a:cs typeface="Fira Sans" pitchFamily="34" charset="-120"/>
              </a:rPr>
              <a:t>The 2010s brought a focus on integration and collaboration, with the introduction of sustainability and transformation partnerships (STPs) and integrated care systems (ICSs). This era emphasized seamless care pathways, reducing fragmentation, and improving patient outcomes.</a:t>
            </a:r>
            <a:endParaRPr lang="en-US" sz="1352" dirty="0"/>
          </a:p>
        </p:txBody>
      </p:sp>
      <p:pic>
        <p:nvPicPr>
          <p:cNvPr id="14" name="Image 3" descr="preencoded.png"/>
          <p:cNvPicPr>
            <a:picLocks noChangeAspect="1"/>
          </p:cNvPicPr>
          <p:nvPr/>
        </p:nvPicPr>
        <p:blipFill>
          <a:blip r:embed="rId6"/>
          <a:stretch>
            <a:fillRect/>
          </a:stretch>
        </p:blipFill>
        <p:spPr>
          <a:xfrm>
            <a:off x="10922924" y="1888808"/>
            <a:ext cx="3079286" cy="1274444"/>
          </a:xfrm>
          <a:prstGeom prst="rect">
            <a:avLst/>
          </a:prstGeom>
        </p:spPr>
      </p:pic>
      <p:sp>
        <p:nvSpPr>
          <p:cNvPr id="15" name="Text 9"/>
          <p:cNvSpPr/>
          <p:nvPr/>
        </p:nvSpPr>
        <p:spPr>
          <a:xfrm>
            <a:off x="10922924" y="3243858"/>
            <a:ext cx="3079286" cy="536258"/>
          </a:xfrm>
          <a:prstGeom prst="rect">
            <a:avLst/>
          </a:prstGeom>
          <a:noFill/>
          <a:ln/>
        </p:spPr>
        <p:txBody>
          <a:bodyPr wrap="square" rtlCol="0" anchor="t"/>
          <a:lstStyle/>
          <a:p>
            <a:pPr marL="0" indent="0" algn="l">
              <a:lnSpc>
                <a:spcPts val="2112"/>
              </a:lnSpc>
              <a:buNone/>
            </a:pPr>
            <a:r>
              <a:rPr lang="en-US" sz="1600" kern="0" spc="-51" dirty="0">
                <a:solidFill>
                  <a:srgbClr val="FBF3FA"/>
                </a:solidFill>
                <a:latin typeface="Fira Mono" pitchFamily="34" charset="0"/>
                <a:ea typeface="Fira Mono" pitchFamily="34" charset="-122"/>
                <a:cs typeface="Fira Mono" pitchFamily="34" charset="-120"/>
              </a:rPr>
              <a:t>Digital Transformation</a:t>
            </a:r>
            <a:endParaRPr lang="en-US" sz="1600" dirty="0"/>
          </a:p>
        </p:txBody>
      </p:sp>
      <p:sp>
        <p:nvSpPr>
          <p:cNvPr id="16" name="Text 10"/>
          <p:cNvSpPr/>
          <p:nvPr/>
        </p:nvSpPr>
        <p:spPr>
          <a:xfrm>
            <a:off x="10922924" y="3883104"/>
            <a:ext cx="3079286" cy="3090386"/>
          </a:xfrm>
          <a:prstGeom prst="rect">
            <a:avLst/>
          </a:prstGeom>
          <a:noFill/>
          <a:ln/>
        </p:spPr>
        <p:txBody>
          <a:bodyPr wrap="square" rtlCol="0" anchor="t"/>
          <a:lstStyle/>
          <a:p>
            <a:pPr marL="0" indent="0" algn="l">
              <a:lnSpc>
                <a:spcPts val="2027"/>
              </a:lnSpc>
              <a:buNone/>
            </a:pPr>
            <a:r>
              <a:rPr lang="en-US" sz="1352" kern="0" spc="-27" dirty="0">
                <a:solidFill>
                  <a:srgbClr val="E0D6DE"/>
                </a:solidFill>
                <a:latin typeface="Fira Sans" pitchFamily="34" charset="0"/>
                <a:ea typeface="Fira Sans" pitchFamily="34" charset="-122"/>
                <a:cs typeface="Fira Sans" pitchFamily="34" charset="-120"/>
              </a:rPr>
              <a:t>The NHS has embraced digital transformation to improve patient care, efficiency, and accessibility. From electronic health records to telemedicine, digital technologies are playing a pivotal role in modernising hospital services and enhancing patient experiences.</a:t>
            </a:r>
            <a:endParaRPr lang="en-US" sz="1352"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81B"/>
          </a:solidFill>
          <a:ln/>
        </p:spPr>
        <p:txBody>
          <a:bodyPr/>
          <a:lstStyle/>
          <a:p>
            <a:endParaRPr lang="en-US"/>
          </a:p>
        </p:txBody>
      </p:sp>
      <p:sp>
        <p:nvSpPr>
          <p:cNvPr id="3" name="Shape 1"/>
          <p:cNvSpPr/>
          <p:nvPr/>
        </p:nvSpPr>
        <p:spPr>
          <a:xfrm>
            <a:off x="0" y="0"/>
            <a:ext cx="14630400" cy="8229600"/>
          </a:xfrm>
          <a:prstGeom prst="rect">
            <a:avLst/>
          </a:prstGeom>
          <a:solidFill>
            <a:srgbClr val="0F0F10"/>
          </a:solidFill>
          <a:ln/>
        </p:spPr>
        <p:txBody>
          <a:bodyPr/>
          <a:lstStyle/>
          <a:p>
            <a:endParaRPr lang="en-US"/>
          </a:p>
        </p:txBody>
      </p:sp>
      <p:sp>
        <p:nvSpPr>
          <p:cNvPr id="4" name="Text 2"/>
          <p:cNvSpPr/>
          <p:nvPr/>
        </p:nvSpPr>
        <p:spPr>
          <a:xfrm>
            <a:off x="548640" y="521017"/>
            <a:ext cx="13316989" cy="851059"/>
          </a:xfrm>
          <a:prstGeom prst="rect">
            <a:avLst/>
          </a:prstGeom>
          <a:noFill/>
          <a:ln w="28575">
            <a:solidFill>
              <a:srgbClr val="FF6BD8"/>
            </a:solidFill>
          </a:ln>
        </p:spPr>
        <p:txBody>
          <a:bodyPr wrap="square" rtlCol="0" anchor="t"/>
          <a:lstStyle/>
          <a:p>
            <a:pPr marL="0" indent="0">
              <a:lnSpc>
                <a:spcPts val="4657"/>
              </a:lnSpc>
              <a:buNone/>
            </a:pPr>
            <a:r>
              <a:rPr lang="en-US" sz="3725" kern="0" spc="-112" dirty="0">
                <a:solidFill>
                  <a:srgbClr val="FBF3FA"/>
                </a:solidFill>
                <a:latin typeface="Fira Mono" pitchFamily="34" charset="0"/>
                <a:ea typeface="Fira Mono" pitchFamily="34" charset="-122"/>
                <a:cs typeface="Fira Mono" pitchFamily="34" charset="-120"/>
              </a:rPr>
              <a:t>Current Challenges and Future Directions</a:t>
            </a:r>
            <a:endParaRPr lang="en-US" sz="3725" dirty="0"/>
          </a:p>
        </p:txBody>
      </p:sp>
      <p:pic>
        <p:nvPicPr>
          <p:cNvPr id="5" name="Image 0" descr="preencoded.png"/>
          <p:cNvPicPr>
            <a:picLocks noChangeAspect="1"/>
          </p:cNvPicPr>
          <p:nvPr/>
        </p:nvPicPr>
        <p:blipFill>
          <a:blip r:embed="rId3"/>
          <a:stretch>
            <a:fillRect/>
          </a:stretch>
        </p:blipFill>
        <p:spPr>
          <a:xfrm>
            <a:off x="426291" y="2082284"/>
            <a:ext cx="3048429" cy="756999"/>
          </a:xfrm>
          <a:prstGeom prst="rect">
            <a:avLst/>
          </a:prstGeom>
        </p:spPr>
      </p:pic>
      <p:sp>
        <p:nvSpPr>
          <p:cNvPr id="6" name="Text 3"/>
          <p:cNvSpPr/>
          <p:nvPr/>
        </p:nvSpPr>
        <p:spPr>
          <a:xfrm>
            <a:off x="615481" y="3123128"/>
            <a:ext cx="2535162" cy="591264"/>
          </a:xfrm>
          <a:prstGeom prst="rect">
            <a:avLst/>
          </a:prstGeom>
          <a:noFill/>
          <a:ln/>
        </p:spPr>
        <p:txBody>
          <a:bodyPr wrap="square" rtlCol="0" anchor="t"/>
          <a:lstStyle/>
          <a:p>
            <a:pPr marL="0" indent="0" algn="l">
              <a:lnSpc>
                <a:spcPts val="2328"/>
              </a:lnSpc>
              <a:buNone/>
            </a:pPr>
            <a:r>
              <a:rPr lang="en-US" sz="1863" kern="0" spc="-56" dirty="0">
                <a:solidFill>
                  <a:srgbClr val="FBF3FA"/>
                </a:solidFill>
                <a:latin typeface="Fira Mono" pitchFamily="34" charset="0"/>
                <a:ea typeface="Fira Mono" pitchFamily="34" charset="-122"/>
                <a:cs typeface="Fira Mono" pitchFamily="34" charset="-120"/>
              </a:rPr>
              <a:t>Increasing Demand</a:t>
            </a:r>
            <a:endParaRPr lang="en-US" sz="1863" dirty="0"/>
          </a:p>
        </p:txBody>
      </p:sp>
      <p:sp>
        <p:nvSpPr>
          <p:cNvPr id="7" name="Text 4"/>
          <p:cNvSpPr/>
          <p:nvPr/>
        </p:nvSpPr>
        <p:spPr>
          <a:xfrm>
            <a:off x="615481" y="3827859"/>
            <a:ext cx="2535162" cy="3691533"/>
          </a:xfrm>
          <a:prstGeom prst="rect">
            <a:avLst/>
          </a:prstGeom>
          <a:noFill/>
          <a:ln/>
        </p:spPr>
        <p:txBody>
          <a:bodyPr wrap="square" rtlCol="0" anchor="t"/>
          <a:lstStyle/>
          <a:p>
            <a:pPr marL="0" indent="0" algn="l">
              <a:lnSpc>
                <a:spcPts val="2235"/>
              </a:lnSpc>
              <a:buNone/>
            </a:pPr>
            <a:r>
              <a:rPr lang="en-US" sz="1490" kern="0" spc="-30" dirty="0">
                <a:solidFill>
                  <a:srgbClr val="E0D6DE"/>
                </a:solidFill>
                <a:latin typeface="Fira Sans" pitchFamily="34" charset="0"/>
                <a:ea typeface="Fira Sans" pitchFamily="34" charset="-122"/>
                <a:cs typeface="Fira Sans" pitchFamily="34" charset="-120"/>
              </a:rPr>
              <a:t>Hospital services face increasing demand due to a growing and aging population, leading to longer waiting times and resource constraints. This challenges the NHS to find innovative ways to meet the rising healthcare needs of the population.</a:t>
            </a:r>
            <a:endParaRPr lang="en-US" sz="1490" dirty="0"/>
          </a:p>
        </p:txBody>
      </p:sp>
      <p:pic>
        <p:nvPicPr>
          <p:cNvPr id="8" name="Image 1" descr="preencoded.png"/>
          <p:cNvPicPr>
            <a:picLocks noChangeAspect="1"/>
          </p:cNvPicPr>
          <p:nvPr/>
        </p:nvPicPr>
        <p:blipFill>
          <a:blip r:embed="rId4"/>
          <a:stretch>
            <a:fillRect/>
          </a:stretch>
        </p:blipFill>
        <p:spPr>
          <a:xfrm>
            <a:off x="3970375" y="2082284"/>
            <a:ext cx="3048428" cy="756999"/>
          </a:xfrm>
          <a:prstGeom prst="rect">
            <a:avLst/>
          </a:prstGeom>
        </p:spPr>
      </p:pic>
      <p:sp>
        <p:nvSpPr>
          <p:cNvPr id="9" name="Text 5"/>
          <p:cNvSpPr/>
          <p:nvPr/>
        </p:nvSpPr>
        <p:spPr>
          <a:xfrm>
            <a:off x="4159566" y="3123128"/>
            <a:ext cx="2535188" cy="591264"/>
          </a:xfrm>
          <a:prstGeom prst="rect">
            <a:avLst/>
          </a:prstGeom>
          <a:noFill/>
          <a:ln/>
        </p:spPr>
        <p:txBody>
          <a:bodyPr wrap="square" rtlCol="0" anchor="t"/>
          <a:lstStyle/>
          <a:p>
            <a:pPr marL="0" indent="0" algn="l">
              <a:lnSpc>
                <a:spcPts val="2328"/>
              </a:lnSpc>
              <a:buNone/>
            </a:pPr>
            <a:r>
              <a:rPr lang="en-US" sz="1863" kern="0" spc="-56" dirty="0">
                <a:solidFill>
                  <a:srgbClr val="FBF3FA"/>
                </a:solidFill>
                <a:latin typeface="Fira Mono" pitchFamily="34" charset="0"/>
                <a:ea typeface="Fira Mono" pitchFamily="34" charset="-122"/>
                <a:cs typeface="Fira Mono" pitchFamily="34" charset="-120"/>
              </a:rPr>
              <a:t>Financial Pressures</a:t>
            </a:r>
            <a:endParaRPr lang="en-US" sz="1863" dirty="0"/>
          </a:p>
        </p:txBody>
      </p:sp>
      <p:sp>
        <p:nvSpPr>
          <p:cNvPr id="10" name="Text 6"/>
          <p:cNvSpPr/>
          <p:nvPr/>
        </p:nvSpPr>
        <p:spPr>
          <a:xfrm>
            <a:off x="4159566" y="3827859"/>
            <a:ext cx="2535188" cy="3407569"/>
          </a:xfrm>
          <a:prstGeom prst="rect">
            <a:avLst/>
          </a:prstGeom>
          <a:noFill/>
          <a:ln/>
        </p:spPr>
        <p:txBody>
          <a:bodyPr wrap="square" rtlCol="0" anchor="t"/>
          <a:lstStyle/>
          <a:p>
            <a:pPr marL="0" indent="0" algn="l">
              <a:lnSpc>
                <a:spcPts val="2235"/>
              </a:lnSpc>
              <a:buNone/>
            </a:pPr>
            <a:r>
              <a:rPr lang="en-US" sz="1490" kern="0" spc="-30" dirty="0">
                <a:solidFill>
                  <a:srgbClr val="E0D6DE"/>
                </a:solidFill>
                <a:latin typeface="Fira Sans" pitchFamily="34" charset="0"/>
                <a:ea typeface="Fira Sans" pitchFamily="34" charset="-122"/>
                <a:cs typeface="Fira Sans" pitchFamily="34" charset="-120"/>
              </a:rPr>
              <a:t>The NHS faces significant financial pressures, necessitating careful resource allocation and cost-effectiveness measures. This requires the NHS to prioritise services and ensure sustainable financing for future healthcare needs (</a:t>
            </a:r>
            <a:r>
              <a:rPr lang="en-US" sz="1490" kern="0" spc="-30" dirty="0" err="1">
                <a:solidFill>
                  <a:srgbClr val="E0D6DE"/>
                </a:solidFill>
                <a:latin typeface="Fira Sans" pitchFamily="34" charset="0"/>
                <a:ea typeface="Fira Sans" pitchFamily="34" charset="-122"/>
                <a:cs typeface="Fira Sans" pitchFamily="34" charset="-120"/>
              </a:rPr>
              <a:t>Juvet</a:t>
            </a:r>
            <a:r>
              <a:rPr lang="en-US" sz="1490" kern="0" spc="-30" dirty="0">
                <a:solidFill>
                  <a:srgbClr val="E0D6DE"/>
                </a:solidFill>
                <a:latin typeface="Fira Sans" pitchFamily="34" charset="0"/>
                <a:ea typeface="Fira Sans" pitchFamily="34" charset="-122"/>
                <a:cs typeface="Fira Sans" pitchFamily="34" charset="-120"/>
              </a:rPr>
              <a:t> et al., 2021).</a:t>
            </a:r>
            <a:endParaRPr lang="en-US" sz="1490" dirty="0"/>
          </a:p>
        </p:txBody>
      </p:sp>
      <p:pic>
        <p:nvPicPr>
          <p:cNvPr id="11" name="Image 2" descr="preencoded.png"/>
          <p:cNvPicPr>
            <a:picLocks noChangeAspect="1"/>
          </p:cNvPicPr>
          <p:nvPr/>
        </p:nvPicPr>
        <p:blipFill>
          <a:blip r:embed="rId5"/>
          <a:stretch>
            <a:fillRect/>
          </a:stretch>
        </p:blipFill>
        <p:spPr>
          <a:xfrm>
            <a:off x="7564455" y="2082284"/>
            <a:ext cx="3048427" cy="756999"/>
          </a:xfrm>
          <a:prstGeom prst="rect">
            <a:avLst/>
          </a:prstGeom>
        </p:spPr>
      </p:pic>
      <p:sp>
        <p:nvSpPr>
          <p:cNvPr id="12" name="Text 7"/>
          <p:cNvSpPr/>
          <p:nvPr/>
        </p:nvSpPr>
        <p:spPr>
          <a:xfrm>
            <a:off x="7753646" y="3123128"/>
            <a:ext cx="2535187" cy="709613"/>
          </a:xfrm>
          <a:prstGeom prst="rect">
            <a:avLst/>
          </a:prstGeom>
          <a:noFill/>
          <a:ln/>
        </p:spPr>
        <p:txBody>
          <a:bodyPr wrap="square" rtlCol="0" anchor="t"/>
          <a:lstStyle/>
          <a:p>
            <a:pPr marL="0" indent="0" algn="l">
              <a:lnSpc>
                <a:spcPts val="2794"/>
              </a:lnSpc>
              <a:buNone/>
            </a:pPr>
            <a:r>
              <a:rPr lang="en-US" sz="1863" kern="0" spc="-30" dirty="0">
                <a:solidFill>
                  <a:srgbClr val="E0D6DE"/>
                </a:solidFill>
                <a:latin typeface="Fira Sans" pitchFamily="34" charset="0"/>
                <a:ea typeface="Fira Sans" pitchFamily="34" charset="-122"/>
                <a:cs typeface="Fira Sans" pitchFamily="34" charset="-120"/>
              </a:rPr>
              <a:t>Digital Transformation</a:t>
            </a:r>
            <a:endParaRPr lang="en-US" sz="1863" dirty="0"/>
          </a:p>
        </p:txBody>
      </p:sp>
      <p:sp>
        <p:nvSpPr>
          <p:cNvPr id="13" name="Text 8"/>
          <p:cNvSpPr/>
          <p:nvPr/>
        </p:nvSpPr>
        <p:spPr>
          <a:xfrm>
            <a:off x="7753646" y="3946207"/>
            <a:ext cx="2535187" cy="3407569"/>
          </a:xfrm>
          <a:prstGeom prst="rect">
            <a:avLst/>
          </a:prstGeom>
          <a:noFill/>
          <a:ln/>
        </p:spPr>
        <p:txBody>
          <a:bodyPr wrap="square" rtlCol="0" anchor="t"/>
          <a:lstStyle/>
          <a:p>
            <a:pPr marL="0" indent="0" algn="l">
              <a:lnSpc>
                <a:spcPts val="2235"/>
              </a:lnSpc>
              <a:buNone/>
            </a:pPr>
            <a:r>
              <a:rPr lang="en-US" sz="1490" kern="0" spc="-30" dirty="0">
                <a:solidFill>
                  <a:srgbClr val="E0D6DE"/>
                </a:solidFill>
                <a:latin typeface="Fira Sans" pitchFamily="34" charset="0"/>
                <a:ea typeface="Fira Sans" pitchFamily="34" charset="-122"/>
                <a:cs typeface="Fira Sans" pitchFamily="34" charset="-120"/>
              </a:rPr>
              <a:t>The NHS is continuously investing in digital technologies to improve patient care, efficiency, and accessibility. This includes developing electronic health records, telehealth platforms, and advanced medical imaging technologies.</a:t>
            </a:r>
            <a:endParaRPr lang="en-US" sz="1490" dirty="0"/>
          </a:p>
        </p:txBody>
      </p:sp>
      <p:pic>
        <p:nvPicPr>
          <p:cNvPr id="14" name="Image 3" descr="preencoded.png"/>
          <p:cNvPicPr>
            <a:picLocks noChangeAspect="1"/>
          </p:cNvPicPr>
          <p:nvPr/>
        </p:nvPicPr>
        <p:blipFill>
          <a:blip r:embed="rId6"/>
          <a:stretch>
            <a:fillRect/>
          </a:stretch>
        </p:blipFill>
        <p:spPr>
          <a:xfrm>
            <a:off x="11055809" y="2082284"/>
            <a:ext cx="3048427" cy="756999"/>
          </a:xfrm>
          <a:prstGeom prst="rect">
            <a:avLst/>
          </a:prstGeom>
        </p:spPr>
      </p:pic>
      <p:sp>
        <p:nvSpPr>
          <p:cNvPr id="15" name="Text 9"/>
          <p:cNvSpPr/>
          <p:nvPr/>
        </p:nvSpPr>
        <p:spPr>
          <a:xfrm>
            <a:off x="11379858" y="3123128"/>
            <a:ext cx="2535187" cy="591264"/>
          </a:xfrm>
          <a:prstGeom prst="rect">
            <a:avLst/>
          </a:prstGeom>
          <a:noFill/>
          <a:ln/>
        </p:spPr>
        <p:txBody>
          <a:bodyPr wrap="square" rtlCol="0" anchor="t"/>
          <a:lstStyle/>
          <a:p>
            <a:pPr marL="0" indent="0" algn="l">
              <a:lnSpc>
                <a:spcPts val="2328"/>
              </a:lnSpc>
              <a:buNone/>
            </a:pPr>
            <a:r>
              <a:rPr lang="en-US" sz="1863" kern="0" spc="-56" dirty="0">
                <a:solidFill>
                  <a:srgbClr val="FBF3FA"/>
                </a:solidFill>
                <a:latin typeface="Fira Mono" pitchFamily="34" charset="0"/>
                <a:ea typeface="Fira Mono" pitchFamily="34" charset="-122"/>
                <a:cs typeface="Fira Mono" pitchFamily="34" charset="-120"/>
              </a:rPr>
              <a:t>Personalised Care</a:t>
            </a:r>
            <a:endParaRPr lang="en-US" sz="1863" dirty="0"/>
          </a:p>
        </p:txBody>
      </p:sp>
      <p:sp>
        <p:nvSpPr>
          <p:cNvPr id="16" name="Text 10"/>
          <p:cNvSpPr/>
          <p:nvPr/>
        </p:nvSpPr>
        <p:spPr>
          <a:xfrm>
            <a:off x="11379858" y="3827859"/>
            <a:ext cx="2535187" cy="3691533"/>
          </a:xfrm>
          <a:prstGeom prst="rect">
            <a:avLst/>
          </a:prstGeom>
          <a:noFill/>
          <a:ln/>
        </p:spPr>
        <p:txBody>
          <a:bodyPr wrap="square" rtlCol="0" anchor="t"/>
          <a:lstStyle/>
          <a:p>
            <a:pPr marL="0" indent="0" algn="l">
              <a:lnSpc>
                <a:spcPts val="2235"/>
              </a:lnSpc>
              <a:buNone/>
            </a:pPr>
            <a:r>
              <a:rPr lang="en-US" sz="1490" kern="0" spc="-30" dirty="0">
                <a:solidFill>
                  <a:srgbClr val="E0D6DE"/>
                </a:solidFill>
                <a:latin typeface="Fira Sans" pitchFamily="34" charset="0"/>
                <a:ea typeface="Fira Sans" pitchFamily="34" charset="-122"/>
                <a:cs typeface="Fira Sans" pitchFamily="34" charset="-120"/>
              </a:rPr>
              <a:t>The future of hospital services may see a shift towards personalised care, tailored to individual patient needs and preferences. This approach aims to provide more effective and efficient treatment, enhancing patient satisfaction and outcomes (Arora et al., 2021).</a:t>
            </a:r>
            <a:endParaRPr lang="en-US" sz="149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81B"/>
          </a:solidFill>
          <a:ln/>
        </p:spPr>
        <p:txBody>
          <a:bodyPr/>
          <a:lstStyle/>
          <a:p>
            <a:endParaRPr lang="en-US"/>
          </a:p>
        </p:txBody>
      </p:sp>
      <p:sp>
        <p:nvSpPr>
          <p:cNvPr id="3" name="Shape 1"/>
          <p:cNvSpPr/>
          <p:nvPr/>
        </p:nvSpPr>
        <p:spPr>
          <a:xfrm>
            <a:off x="0" y="0"/>
            <a:ext cx="14630400" cy="8229600"/>
          </a:xfrm>
          <a:prstGeom prst="rect">
            <a:avLst/>
          </a:prstGeom>
          <a:solidFill>
            <a:srgbClr val="0F0F10"/>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5" name="Shape 2"/>
          <p:cNvSpPr/>
          <p:nvPr/>
        </p:nvSpPr>
        <p:spPr>
          <a:xfrm>
            <a:off x="0" y="0"/>
            <a:ext cx="14630400" cy="8229600"/>
          </a:xfrm>
          <a:prstGeom prst="roundRect">
            <a:avLst>
              <a:gd name="adj" fmla="val 810"/>
            </a:avLst>
          </a:prstGeom>
          <a:solidFill>
            <a:srgbClr val="0F0F10">
              <a:alpha val="80000"/>
            </a:srgbClr>
          </a:solidFill>
          <a:ln/>
        </p:spPr>
        <p:txBody>
          <a:bodyPr/>
          <a:lstStyle/>
          <a:p>
            <a:endParaRPr lang="en-US"/>
          </a:p>
        </p:txBody>
      </p:sp>
      <p:sp>
        <p:nvSpPr>
          <p:cNvPr id="6" name="Text 3"/>
          <p:cNvSpPr/>
          <p:nvPr/>
        </p:nvSpPr>
        <p:spPr>
          <a:xfrm>
            <a:off x="498764" y="2419878"/>
            <a:ext cx="13799127" cy="1038214"/>
          </a:xfrm>
          <a:prstGeom prst="rect">
            <a:avLst/>
          </a:prstGeom>
          <a:noFill/>
          <a:ln w="28575">
            <a:solidFill>
              <a:srgbClr val="FF6BD8"/>
            </a:solidFill>
          </a:ln>
        </p:spPr>
        <p:txBody>
          <a:bodyPr wrap="square" rtlCol="0" anchor="t"/>
          <a:lstStyle/>
          <a:p>
            <a:pPr marL="0" indent="0" algn="ctr">
              <a:lnSpc>
                <a:spcPts val="5468"/>
              </a:lnSpc>
              <a:buNone/>
            </a:pPr>
            <a:r>
              <a:rPr lang="en-US" sz="3600" kern="0" spc="-131" dirty="0">
                <a:solidFill>
                  <a:srgbClr val="FBF3FA"/>
                </a:solidFill>
                <a:latin typeface="Fira Mono" pitchFamily="34" charset="0"/>
                <a:ea typeface="Fira Mono" pitchFamily="34" charset="-122"/>
                <a:cs typeface="Fira Mono" pitchFamily="34" charset="-120"/>
              </a:rPr>
              <a:t>Conclusion: A Legacy of Innovation and Adaptation</a:t>
            </a:r>
            <a:endParaRPr lang="en-US" sz="3600" dirty="0"/>
          </a:p>
        </p:txBody>
      </p:sp>
      <p:sp>
        <p:nvSpPr>
          <p:cNvPr id="7" name="Text 4"/>
          <p:cNvSpPr/>
          <p:nvPr/>
        </p:nvSpPr>
        <p:spPr>
          <a:xfrm>
            <a:off x="2393394" y="3659743"/>
            <a:ext cx="10199013" cy="399812"/>
          </a:xfrm>
          <a:prstGeom prst="rect">
            <a:avLst/>
          </a:prstGeom>
          <a:noFill/>
          <a:ln/>
        </p:spPr>
        <p:txBody>
          <a:bodyPr wrap="none" rtlCol="0" anchor="t"/>
          <a:lstStyle/>
          <a:p>
            <a:pPr marL="342900" indent="-342900" algn="l">
              <a:lnSpc>
                <a:spcPts val="3149"/>
              </a:lnSpc>
              <a:buSzPct val="100000"/>
              <a:buChar char="•"/>
            </a:pPr>
            <a:r>
              <a:rPr lang="en-US" sz="1750" kern="0" spc="-35" dirty="0">
                <a:solidFill>
                  <a:srgbClr val="E0D6DE"/>
                </a:solidFill>
                <a:latin typeface="Fira Sans" pitchFamily="34" charset="0"/>
                <a:ea typeface="Fira Sans" pitchFamily="34" charset="-122"/>
                <a:cs typeface="Fira Sans" pitchFamily="34" charset="-120"/>
              </a:rPr>
              <a:t>Hospital services have been a vital component of the NHS since its inception in 1948.</a:t>
            </a:r>
            <a:endParaRPr lang="en-US" sz="1750" dirty="0"/>
          </a:p>
        </p:txBody>
      </p:sp>
      <p:sp>
        <p:nvSpPr>
          <p:cNvPr id="8" name="Text 5"/>
          <p:cNvSpPr/>
          <p:nvPr/>
        </p:nvSpPr>
        <p:spPr>
          <a:xfrm>
            <a:off x="2393394" y="4137303"/>
            <a:ext cx="10199013" cy="399812"/>
          </a:xfrm>
          <a:prstGeom prst="rect">
            <a:avLst/>
          </a:prstGeom>
          <a:noFill/>
          <a:ln/>
        </p:spPr>
        <p:txBody>
          <a:bodyPr wrap="none" rtlCol="0" anchor="t"/>
          <a:lstStyle/>
          <a:p>
            <a:pPr marL="342900" indent="-342900" algn="l">
              <a:lnSpc>
                <a:spcPts val="3149"/>
              </a:lnSpc>
              <a:buSzPct val="100000"/>
              <a:buChar char="•"/>
            </a:pPr>
            <a:r>
              <a:rPr lang="en-US" sz="1750" kern="0" spc="-35" dirty="0">
                <a:solidFill>
                  <a:srgbClr val="E0D6DE"/>
                </a:solidFill>
                <a:latin typeface="Fira Sans" pitchFamily="34" charset="0"/>
                <a:ea typeface="Fira Sans" pitchFamily="34" charset="-122"/>
                <a:cs typeface="Fira Sans" pitchFamily="34" charset="-120"/>
              </a:rPr>
              <a:t>The NHS remains committed to providing high-quality, accessible, and responsive hospital services for all.</a:t>
            </a:r>
            <a:endParaRPr lang="en-US" sz="1750" dirty="0"/>
          </a:p>
        </p:txBody>
      </p:sp>
      <p:sp>
        <p:nvSpPr>
          <p:cNvPr id="9" name="Text 6"/>
          <p:cNvSpPr/>
          <p:nvPr/>
        </p:nvSpPr>
        <p:spPr>
          <a:xfrm>
            <a:off x="2393394" y="4614863"/>
            <a:ext cx="10199013" cy="799624"/>
          </a:xfrm>
          <a:prstGeom prst="rect">
            <a:avLst/>
          </a:prstGeom>
          <a:noFill/>
          <a:ln/>
        </p:spPr>
        <p:txBody>
          <a:bodyPr wrap="square" rtlCol="0" anchor="t"/>
          <a:lstStyle/>
          <a:p>
            <a:pPr marL="342900" indent="-342900" algn="l">
              <a:lnSpc>
                <a:spcPts val="3149"/>
              </a:lnSpc>
              <a:buSzPct val="100000"/>
              <a:buChar char="•"/>
            </a:pPr>
            <a:r>
              <a:rPr lang="en-US" sz="1750" kern="0" spc="-35" dirty="0">
                <a:solidFill>
                  <a:srgbClr val="E0D6DE"/>
                </a:solidFill>
                <a:latin typeface="Fira Sans" pitchFamily="34" charset="0"/>
                <a:ea typeface="Fira Sans" pitchFamily="34" charset="-122"/>
                <a:cs typeface="Fira Sans" pitchFamily="34" charset="-120"/>
              </a:rPr>
              <a:t>The future of the NHS holds immense potential for technological advancements, personalised medicine, and a more integrated and patient-centered approach to healthcare (Burke, 2014).</a:t>
            </a:r>
            <a:endParaRPr lang="en-US" sz="1750" dirty="0"/>
          </a:p>
        </p:txBody>
      </p:sp>
      <p:sp>
        <p:nvSpPr>
          <p:cNvPr id="10" name="Text 7"/>
          <p:cNvSpPr/>
          <p:nvPr/>
        </p:nvSpPr>
        <p:spPr>
          <a:xfrm>
            <a:off x="2393394" y="5492234"/>
            <a:ext cx="10199013" cy="799624"/>
          </a:xfrm>
          <a:prstGeom prst="rect">
            <a:avLst/>
          </a:prstGeom>
          <a:noFill/>
          <a:ln/>
        </p:spPr>
        <p:txBody>
          <a:bodyPr wrap="square" rtlCol="0" anchor="t"/>
          <a:lstStyle/>
          <a:p>
            <a:pPr marL="342900" indent="-342900" algn="l">
              <a:lnSpc>
                <a:spcPts val="3149"/>
              </a:lnSpc>
              <a:buSzPct val="100000"/>
              <a:buChar char="•"/>
            </a:pPr>
            <a:r>
              <a:rPr lang="en-US" sz="1750" kern="0" spc="-35" dirty="0">
                <a:solidFill>
                  <a:srgbClr val="E0D6DE"/>
                </a:solidFill>
                <a:latin typeface="Fira Sans" pitchFamily="34" charset="0"/>
                <a:ea typeface="Fira Sans" pitchFamily="34" charset="-122"/>
                <a:cs typeface="Fira Sans" pitchFamily="34" charset="-120"/>
              </a:rPr>
              <a:t>The NHS will continue to adapt and innovate, ensuring that it remains a beacon of hope and a symbol of universal healthcare for generations to come.</a:t>
            </a:r>
            <a:endParaRPr lang="en-US" sz="17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8181B"/>
          </a:solidFill>
          <a:ln/>
        </p:spPr>
        <p:txBody>
          <a:bodyPr/>
          <a:lstStyle/>
          <a:p>
            <a:endParaRPr lang="en-US"/>
          </a:p>
        </p:txBody>
      </p:sp>
      <p:sp>
        <p:nvSpPr>
          <p:cNvPr id="3" name="Shape 1"/>
          <p:cNvSpPr/>
          <p:nvPr/>
        </p:nvSpPr>
        <p:spPr>
          <a:xfrm>
            <a:off x="0" y="0"/>
            <a:ext cx="14630400" cy="8229600"/>
          </a:xfrm>
          <a:prstGeom prst="rect">
            <a:avLst/>
          </a:prstGeom>
          <a:solidFill>
            <a:srgbClr val="0F0F10"/>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5" name="Shape 2"/>
          <p:cNvSpPr/>
          <p:nvPr/>
        </p:nvSpPr>
        <p:spPr>
          <a:xfrm>
            <a:off x="0" y="0"/>
            <a:ext cx="14630400" cy="8229600"/>
          </a:xfrm>
          <a:prstGeom prst="roundRect">
            <a:avLst>
              <a:gd name="adj" fmla="val 810"/>
            </a:avLst>
          </a:prstGeom>
          <a:solidFill>
            <a:srgbClr val="0F0F10">
              <a:alpha val="80000"/>
            </a:srgbClr>
          </a:solidFill>
          <a:ln/>
        </p:spPr>
        <p:txBody>
          <a:bodyPr/>
          <a:lstStyle/>
          <a:p>
            <a:endParaRPr lang="en-US"/>
          </a:p>
        </p:txBody>
      </p:sp>
      <p:sp>
        <p:nvSpPr>
          <p:cNvPr id="6" name="Text 3"/>
          <p:cNvSpPr/>
          <p:nvPr/>
        </p:nvSpPr>
        <p:spPr>
          <a:xfrm>
            <a:off x="415636" y="272551"/>
            <a:ext cx="13799127" cy="1038214"/>
          </a:xfrm>
          <a:prstGeom prst="rect">
            <a:avLst/>
          </a:prstGeom>
          <a:noFill/>
          <a:ln w="28575">
            <a:solidFill>
              <a:srgbClr val="FF6BD8"/>
            </a:solidFill>
          </a:ln>
        </p:spPr>
        <p:txBody>
          <a:bodyPr wrap="square" rtlCol="0" anchor="t"/>
          <a:lstStyle/>
          <a:p>
            <a:pPr marL="0" indent="0" algn="ctr">
              <a:lnSpc>
                <a:spcPts val="5468"/>
              </a:lnSpc>
              <a:buNone/>
            </a:pPr>
            <a:r>
              <a:rPr lang="en-US" sz="3600" kern="0" spc="-131" dirty="0">
                <a:solidFill>
                  <a:srgbClr val="FBF3FA"/>
                </a:solidFill>
                <a:latin typeface="Fira Mono" pitchFamily="34" charset="0"/>
                <a:ea typeface="Fira Mono" pitchFamily="34" charset="-122"/>
                <a:cs typeface="Fira Mono" pitchFamily="34" charset="-120"/>
              </a:rPr>
              <a:t>References</a:t>
            </a:r>
            <a:endParaRPr lang="en-US" sz="3600" dirty="0"/>
          </a:p>
        </p:txBody>
      </p:sp>
      <p:sp>
        <p:nvSpPr>
          <p:cNvPr id="7" name="Text 4"/>
          <p:cNvSpPr/>
          <p:nvPr/>
        </p:nvSpPr>
        <p:spPr>
          <a:xfrm>
            <a:off x="415636" y="1575879"/>
            <a:ext cx="13799127" cy="5207305"/>
          </a:xfrm>
          <a:prstGeom prst="rect">
            <a:avLst/>
          </a:prstGeom>
          <a:noFill/>
          <a:ln/>
        </p:spPr>
        <p:txBody>
          <a:bodyPr wrap="none" rtlCol="0" anchor="t"/>
          <a:lstStyle/>
          <a:p>
            <a:pPr algn="just">
              <a:lnSpc>
                <a:spcPct val="150000"/>
              </a:lnSpc>
            </a:pPr>
            <a:endPar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891BA773-CD98-E146-899C-EEEDF14EA0EE}"/>
              </a:ext>
            </a:extLst>
          </p:cNvPr>
          <p:cNvSpPr txBox="1"/>
          <p:nvPr/>
        </p:nvSpPr>
        <p:spPr>
          <a:xfrm>
            <a:off x="415635" y="1575879"/>
            <a:ext cx="13799127" cy="5801588"/>
          </a:xfrm>
          <a:prstGeom prst="rect">
            <a:avLst/>
          </a:prstGeom>
          <a:noFill/>
        </p:spPr>
        <p:txBody>
          <a:bodyPr wrap="square" rtlCol="0">
            <a:spAutoFit/>
          </a:bodyPr>
          <a:lstStyle/>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Arora, A., Wright, A., Cheng, M., Khwaja, Z., and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Seah</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M. (2021). Innovation pathways in the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nhs</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an introductory review. Therapeutic Innovation and Regulatory Science, 55(5), 1045-1058. https://</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doi.org</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/10.1007/s43441-021-00304-w</a:t>
            </a:r>
          </a:p>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Brandenburg, L.,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Gabow</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P., Steele, G., Toussaint, J., and Tyson, B. J. (2015). Innovation and best practices in health care scheduling. NAM Perspectives.</a:t>
            </a:r>
          </a:p>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Burke, A. (2014). Towards a new hospital architecture: an exploration of the relationship between hospital space and technology (Doctoral dissertation, University of East London).</a:t>
            </a:r>
          </a:p>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Carrier, J., and Kendall, I. (2015). Health and the National Health Service. Routledge-Cavendish.</a:t>
            </a:r>
          </a:p>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Fair, A. (2018). ‘Modernization of Our Hospital System’: The National Health Service, the Hospital Plan, and the ‘Harness’ Programme, 1962–77. Twentieth Century British History, 29(4), 547-575.</a:t>
            </a:r>
          </a:p>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Jones, L., and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Exworthy</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M. (2015). Framing in policy processes: A case study from hospital planning in the National Health Service in England. Social Science and Medicine, 124, 196-204.</a:t>
            </a:r>
          </a:p>
          <a:p>
            <a:pPr algn="just">
              <a:lnSpc>
                <a:spcPct val="150000"/>
              </a:lnSpc>
            </a:pP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Juvet</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T. M.,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Corbaz-Kurth</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S.,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Roos</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P.,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Benzakour</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Cereghetti</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S.,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Moullec</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G., and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Weissbrodt</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R. (2021). Adapting to the unexpected: Problematic work situations and resilience strategies in healthcare institutions during the COVID-19 pandemic’s first wave. Safety science, 139, 105277.</a:t>
            </a:r>
          </a:p>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Lorne, C., Allen, P.,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Checkland</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K.,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Osipovic</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D., Sanderson, M., Hammond, J., and Peckham, S. (2019). Integrated care systems: What can current reforms learn from past research on regional co-ordination of health and care in England? A literature review.</a:t>
            </a:r>
          </a:p>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Robertson, R., Wenzel, L., Thompson, J., and Charles, A. (2017). Understanding NHS financial pressures. How are they affecting patient care.</a:t>
            </a:r>
          </a:p>
          <a:p>
            <a:pPr algn="just">
              <a:lnSpc>
                <a:spcPct val="150000"/>
              </a:lnSpc>
            </a:pP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Sanderson, M., Allen, P.,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Osipovic</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D.,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Petsoulas</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C.,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Boiko</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O., and Lorne, C. (2023). Developing architecture of system management in the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english</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nhs</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evidence from a qualitative study of three integrated care systems. BMJ Open, 13(2), e065993. https://</a:t>
            </a:r>
            <a:r>
              <a:rPr lang="en-GB" sz="14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doi.org</a:t>
            </a:r>
            <a:r>
              <a:rPr lang="en-GB" sz="1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/10.1136/bmjopen-2022-065993</a:t>
            </a:r>
          </a:p>
          <a:p>
            <a:endParaRPr lang="en-US" sz="1400" dirty="0"/>
          </a:p>
        </p:txBody>
      </p:sp>
    </p:spTree>
    <p:extLst>
      <p:ext uri="{BB962C8B-B14F-4D97-AF65-F5344CB8AC3E}">
        <p14:creationId xmlns:p14="http://schemas.microsoft.com/office/powerpoint/2010/main" val="25724862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TotalTime>
  <Words>2510</Words>
  <Application>Microsoft Office PowerPoint</Application>
  <PresentationFormat>Custom</PresentationFormat>
  <Paragraphs>74</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Fira Mono</vt:lpstr>
      <vt:lpstr>Fira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Denis Filip</cp:lastModifiedBy>
  <cp:revision>24</cp:revision>
  <dcterms:created xsi:type="dcterms:W3CDTF">2024-06-16T22:27:49Z</dcterms:created>
  <dcterms:modified xsi:type="dcterms:W3CDTF">2024-07-03T08:30:17Z</dcterms:modified>
</cp:coreProperties>
</file>