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61" r:id="rId2"/>
    <p:sldId id="265" r:id="rId3"/>
    <p:sldId id="321" r:id="rId4"/>
    <p:sldId id="343" r:id="rId5"/>
    <p:sldId id="344" r:id="rId6"/>
    <p:sldId id="345" r:id="rId7"/>
    <p:sldId id="325" r:id="rId8"/>
    <p:sldId id="326" r:id="rId9"/>
    <p:sldId id="322" r:id="rId10"/>
    <p:sldId id="324" r:id="rId11"/>
    <p:sldId id="323" r:id="rId12"/>
    <p:sldId id="346" r:id="rId13"/>
    <p:sldId id="347" r:id="rId14"/>
    <p:sldId id="329" r:id="rId15"/>
    <p:sldId id="348" r:id="rId16"/>
    <p:sldId id="342" r:id="rId17"/>
    <p:sldId id="354" r:id="rId18"/>
    <p:sldId id="350" r:id="rId19"/>
    <p:sldId id="352" r:id="rId20"/>
    <p:sldId id="349" r:id="rId21"/>
    <p:sldId id="355" r:id="rId22"/>
    <p:sldId id="31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9902B3-65C4-4BA8-A11C-5092248E7293}" v="142" dt="2020-04-17T09:02:33.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0740" autoAdjust="0"/>
  </p:normalViewPr>
  <p:slideViewPr>
    <p:cSldViewPr snapToGrid="0">
      <p:cViewPr>
        <p:scale>
          <a:sx n="64" d="100"/>
          <a:sy n="64" d="100"/>
        </p:scale>
        <p:origin x="951" y="75"/>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A0FA05-5666-430D-BF46-66EE5970389F}" type="datetimeFigureOut">
              <a:rPr lang="en-GB" smtClean="0"/>
              <a:t>21/04/2020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A0AE0-81CE-446E-8541-2707F0DE39BF}" type="slidenum">
              <a:rPr lang="en-GB" smtClean="0"/>
              <a:t>‹#›</a:t>
            </a:fld>
            <a:endParaRPr lang="en-GB"/>
          </a:p>
        </p:txBody>
      </p:sp>
    </p:spTree>
    <p:extLst>
      <p:ext uri="{BB962C8B-B14F-4D97-AF65-F5344CB8AC3E}">
        <p14:creationId xmlns:p14="http://schemas.microsoft.com/office/powerpoint/2010/main" val="62309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1</a:t>
            </a:fld>
            <a:endParaRPr lang="en-GB"/>
          </a:p>
        </p:txBody>
      </p:sp>
    </p:spTree>
    <p:extLst>
      <p:ext uri="{BB962C8B-B14F-4D97-AF65-F5344CB8AC3E}">
        <p14:creationId xmlns:p14="http://schemas.microsoft.com/office/powerpoint/2010/main" val="3935222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3D75D1-0CF7-487F-A77C-F53599D6E8AE}" type="slidenum">
              <a:rPr lang="en-GB" smtClean="0"/>
              <a:t>2</a:t>
            </a:fld>
            <a:endParaRPr lang="en-GB"/>
          </a:p>
        </p:txBody>
      </p:sp>
    </p:spTree>
    <p:extLst>
      <p:ext uri="{BB962C8B-B14F-4D97-AF65-F5344CB8AC3E}">
        <p14:creationId xmlns:p14="http://schemas.microsoft.com/office/powerpoint/2010/main" val="1837675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3</a:t>
            </a:fld>
            <a:endParaRPr lang="en-GB"/>
          </a:p>
        </p:txBody>
      </p:sp>
    </p:spTree>
    <p:extLst>
      <p:ext uri="{BB962C8B-B14F-4D97-AF65-F5344CB8AC3E}">
        <p14:creationId xmlns:p14="http://schemas.microsoft.com/office/powerpoint/2010/main" val="2442014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ETHICAL DILEMMA</a:t>
            </a:r>
            <a:r>
              <a:rPr lang="en-GB" dirty="0"/>
              <a:t>: You forgot to take your packed lunch to work this morning, and you really fancy a particular wrap from Tesco’s which is 2 miles away from your school.  You drive down during your lunch break and you want to get back to school as soon as possible.  You drive around the car park, but notice there is an empty ‘Parent and Child’ parking space really near the entrance and you are in a rush. </a:t>
            </a:r>
          </a:p>
          <a:p>
            <a:endParaRPr lang="en-GB" dirty="0"/>
          </a:p>
          <a:p>
            <a:r>
              <a:rPr lang="en-GB" dirty="0"/>
              <a:t>Nobody is around… do you park in the space?</a:t>
            </a:r>
          </a:p>
          <a:p>
            <a:endParaRPr lang="en-GB" dirty="0"/>
          </a:p>
          <a:p>
            <a:r>
              <a:rPr lang="en-GB" dirty="0"/>
              <a:t>Would your answer have been any different if people were loading their cars (accompanied by small children) either side of the empty space?</a:t>
            </a:r>
          </a:p>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4</a:t>
            </a:fld>
            <a:endParaRPr lang="en-GB"/>
          </a:p>
        </p:txBody>
      </p:sp>
    </p:spTree>
    <p:extLst>
      <p:ext uri="{BB962C8B-B14F-4D97-AF65-F5344CB8AC3E}">
        <p14:creationId xmlns:p14="http://schemas.microsoft.com/office/powerpoint/2010/main" val="247255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BCC2452-39BE-4F2C-89DB-C55144947233}" type="slidenum">
              <a:rPr lang="en-GB" smtClean="0"/>
              <a:t>5</a:t>
            </a:fld>
            <a:endParaRPr lang="en-GB"/>
          </a:p>
        </p:txBody>
      </p:sp>
    </p:spTree>
    <p:extLst>
      <p:ext uri="{BB962C8B-B14F-4D97-AF65-F5344CB8AC3E}">
        <p14:creationId xmlns:p14="http://schemas.microsoft.com/office/powerpoint/2010/main" val="1247464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6</a:t>
            </a:fld>
            <a:endParaRPr lang="en-GB"/>
          </a:p>
        </p:txBody>
      </p:sp>
    </p:spTree>
    <p:extLst>
      <p:ext uri="{BB962C8B-B14F-4D97-AF65-F5344CB8AC3E}">
        <p14:creationId xmlns:p14="http://schemas.microsoft.com/office/powerpoint/2010/main" val="3266328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t>
            </a:r>
            <a:r>
              <a:rPr lang="en-GB" sz="1200" b="1" kern="1200" dirty="0">
                <a:solidFill>
                  <a:schemeClr val="tx1"/>
                </a:solidFill>
                <a:latin typeface="+mn-lt"/>
                <a:ea typeface="+mn-ea"/>
                <a:cs typeface="+mn-cs"/>
              </a:rPr>
              <a:t>Nuremberg Code</a:t>
            </a:r>
            <a:r>
              <a:rPr lang="en-GB" sz="1200" kern="1200" dirty="0">
                <a:solidFill>
                  <a:schemeClr val="tx1"/>
                </a:solidFill>
                <a:latin typeface="+mn-lt"/>
                <a:ea typeface="+mn-ea"/>
                <a:cs typeface="+mn-cs"/>
              </a:rPr>
              <a:t> is a </a:t>
            </a:r>
            <a:r>
              <a:rPr lang="en-GB" sz="1200" u="none" kern="1200" dirty="0">
                <a:solidFill>
                  <a:schemeClr val="tx1"/>
                </a:solidFill>
                <a:latin typeface="+mn-lt"/>
                <a:ea typeface="+mn-ea"/>
                <a:cs typeface="+mn-cs"/>
              </a:rPr>
              <a:t>set of </a:t>
            </a:r>
            <a:r>
              <a:rPr lang="en-GB" sz="1200" u="none" strike="noStrike" kern="1200" dirty="0">
                <a:solidFill>
                  <a:schemeClr val="tx1"/>
                </a:solidFill>
                <a:latin typeface="+mn-lt"/>
                <a:ea typeface="+mn-ea"/>
                <a:cs typeface="+mn-cs"/>
              </a:rPr>
              <a:t>research ethics</a:t>
            </a:r>
            <a:r>
              <a:rPr lang="en-GB" sz="1200" u="none" kern="1200" dirty="0">
                <a:solidFill>
                  <a:schemeClr val="tx1"/>
                </a:solidFill>
                <a:latin typeface="+mn-lt"/>
                <a:ea typeface="+mn-ea"/>
                <a:cs typeface="+mn-cs"/>
              </a:rPr>
              <a:t> principles for </a:t>
            </a:r>
            <a:r>
              <a:rPr lang="en-GB" sz="1200" u="none" strike="noStrike" kern="1200" dirty="0">
                <a:solidFill>
                  <a:schemeClr val="tx1"/>
                </a:solidFill>
                <a:latin typeface="+mn-lt"/>
                <a:ea typeface="+mn-ea"/>
                <a:cs typeface="+mn-cs"/>
              </a:rPr>
              <a:t>human experimentation</a:t>
            </a:r>
            <a:r>
              <a:rPr lang="en-GB" sz="1200" u="none" kern="1200" dirty="0">
                <a:solidFill>
                  <a:schemeClr val="tx1"/>
                </a:solidFill>
                <a:latin typeface="+mn-lt"/>
                <a:ea typeface="+mn-ea"/>
                <a:cs typeface="+mn-cs"/>
              </a:rPr>
              <a:t> set as a result of the </a:t>
            </a:r>
            <a:r>
              <a:rPr lang="en-GB" sz="1200" u="none" strike="noStrike" kern="1200" dirty="0">
                <a:solidFill>
                  <a:schemeClr val="tx1"/>
                </a:solidFill>
                <a:latin typeface="+mn-lt"/>
                <a:ea typeface="+mn-ea"/>
                <a:cs typeface="+mn-cs"/>
              </a:rPr>
              <a:t>subsequent Nuremberg trials</a:t>
            </a:r>
            <a:r>
              <a:rPr lang="en-GB" sz="1200" u="none" kern="1200" dirty="0">
                <a:solidFill>
                  <a:schemeClr val="tx1"/>
                </a:solidFill>
                <a:latin typeface="+mn-lt"/>
                <a:ea typeface="+mn-ea"/>
                <a:cs typeface="+mn-cs"/>
              </a:rPr>
              <a:t> at the end of the </a:t>
            </a:r>
            <a:r>
              <a:rPr lang="en-GB" sz="1200" u="none" strike="noStrike" kern="1200" dirty="0">
                <a:solidFill>
                  <a:schemeClr val="tx1"/>
                </a:solidFill>
                <a:latin typeface="+mn-lt"/>
                <a:ea typeface="+mn-ea"/>
                <a:cs typeface="+mn-cs"/>
              </a:rPr>
              <a:t>Second World War</a:t>
            </a:r>
            <a:r>
              <a:rPr lang="en-GB" sz="1200" u="none" kern="1200" dirty="0">
                <a:solidFill>
                  <a:schemeClr val="tx1"/>
                </a:solidFill>
                <a:latin typeface="+mn-lt"/>
                <a:ea typeface="+mn-ea"/>
                <a:cs typeface="+mn-cs"/>
              </a:rPr>
              <a:t>.</a:t>
            </a:r>
          </a:p>
          <a:p>
            <a:r>
              <a:rPr lang="en-GB" dirty="0"/>
              <a:t>Ethical dilemmas…..</a:t>
            </a:r>
          </a:p>
          <a:p>
            <a:r>
              <a:rPr lang="en-GB" sz="1200" dirty="0"/>
              <a:t>Data was rigorously collected </a:t>
            </a:r>
          </a:p>
          <a:p>
            <a:r>
              <a:rPr lang="en-GB" sz="1200" dirty="0"/>
              <a:t>Data provided information that is highly useful to medical research </a:t>
            </a:r>
          </a:p>
          <a:p>
            <a:endParaRPr lang="en-GB" dirty="0"/>
          </a:p>
          <a:p>
            <a:r>
              <a:rPr lang="en-GB" dirty="0"/>
              <a:t>Understanding how long a human can stay in ice cold water before they freeze is very valuable information;</a:t>
            </a:r>
          </a:p>
          <a:p>
            <a:r>
              <a:rPr lang="en-GB" baseline="0" dirty="0"/>
              <a:t>Emergency services</a:t>
            </a:r>
          </a:p>
          <a:p>
            <a:r>
              <a:rPr lang="en-GB" baseline="0" dirty="0"/>
              <a:t>Rescue services</a:t>
            </a:r>
          </a:p>
          <a:p>
            <a:r>
              <a:rPr lang="en-GB" baseline="0" dirty="0"/>
              <a:t>Design of equipment for the forces </a:t>
            </a:r>
          </a:p>
          <a:p>
            <a:endParaRPr lang="en-GB" baseline="0" dirty="0"/>
          </a:p>
          <a:p>
            <a:r>
              <a:rPr lang="en-GB" baseline="0" dirty="0"/>
              <a:t>Nuremburg code said NO</a:t>
            </a:r>
          </a:p>
          <a:p>
            <a:r>
              <a:rPr lang="en-GB" baseline="0" dirty="0"/>
              <a:t>Families of those who were tortured said YES – some meaning and long term impact for the lives lost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7</a:t>
            </a:fld>
            <a:endParaRPr lang="en-GB"/>
          </a:p>
        </p:txBody>
      </p:sp>
    </p:spTree>
    <p:extLst>
      <p:ext uri="{BB962C8B-B14F-4D97-AF65-F5344CB8AC3E}">
        <p14:creationId xmlns:p14="http://schemas.microsoft.com/office/powerpoint/2010/main" val="3882827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8</a:t>
            </a:fld>
            <a:endParaRPr lang="en-GB"/>
          </a:p>
        </p:txBody>
      </p:sp>
    </p:spTree>
    <p:extLst>
      <p:ext uri="{BB962C8B-B14F-4D97-AF65-F5344CB8AC3E}">
        <p14:creationId xmlns:p14="http://schemas.microsoft.com/office/powerpoint/2010/main" val="2492485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9</a:t>
            </a:fld>
            <a:endParaRPr lang="en-GB"/>
          </a:p>
        </p:txBody>
      </p:sp>
    </p:spTree>
    <p:extLst>
      <p:ext uri="{BB962C8B-B14F-4D97-AF65-F5344CB8AC3E}">
        <p14:creationId xmlns:p14="http://schemas.microsoft.com/office/powerpoint/2010/main" val="1675495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10</a:t>
            </a:fld>
            <a:endParaRPr lang="en-GB"/>
          </a:p>
        </p:txBody>
      </p:sp>
    </p:spTree>
    <p:extLst>
      <p:ext uri="{BB962C8B-B14F-4D97-AF65-F5344CB8AC3E}">
        <p14:creationId xmlns:p14="http://schemas.microsoft.com/office/powerpoint/2010/main" val="2083770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11</a:t>
            </a:fld>
            <a:endParaRPr lang="en-GB"/>
          </a:p>
        </p:txBody>
      </p:sp>
    </p:spTree>
    <p:extLst>
      <p:ext uri="{BB962C8B-B14F-4D97-AF65-F5344CB8AC3E}">
        <p14:creationId xmlns:p14="http://schemas.microsoft.com/office/powerpoint/2010/main" val="1714885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12</a:t>
            </a:fld>
            <a:endParaRPr lang="en-GB"/>
          </a:p>
        </p:txBody>
      </p:sp>
    </p:spTree>
    <p:extLst>
      <p:ext uri="{BB962C8B-B14F-4D97-AF65-F5344CB8AC3E}">
        <p14:creationId xmlns:p14="http://schemas.microsoft.com/office/powerpoint/2010/main" val="22727954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13</a:t>
            </a:fld>
            <a:endParaRPr lang="en-GB"/>
          </a:p>
        </p:txBody>
      </p:sp>
    </p:spTree>
    <p:extLst>
      <p:ext uri="{BB962C8B-B14F-4D97-AF65-F5344CB8AC3E}">
        <p14:creationId xmlns:p14="http://schemas.microsoft.com/office/powerpoint/2010/main" val="557425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14</a:t>
            </a:fld>
            <a:endParaRPr lang="en-GB"/>
          </a:p>
        </p:txBody>
      </p:sp>
    </p:spTree>
    <p:extLst>
      <p:ext uri="{BB962C8B-B14F-4D97-AF65-F5344CB8AC3E}">
        <p14:creationId xmlns:p14="http://schemas.microsoft.com/office/powerpoint/2010/main" val="4054292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C2452-39BE-4F2C-89DB-C55144947233}" type="slidenum">
              <a:rPr lang="en-GB" smtClean="0"/>
              <a:t>15</a:t>
            </a:fld>
            <a:endParaRPr lang="en-GB"/>
          </a:p>
        </p:txBody>
      </p:sp>
    </p:spTree>
    <p:extLst>
      <p:ext uri="{BB962C8B-B14F-4D97-AF65-F5344CB8AC3E}">
        <p14:creationId xmlns:p14="http://schemas.microsoft.com/office/powerpoint/2010/main" val="1330694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B1A0AE0-81CE-446E-8541-2707F0DE39BF}" type="slidenum">
              <a:rPr lang="en-GB" smtClean="0"/>
              <a:t>16</a:t>
            </a:fld>
            <a:endParaRPr lang="en-GB"/>
          </a:p>
        </p:txBody>
      </p:sp>
    </p:spTree>
    <p:extLst>
      <p:ext uri="{BB962C8B-B14F-4D97-AF65-F5344CB8AC3E}">
        <p14:creationId xmlns:p14="http://schemas.microsoft.com/office/powerpoint/2010/main" val="5316978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17</a:t>
            </a:fld>
            <a:endParaRPr lang="en-GB"/>
          </a:p>
        </p:txBody>
      </p:sp>
    </p:spTree>
    <p:extLst>
      <p:ext uri="{BB962C8B-B14F-4D97-AF65-F5344CB8AC3E}">
        <p14:creationId xmlns:p14="http://schemas.microsoft.com/office/powerpoint/2010/main" val="6762869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18</a:t>
            </a:fld>
            <a:endParaRPr lang="en-GB"/>
          </a:p>
        </p:txBody>
      </p:sp>
    </p:spTree>
    <p:extLst>
      <p:ext uri="{BB962C8B-B14F-4D97-AF65-F5344CB8AC3E}">
        <p14:creationId xmlns:p14="http://schemas.microsoft.com/office/powerpoint/2010/main" val="11225810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19</a:t>
            </a:fld>
            <a:endParaRPr lang="en-GB"/>
          </a:p>
        </p:txBody>
      </p:sp>
    </p:spTree>
    <p:extLst>
      <p:ext uri="{BB962C8B-B14F-4D97-AF65-F5344CB8AC3E}">
        <p14:creationId xmlns:p14="http://schemas.microsoft.com/office/powerpoint/2010/main" val="26589734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BCC2452-39BE-4F2C-89DB-C55144947233}" type="slidenum">
              <a:rPr lang="en-GB" smtClean="0"/>
              <a:t>20</a:t>
            </a:fld>
            <a:endParaRPr lang="en-GB"/>
          </a:p>
        </p:txBody>
      </p:sp>
    </p:spTree>
    <p:extLst>
      <p:ext uri="{BB962C8B-B14F-4D97-AF65-F5344CB8AC3E}">
        <p14:creationId xmlns:p14="http://schemas.microsoft.com/office/powerpoint/2010/main" val="3265023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21</a:t>
            </a:fld>
            <a:endParaRPr lang="en-GB"/>
          </a:p>
        </p:txBody>
      </p:sp>
    </p:spTree>
    <p:extLst>
      <p:ext uri="{BB962C8B-B14F-4D97-AF65-F5344CB8AC3E}">
        <p14:creationId xmlns:p14="http://schemas.microsoft.com/office/powerpoint/2010/main" val="2959662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262E4-C501-4922-BCB4-F5C2DE2AA3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9B0D37-E651-4E2C-B4DE-7D9A9105E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7B6C35-51F3-4ACC-9E8C-32731677D993}"/>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B839D551-31A8-4962-B4D2-79EA6A91B5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0C061-987F-4931-87F4-703C70DC1DC4}"/>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336816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2054E-8A0C-4A9B-8588-A4ECD6CC6F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655F35-6F10-472B-9CE4-9A367BB14F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AC0D8B-9D7E-42CB-84A2-DA0D5A82743A}"/>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C1EAF69C-6EAC-4E4D-9B73-944BD4702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87DC7F-374D-49AD-906F-7EAA539F6672}"/>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4110371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6B818-F207-4757-8D71-4F7335B41B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221D92-5BE4-4781-94BD-6CDF34E62D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8C04F0-AD0C-4C78-B878-564854B9D749}"/>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B423D88F-8860-497F-AA88-9A3D93C486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E8589-599B-4E50-9986-678668061BB0}"/>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439926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C5FD-4F77-4772-9410-16912E3690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D1C1A7-894B-49EF-AD42-1EDB7802B6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ACF861-FCBC-4E29-B8B0-57C875BD2A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03DC48-04AE-46F2-8487-024401E9851A}"/>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6" name="Footer Placeholder 5">
            <a:extLst>
              <a:ext uri="{FF2B5EF4-FFF2-40B4-BE49-F238E27FC236}">
                <a16:creationId xmlns:a16="http://schemas.microsoft.com/office/drawing/2014/main" id="{DAE3FF15-3963-49DA-B8A4-B983E7DFB7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C613A6-E2B9-4107-85E7-DE47283B4BE3}"/>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71643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AA1A-1AD4-4F40-841B-78406E4F8F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B80DA9-1AD1-4360-8A56-7FA9DDD97B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89FDF6-118B-4A15-A7FE-20DBB427D5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796A23-5B29-444B-BE7B-A2DFCF76F2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728597-61EE-4026-9CD0-336664F91B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45F8CB-1057-4D2F-B09A-40D7D370BE48}"/>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8" name="Footer Placeholder 7">
            <a:extLst>
              <a:ext uri="{FF2B5EF4-FFF2-40B4-BE49-F238E27FC236}">
                <a16:creationId xmlns:a16="http://schemas.microsoft.com/office/drawing/2014/main" id="{5030B851-948F-46CA-9557-148CB394A9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915FE4-3E86-4481-8315-CBF83994EC4D}"/>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130386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92238-A490-4F3C-B09B-F1A2AFF072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894EE0-3D69-4867-83DD-9F9C00B2DA22}"/>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4" name="Footer Placeholder 3">
            <a:extLst>
              <a:ext uri="{FF2B5EF4-FFF2-40B4-BE49-F238E27FC236}">
                <a16:creationId xmlns:a16="http://schemas.microsoft.com/office/drawing/2014/main" id="{4CCE1551-6934-44C5-92C1-91C1BDE303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C52E27-5388-4992-8CBD-CD4EBA1B3332}"/>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372189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52E778-3357-4C94-969A-E848EE92FB40}"/>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3" name="Footer Placeholder 2">
            <a:extLst>
              <a:ext uri="{FF2B5EF4-FFF2-40B4-BE49-F238E27FC236}">
                <a16:creationId xmlns:a16="http://schemas.microsoft.com/office/drawing/2014/main" id="{2A9D4884-5966-4726-8569-5817867BAD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1977B1-BCBD-46C2-BF12-C9D366EBC22F}"/>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556096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D4B4B-9FA9-482E-8524-E1BBF819EF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0F2E1E-78FA-4E3D-9765-15EE034498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E715CF-B6A4-431D-86EA-9937B3C7A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492018-6B09-403B-A633-12AF36B73684}"/>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6" name="Footer Placeholder 5">
            <a:extLst>
              <a:ext uri="{FF2B5EF4-FFF2-40B4-BE49-F238E27FC236}">
                <a16:creationId xmlns:a16="http://schemas.microsoft.com/office/drawing/2014/main" id="{E2D40BF0-023E-44CF-AFFD-27CF27F0A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7855ED-2C0F-442E-BBF9-01DB3457C241}"/>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3068023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42715-8501-42E3-B7DB-5971AB2730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F99EC8-E0BC-4545-889C-A22B81C7E7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EE184F-9D32-4C0A-99C9-27CE9F33D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6B9E93-4736-493E-8C4A-67816C57C2F3}"/>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6" name="Footer Placeholder 5">
            <a:extLst>
              <a:ext uri="{FF2B5EF4-FFF2-40B4-BE49-F238E27FC236}">
                <a16:creationId xmlns:a16="http://schemas.microsoft.com/office/drawing/2014/main" id="{3541B19C-EB96-4689-BFFD-CCB1B46C12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C49619-0C38-4674-90BA-0DF3A694739D}"/>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50862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75E8-092A-478E-AB24-DED69D5D51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915D41-F9B4-4057-93BE-C721917E24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8B499C-022A-415B-B679-EEAE35C52A25}"/>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88FA5828-56B5-4CA5-B697-170ABFB520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6E4C6-B976-475A-BEEC-FAC011E123EF}"/>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809569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A0DC8F-1FD0-42CA-A147-26DA8F6300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43D4C2-4628-4134-9C00-D937628AA9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A00DB-AF13-466B-9A2C-321E372EE4E3}"/>
              </a:ext>
            </a:extLst>
          </p:cNvPr>
          <p:cNvSpPr>
            <a:spLocks noGrp="1"/>
          </p:cNvSpPr>
          <p:nvPr>
            <p:ph type="dt" sz="half" idx="10"/>
          </p:nvPr>
        </p:nvSpPr>
        <p:spPr/>
        <p:txBody>
          <a:body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ECB1AC6B-0188-4F1A-904E-F55593E01E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C6100-4FBD-4A77-A402-B2744FA6E565}"/>
              </a:ext>
            </a:extLst>
          </p:cNvPr>
          <p:cNvSpPr>
            <a:spLocks noGrp="1"/>
          </p:cNvSpPr>
          <p:nvPr>
            <p:ph type="sldNum" sz="quarter" idx="12"/>
          </p:nvPr>
        </p:nvSpPr>
        <p:spPr/>
        <p:txBody>
          <a:bodyPr/>
          <a:lstStyle/>
          <a:p>
            <a:fld id="{7BEB5F8F-96E0-452C-B6C8-CBDCBA8BE8C0}" type="slidenum">
              <a:rPr lang="en-GB" smtClean="0"/>
              <a:t>‹#›</a:t>
            </a:fld>
            <a:endParaRPr lang="en-GB"/>
          </a:p>
        </p:txBody>
      </p:sp>
    </p:spTree>
    <p:extLst>
      <p:ext uri="{BB962C8B-B14F-4D97-AF65-F5344CB8AC3E}">
        <p14:creationId xmlns:p14="http://schemas.microsoft.com/office/powerpoint/2010/main" val="2042750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3EC3F7-D835-4C19-ADDE-71685B4D8C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4B2B1D-0D50-4DCD-A071-0174578D4F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7925F9-4387-4900-8420-3B6655510A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29925C-3DA4-4F8B-8E11-4F69043A7C72}" type="datetimeFigureOut">
              <a:rPr lang="en-GB" smtClean="0"/>
              <a:t>21/04/2020</a:t>
            </a:fld>
            <a:endParaRPr lang="en-GB"/>
          </a:p>
        </p:txBody>
      </p:sp>
      <p:sp>
        <p:nvSpPr>
          <p:cNvPr id="5" name="Footer Placeholder 4">
            <a:extLst>
              <a:ext uri="{FF2B5EF4-FFF2-40B4-BE49-F238E27FC236}">
                <a16:creationId xmlns:a16="http://schemas.microsoft.com/office/drawing/2014/main" id="{62A63FF7-5DA6-45C8-AE4E-27A81E6823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C30E5A-D8F6-48E3-B4D0-8C8850A4A5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EB5F8F-96E0-452C-B6C8-CBDCBA8BE8C0}" type="slidenum">
              <a:rPr lang="en-GB" smtClean="0"/>
              <a:t>‹#›</a:t>
            </a:fld>
            <a:endParaRPr lang="en-GB"/>
          </a:p>
        </p:txBody>
      </p:sp>
    </p:spTree>
    <p:extLst>
      <p:ext uri="{BB962C8B-B14F-4D97-AF65-F5344CB8AC3E}">
        <p14:creationId xmlns:p14="http://schemas.microsoft.com/office/powerpoint/2010/main" val="2441106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7.m4a"/><Relationship Id="rId7" Type="http://schemas.openxmlformats.org/officeDocument/2006/relationships/image" Target="../media/image10.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notesSlide" Target="../notesSlides/notesSlide8.xml"/><Relationship Id="rId11" Type="http://schemas.openxmlformats.org/officeDocument/2006/relationships/image" Target="../media/image3.png"/><Relationship Id="rId5" Type="http://schemas.openxmlformats.org/officeDocument/2006/relationships/slideLayout" Target="../slideLayouts/slideLayout2.xml"/><Relationship Id="rId10" Type="http://schemas.openxmlformats.org/officeDocument/2006/relationships/image" Target="../media/image12.png"/><Relationship Id="rId4" Type="http://schemas.openxmlformats.org/officeDocument/2006/relationships/audio" Target="../media/media7.m4a"/><Relationship Id="rId9" Type="http://schemas.openxmlformats.org/officeDocument/2006/relationships/hyperlink" Target="https://www.youtube.com/watch?v=mOUEC5YXV8U"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microsoft.com/office/2007/relationships/media" Target="../media/media11.m4a"/><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11.xml"/><Relationship Id="rId5" Type="http://schemas.openxmlformats.org/officeDocument/2006/relationships/slideLayout" Target="../slideLayouts/slideLayout7.xml"/><Relationship Id="rId4" Type="http://schemas.openxmlformats.org/officeDocument/2006/relationships/audio" Target="../media/media11.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6.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9.jpe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researchgate.net/publication/284216573_Using_a_picture_book_to_gain_assent_in_research_with_young_children" TargetMode="External"/><Relationship Id="rId5" Type="http://schemas.openxmlformats.org/officeDocument/2006/relationships/image" Target="../media/image1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1.jpg"/><Relationship Id="rId5" Type="http://schemas.openxmlformats.org/officeDocument/2006/relationships/image" Target="../media/image20.png"/><Relationship Id="rId4" Type="http://schemas.openxmlformats.org/officeDocument/2006/relationships/notesSlide" Target="../notesSlides/notesSlide19.xml"/><Relationship Id="rId9"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24.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hyperlink" Target="mailto:C.Morgan@uwtsd.ac.uk" TargetMode="External"/><Relationship Id="rId3" Type="http://schemas.openxmlformats.org/officeDocument/2006/relationships/image" Target="../media/image25.png"/><Relationship Id="rId7" Type="http://schemas.openxmlformats.org/officeDocument/2006/relationships/hyperlink" Target="mailto:Rachel.wallis@uwtsd.ac.uk"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hyperlink" Target="mailto:Alison.evans2@uwtsd.ac.uk" TargetMode="Externa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ouse that has a sign on the side of a road&#10;&#10;Description automatically generated">
            <a:extLst>
              <a:ext uri="{FF2B5EF4-FFF2-40B4-BE49-F238E27FC236}">
                <a16:creationId xmlns:a16="http://schemas.microsoft.com/office/drawing/2014/main" id="{F183F11E-20DC-4A09-B1A0-EA319C073D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5272" y="202626"/>
            <a:ext cx="11831217" cy="6452748"/>
          </a:xfrm>
          <a:prstGeom prst="rect">
            <a:avLst/>
          </a:prstGeom>
          <a:ln>
            <a:noFill/>
          </a:ln>
          <a:effectLst>
            <a:softEdge rad="112500"/>
          </a:effectLst>
        </p:spPr>
      </p:pic>
      <p:pic>
        <p:nvPicPr>
          <p:cNvPr id="5" name="Picture 4" descr="A close up of a logo&#10;&#10;Description automatically generated">
            <a:extLst>
              <a:ext uri="{FF2B5EF4-FFF2-40B4-BE49-F238E27FC236}">
                <a16:creationId xmlns:a16="http://schemas.microsoft.com/office/drawing/2014/main" id="{F4A6921C-40DF-4FD1-9436-EF02D4884CB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89696" y="5931474"/>
            <a:ext cx="1809750" cy="723900"/>
          </a:xfrm>
          <a:prstGeom prst="rect">
            <a:avLst/>
          </a:prstGeom>
        </p:spPr>
      </p:pic>
      <p:sp>
        <p:nvSpPr>
          <p:cNvPr id="7" name="TextBox 6">
            <a:extLst>
              <a:ext uri="{FF2B5EF4-FFF2-40B4-BE49-F238E27FC236}">
                <a16:creationId xmlns:a16="http://schemas.microsoft.com/office/drawing/2014/main" id="{700099BD-8897-4275-8557-1F99CDB99FD3}"/>
              </a:ext>
            </a:extLst>
          </p:cNvPr>
          <p:cNvSpPr txBox="1"/>
          <p:nvPr/>
        </p:nvSpPr>
        <p:spPr>
          <a:xfrm>
            <a:off x="292554" y="4503332"/>
            <a:ext cx="4506686" cy="2123658"/>
          </a:xfrm>
          <a:prstGeom prst="rect">
            <a:avLst/>
          </a:prstGeom>
          <a:solidFill>
            <a:schemeClr val="accent4">
              <a:lumMod val="20000"/>
              <a:lumOff val="80000"/>
              <a:alpha val="37000"/>
            </a:schemeClr>
          </a:solidFill>
        </p:spPr>
        <p:txBody>
          <a:bodyPr wrap="square" rtlCol="0">
            <a:spAutoFit/>
          </a:bodyPr>
          <a:lstStyle/>
          <a:p>
            <a:r>
              <a:rPr lang="cy-GB" sz="2200" b="1" dirty="0">
                <a:solidFill>
                  <a:srgbClr val="FF0000"/>
                </a:solidFill>
              </a:rPr>
              <a:t>Sesiwn 3:</a:t>
            </a:r>
            <a:endParaRPr lang="en-GB" sz="2200" dirty="0">
              <a:solidFill>
                <a:srgbClr val="FF0000"/>
              </a:solidFill>
            </a:endParaRPr>
          </a:p>
          <a:p>
            <a:r>
              <a:rPr lang="cy-GB" sz="2200" dirty="0"/>
              <a:t>Dod yn ymarferydd moesegol:  caniatâd a chydsyniad</a:t>
            </a:r>
          </a:p>
          <a:p>
            <a:r>
              <a:rPr lang="en-US" sz="2200" b="1" dirty="0">
                <a:solidFill>
                  <a:srgbClr val="FF0000"/>
                </a:solidFill>
              </a:rPr>
              <a:t>Session 3:</a:t>
            </a:r>
          </a:p>
          <a:p>
            <a:r>
              <a:rPr lang="en-US" sz="2200" dirty="0"/>
              <a:t>Becoming an ethical practitioner.  Consent and assent </a:t>
            </a:r>
          </a:p>
        </p:txBody>
      </p:sp>
      <p:sp>
        <p:nvSpPr>
          <p:cNvPr id="8" name="TextBox 7">
            <a:extLst>
              <a:ext uri="{FF2B5EF4-FFF2-40B4-BE49-F238E27FC236}">
                <a16:creationId xmlns:a16="http://schemas.microsoft.com/office/drawing/2014/main" id="{2AC1DD12-E9DE-463B-A2C4-0FD60ABA2238}"/>
              </a:ext>
            </a:extLst>
          </p:cNvPr>
          <p:cNvSpPr txBox="1"/>
          <p:nvPr/>
        </p:nvSpPr>
        <p:spPr>
          <a:xfrm>
            <a:off x="522514" y="84148"/>
            <a:ext cx="11206066" cy="1938992"/>
          </a:xfrm>
          <a:prstGeom prst="rect">
            <a:avLst/>
          </a:prstGeom>
          <a:noFill/>
        </p:spPr>
        <p:txBody>
          <a:bodyPr wrap="square" rtlCol="0">
            <a:spAutoFit/>
          </a:bodyPr>
          <a:lstStyle/>
          <a:p>
            <a:r>
              <a:rPr lang="en-US" sz="3200" b="1" dirty="0" smtClean="0"/>
              <a:t>ECAD4010C </a:t>
            </a:r>
            <a:r>
              <a:rPr lang="cy-GB" sz="3200" b="1" dirty="0"/>
              <a:t>Astudiaethau Proffesiynol ac Addysgeg:</a:t>
            </a:r>
          </a:p>
          <a:p>
            <a:r>
              <a:rPr lang="cy-GB" sz="2800" dirty="0"/>
              <a:t>Ymchwilio i’r Dysgu: beth, sut a pham rydw i’n addysgu?</a:t>
            </a:r>
            <a:endParaRPr lang="en-GB" sz="2800" dirty="0"/>
          </a:p>
          <a:p>
            <a:r>
              <a:rPr lang="en-US" sz="3200" b="1" dirty="0"/>
              <a:t>ECAD4010</a:t>
            </a:r>
            <a:r>
              <a:rPr lang="en-US" sz="3200" dirty="0"/>
              <a:t>  </a:t>
            </a:r>
            <a:r>
              <a:rPr lang="en-US" sz="3200" b="1" dirty="0"/>
              <a:t>Professional and Pedagogic Studies:  </a:t>
            </a:r>
          </a:p>
          <a:p>
            <a:r>
              <a:rPr lang="en-US" sz="2800" dirty="0"/>
              <a:t>Researching the Learning:  what, how and why am I teaching? </a:t>
            </a:r>
            <a:endParaRPr lang="en-GB" sz="2800"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41399" y="481651"/>
            <a:ext cx="795090" cy="795090"/>
          </a:xfrm>
          <a:prstGeom prst="rect">
            <a:avLst/>
          </a:prstGeom>
          <a:solidFill>
            <a:srgbClr val="FFFF00"/>
          </a:solidFill>
        </p:spPr>
      </p:pic>
    </p:spTree>
    <p:extLst>
      <p:ext uri="{BB962C8B-B14F-4D97-AF65-F5344CB8AC3E}">
        <p14:creationId xmlns:p14="http://schemas.microsoft.com/office/powerpoint/2010/main" val="26238245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6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8407730" cy="584775"/>
          </a:xfrm>
          <a:prstGeom prst="rect">
            <a:avLst/>
          </a:prstGeom>
          <a:noFill/>
        </p:spPr>
        <p:txBody>
          <a:bodyPr wrap="square" rtlCol="0">
            <a:spAutoFit/>
          </a:bodyPr>
          <a:lstStyle/>
          <a:p>
            <a:r>
              <a:rPr lang="cy-GB" sz="3200" b="1" dirty="0"/>
              <a:t>Agweddau Ymchwil Yr Athrofa</a:t>
            </a:r>
            <a:endParaRPr lang="en-GB" sz="3200" b="1" dirty="0"/>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677656"/>
          </a:xfrm>
          <a:prstGeom prst="rect">
            <a:avLst/>
          </a:prstGeom>
          <a:noFill/>
        </p:spPr>
        <p:txBody>
          <a:bodyPr wrap="square" rtlCol="0">
            <a:spAutoFit/>
          </a:bodyPr>
          <a:lstStyle/>
          <a:p>
            <a:r>
              <a:rPr lang="cy-GB" sz="2400" b="1" dirty="0"/>
              <a:t>Bod yn sgeptigol</a:t>
            </a:r>
            <a:endParaRPr lang="en-GB" sz="2400" dirty="0"/>
          </a:p>
          <a:p>
            <a:pPr marL="285750" lvl="0" indent="-285750">
              <a:buFont typeface="Arial" panose="020B0604020202020204" pitchFamily="34" charset="0"/>
              <a:buChar char="•"/>
            </a:pPr>
            <a:r>
              <a:rPr lang="cy-GB" sz="2000" dirty="0"/>
              <a:t>Deall </a:t>
            </a:r>
            <a:r>
              <a:rPr lang="cy-GB" sz="2000" dirty="0">
                <a:solidFill>
                  <a:srgbClr val="FF0000"/>
                </a:solidFill>
              </a:rPr>
              <a:t>tystiolaeth empirig</a:t>
            </a:r>
            <a:r>
              <a:rPr lang="cy-GB" sz="2000" dirty="0"/>
              <a:t> mewn meysydd a amheuir</a:t>
            </a:r>
            <a:endParaRPr lang="en-GB" sz="2000" dirty="0"/>
          </a:p>
          <a:p>
            <a:pPr marL="285750" lvl="0" indent="-285750">
              <a:buFont typeface="Arial" panose="020B0604020202020204" pitchFamily="34" charset="0"/>
              <a:buChar char="•"/>
            </a:pPr>
            <a:r>
              <a:rPr lang="cy-GB" sz="2000" dirty="0"/>
              <a:t>Bod yn ymwybodol o yrwyr gwleidyddol, economaidd a chymdeithasol ar gyfer ‘tystiolaeth’</a:t>
            </a:r>
            <a:endParaRPr lang="en-GB" sz="2000" dirty="0"/>
          </a:p>
          <a:p>
            <a:endParaRPr lang="en-US" sz="2400" b="1" dirty="0"/>
          </a:p>
          <a:p>
            <a:endParaRPr lang="en-GB" sz="2000" b="1" dirty="0"/>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cy-GB" sz="2400" b="1" dirty="0"/>
              <a:t>Bod yn foesegol</a:t>
            </a:r>
            <a:endParaRPr lang="en-GB" sz="2400" dirty="0"/>
          </a:p>
          <a:p>
            <a:pPr marL="285750" lvl="0" indent="-285750">
              <a:buFont typeface="Arial" panose="020B0604020202020204" pitchFamily="34" charset="0"/>
              <a:buChar char="•"/>
            </a:pPr>
            <a:r>
              <a:rPr lang="cy-GB" sz="2000" dirty="0"/>
              <a:t>Gwybod a defnyddio egwyddorion moesegol ymchwil</a:t>
            </a:r>
            <a:endParaRPr lang="en-GB" sz="2000" dirty="0"/>
          </a:p>
          <a:p>
            <a:pPr marL="285750" lvl="0" indent="-285750">
              <a:buFont typeface="Arial" panose="020B0604020202020204" pitchFamily="34" charset="0"/>
              <a:buChar char="•"/>
            </a:pPr>
            <a:r>
              <a:rPr lang="cy-GB" sz="2000" dirty="0"/>
              <a:t>Deall </a:t>
            </a:r>
            <a:r>
              <a:rPr lang="cy-GB" sz="2000" dirty="0">
                <a:solidFill>
                  <a:srgbClr val="FF0000"/>
                </a:solidFill>
              </a:rPr>
              <a:t>ymagweddu (positionality)</a:t>
            </a:r>
            <a:endParaRPr lang="en-GB" sz="2000" dirty="0">
              <a:solidFill>
                <a:srgbClr val="FF0000"/>
              </a:solidFill>
            </a:endParaRPr>
          </a:p>
          <a:p>
            <a:endParaRPr lang="en-US" sz="2400" b="1" dirty="0"/>
          </a:p>
          <a:p>
            <a:endParaRPr lang="en-GB" sz="2000" b="1" dirty="0"/>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062103"/>
          </a:xfrm>
          <a:prstGeom prst="rect">
            <a:avLst/>
          </a:prstGeom>
          <a:noFill/>
        </p:spPr>
        <p:txBody>
          <a:bodyPr wrap="square" rtlCol="0">
            <a:spAutoFit/>
          </a:bodyPr>
          <a:lstStyle/>
          <a:p>
            <a:r>
              <a:rPr lang="cy-GB" sz="2400" b="1" dirty="0"/>
              <a:t>Bod yn ymchwilydd crefftus</a:t>
            </a:r>
            <a:endParaRPr lang="en-GB" sz="2400" dirty="0"/>
          </a:p>
          <a:p>
            <a:pPr marL="285750" lvl="0" indent="-285750">
              <a:buFont typeface="Arial" panose="020B0604020202020204" pitchFamily="34" charset="0"/>
              <a:buChar char="•"/>
            </a:pPr>
            <a:r>
              <a:rPr lang="cy-GB" sz="2000" dirty="0"/>
              <a:t>Deall dulliau </a:t>
            </a:r>
            <a:r>
              <a:rPr lang="cy-GB" sz="2000" dirty="0">
                <a:solidFill>
                  <a:srgbClr val="FF0000"/>
                </a:solidFill>
              </a:rPr>
              <a:t>ansoddol</a:t>
            </a:r>
            <a:r>
              <a:rPr lang="cy-GB" sz="2000" dirty="0"/>
              <a:t> a </a:t>
            </a:r>
            <a:r>
              <a:rPr lang="cy-GB" sz="2000" dirty="0">
                <a:solidFill>
                  <a:srgbClr val="FF0000"/>
                </a:solidFill>
              </a:rPr>
              <a:t>meintiol</a:t>
            </a:r>
            <a:endParaRPr lang="en-GB" sz="2000" dirty="0">
              <a:solidFill>
                <a:srgbClr val="FF0000"/>
              </a:solidFill>
            </a:endParaRPr>
          </a:p>
          <a:p>
            <a:pPr marL="285750" lvl="0" indent="-285750">
              <a:buFont typeface="Arial" panose="020B0604020202020204" pitchFamily="34" charset="0"/>
              <a:buChar char="•"/>
            </a:pPr>
            <a:r>
              <a:rPr lang="cy-GB" sz="2000" dirty="0"/>
              <a:t>Gallu llunio dadl yn seiliedig ar dystiolaeth</a:t>
            </a:r>
            <a:endParaRPr lang="en-GB" sz="2000" dirty="0"/>
          </a:p>
          <a:p>
            <a:pPr marL="285750" lvl="0" indent="-285750">
              <a:buFont typeface="Arial" panose="020B0604020202020204" pitchFamily="34" charset="0"/>
              <a:buChar char="•"/>
            </a:pPr>
            <a:r>
              <a:rPr lang="cy-GB" sz="2000" dirty="0"/>
              <a:t>Defnyddio sgiliau </a:t>
            </a:r>
            <a:r>
              <a:rPr lang="cy-GB" sz="2000" dirty="0">
                <a:solidFill>
                  <a:srgbClr val="FF0000"/>
                </a:solidFill>
              </a:rPr>
              <a:t>darllen beirniadol</a:t>
            </a:r>
            <a:endParaRPr lang="en-GB" sz="2000" dirty="0">
              <a:solidFill>
                <a:srgbClr val="FF0000"/>
              </a:solidFill>
            </a:endParaRPr>
          </a:p>
          <a:p>
            <a:endParaRPr lang="en-US" sz="2400" b="1" dirty="0"/>
          </a:p>
          <a:p>
            <a:endParaRPr lang="en-GB" sz="2000" b="1" dirty="0"/>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cy-GB" sz="2400" b="1" dirty="0"/>
              <a:t>Bod yn rhan o broffesiwn ymholgar</a:t>
            </a:r>
            <a:endParaRPr lang="en-GB" sz="2400" b="1" dirty="0"/>
          </a:p>
          <a:p>
            <a:pPr marL="285750" lvl="0" indent="-285750">
              <a:buFont typeface="Arial" panose="020B0604020202020204" pitchFamily="34" charset="0"/>
              <a:buChar char="•"/>
            </a:pPr>
            <a:r>
              <a:rPr lang="cy-GB" sz="2000" dirty="0"/>
              <a:t>Cyfrannu’n rhagweithiol at ystod o gynulleidfaoedd</a:t>
            </a:r>
            <a:endParaRPr lang="en-GB" sz="2000" dirty="0"/>
          </a:p>
          <a:p>
            <a:pPr marL="285750" lvl="0" indent="-285750">
              <a:buFont typeface="Arial" panose="020B0604020202020204" pitchFamily="34" charset="0"/>
              <a:buChar char="•"/>
            </a:pPr>
            <a:r>
              <a:rPr lang="cy-GB" sz="2000" dirty="0"/>
              <a:t>Cymryd rhan weithredol mewn ymholiadau a chanfyddiadau pob eraill</a:t>
            </a:r>
            <a:endParaRPr lang="en-GB" sz="2000" dirty="0"/>
          </a:p>
          <a:p>
            <a:endParaRPr lang="en-US" sz="2400" b="1" dirty="0"/>
          </a:p>
          <a:p>
            <a:endParaRPr lang="en-GB" sz="2000" b="1" dirty="0"/>
          </a:p>
        </p:txBody>
      </p:sp>
    </p:spTree>
    <p:extLst>
      <p:ext uri="{BB962C8B-B14F-4D97-AF65-F5344CB8AC3E}">
        <p14:creationId xmlns:p14="http://schemas.microsoft.com/office/powerpoint/2010/main" val="8945024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D348F8A4-2CF4-4D2C-BA26-83141BA5E6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832" y="825961"/>
            <a:ext cx="4463866" cy="4463866"/>
          </a:xfrm>
          <a:prstGeom prst="rect">
            <a:avLst/>
          </a:prstGeom>
          <a:ln>
            <a:noFill/>
          </a:ln>
        </p:spPr>
      </p:pic>
      <p:sp>
        <p:nvSpPr>
          <p:cNvPr id="6" name="TextBox 5">
            <a:extLst>
              <a:ext uri="{FF2B5EF4-FFF2-40B4-BE49-F238E27FC236}">
                <a16:creationId xmlns:a16="http://schemas.microsoft.com/office/drawing/2014/main" id="{30EA511C-2420-4ADA-98EC-669711440419}"/>
              </a:ext>
            </a:extLst>
          </p:cNvPr>
          <p:cNvSpPr txBox="1"/>
          <p:nvPr/>
        </p:nvSpPr>
        <p:spPr>
          <a:xfrm>
            <a:off x="1359646" y="364296"/>
            <a:ext cx="10311522" cy="923330"/>
          </a:xfrm>
          <a:prstGeom prst="rect">
            <a:avLst/>
          </a:prstGeom>
          <a:noFill/>
        </p:spPr>
        <p:txBody>
          <a:bodyPr wrap="square" rtlCol="0">
            <a:spAutoFit/>
          </a:bodyPr>
          <a:lstStyle/>
          <a:p>
            <a:r>
              <a:rPr lang="cy-GB" sz="5400" b="1" dirty="0"/>
              <a:t>Nodau’r Sesiwn</a:t>
            </a:r>
            <a:r>
              <a:rPr lang="en-GB" sz="5400" dirty="0"/>
              <a:t>/</a:t>
            </a:r>
            <a:r>
              <a:rPr lang="en-GB" sz="5400" b="1" dirty="0"/>
              <a:t>Session Aims</a:t>
            </a:r>
          </a:p>
        </p:txBody>
      </p:sp>
      <p:sp>
        <p:nvSpPr>
          <p:cNvPr id="7" name="TextBox 6">
            <a:extLst>
              <a:ext uri="{FF2B5EF4-FFF2-40B4-BE49-F238E27FC236}">
                <a16:creationId xmlns:a16="http://schemas.microsoft.com/office/drawing/2014/main" id="{9599A2B9-78B7-4354-9C50-F933D4168D85}"/>
              </a:ext>
            </a:extLst>
          </p:cNvPr>
          <p:cNvSpPr txBox="1"/>
          <p:nvPr/>
        </p:nvSpPr>
        <p:spPr>
          <a:xfrm>
            <a:off x="5510151" y="1971304"/>
            <a:ext cx="5688280" cy="3539430"/>
          </a:xfrm>
          <a:prstGeom prst="rect">
            <a:avLst/>
          </a:prstGeom>
          <a:noFill/>
        </p:spPr>
        <p:txBody>
          <a:bodyPr wrap="square" rtlCol="0">
            <a:spAutoFit/>
          </a:bodyPr>
          <a:lstStyle/>
          <a:p>
            <a:pPr marL="457200" indent="-457200">
              <a:buFont typeface="Arial" panose="020B0604020202020204" pitchFamily="34" charset="0"/>
              <a:buChar char="•"/>
            </a:pPr>
            <a:r>
              <a:rPr lang="cy-GB" sz="2800" dirty="0"/>
              <a:t>Archwilio egwyddorion moesegol mewn ymchwil addysgol </a:t>
            </a:r>
            <a:endParaRPr lang="en-GB" sz="2800" dirty="0"/>
          </a:p>
          <a:p>
            <a:pPr marL="457200" indent="-457200">
              <a:buFont typeface="Arial" panose="020B0604020202020204" pitchFamily="34" charset="0"/>
              <a:buChar char="•"/>
            </a:pPr>
            <a:r>
              <a:rPr lang="en-GB" sz="2800" dirty="0">
                <a:solidFill>
                  <a:schemeClr val="accent1"/>
                </a:solidFill>
              </a:rPr>
              <a:t>To explore ethical principles in educational research</a:t>
            </a:r>
          </a:p>
          <a:p>
            <a:endParaRPr lang="en-GB" sz="2800" dirty="0"/>
          </a:p>
          <a:p>
            <a:pPr marL="457200" indent="-457200">
              <a:buFont typeface="Arial" panose="020B0604020202020204" pitchFamily="34" charset="0"/>
              <a:buChar char="•"/>
            </a:pPr>
            <a:r>
              <a:rPr lang="cy-GB" sz="2800" dirty="0"/>
              <a:t>Deall syniad caniatâd a chydsyniad</a:t>
            </a:r>
            <a:endParaRPr lang="en-GB" sz="2800" dirty="0"/>
          </a:p>
          <a:p>
            <a:pPr marL="457200" indent="-457200">
              <a:buFont typeface="Arial" panose="020B0604020202020204" pitchFamily="34" charset="0"/>
              <a:buChar char="•"/>
            </a:pPr>
            <a:r>
              <a:rPr lang="en-GB" sz="2800" dirty="0">
                <a:solidFill>
                  <a:schemeClr val="accent1"/>
                </a:solidFill>
              </a:rPr>
              <a:t>To understand the notion of consent and assent </a:t>
            </a:r>
          </a:p>
        </p:txBody>
      </p:sp>
    </p:spTree>
    <p:extLst>
      <p:ext uri="{BB962C8B-B14F-4D97-AF65-F5344CB8AC3E}">
        <p14:creationId xmlns:p14="http://schemas.microsoft.com/office/powerpoint/2010/main" val="22653446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 parked on the side of a road&#10;&#10;Description automatically generated">
            <a:extLst>
              <a:ext uri="{FF2B5EF4-FFF2-40B4-BE49-F238E27FC236}">
                <a16:creationId xmlns:a16="http://schemas.microsoft.com/office/drawing/2014/main" id="{A3CAC2CC-6E47-4191-98D4-FEB75F99A480}"/>
              </a:ext>
            </a:extLst>
          </p:cNvPr>
          <p:cNvPicPr>
            <a:picLocks noChangeAspect="1"/>
          </p:cNvPicPr>
          <p:nvPr/>
        </p:nvPicPr>
        <p:blipFill rotWithShape="1">
          <a:blip r:embed="rId5">
            <a:extLst>
              <a:ext uri="{28A0092B-C50C-407E-A947-70E740481C1C}">
                <a14:useLocalDpi xmlns:a14="http://schemas.microsoft.com/office/drawing/2010/main" val="0"/>
              </a:ext>
            </a:extLst>
          </a:blip>
          <a:srcRect t="4228" r="1" b="23523"/>
          <a:stretch/>
        </p:blipFill>
        <p:spPr>
          <a:xfrm rot="21480000">
            <a:off x="1137837" y="1003258"/>
            <a:ext cx="9916327" cy="4764396"/>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35128" y="353518"/>
            <a:ext cx="704538" cy="704538"/>
          </a:xfrm>
          <a:prstGeom prst="rect">
            <a:avLst/>
          </a:prstGeom>
          <a:solidFill>
            <a:srgbClr val="FFFF00"/>
          </a:solidFill>
        </p:spPr>
      </p:pic>
    </p:spTree>
    <p:extLst>
      <p:ext uri="{BB962C8B-B14F-4D97-AF65-F5344CB8AC3E}">
        <p14:creationId xmlns:p14="http://schemas.microsoft.com/office/powerpoint/2010/main" val="15211718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47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9A13A1-AAFD-4B29-BF61-715A0707813D}"/>
              </a:ext>
            </a:extLst>
          </p:cNvPr>
          <p:cNvSpPr txBox="1"/>
          <p:nvPr/>
        </p:nvSpPr>
        <p:spPr>
          <a:xfrm>
            <a:off x="729818" y="1720840"/>
            <a:ext cx="10995103" cy="3416320"/>
          </a:xfrm>
          <a:prstGeom prst="rect">
            <a:avLst/>
          </a:prstGeom>
          <a:noFill/>
        </p:spPr>
        <p:txBody>
          <a:bodyPr wrap="square" rtlCol="0">
            <a:spAutoFit/>
          </a:bodyPr>
          <a:lstStyle/>
          <a:p>
            <a:r>
              <a:rPr lang="cy-GB" sz="6000" b="1" dirty="0"/>
              <a:t>Beth yw moeseg?</a:t>
            </a:r>
          </a:p>
          <a:p>
            <a:endParaRPr lang="en-GB" sz="6000" dirty="0"/>
          </a:p>
          <a:p>
            <a:r>
              <a:rPr lang="en-GB" sz="6000" b="1" dirty="0"/>
              <a:t>What are ethics?</a:t>
            </a:r>
          </a:p>
          <a:p>
            <a:endParaRPr lang="en-GB" dirty="0"/>
          </a:p>
          <a:p>
            <a:endParaRPr lang="en-GB" dirty="0"/>
          </a:p>
        </p:txBody>
      </p:sp>
      <p:pic>
        <p:nvPicPr>
          <p:cNvPr id="3" name="Picture 2">
            <a:extLst>
              <a:ext uri="{FF2B5EF4-FFF2-40B4-BE49-F238E27FC236}">
                <a16:creationId xmlns:a16="http://schemas.microsoft.com/office/drawing/2014/main" id="{AC876B0E-5519-4713-A9CC-F34547784B71}"/>
              </a:ext>
            </a:extLst>
          </p:cNvPr>
          <p:cNvPicPr>
            <a:picLocks noChangeAspect="1"/>
          </p:cNvPicPr>
          <p:nvPr/>
        </p:nvPicPr>
        <p:blipFill>
          <a:blip r:embed="rId5"/>
          <a:stretch>
            <a:fillRect/>
          </a:stretch>
        </p:blipFill>
        <p:spPr>
          <a:xfrm>
            <a:off x="6803637" y="276015"/>
            <a:ext cx="4762500" cy="6353175"/>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92721" y="383498"/>
            <a:ext cx="632199" cy="632199"/>
          </a:xfrm>
          <a:prstGeom prst="rect">
            <a:avLst/>
          </a:prstGeom>
          <a:solidFill>
            <a:srgbClr val="FFFF00"/>
          </a:solidFill>
        </p:spPr>
      </p:pic>
    </p:spTree>
    <p:extLst>
      <p:ext uri="{BB962C8B-B14F-4D97-AF65-F5344CB8AC3E}">
        <p14:creationId xmlns:p14="http://schemas.microsoft.com/office/powerpoint/2010/main" val="39911020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6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89D626-3048-4E75-82CE-D7DA42A4CC8A}"/>
              </a:ext>
            </a:extLst>
          </p:cNvPr>
          <p:cNvPicPr>
            <a:picLocks noChangeAspect="1"/>
          </p:cNvPicPr>
          <p:nvPr/>
        </p:nvPicPr>
        <p:blipFill>
          <a:blip r:embed="rId5"/>
          <a:stretch>
            <a:fillRect/>
          </a:stretch>
        </p:blipFill>
        <p:spPr>
          <a:xfrm>
            <a:off x="315951" y="198642"/>
            <a:ext cx="3013204" cy="1873734"/>
          </a:xfrm>
          <a:prstGeom prst="rect">
            <a:avLst/>
          </a:prstGeom>
          <a:ln>
            <a:noFill/>
          </a:ln>
          <a:effectLst>
            <a:softEdge rad="112500"/>
          </a:effectLst>
        </p:spPr>
      </p:pic>
      <p:sp>
        <p:nvSpPr>
          <p:cNvPr id="3" name="TextBox 2">
            <a:extLst>
              <a:ext uri="{FF2B5EF4-FFF2-40B4-BE49-F238E27FC236}">
                <a16:creationId xmlns:a16="http://schemas.microsoft.com/office/drawing/2014/main" id="{55902EEE-D459-41E7-9E67-B7EE13F06F26}"/>
              </a:ext>
            </a:extLst>
          </p:cNvPr>
          <p:cNvSpPr txBox="1"/>
          <p:nvPr/>
        </p:nvSpPr>
        <p:spPr>
          <a:xfrm>
            <a:off x="3329155" y="352437"/>
            <a:ext cx="8062332" cy="1661993"/>
          </a:xfrm>
          <a:prstGeom prst="rect">
            <a:avLst/>
          </a:prstGeom>
          <a:noFill/>
        </p:spPr>
        <p:txBody>
          <a:bodyPr wrap="square" rtlCol="0">
            <a:spAutoFit/>
          </a:bodyPr>
          <a:lstStyle/>
          <a:p>
            <a:r>
              <a:rPr lang="en-GB" sz="2400" dirty="0"/>
              <a:t>Ethics are sets of moral principles or norms that are used to guide moral choices of behaviour and relationships with others.</a:t>
            </a:r>
          </a:p>
          <a:p>
            <a:endParaRPr lang="en-GB" dirty="0"/>
          </a:p>
          <a:p>
            <a:r>
              <a:rPr lang="en-GB" dirty="0"/>
              <a:t>Gray, D (2018) </a:t>
            </a:r>
            <a:r>
              <a:rPr lang="en-GB" i="1" dirty="0"/>
              <a:t>Doing Research in the Real World</a:t>
            </a:r>
            <a:r>
              <a:rPr lang="en-GB" dirty="0"/>
              <a:t>.  London:  Sage Publications Ltd (page 70) </a:t>
            </a:r>
          </a:p>
        </p:txBody>
      </p:sp>
      <p:pic>
        <p:nvPicPr>
          <p:cNvPr id="4" name="Picture 3">
            <a:extLst>
              <a:ext uri="{FF2B5EF4-FFF2-40B4-BE49-F238E27FC236}">
                <a16:creationId xmlns:a16="http://schemas.microsoft.com/office/drawing/2014/main" id="{3F297C14-9596-42AB-AC66-425C9CB44E56}"/>
              </a:ext>
            </a:extLst>
          </p:cNvPr>
          <p:cNvPicPr>
            <a:picLocks noChangeAspect="1"/>
          </p:cNvPicPr>
          <p:nvPr/>
        </p:nvPicPr>
        <p:blipFill rotWithShape="1">
          <a:blip r:embed="rId6"/>
          <a:srcRect l="48567" t="40325" r="37439" b="25691"/>
          <a:stretch/>
        </p:blipFill>
        <p:spPr>
          <a:xfrm>
            <a:off x="8202651" y="2014430"/>
            <a:ext cx="3067530" cy="4190288"/>
          </a:xfrm>
          <a:prstGeom prst="rect">
            <a:avLst/>
          </a:prstGeom>
          <a:ln>
            <a:noFill/>
          </a:ln>
          <a:effectLst>
            <a:outerShdw blurRad="292100" dist="139700" dir="2700000" algn="tl" rotWithShape="0">
              <a:srgbClr val="333333">
                <a:alpha val="65000"/>
              </a:srgbClr>
            </a:outerShdw>
          </a:effectLst>
        </p:spPr>
      </p:pic>
      <p:sp>
        <p:nvSpPr>
          <p:cNvPr id="5" name="Title 2">
            <a:extLst>
              <a:ext uri="{FF2B5EF4-FFF2-40B4-BE49-F238E27FC236}">
                <a16:creationId xmlns:a16="http://schemas.microsoft.com/office/drawing/2014/main" id="{7485AC44-266E-4FA0-9BD0-B1604230F69E}"/>
              </a:ext>
            </a:extLst>
          </p:cNvPr>
          <p:cNvSpPr txBox="1">
            <a:spLocks/>
          </p:cNvSpPr>
          <p:nvPr/>
        </p:nvSpPr>
        <p:spPr>
          <a:xfrm>
            <a:off x="315951" y="2072376"/>
            <a:ext cx="7010401"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smtClean="0">
                <a:latin typeface="+mn-lt"/>
              </a:rPr>
              <a:t>Canllawiau</a:t>
            </a:r>
            <a:r>
              <a:rPr lang="en-GB" b="1" dirty="0" smtClean="0">
                <a:latin typeface="+mn-lt"/>
              </a:rPr>
              <a:t> BERA </a:t>
            </a:r>
            <a:r>
              <a:rPr lang="en-GB" b="1" dirty="0">
                <a:latin typeface="+mn-lt"/>
              </a:rPr>
              <a:t>(2018</a:t>
            </a:r>
            <a:r>
              <a:rPr lang="en-GB" b="1" dirty="0" smtClean="0">
                <a:latin typeface="+mn-lt"/>
              </a:rPr>
              <a:t>) </a:t>
            </a:r>
            <a:endParaRPr lang="en-GB" b="1" dirty="0">
              <a:latin typeface="+mn-lt"/>
            </a:endParaRPr>
          </a:p>
        </p:txBody>
      </p:sp>
      <p:sp>
        <p:nvSpPr>
          <p:cNvPr id="6" name="Content Placeholder 3">
            <a:extLst>
              <a:ext uri="{FF2B5EF4-FFF2-40B4-BE49-F238E27FC236}">
                <a16:creationId xmlns:a16="http://schemas.microsoft.com/office/drawing/2014/main" id="{D017E74B-1B1B-4658-94E9-BD66B2FABC2C}"/>
              </a:ext>
            </a:extLst>
          </p:cNvPr>
          <p:cNvSpPr txBox="1">
            <a:spLocks/>
          </p:cNvSpPr>
          <p:nvPr/>
        </p:nvSpPr>
        <p:spPr>
          <a:xfrm>
            <a:off x="315951" y="2856313"/>
            <a:ext cx="78867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dirty="0" smtClean="0"/>
              <a:t>Mae’r </a:t>
            </a:r>
            <a:r>
              <a:rPr lang="en-GB" dirty="0" err="1" smtClean="0"/>
              <a:t>canllawiau’n</a:t>
            </a:r>
            <a:r>
              <a:rPr lang="en-GB" dirty="0" smtClean="0"/>
              <a:t> </a:t>
            </a:r>
            <a:r>
              <a:rPr lang="en-GB" dirty="0" err="1" smtClean="0"/>
              <a:t>cynnwys</a:t>
            </a:r>
            <a:r>
              <a:rPr lang="en-GB" dirty="0" smtClean="0"/>
              <a:t> </a:t>
            </a:r>
            <a:r>
              <a:rPr lang="en-GB" dirty="0" err="1" smtClean="0"/>
              <a:t>ystyriaeth</a:t>
            </a:r>
            <a:r>
              <a:rPr lang="en-GB" dirty="0" smtClean="0"/>
              <a:t> o </a:t>
            </a:r>
            <a:r>
              <a:rPr lang="en-GB" dirty="0" err="1" smtClean="0"/>
              <a:t>gyfrifoldebau'r</a:t>
            </a:r>
            <a:r>
              <a:rPr lang="en-GB" dirty="0" smtClean="0"/>
              <a:t> </a:t>
            </a:r>
            <a:r>
              <a:rPr lang="en-GB" dirty="0" err="1"/>
              <a:t>ymchwilydd</a:t>
            </a:r>
            <a:r>
              <a:rPr lang="en-GB" dirty="0"/>
              <a:t> i </a:t>
            </a:r>
            <a:r>
              <a:rPr lang="en-GB" dirty="0" err="1"/>
              <a:t>gyfranogwyr</a:t>
            </a:r>
            <a:r>
              <a:rPr lang="en-GB" dirty="0"/>
              <a:t> </a:t>
            </a:r>
            <a:r>
              <a:rPr lang="en-GB" dirty="0" err="1"/>
              <a:t>megis</a:t>
            </a:r>
            <a:r>
              <a:rPr lang="en-GB" dirty="0"/>
              <a:t>: </a:t>
            </a:r>
          </a:p>
          <a:p>
            <a:pPr marL="0" indent="0">
              <a:lnSpc>
                <a:spcPct val="120000"/>
              </a:lnSpc>
              <a:buNone/>
            </a:pPr>
            <a:r>
              <a:rPr lang="en-GB" dirty="0" err="1"/>
              <a:t>Caniatad</a:t>
            </a:r>
            <a:r>
              <a:rPr lang="en-GB" dirty="0"/>
              <a:t> a </a:t>
            </a:r>
            <a:r>
              <a:rPr lang="en-GB" dirty="0" err="1"/>
              <a:t>chydsyniad</a:t>
            </a:r>
            <a:r>
              <a:rPr lang="en-GB" dirty="0"/>
              <a:t> </a:t>
            </a:r>
            <a:r>
              <a:rPr lang="en-GB" dirty="0" smtClean="0"/>
              <a:t>  </a:t>
            </a:r>
            <a:endParaRPr lang="en-GB" dirty="0"/>
          </a:p>
          <a:p>
            <a:pPr marL="0" indent="0">
              <a:lnSpc>
                <a:spcPct val="120000"/>
              </a:lnSpc>
              <a:buNone/>
            </a:pPr>
            <a:r>
              <a:rPr lang="en-GB" dirty="0" err="1"/>
              <a:t>Hawl</a:t>
            </a:r>
            <a:r>
              <a:rPr lang="en-GB" dirty="0"/>
              <a:t> i </a:t>
            </a:r>
            <a:r>
              <a:rPr lang="en-GB" dirty="0" err="1" smtClean="0"/>
              <a:t>dynnu</a:t>
            </a:r>
            <a:r>
              <a:rPr lang="en-GB" dirty="0" smtClean="0"/>
              <a:t> </a:t>
            </a:r>
            <a:r>
              <a:rPr lang="en-GB" dirty="0" err="1" smtClean="0"/>
              <a:t>nol</a:t>
            </a:r>
            <a:endParaRPr lang="en-GB" dirty="0"/>
          </a:p>
          <a:p>
            <a:pPr marL="0" indent="0">
              <a:lnSpc>
                <a:spcPct val="120000"/>
              </a:lnSpc>
              <a:buNone/>
            </a:pPr>
            <a:r>
              <a:rPr lang="en-GB" dirty="0" err="1"/>
              <a:t>Niwed</a:t>
            </a:r>
            <a:r>
              <a:rPr lang="en-GB" dirty="0"/>
              <a:t> </a:t>
            </a:r>
          </a:p>
          <a:p>
            <a:pPr marL="0" indent="0">
              <a:lnSpc>
                <a:spcPct val="120000"/>
              </a:lnSpc>
              <a:buNone/>
            </a:pPr>
            <a:r>
              <a:rPr lang="en-GB" dirty="0" err="1"/>
              <a:t>Preifatrwydd</a:t>
            </a:r>
            <a:r>
              <a:rPr lang="en-GB" dirty="0"/>
              <a:t> a </a:t>
            </a:r>
            <a:r>
              <a:rPr lang="en-GB" dirty="0" err="1"/>
              <a:t>storio</a:t>
            </a:r>
            <a:r>
              <a:rPr lang="en-GB" dirty="0"/>
              <a:t> data</a:t>
            </a: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39087" y="352437"/>
            <a:ext cx="655608" cy="655608"/>
          </a:xfrm>
          <a:prstGeom prst="rect">
            <a:avLst/>
          </a:prstGeom>
          <a:solidFill>
            <a:srgbClr val="FFFF00"/>
          </a:solidFill>
        </p:spPr>
      </p:pic>
    </p:spTree>
    <p:extLst>
      <p:ext uri="{BB962C8B-B14F-4D97-AF65-F5344CB8AC3E}">
        <p14:creationId xmlns:p14="http://schemas.microsoft.com/office/powerpoint/2010/main" val="85501353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379"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cy-GB" b="1" dirty="0">
                <a:latin typeface="+mn-lt"/>
              </a:rPr>
              <a:t>Pam mae codau moesegol gennym?</a:t>
            </a:r>
            <a:r>
              <a:rPr lang="en-GB" b="1" dirty="0">
                <a:latin typeface="+mn-lt"/>
              </a:rPr>
              <a:t/>
            </a:r>
            <a:br>
              <a:rPr lang="en-GB" b="1" dirty="0">
                <a:latin typeface="+mn-lt"/>
              </a:rPr>
            </a:br>
            <a:r>
              <a:rPr lang="en-GB" b="1" dirty="0">
                <a:latin typeface="+mn-lt"/>
              </a:rPr>
              <a:t>Why do we have ethical codes?</a:t>
            </a:r>
            <a:br>
              <a:rPr lang="en-GB" b="1" dirty="0">
                <a:latin typeface="+mn-lt"/>
              </a:rPr>
            </a:br>
            <a:endParaRPr lang="en-US" b="1" dirty="0">
              <a:latin typeface="+mn-lt"/>
            </a:endParaRPr>
          </a:p>
        </p:txBody>
      </p:sp>
      <p:sp>
        <p:nvSpPr>
          <p:cNvPr id="3" name="Content Placeholder 2"/>
          <p:cNvSpPr>
            <a:spLocks noGrp="1"/>
          </p:cNvSpPr>
          <p:nvPr>
            <p:ph idx="1"/>
          </p:nvPr>
        </p:nvSpPr>
        <p:spPr>
          <a:xfrm>
            <a:off x="156411" y="1523342"/>
            <a:ext cx="5173579" cy="4320480"/>
          </a:xfrm>
          <a:solidFill>
            <a:schemeClr val="bg1"/>
          </a:solidFill>
        </p:spPr>
        <p:txBody>
          <a:bodyPr>
            <a:normAutofit fontScale="25000" lnSpcReduction="20000"/>
          </a:bodyPr>
          <a:lstStyle/>
          <a:p>
            <a:r>
              <a:rPr lang="cy-GB" sz="11200" dirty="0"/>
              <a:t>Wedi eu cyflwyno ar ôl erchyllterau gwersylloedd yr Ail Ryfel Byd</a:t>
            </a:r>
            <a:endParaRPr lang="en-GB" sz="11200" dirty="0"/>
          </a:p>
          <a:p>
            <a:r>
              <a:rPr lang="en-GB" sz="11200" dirty="0">
                <a:solidFill>
                  <a:schemeClr val="accent1"/>
                </a:solidFill>
              </a:rPr>
              <a:t>Introduced after WW2 atrocities in death camps</a:t>
            </a:r>
          </a:p>
          <a:p>
            <a:endParaRPr lang="en-GB" sz="11200" dirty="0"/>
          </a:p>
          <a:p>
            <a:r>
              <a:rPr lang="cy-GB" sz="11200" dirty="0"/>
              <a:t>Sut rydym yn rhoi sylw i’r data a gasglwyd yn y gwersylloedd? </a:t>
            </a:r>
            <a:endParaRPr lang="en-GB" sz="11200" dirty="0"/>
          </a:p>
          <a:p>
            <a:r>
              <a:rPr lang="en-GB" sz="11200" dirty="0">
                <a:solidFill>
                  <a:schemeClr val="accent1"/>
                </a:solidFill>
              </a:rPr>
              <a:t>How do we regard the data that was collected in the death camps? </a:t>
            </a:r>
          </a:p>
          <a:p>
            <a:endParaRPr lang="en-GB" sz="11200" dirty="0"/>
          </a:p>
          <a:p>
            <a:r>
              <a:rPr lang="cy-GB" sz="11200" dirty="0"/>
              <a:t>A ddylid ei ddefnyddio?</a:t>
            </a:r>
            <a:endParaRPr lang="en-GB" sz="11200" dirty="0"/>
          </a:p>
          <a:p>
            <a:r>
              <a:rPr lang="en-GB" sz="11200" dirty="0">
                <a:solidFill>
                  <a:schemeClr val="accent1"/>
                </a:solidFill>
              </a:rPr>
              <a:t>Should it be used?</a:t>
            </a:r>
          </a:p>
          <a:p>
            <a:endParaRPr lang="en-GB" dirty="0"/>
          </a:p>
        </p:txBody>
      </p:sp>
      <p:pic>
        <p:nvPicPr>
          <p:cNvPr id="2" name="Picture 1"/>
          <p:cNvPicPr>
            <a:picLocks noChangeAspect="1"/>
          </p:cNvPicPr>
          <p:nvPr/>
        </p:nvPicPr>
        <p:blipFill rotWithShape="1">
          <a:blip r:embed="rId5"/>
          <a:srcRect l="26719" t="28045" r="42656" b="29156"/>
          <a:stretch/>
        </p:blipFill>
        <p:spPr>
          <a:xfrm>
            <a:off x="5501440" y="1839100"/>
            <a:ext cx="6072939" cy="4771594"/>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23095" y="365125"/>
            <a:ext cx="830705" cy="830705"/>
          </a:xfrm>
          <a:prstGeom prst="rect">
            <a:avLst/>
          </a:prstGeom>
          <a:solidFill>
            <a:srgbClr val="FFFF00"/>
          </a:solidFill>
        </p:spPr>
      </p:pic>
    </p:spTree>
    <p:extLst>
      <p:ext uri="{BB962C8B-B14F-4D97-AF65-F5344CB8AC3E}">
        <p14:creationId xmlns:p14="http://schemas.microsoft.com/office/powerpoint/2010/main" val="22421491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22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7"/>
          <a:stretch>
            <a:fillRect/>
          </a:stretch>
        </p:blipFill>
        <p:spPr>
          <a:xfrm>
            <a:off x="7064202" y="0"/>
            <a:ext cx="4419600" cy="3103841"/>
          </a:xfrm>
          <a:prstGeom prst="rect">
            <a:avLst/>
          </a:prstGeom>
        </p:spPr>
      </p:pic>
      <p:sp>
        <p:nvSpPr>
          <p:cNvPr id="6" name="Title 5"/>
          <p:cNvSpPr>
            <a:spLocks noGrp="1"/>
          </p:cNvSpPr>
          <p:nvPr>
            <p:ph type="title"/>
          </p:nvPr>
        </p:nvSpPr>
        <p:spPr>
          <a:xfrm>
            <a:off x="220134" y="257257"/>
            <a:ext cx="10515600" cy="1325563"/>
          </a:xfrm>
        </p:spPr>
        <p:txBody>
          <a:bodyPr anchor="t">
            <a:noAutofit/>
          </a:bodyPr>
          <a:lstStyle/>
          <a:p>
            <a:r>
              <a:rPr lang="cy-GB" sz="3800" b="1" dirty="0">
                <a:latin typeface="+mn-lt"/>
              </a:rPr>
              <a:t>Ufudd-dod neu gydymffurfiaeth?</a:t>
            </a:r>
            <a:r>
              <a:rPr lang="en-GB" sz="3800" dirty="0">
                <a:latin typeface="+mn-lt"/>
              </a:rPr>
              <a:t/>
            </a:r>
            <a:br>
              <a:rPr lang="en-GB" sz="3800" dirty="0">
                <a:latin typeface="+mn-lt"/>
              </a:rPr>
            </a:br>
            <a:r>
              <a:rPr lang="en-GB" sz="3800" b="1" dirty="0">
                <a:latin typeface="+mn-lt"/>
              </a:rPr>
              <a:t>Obedience or conformity?</a:t>
            </a:r>
            <a:r>
              <a:rPr lang="en-GB" sz="3800" dirty="0">
                <a:latin typeface="+mn-lt"/>
              </a:rPr>
              <a:t/>
            </a:r>
            <a:br>
              <a:rPr lang="en-GB" sz="3800" dirty="0">
                <a:latin typeface="+mn-lt"/>
              </a:rPr>
            </a:br>
            <a:endParaRPr lang="en-US" sz="3800" dirty="0">
              <a:latin typeface="+mn-lt"/>
            </a:endParaRPr>
          </a:p>
        </p:txBody>
      </p:sp>
      <p:sp>
        <p:nvSpPr>
          <p:cNvPr id="2" name="Content Placeholder 1"/>
          <p:cNvSpPr>
            <a:spLocks noGrp="1"/>
          </p:cNvSpPr>
          <p:nvPr>
            <p:ph idx="1"/>
          </p:nvPr>
        </p:nvSpPr>
        <p:spPr>
          <a:xfrm>
            <a:off x="220134" y="1268492"/>
            <a:ext cx="6844068" cy="4608512"/>
          </a:xfrm>
          <a:solidFill>
            <a:schemeClr val="bg1"/>
          </a:solidFill>
        </p:spPr>
        <p:txBody>
          <a:bodyPr>
            <a:noAutofit/>
          </a:bodyPr>
          <a:lstStyle/>
          <a:p>
            <a:pPr marL="0" indent="0">
              <a:buNone/>
            </a:pPr>
            <a:r>
              <a:rPr lang="en-GB" sz="2200" b="1" dirty="0"/>
              <a:t>Stanley Milgram – </a:t>
            </a:r>
            <a:r>
              <a:rPr lang="cy-GB" sz="2200" b="1" dirty="0"/>
              <a:t>arbrawf/</a:t>
            </a:r>
            <a:r>
              <a:rPr lang="en-GB" sz="2200" b="1" dirty="0"/>
              <a:t>experiment</a:t>
            </a:r>
          </a:p>
          <a:p>
            <a:pPr marL="0" indent="0">
              <a:buNone/>
            </a:pPr>
            <a:r>
              <a:rPr lang="en-GB" sz="2200" b="1" dirty="0"/>
              <a:t> </a:t>
            </a:r>
          </a:p>
          <a:p>
            <a:r>
              <a:rPr lang="cy-GB" sz="2200" dirty="0"/>
              <a:t>Defnyddiwyd lefel y sioc roedd y cyfranogwr yn barod i’w rhoi fel mesur o ufudd-dod. </a:t>
            </a:r>
            <a:endParaRPr lang="en-GB" sz="2200" b="1" dirty="0"/>
          </a:p>
          <a:p>
            <a:r>
              <a:rPr lang="en-GB" sz="2200" dirty="0">
                <a:solidFill>
                  <a:schemeClr val="accent1"/>
                </a:solidFill>
              </a:rPr>
              <a:t>The level of shock that the participant was willing to deliver was used as the measure of obedience. </a:t>
            </a:r>
          </a:p>
          <a:p>
            <a:r>
              <a:rPr lang="cy-GB" sz="2200" dirty="0"/>
              <a:t>Pa mor bell, yn eich barn chi, oedd y rhan fwyaf o’r cyfranogwyr yn barod i fynd?</a:t>
            </a:r>
            <a:endParaRPr lang="en-GB" sz="2200" dirty="0"/>
          </a:p>
          <a:p>
            <a:r>
              <a:rPr lang="en-GB" sz="2200" dirty="0">
                <a:solidFill>
                  <a:schemeClr val="accent1"/>
                </a:solidFill>
              </a:rPr>
              <a:t>How far do you think that most participants were willing to go?</a:t>
            </a:r>
          </a:p>
          <a:p>
            <a:r>
              <a:rPr lang="cy-GB" sz="2200" dirty="0"/>
              <a:t>Faint o’r 100 o gyfranogwyr aeth ymlaen, yn eich barn chi, i roi’r sioc fwyaf? </a:t>
            </a:r>
            <a:endParaRPr lang="en-GB" sz="2200" dirty="0"/>
          </a:p>
          <a:p>
            <a:r>
              <a:rPr lang="en-GB" sz="2200" dirty="0">
                <a:solidFill>
                  <a:schemeClr val="accent1"/>
                </a:solidFill>
              </a:rPr>
              <a:t>How many of the 100 participants do you think continued to administer the maximum shock? </a:t>
            </a:r>
          </a:p>
          <a:p>
            <a:endParaRPr lang="en-GB" sz="2000" dirty="0"/>
          </a:p>
        </p:txBody>
      </p:sp>
      <p:pic>
        <p:nvPicPr>
          <p:cNvPr id="4" name="Picture 3"/>
          <p:cNvPicPr>
            <a:picLocks noChangeAspect="1"/>
          </p:cNvPicPr>
          <p:nvPr/>
        </p:nvPicPr>
        <p:blipFill>
          <a:blip r:embed="rId8"/>
          <a:stretch>
            <a:fillRect/>
          </a:stretch>
        </p:blipFill>
        <p:spPr>
          <a:xfrm>
            <a:off x="7064202" y="3246120"/>
            <a:ext cx="4419600" cy="3425190"/>
          </a:xfrm>
          <a:prstGeom prst="rect">
            <a:avLst/>
          </a:prstGeom>
        </p:spPr>
      </p:pic>
      <p:pic>
        <p:nvPicPr>
          <p:cNvPr id="5" name="Picture 4">
            <a:hlinkClick r:id="rId9"/>
          </p:cNvPr>
          <p:cNvPicPr>
            <a:picLocks noChangeAspect="1"/>
          </p:cNvPicPr>
          <p:nvPr/>
        </p:nvPicPr>
        <p:blipFill rotWithShape="1">
          <a:blip r:embed="rId10"/>
          <a:srcRect l="3913" t="14476" r="86793" b="80304"/>
          <a:stretch/>
        </p:blipFill>
        <p:spPr>
          <a:xfrm>
            <a:off x="8344162" y="5798912"/>
            <a:ext cx="2539129" cy="801831"/>
          </a:xfrm>
          <a:prstGeom prst="rect">
            <a:avLst/>
          </a:prstGeom>
        </p:spPr>
      </p:pic>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3802" y="655232"/>
            <a:ext cx="613260" cy="613260"/>
          </a:xfrm>
          <a:prstGeom prst="rect">
            <a:avLst/>
          </a:prstGeom>
          <a:solidFill>
            <a:srgbClr val="FFFF00"/>
          </a:solidFill>
        </p:spPr>
      </p:pic>
      <p:pic>
        <p:nvPicPr>
          <p:cNvPr id="9"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6123482" y="5955734"/>
            <a:ext cx="645009" cy="645009"/>
          </a:xfrm>
          <a:prstGeom prst="rect">
            <a:avLst/>
          </a:prstGeom>
          <a:solidFill>
            <a:srgbClr val="FFFF00"/>
          </a:solidFill>
        </p:spPr>
      </p:pic>
      <p:sp>
        <p:nvSpPr>
          <p:cNvPr id="10" name="TextBox 9"/>
          <p:cNvSpPr txBox="1"/>
          <p:nvPr/>
        </p:nvSpPr>
        <p:spPr>
          <a:xfrm>
            <a:off x="11442578" y="320665"/>
            <a:ext cx="397239" cy="369332"/>
          </a:xfrm>
          <a:prstGeom prst="rect">
            <a:avLst/>
          </a:prstGeom>
          <a:noFill/>
        </p:spPr>
        <p:txBody>
          <a:bodyPr wrap="square" rtlCol="0">
            <a:spAutoFit/>
          </a:bodyPr>
          <a:lstStyle/>
          <a:p>
            <a:r>
              <a:rPr lang="en-GB" dirty="0" smtClean="0"/>
              <a:t>1</a:t>
            </a:r>
            <a:endParaRPr lang="en-GB" dirty="0"/>
          </a:p>
        </p:txBody>
      </p:sp>
      <p:sp>
        <p:nvSpPr>
          <p:cNvPr id="11" name="TextBox 10"/>
          <p:cNvSpPr txBox="1"/>
          <p:nvPr/>
        </p:nvSpPr>
        <p:spPr>
          <a:xfrm>
            <a:off x="5827771" y="6089491"/>
            <a:ext cx="352269" cy="369332"/>
          </a:xfrm>
          <a:prstGeom prst="rect">
            <a:avLst/>
          </a:prstGeom>
          <a:noFill/>
        </p:spPr>
        <p:txBody>
          <a:bodyPr wrap="square" rtlCol="0">
            <a:spAutoFit/>
          </a:bodyPr>
          <a:lstStyle/>
          <a:p>
            <a:r>
              <a:rPr lang="en-GB" dirty="0" smtClean="0"/>
              <a:t>2</a:t>
            </a:r>
            <a:endParaRPr lang="en-GB" dirty="0"/>
          </a:p>
        </p:txBody>
      </p:sp>
    </p:spTree>
    <p:extLst>
      <p:ext uri="{BB962C8B-B14F-4D97-AF65-F5344CB8AC3E}">
        <p14:creationId xmlns:p14="http://schemas.microsoft.com/office/powerpoint/2010/main" val="40940087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548"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4521" fill="hold"/>
                                        <p:tgtEl>
                                          <p:spTgt spid="9"/>
                                        </p:tgtEl>
                                      </p:cBhvr>
                                    </p:cmd>
                                  </p:childTnLst>
                                </p:cTn>
                              </p:par>
                            </p:childTnLst>
                          </p:cTn>
                        </p:par>
                      </p:childTnLst>
                    </p:cTn>
                  </p:par>
                </p:childTnLst>
              </p:cTn>
              <p:nextCondLst>
                <p:cond evt="onClick" delay="0">
                  <p:tgtEl>
                    <p:spTgt spid="9"/>
                  </p:tgtEl>
                </p:cond>
              </p:nextCondLst>
            </p:seq>
            <p:audio>
              <p:cMediaNode vol="80000">
                <p:cTn id="13"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E01391-BC25-4C8A-B6AC-3E9610F5B987}"/>
              </a:ext>
            </a:extLst>
          </p:cNvPr>
          <p:cNvPicPr>
            <a:picLocks noChangeAspect="1"/>
          </p:cNvPicPr>
          <p:nvPr/>
        </p:nvPicPr>
        <p:blipFill rotWithShape="1">
          <a:blip r:embed="rId5"/>
          <a:srcRect l="36951" t="21626" r="37897" b="14634"/>
          <a:stretch/>
        </p:blipFill>
        <p:spPr>
          <a:xfrm>
            <a:off x="2393795" y="323386"/>
            <a:ext cx="1423772" cy="2029522"/>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A80BC03D-F55C-4DD5-9B86-7302D8611158}"/>
              </a:ext>
            </a:extLst>
          </p:cNvPr>
          <p:cNvPicPr>
            <a:picLocks noChangeAspect="1"/>
          </p:cNvPicPr>
          <p:nvPr/>
        </p:nvPicPr>
        <p:blipFill rotWithShape="1">
          <a:blip r:embed="rId6"/>
          <a:srcRect l="37647" t="15170" r="38052" b="72866"/>
          <a:stretch/>
        </p:blipFill>
        <p:spPr>
          <a:xfrm>
            <a:off x="5657386" y="457039"/>
            <a:ext cx="6534614" cy="1862254"/>
          </a:xfrm>
          <a:prstGeom prst="rect">
            <a:avLst/>
          </a:prstGeom>
        </p:spPr>
      </p:pic>
      <p:pic>
        <p:nvPicPr>
          <p:cNvPr id="6" name="Picture 5">
            <a:extLst>
              <a:ext uri="{FF2B5EF4-FFF2-40B4-BE49-F238E27FC236}">
                <a16:creationId xmlns:a16="http://schemas.microsoft.com/office/drawing/2014/main" id="{355E3AF9-4189-4C69-A227-9A3962E1993F}"/>
              </a:ext>
            </a:extLst>
          </p:cNvPr>
          <p:cNvPicPr>
            <a:picLocks noChangeAspect="1"/>
          </p:cNvPicPr>
          <p:nvPr/>
        </p:nvPicPr>
        <p:blipFill rotWithShape="1">
          <a:blip r:embed="rId6"/>
          <a:srcRect l="37591" t="50000" r="36707" b="20488"/>
          <a:stretch/>
        </p:blipFill>
        <p:spPr>
          <a:xfrm>
            <a:off x="5776332" y="2653991"/>
            <a:ext cx="6214946" cy="4014279"/>
          </a:xfrm>
          <a:prstGeom prst="rect">
            <a:avLst/>
          </a:prstGeom>
        </p:spPr>
      </p:pic>
      <p:sp>
        <p:nvSpPr>
          <p:cNvPr id="7" name="TextBox 6">
            <a:extLst>
              <a:ext uri="{FF2B5EF4-FFF2-40B4-BE49-F238E27FC236}">
                <a16:creationId xmlns:a16="http://schemas.microsoft.com/office/drawing/2014/main" id="{2477DF9F-CBFF-4BC0-8DF6-279CA0F82459}"/>
              </a:ext>
            </a:extLst>
          </p:cNvPr>
          <p:cNvSpPr txBox="1"/>
          <p:nvPr/>
        </p:nvSpPr>
        <p:spPr>
          <a:xfrm>
            <a:off x="200722" y="2854712"/>
            <a:ext cx="5456664" cy="3539430"/>
          </a:xfrm>
          <a:prstGeom prst="rect">
            <a:avLst/>
          </a:prstGeom>
          <a:noFill/>
        </p:spPr>
        <p:txBody>
          <a:bodyPr wrap="square" rtlCol="0">
            <a:spAutoFit/>
          </a:bodyPr>
          <a:lstStyle/>
          <a:p>
            <a:pPr marL="457200" indent="-457200">
              <a:buAutoNum type="arabicPeriod"/>
            </a:pPr>
            <a:r>
              <a:rPr lang="en-GB" sz="2800" dirty="0" err="1"/>
              <a:t>Cyfrifoldeb</a:t>
            </a:r>
            <a:r>
              <a:rPr lang="en-GB" sz="2800" dirty="0"/>
              <a:t> </a:t>
            </a:r>
            <a:r>
              <a:rPr lang="en-GB" sz="2800" dirty="0" err="1"/>
              <a:t>personol</a:t>
            </a:r>
            <a:r>
              <a:rPr lang="en-GB" sz="2800" dirty="0"/>
              <a:t> a </a:t>
            </a:r>
            <a:r>
              <a:rPr lang="en-GB" sz="2800" dirty="0" err="1"/>
              <a:t>phroffesiynol</a:t>
            </a:r>
            <a:endParaRPr lang="en-GB" sz="2800" dirty="0"/>
          </a:p>
          <a:p>
            <a:pPr marL="457200" indent="-457200">
              <a:buAutoNum type="arabicPeriod"/>
            </a:pPr>
            <a:r>
              <a:rPr lang="en-GB" sz="2800" dirty="0" err="1"/>
              <a:t>Uniondeb</a:t>
            </a:r>
            <a:r>
              <a:rPr lang="en-GB" sz="2800" dirty="0"/>
              <a:t> </a:t>
            </a:r>
            <a:r>
              <a:rPr lang="en-GB" sz="2800" dirty="0" err="1"/>
              <a:t>proffesiynol</a:t>
            </a:r>
            <a:endParaRPr lang="en-GB" sz="2800" dirty="0"/>
          </a:p>
          <a:p>
            <a:pPr marL="457200" indent="-457200">
              <a:buAutoNum type="arabicPeriod"/>
            </a:pPr>
            <a:r>
              <a:rPr lang="en-GB" sz="2800" dirty="0" err="1"/>
              <a:t>Cydweithio</a:t>
            </a:r>
            <a:endParaRPr lang="en-GB" sz="2800" dirty="0"/>
          </a:p>
          <a:p>
            <a:pPr marL="457200" indent="-457200">
              <a:buAutoNum type="arabicPeriod"/>
            </a:pPr>
            <a:r>
              <a:rPr lang="en-GB" sz="2800" dirty="0" err="1"/>
              <a:t>Gwybodaeth</a:t>
            </a:r>
            <a:r>
              <a:rPr lang="en-GB" sz="2800" dirty="0"/>
              <a:t> a </a:t>
            </a:r>
            <a:r>
              <a:rPr lang="en-GB" sz="2800" dirty="0" err="1"/>
              <a:t>dealltwriaeth</a:t>
            </a:r>
            <a:r>
              <a:rPr lang="en-GB" sz="2800" dirty="0"/>
              <a:t> </a:t>
            </a:r>
            <a:r>
              <a:rPr lang="en-GB" sz="2800" dirty="0" err="1"/>
              <a:t>broffesiynol</a:t>
            </a:r>
            <a:endParaRPr lang="en-GB" sz="2800" dirty="0"/>
          </a:p>
          <a:p>
            <a:pPr marL="457200" indent="-457200">
              <a:buAutoNum type="arabicPeriod"/>
            </a:pPr>
            <a:r>
              <a:rPr lang="en-GB" sz="2800" dirty="0" err="1"/>
              <a:t>Dysgu</a:t>
            </a:r>
            <a:r>
              <a:rPr lang="en-GB" sz="2800" dirty="0"/>
              <a:t> </a:t>
            </a:r>
            <a:r>
              <a:rPr lang="en-GB" sz="2800" dirty="0" err="1"/>
              <a:t>proffesiynol</a:t>
            </a:r>
            <a:r>
              <a:rPr lang="en-GB" sz="2800" dirty="0"/>
              <a:t> </a:t>
            </a:r>
          </a:p>
          <a:p>
            <a:endParaRPr lang="en-GB" sz="2800"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55245" y="323385"/>
            <a:ext cx="644577" cy="644577"/>
          </a:xfrm>
          <a:prstGeom prst="rect">
            <a:avLst/>
          </a:prstGeom>
          <a:solidFill>
            <a:srgbClr val="FFFF00"/>
          </a:solidFill>
        </p:spPr>
      </p:pic>
    </p:spTree>
    <p:extLst>
      <p:ext uri="{BB962C8B-B14F-4D97-AF65-F5344CB8AC3E}">
        <p14:creationId xmlns:p14="http://schemas.microsoft.com/office/powerpoint/2010/main" val="27327116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20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84BFD9-93F5-40D5-A3E6-80D89643E528}"/>
              </a:ext>
            </a:extLst>
          </p:cNvPr>
          <p:cNvPicPr>
            <a:picLocks noChangeAspect="1"/>
          </p:cNvPicPr>
          <p:nvPr/>
        </p:nvPicPr>
        <p:blipFill rotWithShape="1">
          <a:blip r:embed="rId5"/>
          <a:srcRect l="36220" t="16423" r="36982" b="15447"/>
          <a:stretch/>
        </p:blipFill>
        <p:spPr>
          <a:xfrm>
            <a:off x="3290228" y="505327"/>
            <a:ext cx="4286145" cy="6129503"/>
          </a:xfrm>
          <a:prstGeom prst="rect">
            <a:avLst/>
          </a:prstGeom>
          <a:ln>
            <a:noFill/>
          </a:ln>
          <a:effectLst>
            <a:outerShdw blurRad="292100" dist="139700" dir="2700000" algn="tl" rotWithShape="0">
              <a:srgbClr val="333333">
                <a:alpha val="65000"/>
              </a:srgbClr>
            </a:outerShdw>
          </a:effec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52681" y="352926"/>
            <a:ext cx="771993" cy="771993"/>
          </a:xfrm>
          <a:prstGeom prst="rect">
            <a:avLst/>
          </a:prstGeom>
          <a:solidFill>
            <a:srgbClr val="FFFF00"/>
          </a:solidFill>
        </p:spPr>
      </p:pic>
    </p:spTree>
    <p:extLst>
      <p:ext uri="{BB962C8B-B14F-4D97-AF65-F5344CB8AC3E}">
        <p14:creationId xmlns:p14="http://schemas.microsoft.com/office/powerpoint/2010/main" val="20949825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1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2E5850BA-816D-49C4-BB57-B4308C7175A1}"/>
              </a:ext>
            </a:extLst>
          </p:cNvPr>
          <p:cNvSpPr txBox="1">
            <a:spLocks/>
          </p:cNvSpPr>
          <p:nvPr/>
        </p:nvSpPr>
        <p:spPr>
          <a:xfrm>
            <a:off x="216568" y="365125"/>
            <a:ext cx="1113723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b="1" dirty="0">
                <a:latin typeface="+mn-lt"/>
              </a:rPr>
              <a:t>A yw ‘moeseg’ yn absoliwt?</a:t>
            </a:r>
            <a:r>
              <a:rPr lang="en-GB" sz="4000" dirty="0">
                <a:latin typeface="+mn-lt"/>
              </a:rPr>
              <a:t>/ </a:t>
            </a:r>
            <a:r>
              <a:rPr lang="en-GB" sz="4000" b="1" dirty="0">
                <a:latin typeface="+mn-lt"/>
              </a:rPr>
              <a:t>Are ‘ethics’ absolute?</a:t>
            </a:r>
          </a:p>
        </p:txBody>
      </p:sp>
      <p:sp>
        <p:nvSpPr>
          <p:cNvPr id="3" name="Content Placeholder 3">
            <a:extLst>
              <a:ext uri="{FF2B5EF4-FFF2-40B4-BE49-F238E27FC236}">
                <a16:creationId xmlns:a16="http://schemas.microsoft.com/office/drawing/2014/main" id="{1891C40A-08F8-4009-89FE-79CD3FD7246D}"/>
              </a:ext>
            </a:extLst>
          </p:cNvPr>
          <p:cNvSpPr txBox="1">
            <a:spLocks/>
          </p:cNvSpPr>
          <p:nvPr/>
        </p:nvSpPr>
        <p:spPr>
          <a:xfrm>
            <a:off x="834390" y="1518834"/>
            <a:ext cx="10715926" cy="442802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cy-GB" dirty="0"/>
              <a:t>Fel arfer mae penderfyniadau moesegol yn </a:t>
            </a:r>
            <a:r>
              <a:rPr lang="cy-GB" i="1" dirty="0"/>
              <a:t>ddewisiadau </a:t>
            </a:r>
            <a:r>
              <a:rPr lang="cy-GB" dirty="0"/>
              <a:t>sy’n gysylltiedig â’r cydbwysedd rhwng buddion a pheryglon </a:t>
            </a:r>
            <a:endParaRPr lang="en-GB" dirty="0"/>
          </a:p>
          <a:p>
            <a:pPr>
              <a:lnSpc>
                <a:spcPct val="120000"/>
              </a:lnSpc>
            </a:pPr>
            <a:r>
              <a:rPr lang="en-GB" dirty="0">
                <a:solidFill>
                  <a:schemeClr val="accent1"/>
                </a:solidFill>
              </a:rPr>
              <a:t>Ethical decisions are usually </a:t>
            </a:r>
            <a:r>
              <a:rPr lang="en-GB" i="1" dirty="0">
                <a:solidFill>
                  <a:schemeClr val="accent1"/>
                </a:solidFill>
              </a:rPr>
              <a:t>choices</a:t>
            </a:r>
            <a:r>
              <a:rPr lang="en-GB" dirty="0">
                <a:solidFill>
                  <a:schemeClr val="accent1"/>
                </a:solidFill>
              </a:rPr>
              <a:t> related to the balance between benefit and risk </a:t>
            </a:r>
          </a:p>
          <a:p>
            <a:pPr>
              <a:lnSpc>
                <a:spcPct val="120000"/>
              </a:lnSpc>
            </a:pPr>
            <a:r>
              <a:rPr lang="cy-GB" dirty="0"/>
              <a:t>Arweinir y dewisiadau hyn gan/</a:t>
            </a:r>
            <a:r>
              <a:rPr lang="en-GB" dirty="0">
                <a:solidFill>
                  <a:schemeClr val="accent1"/>
                </a:solidFill>
              </a:rPr>
              <a:t>These choices are guided by:</a:t>
            </a:r>
          </a:p>
          <a:p>
            <a:pPr lvl="1">
              <a:lnSpc>
                <a:spcPct val="120000"/>
              </a:lnSpc>
              <a:buFont typeface="Courier New" panose="02070309020205020404" pitchFamily="49" charset="0"/>
              <a:buChar char="o"/>
            </a:pPr>
            <a:r>
              <a:rPr lang="cy-GB" dirty="0"/>
              <a:t>Ganllawiau moeseg/</a:t>
            </a:r>
            <a:r>
              <a:rPr lang="cy-GB" dirty="0">
                <a:solidFill>
                  <a:schemeClr val="accent1"/>
                </a:solidFill>
              </a:rPr>
              <a:t>ethical guidelines</a:t>
            </a:r>
          </a:p>
          <a:p>
            <a:pPr lvl="1">
              <a:lnSpc>
                <a:spcPct val="120000"/>
              </a:lnSpc>
              <a:buFont typeface="Courier New" panose="02070309020205020404" pitchFamily="49" charset="0"/>
              <a:buChar char="o"/>
            </a:pPr>
            <a:r>
              <a:rPr lang="cy-GB" dirty="0"/>
              <a:t> Pwyllgorau moeseg/ </a:t>
            </a:r>
            <a:r>
              <a:rPr lang="cy-GB" dirty="0">
                <a:solidFill>
                  <a:schemeClr val="accent1"/>
                </a:solidFill>
              </a:rPr>
              <a:t>ethics committees</a:t>
            </a:r>
          </a:p>
          <a:p>
            <a:pPr lvl="1">
              <a:lnSpc>
                <a:spcPct val="120000"/>
              </a:lnSpc>
              <a:buFont typeface="Courier New" panose="02070309020205020404" pitchFamily="49" charset="0"/>
              <a:buChar char="o"/>
            </a:pPr>
            <a:r>
              <a:rPr lang="cy-GB" dirty="0"/>
              <a:t>Prosesau cymeradwyo moeseg / </a:t>
            </a:r>
            <a:r>
              <a:rPr lang="cy-GB" dirty="0">
                <a:solidFill>
                  <a:schemeClr val="accent1"/>
                </a:solidFill>
              </a:rPr>
              <a:t>ethics approval processes  </a:t>
            </a:r>
            <a:endParaRPr lang="en-GB" dirty="0">
              <a:solidFill>
                <a:schemeClr val="accent1"/>
              </a:solidFill>
            </a:endParaRPr>
          </a:p>
          <a:p>
            <a:pPr lvl="1">
              <a:lnSpc>
                <a:spcPct val="120000"/>
              </a:lnSpc>
              <a:buFont typeface="Courier New" panose="02070309020205020404" pitchFamily="49" charset="0"/>
              <a:buChar char="o"/>
            </a:pPr>
            <a:endParaRPr lang="cy-GB" dirty="0"/>
          </a:p>
          <a:p>
            <a:pPr lvl="1">
              <a:lnSpc>
                <a:spcPct val="120000"/>
              </a:lnSpc>
              <a:buFont typeface="Courier New" panose="02070309020205020404" pitchFamily="49" charset="0"/>
              <a:buChar char="o"/>
            </a:pPr>
            <a:endParaRPr lang="en-GB" dirty="0"/>
          </a:p>
          <a:p>
            <a:pPr lvl="1">
              <a:lnSpc>
                <a:spcPct val="120000"/>
              </a:lnSpc>
              <a:buFont typeface="Courier New" panose="02070309020205020404" pitchFamily="49" charset="0"/>
              <a:buChar char="o"/>
            </a:pPr>
            <a:endParaRPr lang="cy-GB" dirty="0"/>
          </a:p>
          <a:p>
            <a:pPr lvl="1">
              <a:lnSpc>
                <a:spcPct val="120000"/>
              </a:lnSpc>
              <a:buFont typeface="Courier New" panose="02070309020205020404" pitchFamily="49" charset="0"/>
              <a:buChar char="o"/>
            </a:pPr>
            <a:endParaRPr lang="cy-GB" dirty="0"/>
          </a:p>
          <a:p>
            <a:pPr marL="0" indent="0">
              <a:buFont typeface="Arial" panose="020B0604020202020204" pitchFamily="34" charse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01400" y="789580"/>
            <a:ext cx="640830" cy="640830"/>
          </a:xfrm>
          <a:prstGeom prst="rect">
            <a:avLst/>
          </a:prstGeom>
          <a:solidFill>
            <a:srgbClr val="FFFF00"/>
          </a:solidFill>
        </p:spPr>
      </p:pic>
      <p:pic>
        <p:nvPicPr>
          <p:cNvPr id="6"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073984" y="5465164"/>
            <a:ext cx="768246" cy="768246"/>
          </a:xfrm>
          <a:prstGeom prst="rect">
            <a:avLst/>
          </a:prstGeom>
          <a:solidFill>
            <a:srgbClr val="FFFF00"/>
          </a:solidFill>
        </p:spPr>
      </p:pic>
    </p:spTree>
    <p:extLst>
      <p:ext uri="{BB962C8B-B14F-4D97-AF65-F5344CB8AC3E}">
        <p14:creationId xmlns:p14="http://schemas.microsoft.com/office/powerpoint/2010/main" val="19305037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62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3236"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person, table, girl, woman&#10;&#10;Description automatically generated">
            <a:extLst>
              <a:ext uri="{FF2B5EF4-FFF2-40B4-BE49-F238E27FC236}">
                <a16:creationId xmlns:a16="http://schemas.microsoft.com/office/drawing/2014/main" id="{C644DC33-860E-4E88-8CB9-B6599908C32F}"/>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l="17032" r="20033"/>
          <a:stretch/>
        </p:blipFill>
        <p:spPr>
          <a:xfrm>
            <a:off x="5797848" y="10"/>
            <a:ext cx="6394152" cy="6857990"/>
          </a:xfrm>
          <a:prstGeom prst="rect">
            <a:avLst/>
          </a:prstGeom>
        </p:spPr>
      </p:pic>
      <p:sp>
        <p:nvSpPr>
          <p:cNvPr id="4" name="Title 2">
            <a:extLst>
              <a:ext uri="{FF2B5EF4-FFF2-40B4-BE49-F238E27FC236}">
                <a16:creationId xmlns:a16="http://schemas.microsoft.com/office/drawing/2014/main" id="{B1D0E30F-0973-4A0B-8100-F725062293BD}"/>
              </a:ext>
            </a:extLst>
          </p:cNvPr>
          <p:cNvSpPr txBox="1">
            <a:spLocks/>
          </p:cNvSpPr>
          <p:nvPr/>
        </p:nvSpPr>
        <p:spPr>
          <a:xfrm>
            <a:off x="347798" y="201416"/>
            <a:ext cx="11719876" cy="1311664"/>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cy-GB" b="1" dirty="0">
                <a:latin typeface="+mn-lt"/>
              </a:rPr>
              <a:t>Cyfrinachedd/ Anhysby</a:t>
            </a:r>
            <a:r>
              <a:rPr lang="cy-GB" b="1" dirty="0">
                <a:solidFill>
                  <a:schemeClr val="bg1"/>
                </a:solidFill>
                <a:latin typeface="+mn-lt"/>
              </a:rPr>
              <a:t>srwydd</a:t>
            </a:r>
            <a:endParaRPr lang="en-GB" dirty="0">
              <a:solidFill>
                <a:schemeClr val="bg1"/>
              </a:solidFill>
              <a:latin typeface="+mn-lt"/>
            </a:endParaRPr>
          </a:p>
          <a:p>
            <a:pPr>
              <a:spcAft>
                <a:spcPts val="600"/>
              </a:spcAft>
            </a:pPr>
            <a:r>
              <a:rPr lang="en-US" b="1" dirty="0">
                <a:solidFill>
                  <a:srgbClr val="000000"/>
                </a:solidFill>
                <a:latin typeface="+mn-lt"/>
              </a:rPr>
              <a:t>Confidentiality / Anony</a:t>
            </a:r>
            <a:r>
              <a:rPr lang="en-US" b="1" dirty="0">
                <a:solidFill>
                  <a:schemeClr val="bg1"/>
                </a:solidFill>
                <a:latin typeface="+mn-lt"/>
              </a:rPr>
              <a:t>mity</a:t>
            </a:r>
          </a:p>
        </p:txBody>
      </p:sp>
      <p:sp>
        <p:nvSpPr>
          <p:cNvPr id="3" name="Content Placeholder 3">
            <a:extLst>
              <a:ext uri="{FF2B5EF4-FFF2-40B4-BE49-F238E27FC236}">
                <a16:creationId xmlns:a16="http://schemas.microsoft.com/office/drawing/2014/main" id="{257AA728-EF15-4144-B9CB-48D9E1A38DB7}"/>
              </a:ext>
            </a:extLst>
          </p:cNvPr>
          <p:cNvSpPr txBox="1">
            <a:spLocks/>
          </p:cNvSpPr>
          <p:nvPr/>
        </p:nvSpPr>
        <p:spPr>
          <a:xfrm>
            <a:off x="233302" y="1606638"/>
            <a:ext cx="5679043" cy="3788830"/>
          </a:xfrm>
          <a:prstGeom prst="rect">
            <a:avLst/>
          </a:prstGeom>
        </p:spPr>
        <p:txBody>
          <a:bodyPr vert="horz" lIns="91440" tIns="45720" rIns="91440" bIns="45720" rtlCol="0" anchor="ct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rgbClr val="000000"/>
                </a:solidFill>
              </a:rPr>
              <a:t>‘The confidential and anonymous treatment of participants’ data is considered the norm for the conduct of research’ (BERA, 2018:21)</a:t>
            </a:r>
          </a:p>
          <a:p>
            <a:pPr marL="0" indent="0">
              <a:buNone/>
            </a:pPr>
            <a:endParaRPr lang="en-US" dirty="0">
              <a:solidFill>
                <a:srgbClr val="000000"/>
              </a:solidFill>
            </a:endParaRPr>
          </a:p>
          <a:p>
            <a:r>
              <a:rPr lang="cy-GB" dirty="0"/>
              <a:t>Mae gan y cyfranogwyr yn eich ymchwil yr hawl i breifatrwydd.</a:t>
            </a:r>
            <a:endParaRPr lang="en-US" dirty="0">
              <a:solidFill>
                <a:srgbClr val="000000"/>
              </a:solidFill>
            </a:endParaRPr>
          </a:p>
          <a:p>
            <a:r>
              <a:rPr lang="en-US" dirty="0">
                <a:solidFill>
                  <a:schemeClr val="accent1"/>
                </a:solidFill>
              </a:rPr>
              <a:t>The participants in your research have the right to privacy.</a:t>
            </a:r>
          </a:p>
          <a:p>
            <a:r>
              <a:rPr lang="cy-GB" dirty="0"/>
              <a:t>Cyflawnir hyn drwy sicrhau eich bod yn rheoli’ch data ymchwil gyda chyfrinachedd ac anhysbysrwydd mewn golwg.</a:t>
            </a:r>
            <a:endParaRPr lang="en-US" dirty="0">
              <a:solidFill>
                <a:schemeClr val="accent1"/>
              </a:solidFill>
            </a:endParaRPr>
          </a:p>
          <a:p>
            <a:r>
              <a:rPr lang="en-US" dirty="0">
                <a:solidFill>
                  <a:schemeClr val="accent1"/>
                </a:solidFill>
              </a:rPr>
              <a:t>This is achieved through ensuring you manage your research data with confidentiality and anonymity in mind.</a:t>
            </a:r>
          </a:p>
          <a:p>
            <a:pPr marL="0"/>
            <a:endParaRPr lang="en-US" sz="2000" b="1" dirty="0">
              <a:solidFill>
                <a:srgbClr val="000000"/>
              </a:solidFill>
            </a:endParaRPr>
          </a:p>
        </p:txBody>
      </p:sp>
      <p:sp>
        <p:nvSpPr>
          <p:cNvPr id="5" name="TextBox 4">
            <a:extLst>
              <a:ext uri="{FF2B5EF4-FFF2-40B4-BE49-F238E27FC236}">
                <a16:creationId xmlns:a16="http://schemas.microsoft.com/office/drawing/2014/main" id="{2407D394-8FEE-44A5-A1BD-86D6CA714A88}"/>
              </a:ext>
            </a:extLst>
          </p:cNvPr>
          <p:cNvSpPr txBox="1"/>
          <p:nvPr/>
        </p:nvSpPr>
        <p:spPr>
          <a:xfrm>
            <a:off x="233302" y="5256201"/>
            <a:ext cx="5437773" cy="1400383"/>
          </a:xfrm>
          <a:prstGeom prst="rect">
            <a:avLst/>
          </a:prstGeom>
          <a:solidFill>
            <a:srgbClr val="FFFF00"/>
          </a:solidFill>
        </p:spPr>
        <p:txBody>
          <a:bodyPr wrap="square" rtlCol="0">
            <a:spAutoFit/>
          </a:bodyPr>
          <a:lstStyle/>
          <a:p>
            <a:pPr>
              <a:spcAft>
                <a:spcPts val="600"/>
              </a:spcAft>
            </a:pPr>
            <a:r>
              <a:rPr lang="cy-GB" sz="2000" b="1" dirty="0">
                <a:solidFill>
                  <a:srgbClr val="FF0000"/>
                </a:solidFill>
              </a:rPr>
              <a:t>Ond… ai’r un peth yw cyfrinachedd ac anhysbysrwydd? </a:t>
            </a:r>
            <a:endParaRPr lang="en-GB" sz="2000" b="1" dirty="0">
              <a:solidFill>
                <a:srgbClr val="FF0000"/>
              </a:solidFill>
            </a:endParaRPr>
          </a:p>
          <a:p>
            <a:pPr>
              <a:spcAft>
                <a:spcPts val="600"/>
              </a:spcAft>
            </a:pPr>
            <a:r>
              <a:rPr lang="en-GB" sz="2000" b="1" dirty="0">
                <a:solidFill>
                  <a:srgbClr val="FF0000"/>
                </a:solidFill>
              </a:rPr>
              <a:t>But… are confidentiality and anonymity the same?</a:t>
            </a:r>
            <a:r>
              <a:rPr lang="en-GB" sz="2000" dirty="0">
                <a:solidFill>
                  <a:srgbClr val="FF0000"/>
                </a:solidFill>
              </a:rPr>
              <a:t> </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17771" y="383498"/>
            <a:ext cx="861934" cy="861934"/>
          </a:xfrm>
          <a:prstGeom prst="rect">
            <a:avLst/>
          </a:prstGeom>
          <a:solidFill>
            <a:srgbClr val="FFFF00"/>
          </a:solidFill>
        </p:spPr>
      </p:pic>
    </p:spTree>
    <p:extLst>
      <p:ext uri="{BB962C8B-B14F-4D97-AF65-F5344CB8AC3E}">
        <p14:creationId xmlns:p14="http://schemas.microsoft.com/office/powerpoint/2010/main" val="18942428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192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peech Bubble: Oval 1">
            <a:extLst>
              <a:ext uri="{FF2B5EF4-FFF2-40B4-BE49-F238E27FC236}">
                <a16:creationId xmlns:a16="http://schemas.microsoft.com/office/drawing/2014/main" id="{48B70016-E1A8-486A-9DE7-835D24217C49}"/>
              </a:ext>
            </a:extLst>
          </p:cNvPr>
          <p:cNvSpPr/>
          <p:nvPr/>
        </p:nvSpPr>
        <p:spPr>
          <a:xfrm>
            <a:off x="234177" y="758281"/>
            <a:ext cx="5728010" cy="4761571"/>
          </a:xfrm>
          <a:prstGeom prst="wedgeEllipse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peech Bubble: Oval 2">
            <a:extLst>
              <a:ext uri="{FF2B5EF4-FFF2-40B4-BE49-F238E27FC236}">
                <a16:creationId xmlns:a16="http://schemas.microsoft.com/office/drawing/2014/main" id="{753C604E-EDDF-47B0-AA86-DE9405AD7ADD}"/>
              </a:ext>
            </a:extLst>
          </p:cNvPr>
          <p:cNvSpPr/>
          <p:nvPr/>
        </p:nvSpPr>
        <p:spPr>
          <a:xfrm>
            <a:off x="6229814" y="758282"/>
            <a:ext cx="5728010" cy="4761571"/>
          </a:xfrm>
          <a:prstGeom prst="wedgeEllipse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4472B41B-F46A-4249-B2A2-10D4F8239CCA}"/>
              </a:ext>
            </a:extLst>
          </p:cNvPr>
          <p:cNvSpPr txBox="1">
            <a:spLocks/>
          </p:cNvSpPr>
          <p:nvPr/>
        </p:nvSpPr>
        <p:spPr>
          <a:xfrm>
            <a:off x="884393" y="1500974"/>
            <a:ext cx="4764461"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cy-GB" sz="2000" dirty="0"/>
              <a:t>Mae </a:t>
            </a:r>
            <a:r>
              <a:rPr lang="cy-GB" sz="2000" b="1" dirty="0"/>
              <a:t>cyfrinachedd</a:t>
            </a:r>
            <a:r>
              <a:rPr lang="cy-GB" sz="2000" dirty="0"/>
              <a:t> yn golygu peidio â datgelu gwybodaeth am gyfranogwr mewn unrhyw ffordd a all adnabod yr unigolyn neu adael iddyn gael eu holrhain</a:t>
            </a:r>
          </a:p>
          <a:p>
            <a:pPr marL="0" indent="0">
              <a:lnSpc>
                <a:spcPct val="120000"/>
              </a:lnSpc>
              <a:buNone/>
            </a:pPr>
            <a:r>
              <a:rPr lang="cy-GB" sz="2000" dirty="0"/>
              <a:t> </a:t>
            </a:r>
            <a:r>
              <a:rPr lang="en-GB" sz="2000" b="1" dirty="0">
                <a:solidFill>
                  <a:schemeClr val="accent1"/>
                </a:solidFill>
              </a:rPr>
              <a:t>Confidentiality</a:t>
            </a:r>
            <a:r>
              <a:rPr lang="en-GB" sz="2000" dirty="0">
                <a:solidFill>
                  <a:schemeClr val="accent1"/>
                </a:solidFill>
              </a:rPr>
              <a:t> means not disclosing information from a participant in any way that might identify that individual or allow them to be traced.</a:t>
            </a:r>
          </a:p>
          <a:p>
            <a:pPr marL="0" indent="0">
              <a:buFont typeface="Arial" panose="020B0604020202020204" pitchFamily="34" charset="0"/>
              <a:buNone/>
            </a:pPr>
            <a:endParaRPr lang="en-GB" dirty="0"/>
          </a:p>
        </p:txBody>
      </p:sp>
      <p:sp>
        <p:nvSpPr>
          <p:cNvPr id="5" name="Content Placeholder 3">
            <a:extLst>
              <a:ext uri="{FF2B5EF4-FFF2-40B4-BE49-F238E27FC236}">
                <a16:creationId xmlns:a16="http://schemas.microsoft.com/office/drawing/2014/main" id="{BBD5B73C-9AD5-4067-B470-E46EE4C8E869}"/>
              </a:ext>
            </a:extLst>
          </p:cNvPr>
          <p:cNvSpPr txBox="1">
            <a:spLocks/>
          </p:cNvSpPr>
          <p:nvPr/>
        </p:nvSpPr>
        <p:spPr>
          <a:xfrm>
            <a:off x="6730957" y="1748380"/>
            <a:ext cx="5142156"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cy-GB" sz="2000" dirty="0"/>
              <a:t>Mae </a:t>
            </a:r>
            <a:r>
              <a:rPr lang="cy-GB" sz="2000" b="1" dirty="0"/>
              <a:t>anhysbysrwydd</a:t>
            </a:r>
            <a:r>
              <a:rPr lang="cy-GB" sz="2000" dirty="0"/>
              <a:t> yn golygu na all yr ymchwilydd nag unrhyw berson arall adnabod y cyfranogwr o’r wybodaeth a ddarperir.</a:t>
            </a:r>
          </a:p>
          <a:p>
            <a:pPr marL="0" indent="0">
              <a:lnSpc>
                <a:spcPct val="120000"/>
              </a:lnSpc>
              <a:buNone/>
            </a:pPr>
            <a:r>
              <a:rPr lang="en-GB" sz="2000" b="1" dirty="0">
                <a:solidFill>
                  <a:schemeClr val="accent1"/>
                </a:solidFill>
              </a:rPr>
              <a:t>Anonymity</a:t>
            </a:r>
            <a:r>
              <a:rPr lang="en-GB" sz="2000" dirty="0">
                <a:solidFill>
                  <a:schemeClr val="accent1"/>
                </a:solidFill>
              </a:rPr>
              <a:t> means the researcher or another person cannot identify the participant from the information provided</a:t>
            </a:r>
          </a:p>
          <a:p>
            <a:pPr marL="0" indent="0">
              <a:buFont typeface="Arial" panose="020B0604020202020204" pitchFamily="34" charset="0"/>
              <a:buNone/>
            </a:pP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95285" y="390993"/>
            <a:ext cx="786984" cy="786984"/>
          </a:xfrm>
          <a:prstGeom prst="rect">
            <a:avLst/>
          </a:prstGeom>
          <a:solidFill>
            <a:srgbClr val="FFFF00"/>
          </a:solidFill>
        </p:spPr>
      </p:pic>
    </p:spTree>
    <p:extLst>
      <p:ext uri="{BB962C8B-B14F-4D97-AF65-F5344CB8AC3E}">
        <p14:creationId xmlns:p14="http://schemas.microsoft.com/office/powerpoint/2010/main" val="24909160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40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drawing, clock&#10;&#10;Description automatically generated">
            <a:extLst>
              <a:ext uri="{FF2B5EF4-FFF2-40B4-BE49-F238E27FC236}">
                <a16:creationId xmlns:a16="http://schemas.microsoft.com/office/drawing/2014/main" id="{1AE4A1B6-BF13-470F-9701-B4CDA4104E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07963" y="4588540"/>
            <a:ext cx="1659581" cy="1921620"/>
          </a:xfrm>
          <a:prstGeom prst="rect">
            <a:avLst/>
          </a:prstGeom>
        </p:spPr>
      </p:pic>
      <p:sp>
        <p:nvSpPr>
          <p:cNvPr id="2" name="Title 2">
            <a:extLst>
              <a:ext uri="{FF2B5EF4-FFF2-40B4-BE49-F238E27FC236}">
                <a16:creationId xmlns:a16="http://schemas.microsoft.com/office/drawing/2014/main" id="{D1EE740F-E326-4196-806E-0B625CB144E6}"/>
              </a:ext>
            </a:extLst>
          </p:cNvPr>
          <p:cNvSpPr txBox="1">
            <a:spLocks/>
          </p:cNvSpPr>
          <p:nvPr/>
        </p:nvSpPr>
        <p:spPr>
          <a:xfrm>
            <a:off x="409194" y="855790"/>
            <a:ext cx="11373612" cy="97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latin typeface="+mn-lt"/>
              </a:rPr>
              <a:t>Cadw data’n anhysbys/ </a:t>
            </a:r>
            <a:r>
              <a:rPr lang="en-US" b="1" dirty="0" err="1">
                <a:latin typeface="+mn-lt"/>
              </a:rPr>
              <a:t>Anonymisation</a:t>
            </a:r>
            <a:r>
              <a:rPr lang="en-US" b="1" dirty="0">
                <a:latin typeface="+mn-lt"/>
              </a:rPr>
              <a:t> of data</a:t>
            </a:r>
          </a:p>
        </p:txBody>
      </p:sp>
      <p:sp>
        <p:nvSpPr>
          <p:cNvPr id="3" name="Content Placeholder 3">
            <a:extLst>
              <a:ext uri="{FF2B5EF4-FFF2-40B4-BE49-F238E27FC236}">
                <a16:creationId xmlns:a16="http://schemas.microsoft.com/office/drawing/2014/main" id="{96690483-A205-4B4A-871F-2A49F3439D82}"/>
              </a:ext>
            </a:extLst>
          </p:cNvPr>
          <p:cNvSpPr txBox="1">
            <a:spLocks/>
          </p:cNvSpPr>
          <p:nvPr/>
        </p:nvSpPr>
        <p:spPr>
          <a:xfrm>
            <a:off x="165508" y="2011170"/>
            <a:ext cx="11463454" cy="4498871"/>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Mae’r gallu i rannu’ch ymchwil yn bwysig. Fodd bynnag, yn foesegol, rhaid i ni ddiogelu’n cyfranogwyr.</a:t>
            </a:r>
            <a:endParaRPr lang="en-US" dirty="0"/>
          </a:p>
          <a:p>
            <a:r>
              <a:rPr lang="en-US" dirty="0">
                <a:solidFill>
                  <a:schemeClr val="accent1"/>
                </a:solidFill>
              </a:rPr>
              <a:t>Being able to share your research is important. However, ethically we must protect our participants.</a:t>
            </a:r>
          </a:p>
          <a:p>
            <a:r>
              <a:rPr lang="cy-GB" dirty="0"/>
              <a:t>Lle bynnag y bo modd, ni ddylech gasglu gwybodaeth (megis enw, cyfeiriad) a all adnabod eich cyfranogwyr.</a:t>
            </a:r>
            <a:endParaRPr lang="en-US" dirty="0"/>
          </a:p>
          <a:p>
            <a:r>
              <a:rPr lang="en-US" dirty="0">
                <a:solidFill>
                  <a:schemeClr val="accent1"/>
                </a:solidFill>
              </a:rPr>
              <a:t>Wherever possible, you should not collect identifying information (such as name, address) for your participants.</a:t>
            </a:r>
          </a:p>
          <a:p>
            <a:r>
              <a:rPr lang="cy-GB" dirty="0"/>
              <a:t>Dylech gadw’ch data’n anhysbys o’r cychwyn.</a:t>
            </a:r>
            <a:endParaRPr lang="en-US" dirty="0"/>
          </a:p>
          <a:p>
            <a:r>
              <a:rPr lang="en-US" dirty="0">
                <a:solidFill>
                  <a:schemeClr val="accent1"/>
                </a:solidFill>
              </a:rPr>
              <a:t>You should anonymise your data at source</a:t>
            </a:r>
            <a:r>
              <a:rPr lang="en-US" dirty="0"/>
              <a:t>.</a:t>
            </a:r>
          </a:p>
        </p:txBody>
      </p:sp>
      <p:sp>
        <p:nvSpPr>
          <p:cNvPr id="4" name="Title 2">
            <a:extLst>
              <a:ext uri="{FF2B5EF4-FFF2-40B4-BE49-F238E27FC236}">
                <a16:creationId xmlns:a16="http://schemas.microsoft.com/office/drawing/2014/main" id="{3CCF8B17-5903-49BC-AFC9-96E4D3CFB21F}"/>
              </a:ext>
            </a:extLst>
          </p:cNvPr>
          <p:cNvSpPr txBox="1">
            <a:spLocks/>
          </p:cNvSpPr>
          <p:nvPr/>
        </p:nvSpPr>
        <p:spPr>
          <a:xfrm>
            <a:off x="8184996" y="4102203"/>
            <a:ext cx="3321576" cy="97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b="1" dirty="0">
              <a:latin typeface="+mn-lt"/>
            </a:endParaRPr>
          </a:p>
        </p:txBody>
      </p:sp>
      <p:sp>
        <p:nvSpPr>
          <p:cNvPr id="5" name="Rectangle 4">
            <a:extLst>
              <a:ext uri="{FF2B5EF4-FFF2-40B4-BE49-F238E27FC236}">
                <a16:creationId xmlns:a16="http://schemas.microsoft.com/office/drawing/2014/main" id="{DE2FB7DB-96BC-4FEF-B0EE-27F872287B43}"/>
              </a:ext>
            </a:extLst>
          </p:cNvPr>
          <p:cNvSpPr/>
          <p:nvPr/>
        </p:nvSpPr>
        <p:spPr>
          <a:xfrm>
            <a:off x="8401974" y="5311673"/>
            <a:ext cx="3624518" cy="1015663"/>
          </a:xfrm>
          <a:prstGeom prst="rect">
            <a:avLst/>
          </a:prstGeom>
          <a:solidFill>
            <a:srgbClr val="FFFF00"/>
          </a:solidFill>
        </p:spPr>
        <p:txBody>
          <a:bodyPr wrap="none">
            <a:spAutoFit/>
          </a:bodyPr>
          <a:lstStyle/>
          <a:p>
            <a:pPr>
              <a:spcAft>
                <a:spcPts val="0"/>
              </a:spcAft>
            </a:pPr>
            <a:r>
              <a:rPr lang="cy-GB" sz="2000"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Sut gellir cadw data’n anhysbys?</a:t>
            </a:r>
          </a:p>
          <a:p>
            <a:pPr>
              <a:spcAft>
                <a:spcPts val="0"/>
              </a:spcAft>
            </a:pPr>
            <a:endParaRPr lang="cy-GB" sz="20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cy-GB" sz="2000" b="1"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rPr>
              <a:t>How can you anonymise data? </a:t>
            </a:r>
            <a:endParaRPr lang="en-GB" sz="2000" dirty="0">
              <a:solidFill>
                <a:schemeClr val="accent1"/>
              </a:solidFill>
              <a:effectLst/>
              <a:latin typeface="Times New Roman" panose="02020603050405020304" pitchFamily="18" charset="0"/>
              <a:ea typeface="Times New Roman" panose="02020603050405020304" pitchFamily="18" charset="0"/>
            </a:endParaRP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40256" y="280193"/>
            <a:ext cx="742550" cy="742550"/>
          </a:xfrm>
          <a:prstGeom prst="rect">
            <a:avLst/>
          </a:prstGeom>
          <a:solidFill>
            <a:srgbClr val="FFFF00"/>
          </a:solidFill>
        </p:spPr>
      </p:pic>
    </p:spTree>
    <p:extLst>
      <p:ext uri="{BB962C8B-B14F-4D97-AF65-F5344CB8AC3E}">
        <p14:creationId xmlns:p14="http://schemas.microsoft.com/office/powerpoint/2010/main" val="11122977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560"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rawing, clock&#10;&#10;Description automatically generated">
            <a:extLst>
              <a:ext uri="{FF2B5EF4-FFF2-40B4-BE49-F238E27FC236}">
                <a16:creationId xmlns:a16="http://schemas.microsoft.com/office/drawing/2014/main" id="{94282C06-0CC9-4943-8958-4D6FD0E31C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408" y="83634"/>
            <a:ext cx="2763876" cy="3200277"/>
          </a:xfrm>
          <a:prstGeom prst="rect">
            <a:avLst/>
          </a:prstGeom>
        </p:spPr>
      </p:pic>
      <p:sp>
        <p:nvSpPr>
          <p:cNvPr id="4" name="Title 2">
            <a:extLst>
              <a:ext uri="{FF2B5EF4-FFF2-40B4-BE49-F238E27FC236}">
                <a16:creationId xmlns:a16="http://schemas.microsoft.com/office/drawing/2014/main" id="{A8B4B4D6-B2E6-46E3-BCC0-661205DCF164}"/>
              </a:ext>
            </a:extLst>
          </p:cNvPr>
          <p:cNvSpPr txBox="1">
            <a:spLocks/>
          </p:cNvSpPr>
          <p:nvPr/>
        </p:nvSpPr>
        <p:spPr>
          <a:xfrm>
            <a:off x="1997536" y="293291"/>
            <a:ext cx="8867308" cy="97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400" b="1" dirty="0">
                <a:latin typeface="+mn-lt"/>
              </a:rPr>
              <a:t>Sut gellir cadw data’n anhysbys? </a:t>
            </a:r>
            <a:r>
              <a:rPr lang="en-US" sz="2400" b="1" dirty="0">
                <a:latin typeface="+mn-lt"/>
              </a:rPr>
              <a:t>How can you anonymise data?</a:t>
            </a:r>
          </a:p>
        </p:txBody>
      </p:sp>
      <p:sp>
        <p:nvSpPr>
          <p:cNvPr id="6" name="Content Placeholder 3">
            <a:extLst>
              <a:ext uri="{FF2B5EF4-FFF2-40B4-BE49-F238E27FC236}">
                <a16:creationId xmlns:a16="http://schemas.microsoft.com/office/drawing/2014/main" id="{024A7FF8-1DE4-4741-8048-26712B616E38}"/>
              </a:ext>
            </a:extLst>
          </p:cNvPr>
          <p:cNvSpPr txBox="1">
            <a:spLocks/>
          </p:cNvSpPr>
          <p:nvPr/>
        </p:nvSpPr>
        <p:spPr>
          <a:xfrm>
            <a:off x="2551692" y="779629"/>
            <a:ext cx="9359900" cy="500856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Mae’r broses o gadw data’n anhysbys yn gofyn am newid dynodwyr mewn rhyw ffordd.</a:t>
            </a:r>
            <a:endParaRPr lang="en-US" dirty="0"/>
          </a:p>
          <a:p>
            <a:r>
              <a:rPr lang="en-US" dirty="0">
                <a:solidFill>
                  <a:schemeClr val="accent1"/>
                </a:solidFill>
              </a:rPr>
              <a:t>The process of </a:t>
            </a:r>
            <a:r>
              <a:rPr lang="en-US" dirty="0" err="1">
                <a:solidFill>
                  <a:schemeClr val="accent1"/>
                </a:solidFill>
              </a:rPr>
              <a:t>anonymising</a:t>
            </a:r>
            <a:r>
              <a:rPr lang="en-US" dirty="0">
                <a:solidFill>
                  <a:schemeClr val="accent1"/>
                </a:solidFill>
              </a:rPr>
              <a:t> data requires that identifiers are changed in some way.</a:t>
            </a:r>
          </a:p>
          <a:p>
            <a:r>
              <a:rPr lang="cy-GB" dirty="0"/>
              <a:t>Gall hyn olygu bod gwybodaeth sy’n adnabod pobl yn cael ei thynnu’n ôl, ei chyfnewid neu ei chyffredinoli.</a:t>
            </a:r>
            <a:endParaRPr lang="en-US" dirty="0"/>
          </a:p>
          <a:p>
            <a:r>
              <a:rPr lang="en-US" dirty="0">
                <a:solidFill>
                  <a:schemeClr val="accent1"/>
                </a:solidFill>
              </a:rPr>
              <a:t>This might mean identifying information is removed, substituted or </a:t>
            </a:r>
            <a:r>
              <a:rPr lang="en-US" dirty="0" err="1">
                <a:solidFill>
                  <a:schemeClr val="accent1"/>
                </a:solidFill>
              </a:rPr>
              <a:t>generalised</a:t>
            </a:r>
            <a:r>
              <a:rPr lang="en-US" dirty="0">
                <a:solidFill>
                  <a:schemeClr val="accent1"/>
                </a:solidFill>
              </a:rPr>
              <a:t>.</a:t>
            </a:r>
          </a:p>
          <a:p>
            <a:pPr marL="0" indent="0">
              <a:buFont typeface="Arial" panose="020B0604020202020204" pitchFamily="34" charset="0"/>
              <a:buNone/>
            </a:pPr>
            <a:endParaRPr lang="en-US" dirty="0"/>
          </a:p>
        </p:txBody>
      </p:sp>
      <p:sp>
        <p:nvSpPr>
          <p:cNvPr id="2" name="TextBox 1">
            <a:extLst>
              <a:ext uri="{FF2B5EF4-FFF2-40B4-BE49-F238E27FC236}">
                <a16:creationId xmlns:a16="http://schemas.microsoft.com/office/drawing/2014/main" id="{74EADD2F-3FF2-4A8E-BD36-EA43C7DDFC14}"/>
              </a:ext>
            </a:extLst>
          </p:cNvPr>
          <p:cNvSpPr txBox="1"/>
          <p:nvPr/>
        </p:nvSpPr>
        <p:spPr>
          <a:xfrm>
            <a:off x="280408" y="4373066"/>
            <a:ext cx="11799297" cy="2385268"/>
          </a:xfrm>
          <a:prstGeom prst="rect">
            <a:avLst/>
          </a:prstGeom>
          <a:noFill/>
        </p:spPr>
        <p:txBody>
          <a:bodyPr wrap="square" rtlCol="0">
            <a:spAutoFit/>
          </a:bodyPr>
          <a:lstStyle/>
          <a:p>
            <a:r>
              <a:rPr lang="cy-GB" sz="2200" dirty="0"/>
              <a:t>Cofiwch y gellir adnabod unigolyn drwy/</a:t>
            </a:r>
            <a:r>
              <a:rPr lang="en-US" sz="2200" dirty="0">
                <a:solidFill>
                  <a:schemeClr val="accent1"/>
                </a:solidFill>
              </a:rPr>
              <a:t>Remember that a person's identity can be disclosed from:</a:t>
            </a:r>
          </a:p>
          <a:p>
            <a:pPr marL="742950" lvl="1" indent="-285750">
              <a:buFont typeface="Arial" panose="020B0604020202020204" pitchFamily="34" charset="0"/>
              <a:buChar char="•"/>
            </a:pPr>
            <a:r>
              <a:rPr lang="cy-GB" b="1" dirty="0"/>
              <a:t>Ddynodwyr uniongyrchol </a:t>
            </a:r>
            <a:r>
              <a:rPr lang="cy-GB" dirty="0"/>
              <a:t>megis enwau, cod post neu luniau.</a:t>
            </a:r>
            <a:endParaRPr lang="en-GB" dirty="0"/>
          </a:p>
          <a:p>
            <a:pPr marL="742950" lvl="1" indent="-285750">
              <a:buFont typeface="Arial" panose="020B0604020202020204" pitchFamily="34" charset="0"/>
              <a:buChar char="•"/>
            </a:pPr>
            <a:r>
              <a:rPr lang="cy-GB" b="1" dirty="0"/>
              <a:t>Dynodwyr anuniongyrchol </a:t>
            </a:r>
            <a:r>
              <a:rPr lang="cy-GB" dirty="0"/>
              <a:t>a allai, wth gael eu cysylltu â gwybodaeth arall, adnabod rhywun, er enghraifft, gwybodaeth am y gweithle, swydd, cyflog neu oedran.</a:t>
            </a:r>
            <a:endParaRPr lang="en-GB" dirty="0"/>
          </a:p>
          <a:p>
            <a:endParaRPr lang="en-US" dirty="0">
              <a:solidFill>
                <a:schemeClr val="accent1"/>
              </a:solidFill>
            </a:endParaRPr>
          </a:p>
          <a:p>
            <a:pPr marL="742950" lvl="1" indent="-285750">
              <a:buFont typeface="Arial" panose="020B0604020202020204" pitchFamily="34" charset="0"/>
              <a:buChar char="•"/>
            </a:pPr>
            <a:r>
              <a:rPr lang="en-US" b="1" dirty="0">
                <a:solidFill>
                  <a:schemeClr val="accent1"/>
                </a:solidFill>
              </a:rPr>
              <a:t>Direct identifiers</a:t>
            </a:r>
            <a:r>
              <a:rPr lang="en-US" dirty="0">
                <a:solidFill>
                  <a:schemeClr val="accent1"/>
                </a:solidFill>
              </a:rPr>
              <a:t> such as names, postcode information or pictures.</a:t>
            </a:r>
          </a:p>
          <a:p>
            <a:pPr marL="742950" lvl="1" indent="-285750">
              <a:buFont typeface="Arial" panose="020B0604020202020204" pitchFamily="34" charset="0"/>
              <a:buChar char="•"/>
            </a:pPr>
            <a:r>
              <a:rPr lang="en-US" b="1" dirty="0">
                <a:solidFill>
                  <a:schemeClr val="accent1"/>
                </a:solidFill>
              </a:rPr>
              <a:t>Indirect identifiers</a:t>
            </a:r>
            <a:r>
              <a:rPr lang="en-US" dirty="0">
                <a:solidFill>
                  <a:schemeClr val="accent1"/>
                </a:solidFill>
              </a:rPr>
              <a:t> which, when linked with other available information, could identify someone, for example information on workplace, occupation, salary or age.</a:t>
            </a:r>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35818" y="231660"/>
            <a:ext cx="675774" cy="675774"/>
          </a:xfrm>
          <a:prstGeom prst="rect">
            <a:avLst/>
          </a:prstGeom>
          <a:solidFill>
            <a:srgbClr val="FFFF00"/>
          </a:solidFill>
        </p:spPr>
      </p:pic>
    </p:spTree>
    <p:extLst>
      <p:ext uri="{BB962C8B-B14F-4D97-AF65-F5344CB8AC3E}">
        <p14:creationId xmlns:p14="http://schemas.microsoft.com/office/powerpoint/2010/main" val="13324296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401"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D42BF-9792-4A20-8412-A21BB5D7AE75}"/>
              </a:ext>
            </a:extLst>
          </p:cNvPr>
          <p:cNvSpPr txBox="1"/>
          <p:nvPr/>
        </p:nvSpPr>
        <p:spPr>
          <a:xfrm>
            <a:off x="733926" y="240804"/>
            <a:ext cx="10262937" cy="1446550"/>
          </a:xfrm>
          <a:prstGeom prst="rect">
            <a:avLst/>
          </a:prstGeom>
          <a:noFill/>
        </p:spPr>
        <p:txBody>
          <a:bodyPr wrap="square" rtlCol="0">
            <a:spAutoFit/>
          </a:bodyPr>
          <a:lstStyle/>
          <a:p>
            <a:r>
              <a:rPr lang="en-GB" sz="4400" dirty="0" err="1" smtClean="0"/>
              <a:t>Caniat</a:t>
            </a:r>
            <a:r>
              <a:rPr lang="en-US" sz="4000" dirty="0">
                <a:solidFill>
                  <a:srgbClr val="222222"/>
                </a:solidFill>
                <a:latin typeface="arial" panose="020B0604020202020204" pitchFamily="34" charset="0"/>
              </a:rPr>
              <a:t>â</a:t>
            </a:r>
            <a:r>
              <a:rPr lang="en-GB" sz="4400" dirty="0" smtClean="0"/>
              <a:t>d </a:t>
            </a:r>
            <a:r>
              <a:rPr lang="en-GB" sz="4400" dirty="0"/>
              <a:t>a </a:t>
            </a:r>
            <a:r>
              <a:rPr lang="en-GB" sz="4400" dirty="0" err="1"/>
              <a:t>chydsyniad</a:t>
            </a:r>
            <a:r>
              <a:rPr lang="en-GB" sz="4400" dirty="0"/>
              <a:t> </a:t>
            </a:r>
          </a:p>
          <a:p>
            <a:endParaRPr lang="en-GB" sz="4400" dirty="0"/>
          </a:p>
        </p:txBody>
      </p:sp>
      <p:sp>
        <p:nvSpPr>
          <p:cNvPr id="6" name="Rectangle 5">
            <a:extLst>
              <a:ext uri="{FF2B5EF4-FFF2-40B4-BE49-F238E27FC236}">
                <a16:creationId xmlns:a16="http://schemas.microsoft.com/office/drawing/2014/main" id="{1FF30434-860D-44C3-81DD-4372F4781EBC}"/>
              </a:ext>
            </a:extLst>
          </p:cNvPr>
          <p:cNvSpPr/>
          <p:nvPr/>
        </p:nvSpPr>
        <p:spPr>
          <a:xfrm>
            <a:off x="617621" y="1468431"/>
            <a:ext cx="11185358" cy="5539978"/>
          </a:xfrm>
          <a:prstGeom prst="rect">
            <a:avLst/>
          </a:prstGeom>
        </p:spPr>
        <p:txBody>
          <a:bodyPr wrap="square">
            <a:spAutoFit/>
          </a:bodyPr>
          <a:lstStyle/>
          <a:p>
            <a:pPr marL="285750" indent="-285750">
              <a:buFont typeface="Arial" panose="020B0604020202020204" pitchFamily="34" charset="0"/>
              <a:buChar char="•"/>
            </a:pPr>
            <a:r>
              <a:rPr lang="en-US" sz="2400" dirty="0">
                <a:solidFill>
                  <a:srgbClr val="222222"/>
                </a:solidFill>
                <a:latin typeface="arial" panose="020B0604020202020204" pitchFamily="34" charset="0"/>
              </a:rPr>
              <a:t>Mae </a:t>
            </a:r>
            <a:r>
              <a:rPr lang="en-US" sz="2400" dirty="0" err="1">
                <a:solidFill>
                  <a:srgbClr val="222222"/>
                </a:solidFill>
                <a:latin typeface="arial" panose="020B0604020202020204" pitchFamily="34" charset="0"/>
              </a:rPr>
              <a:t>caniatâd</a:t>
            </a:r>
            <a:r>
              <a:rPr lang="en-US" sz="2400" dirty="0">
                <a:solidFill>
                  <a:srgbClr val="222222"/>
                </a:solidFill>
                <a:latin typeface="arial" panose="020B0604020202020204" pitchFamily="34" charset="0"/>
              </a:rPr>
              <a:t> </a:t>
            </a:r>
            <a:r>
              <a:rPr lang="en-US" sz="2400" dirty="0" err="1" smtClean="0">
                <a:solidFill>
                  <a:srgbClr val="222222"/>
                </a:solidFill>
                <a:latin typeface="arial" panose="020B0604020202020204" pitchFamily="34" charset="0"/>
              </a:rPr>
              <a:t>gwybodus</a:t>
            </a:r>
            <a:r>
              <a:rPr lang="en-US" sz="2400" dirty="0" smtClean="0">
                <a:solidFill>
                  <a:srgbClr val="222222"/>
                </a:solidFill>
                <a:latin typeface="arial" panose="020B0604020202020204" pitchFamily="34" charset="0"/>
              </a:rPr>
              <a:t> (informed consent) </a:t>
            </a:r>
            <a:r>
              <a:rPr lang="en-US" sz="2400" dirty="0">
                <a:solidFill>
                  <a:srgbClr val="222222"/>
                </a:solidFill>
                <a:latin typeface="arial" panose="020B0604020202020204" pitchFamily="34" charset="0"/>
              </a:rPr>
              <a:t>yn </a:t>
            </a:r>
            <a:r>
              <a:rPr lang="en-US" sz="2400" dirty="0" err="1">
                <a:solidFill>
                  <a:srgbClr val="222222"/>
                </a:solidFill>
                <a:latin typeface="arial" panose="020B0604020202020204" pitchFamily="34" charset="0"/>
              </a:rPr>
              <a:t>gytundeb</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gwirfoddol</a:t>
            </a:r>
            <a:r>
              <a:rPr lang="en-US" sz="2400" dirty="0">
                <a:solidFill>
                  <a:srgbClr val="222222"/>
                </a:solidFill>
                <a:latin typeface="arial" panose="020B0604020202020204" pitchFamily="34" charset="0"/>
              </a:rPr>
              <a:t> i </a:t>
            </a:r>
            <a:r>
              <a:rPr lang="en-US" sz="2400" dirty="0" err="1">
                <a:solidFill>
                  <a:srgbClr val="222222"/>
                </a:solidFill>
                <a:latin typeface="arial" panose="020B0604020202020204" pitchFamily="34" charset="0"/>
              </a:rPr>
              <a:t>gymryd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rhan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mewn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ymchwil</a:t>
            </a:r>
            <a:r>
              <a:rPr lang="en-US" sz="2400" dirty="0">
                <a:solidFill>
                  <a:srgbClr val="222222"/>
                </a:solidFill>
                <a:latin typeface="arial" panose="020B0604020202020204" pitchFamily="34" charset="0"/>
              </a:rPr>
              <a:t>.</a:t>
            </a: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r>
              <a:rPr lang="en-US" sz="2400" dirty="0" err="1">
                <a:solidFill>
                  <a:srgbClr val="222222"/>
                </a:solidFill>
                <a:latin typeface="arial" panose="020B0604020202020204" pitchFamily="34" charset="0"/>
              </a:rPr>
              <a:t>Nid</a:t>
            </a:r>
            <a:r>
              <a:rPr lang="en-US" sz="2400" dirty="0">
                <a:solidFill>
                  <a:srgbClr val="222222"/>
                </a:solidFill>
                <a:latin typeface="arial" panose="020B0604020202020204" pitchFamily="34" charset="0"/>
              </a:rPr>
              <a:t> dim </a:t>
            </a:r>
            <a:r>
              <a:rPr lang="en-US" sz="2400" dirty="0" err="1">
                <a:solidFill>
                  <a:srgbClr val="222222"/>
                </a:solidFill>
                <a:latin typeface="arial" panose="020B0604020202020204" pitchFamily="34" charset="0"/>
              </a:rPr>
              <a:t>ond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ffurflen</a:t>
            </a:r>
            <a:r>
              <a:rPr lang="en-US" sz="2400" dirty="0">
                <a:solidFill>
                  <a:srgbClr val="222222"/>
                </a:solidFill>
                <a:latin typeface="arial" panose="020B0604020202020204" pitchFamily="34" charset="0"/>
              </a:rPr>
              <a:t> a </a:t>
            </a:r>
            <a:r>
              <a:rPr lang="en-US" sz="2400" dirty="0" err="1">
                <a:solidFill>
                  <a:srgbClr val="222222"/>
                </a:solidFill>
                <a:latin typeface="arial" panose="020B0604020202020204" pitchFamily="34" charset="0"/>
              </a:rPr>
              <a:t>lofnodir</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ond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mae'n</a:t>
            </a:r>
            <a:r>
              <a:rPr lang="en-US" sz="2400" dirty="0">
                <a:solidFill>
                  <a:srgbClr val="222222"/>
                </a:solidFill>
                <a:latin typeface="arial" panose="020B0604020202020204" pitchFamily="34" charset="0"/>
              </a:rPr>
              <a:t> broses </a:t>
            </a:r>
            <a:r>
              <a:rPr lang="en-US" sz="2400" dirty="0" err="1">
                <a:solidFill>
                  <a:srgbClr val="222222"/>
                </a:solidFill>
                <a:latin typeface="arial" panose="020B0604020202020204" pitchFamily="34" charset="0"/>
              </a:rPr>
              <a:t>lle</a:t>
            </a:r>
            <a:r>
              <a:rPr lang="en-US" sz="2400" dirty="0">
                <a:solidFill>
                  <a:srgbClr val="222222"/>
                </a:solidFill>
                <a:latin typeface="arial" panose="020B0604020202020204" pitchFamily="34" charset="0"/>
              </a:rPr>
              <a:t> mae </a:t>
            </a:r>
            <a:r>
              <a:rPr lang="en-US" sz="2400" dirty="0" err="1">
                <a:solidFill>
                  <a:srgbClr val="222222"/>
                </a:solidFill>
                <a:latin typeface="arial" panose="020B0604020202020204" pitchFamily="34" charset="0"/>
              </a:rPr>
              <a:t>gan</a:t>
            </a:r>
            <a:r>
              <a:rPr lang="en-US" sz="2400" dirty="0">
                <a:solidFill>
                  <a:srgbClr val="222222"/>
                </a:solidFill>
                <a:latin typeface="arial" panose="020B0604020202020204" pitchFamily="34" charset="0"/>
              </a:rPr>
              <a:t> y </a:t>
            </a:r>
            <a:r>
              <a:rPr lang="en-US" sz="2400" dirty="0" err="1">
                <a:solidFill>
                  <a:srgbClr val="222222"/>
                </a:solidFill>
                <a:latin typeface="arial" panose="020B0604020202020204" pitchFamily="34" charset="0"/>
              </a:rPr>
              <a:t>pwnc</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ddealltwriaeth</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o'r</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ymchwil</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a'i</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risgiau</a:t>
            </a:r>
            <a:r>
              <a:rPr lang="en-US" sz="2400" dirty="0">
                <a:solidFill>
                  <a:srgbClr val="222222"/>
                </a:solidFill>
                <a:latin typeface="arial" panose="020B0604020202020204" pitchFamily="34" charset="0"/>
              </a:rPr>
              <a:t>.</a:t>
            </a: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r>
              <a:rPr lang="en-US" sz="2400" dirty="0">
                <a:solidFill>
                  <a:srgbClr val="222222"/>
                </a:solidFill>
                <a:latin typeface="arial" panose="020B0604020202020204" pitchFamily="34" charset="0"/>
              </a:rPr>
              <a:t>Mae </a:t>
            </a:r>
            <a:r>
              <a:rPr lang="en-US" sz="2400" dirty="0" err="1">
                <a:solidFill>
                  <a:srgbClr val="222222"/>
                </a:solidFill>
                <a:latin typeface="arial" panose="020B0604020202020204" pitchFamily="34" charset="0"/>
              </a:rPr>
              <a:t>caniatâd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gwybodus</a:t>
            </a:r>
            <a:r>
              <a:rPr lang="en-US" sz="2400" dirty="0">
                <a:solidFill>
                  <a:srgbClr val="222222"/>
                </a:solidFill>
                <a:latin typeface="arial" panose="020B0604020202020204" pitchFamily="34" charset="0"/>
              </a:rPr>
              <a:t> yn </a:t>
            </a:r>
            <a:r>
              <a:rPr lang="en-US" sz="2400" dirty="0" err="1">
                <a:solidFill>
                  <a:srgbClr val="222222"/>
                </a:solidFill>
                <a:latin typeface="arial" panose="020B0604020202020204" pitchFamily="34" charset="0"/>
              </a:rPr>
              <a:t>hanfodol</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cyn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dechrau</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ar</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eich</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ymchwil</a:t>
            </a:r>
            <a:r>
              <a:rPr lang="en-US" sz="2400" dirty="0">
                <a:solidFill>
                  <a:srgbClr val="222222"/>
                </a:solidFill>
                <a:latin typeface="arial" panose="020B0604020202020204" pitchFamily="34" charset="0"/>
              </a:rPr>
              <a:t>.</a:t>
            </a:r>
          </a:p>
          <a:p>
            <a:pPr marL="285750" indent="-285750">
              <a:buFont typeface="Arial" panose="020B0604020202020204" pitchFamily="34" charset="0"/>
              <a:buChar char="•"/>
            </a:pPr>
            <a:endParaRPr lang="en-US" sz="2400" dirty="0">
              <a:solidFill>
                <a:srgbClr val="222222"/>
              </a:solidFill>
              <a:latin typeface="arial" panose="020B0604020202020204" pitchFamily="34" charset="0"/>
            </a:endParaRPr>
          </a:p>
          <a:p>
            <a:pPr marL="285750" indent="-285750">
              <a:buFont typeface="Arial" panose="020B0604020202020204" pitchFamily="34" charset="0"/>
              <a:buChar char="•"/>
            </a:pPr>
            <a:r>
              <a:rPr lang="en-US" sz="2400" dirty="0">
                <a:solidFill>
                  <a:srgbClr val="222222"/>
                </a:solidFill>
                <a:latin typeface="arial" panose="020B0604020202020204" pitchFamily="34" charset="0"/>
              </a:rPr>
              <a:t>Mae </a:t>
            </a:r>
            <a:r>
              <a:rPr lang="en-US" sz="2400" b="1" dirty="0" err="1">
                <a:solidFill>
                  <a:srgbClr val="222222"/>
                </a:solidFill>
                <a:latin typeface="arial" panose="020B0604020202020204" pitchFamily="34" charset="0"/>
              </a:rPr>
              <a:t>cydsyniad</a:t>
            </a:r>
            <a:r>
              <a:rPr lang="en-US" sz="2400" dirty="0">
                <a:solidFill>
                  <a:srgbClr val="222222"/>
                </a:solidFill>
                <a:latin typeface="arial" panose="020B0604020202020204" pitchFamily="34" charset="0"/>
              </a:rPr>
              <a:t> </a:t>
            </a:r>
            <a:r>
              <a:rPr lang="en-US" sz="2400" dirty="0" smtClean="0">
                <a:solidFill>
                  <a:srgbClr val="222222"/>
                </a:solidFill>
                <a:latin typeface="arial" panose="020B0604020202020204" pitchFamily="34" charset="0"/>
              </a:rPr>
              <a:t>(assent) yn </a:t>
            </a:r>
            <a:r>
              <a:rPr lang="en-US" sz="2400" dirty="0" err="1">
                <a:solidFill>
                  <a:srgbClr val="222222"/>
                </a:solidFill>
                <a:latin typeface="arial" panose="020B0604020202020204" pitchFamily="34" charset="0"/>
              </a:rPr>
              <a:t>derm</a:t>
            </a:r>
            <a:r>
              <a:rPr lang="en-US" sz="2400" dirty="0">
                <a:solidFill>
                  <a:srgbClr val="222222"/>
                </a:solidFill>
                <a:latin typeface="arial" panose="020B0604020202020204" pitchFamily="34" charset="0"/>
              </a:rPr>
              <a:t> a </a:t>
            </a:r>
            <a:r>
              <a:rPr lang="en-US" sz="2400" dirty="0" err="1">
                <a:solidFill>
                  <a:srgbClr val="222222"/>
                </a:solidFill>
                <a:latin typeface="arial" panose="020B0604020202020204" pitchFamily="34" charset="0"/>
              </a:rPr>
              <a:t>ddefnyddir</a:t>
            </a:r>
            <a:r>
              <a:rPr lang="en-US" sz="2400" dirty="0">
                <a:solidFill>
                  <a:srgbClr val="222222"/>
                </a:solidFill>
                <a:latin typeface="arial" panose="020B0604020202020204" pitchFamily="34" charset="0"/>
              </a:rPr>
              <a:t> i </a:t>
            </a:r>
            <a:r>
              <a:rPr lang="en-US" sz="2400" dirty="0" err="1">
                <a:solidFill>
                  <a:srgbClr val="222222"/>
                </a:solidFill>
                <a:latin typeface="arial" panose="020B0604020202020204" pitchFamily="34" charset="0"/>
              </a:rPr>
              <a:t>fynegi</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parodrwydd</a:t>
            </a:r>
            <a:r>
              <a:rPr lang="en-US" sz="2400" dirty="0">
                <a:solidFill>
                  <a:srgbClr val="222222"/>
                </a:solidFill>
                <a:latin typeface="arial" panose="020B0604020202020204" pitchFamily="34" charset="0"/>
              </a:rPr>
              <a:t> i </a:t>
            </a:r>
            <a:r>
              <a:rPr lang="en-US" sz="2400" dirty="0" err="1">
                <a:solidFill>
                  <a:srgbClr val="222222"/>
                </a:solidFill>
                <a:latin typeface="arial" panose="020B0604020202020204" pitchFamily="34" charset="0"/>
              </a:rPr>
              <a:t>gymryd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rhan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mewn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ymchwil</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gan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bersonau</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sydd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drwy</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ddiffiniad</a:t>
            </a:r>
            <a:r>
              <a:rPr lang="en-US" sz="2400" dirty="0">
                <a:solidFill>
                  <a:srgbClr val="222222"/>
                </a:solidFill>
                <a:latin typeface="arial" panose="020B0604020202020204" pitchFamily="34" charset="0"/>
              </a:rPr>
              <a:t>, yn </a:t>
            </a:r>
            <a:r>
              <a:rPr lang="en-US" sz="2400" dirty="0" err="1">
                <a:solidFill>
                  <a:srgbClr val="222222"/>
                </a:solidFill>
                <a:latin typeface="arial" panose="020B0604020202020204" pitchFamily="34" charset="0"/>
              </a:rPr>
              <a:t>rhy</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ifanc</a:t>
            </a:r>
            <a:r>
              <a:rPr lang="en-US" sz="2400" dirty="0">
                <a:solidFill>
                  <a:srgbClr val="222222"/>
                </a:solidFill>
                <a:latin typeface="arial" panose="020B0604020202020204" pitchFamily="34" charset="0"/>
              </a:rPr>
              <a:t> i </a:t>
            </a:r>
            <a:r>
              <a:rPr lang="en-US" sz="2400" dirty="0" err="1">
                <a:solidFill>
                  <a:srgbClr val="222222"/>
                </a:solidFill>
                <a:latin typeface="arial" panose="020B0604020202020204" pitchFamily="34" charset="0"/>
              </a:rPr>
              <a:t>roi</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caniatâd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gwybodus</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ond</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sy'n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ddigon</a:t>
            </a:r>
            <a:r>
              <a:rPr lang="en-US" sz="2400" dirty="0">
                <a:solidFill>
                  <a:srgbClr val="222222"/>
                </a:solidFill>
                <a:latin typeface="arial" panose="020B0604020202020204" pitchFamily="34" charset="0"/>
              </a:rPr>
              <a:t> hen i </a:t>
            </a:r>
            <a:r>
              <a:rPr lang="en-US" sz="2400" dirty="0" err="1">
                <a:solidFill>
                  <a:srgbClr val="222222"/>
                </a:solidFill>
                <a:latin typeface="arial" panose="020B0604020202020204" pitchFamily="34" charset="0"/>
              </a:rPr>
              <a:t>ddeall</a:t>
            </a:r>
            <a:r>
              <a:rPr lang="en-US" sz="2400" dirty="0">
                <a:solidFill>
                  <a:srgbClr val="222222"/>
                </a:solidFill>
                <a:latin typeface="arial" panose="020B0604020202020204" pitchFamily="34" charset="0"/>
              </a:rPr>
              <a:t> yr </a:t>
            </a:r>
            <a:r>
              <a:rPr lang="en-US" sz="2400" dirty="0" err="1">
                <a:solidFill>
                  <a:srgbClr val="222222"/>
                </a:solidFill>
                <a:latin typeface="arial" panose="020B0604020202020204" pitchFamily="34" charset="0"/>
              </a:rPr>
              <a:t>ymchwil</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arfaethedig</a:t>
            </a:r>
            <a:r>
              <a:rPr lang="en-US" sz="2400" dirty="0">
                <a:solidFill>
                  <a:srgbClr val="222222"/>
                </a:solidFill>
                <a:latin typeface="arial" panose="020B0604020202020204" pitchFamily="34" charset="0"/>
              </a:rPr>
              <a:t> yn </a:t>
            </a:r>
            <a:r>
              <a:rPr lang="en-US" sz="2400" dirty="0" err="1">
                <a:solidFill>
                  <a:srgbClr val="222222"/>
                </a:solidFill>
                <a:latin typeface="arial" panose="020B0604020202020204" pitchFamily="34" charset="0"/>
              </a:rPr>
              <a:t>gyffredinol</a:t>
            </a:r>
            <a:r>
              <a:rPr lang="en-US" sz="2400" dirty="0">
                <a:solidFill>
                  <a:srgbClr val="222222"/>
                </a:solidFill>
                <a:latin typeface="arial" panose="020B0604020202020204" pitchFamily="34" charset="0"/>
              </a:rPr>
              <a:t>, ei </a:t>
            </a:r>
            <a:r>
              <a:rPr lang="en-US" sz="2400" dirty="0" err="1">
                <a:solidFill>
                  <a:srgbClr val="222222"/>
                </a:solidFill>
                <a:latin typeface="arial" panose="020B0604020202020204" pitchFamily="34" charset="0"/>
              </a:rPr>
              <a:t>risgiau</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disgwyliedig</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a'r</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manteision</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posibl</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a'r</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gweithgareddau</a:t>
            </a:r>
            <a:r>
              <a:rPr lang="en-US" sz="2400" dirty="0">
                <a:solidFill>
                  <a:srgbClr val="222222"/>
                </a:solidFill>
                <a:latin typeface="arial" panose="020B0604020202020204" pitchFamily="34" charset="0"/>
              </a:rPr>
              <a:t> a </a:t>
            </a:r>
            <a:r>
              <a:rPr lang="en-US" sz="2400" dirty="0" err="1">
                <a:solidFill>
                  <a:srgbClr val="222222"/>
                </a:solidFill>
                <a:latin typeface="arial" panose="020B0604020202020204" pitchFamily="34" charset="0"/>
              </a:rPr>
              <a:t>ddisgwylir</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ganddynt</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fel</a:t>
            </a:r>
            <a:r>
              <a:rPr lang="en-US" sz="2400" dirty="0">
                <a:solidFill>
                  <a:srgbClr val="222222"/>
                </a:solidFill>
                <a:latin typeface="arial" panose="020B0604020202020204" pitchFamily="34" charset="0"/>
              </a:rPr>
              <a:t> </a:t>
            </a:r>
            <a:r>
              <a:rPr lang="en-US" sz="2400" dirty="0" err="1">
                <a:solidFill>
                  <a:srgbClr val="222222"/>
                </a:solidFill>
                <a:latin typeface="arial" panose="020B0604020202020204" pitchFamily="34" charset="0"/>
              </a:rPr>
              <a:t>pynciau</a:t>
            </a:r>
            <a:r>
              <a:rPr lang="en-US" sz="2400" dirty="0">
                <a:solidFill>
                  <a:srgbClr val="222222"/>
                </a:solidFill>
                <a:latin typeface="arial" panose="020B0604020202020204" pitchFamily="34" charset="0"/>
              </a:rPr>
              <a:t>.</a:t>
            </a:r>
          </a:p>
          <a:p>
            <a:pPr marL="285750" indent="-285750">
              <a:buFont typeface="Arial" panose="020B0604020202020204" pitchFamily="34" charset="0"/>
              <a:buChar char="•"/>
            </a:pPr>
            <a:endParaRPr lang="en-US" sz="2400" b="1" dirty="0">
              <a:solidFill>
                <a:srgbClr val="222222"/>
              </a:solidFill>
              <a:latin typeface="arial" panose="020B0604020202020204" pitchFamily="34" charset="0"/>
            </a:endParaRPr>
          </a:p>
          <a:p>
            <a:endParaRPr lang="en-US" dirty="0">
              <a:solidFill>
                <a:srgbClr val="222222"/>
              </a:solidFill>
              <a:latin typeface="arial" panose="020B0604020202020204" pitchFamily="34" charset="0"/>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42720" y="397417"/>
            <a:ext cx="749607" cy="749607"/>
          </a:xfrm>
          <a:prstGeom prst="rect">
            <a:avLst/>
          </a:prstGeom>
          <a:solidFill>
            <a:srgbClr val="FFFF00"/>
          </a:solidFill>
        </p:spPr>
      </p:pic>
    </p:spTree>
    <p:extLst>
      <p:ext uri="{BB962C8B-B14F-4D97-AF65-F5344CB8AC3E}">
        <p14:creationId xmlns:p14="http://schemas.microsoft.com/office/powerpoint/2010/main" val="2889015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78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D42BF-9792-4A20-8412-A21BB5D7AE75}"/>
              </a:ext>
            </a:extLst>
          </p:cNvPr>
          <p:cNvSpPr txBox="1"/>
          <p:nvPr/>
        </p:nvSpPr>
        <p:spPr>
          <a:xfrm>
            <a:off x="733926" y="517358"/>
            <a:ext cx="10912642" cy="954107"/>
          </a:xfrm>
          <a:prstGeom prst="rect">
            <a:avLst/>
          </a:prstGeom>
          <a:noFill/>
        </p:spPr>
        <p:txBody>
          <a:bodyPr wrap="square" rtlCol="0">
            <a:spAutoFit/>
          </a:bodyPr>
          <a:lstStyle/>
          <a:p>
            <a:r>
              <a:rPr lang="cy-GB" sz="2800" b="1" dirty="0"/>
              <a:t>Caniatâd a chydsyniad – beth yw’r gwahaniaeth? </a:t>
            </a:r>
          </a:p>
          <a:p>
            <a:r>
              <a:rPr lang="en-GB" sz="2800" b="1" dirty="0"/>
              <a:t>Consent and assent – what is the difference?</a:t>
            </a:r>
          </a:p>
        </p:txBody>
      </p:sp>
      <p:sp>
        <p:nvSpPr>
          <p:cNvPr id="2" name="Speech Bubble: Rectangle with Corners Rounded 1">
            <a:extLst>
              <a:ext uri="{FF2B5EF4-FFF2-40B4-BE49-F238E27FC236}">
                <a16:creationId xmlns:a16="http://schemas.microsoft.com/office/drawing/2014/main" id="{8CF930DA-255F-4129-B41D-1BF9F120906D}"/>
              </a:ext>
            </a:extLst>
          </p:cNvPr>
          <p:cNvSpPr/>
          <p:nvPr/>
        </p:nvSpPr>
        <p:spPr>
          <a:xfrm>
            <a:off x="908383" y="2033337"/>
            <a:ext cx="4728411" cy="4211052"/>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peech Bubble: Rectangle with Corners Rounded 6">
            <a:extLst>
              <a:ext uri="{FF2B5EF4-FFF2-40B4-BE49-F238E27FC236}">
                <a16:creationId xmlns:a16="http://schemas.microsoft.com/office/drawing/2014/main" id="{FE86FCBB-553D-4B51-8689-4299514543AD}"/>
              </a:ext>
            </a:extLst>
          </p:cNvPr>
          <p:cNvSpPr/>
          <p:nvPr/>
        </p:nvSpPr>
        <p:spPr>
          <a:xfrm>
            <a:off x="5919537" y="2033337"/>
            <a:ext cx="4728411" cy="4211052"/>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062838B-6214-4618-AD62-5C990442C896}"/>
              </a:ext>
            </a:extLst>
          </p:cNvPr>
          <p:cNvSpPr txBox="1"/>
          <p:nvPr/>
        </p:nvSpPr>
        <p:spPr>
          <a:xfrm>
            <a:off x="1185109" y="2283170"/>
            <a:ext cx="4174958" cy="3108543"/>
          </a:xfrm>
          <a:prstGeom prst="rect">
            <a:avLst/>
          </a:prstGeom>
          <a:noFill/>
        </p:spPr>
        <p:txBody>
          <a:bodyPr wrap="square" rtlCol="0">
            <a:spAutoFit/>
          </a:bodyPr>
          <a:lstStyle/>
          <a:p>
            <a:r>
              <a:rPr lang="cy-GB" sz="2800" dirty="0"/>
              <a:t>Gall caniatâd ond cael ei roi gan unigolion sydd wedi cyrraedd 18 oed </a:t>
            </a:r>
          </a:p>
          <a:p>
            <a:endParaRPr lang="cy-GB" sz="2800" b="1" dirty="0"/>
          </a:p>
          <a:p>
            <a:r>
              <a:rPr lang="en-GB" sz="2800" dirty="0">
                <a:solidFill>
                  <a:schemeClr val="accent1"/>
                </a:solidFill>
              </a:rPr>
              <a:t>Consent may only be given by individuals who have reached the age of 18</a:t>
            </a:r>
          </a:p>
        </p:txBody>
      </p:sp>
      <p:sp>
        <p:nvSpPr>
          <p:cNvPr id="9" name="TextBox 8">
            <a:extLst>
              <a:ext uri="{FF2B5EF4-FFF2-40B4-BE49-F238E27FC236}">
                <a16:creationId xmlns:a16="http://schemas.microsoft.com/office/drawing/2014/main" id="{1B293A62-FCD9-416F-B36B-3C34BF87EE12}"/>
              </a:ext>
            </a:extLst>
          </p:cNvPr>
          <p:cNvSpPr txBox="1"/>
          <p:nvPr/>
        </p:nvSpPr>
        <p:spPr>
          <a:xfrm>
            <a:off x="6190247" y="2153704"/>
            <a:ext cx="4457701" cy="3970318"/>
          </a:xfrm>
          <a:prstGeom prst="rect">
            <a:avLst/>
          </a:prstGeom>
          <a:noFill/>
        </p:spPr>
        <p:txBody>
          <a:bodyPr wrap="square" rtlCol="0">
            <a:spAutoFit/>
          </a:bodyPr>
          <a:lstStyle/>
          <a:p>
            <a:r>
              <a:rPr lang="cy-GB" sz="2800" dirty="0"/>
              <a:t>Cydsyniad yw cytundeb rhywun sy ddim yn gallu rhoi caniatâd cyfreithiol i gymryd rhan mewn gweithgaredd </a:t>
            </a:r>
          </a:p>
          <a:p>
            <a:endParaRPr lang="en-GB" sz="2800" dirty="0"/>
          </a:p>
          <a:p>
            <a:r>
              <a:rPr lang="en-GB" sz="2800" dirty="0">
                <a:solidFill>
                  <a:schemeClr val="accent1"/>
                </a:solidFill>
              </a:rPr>
              <a:t>Assent is the agreement of someone not able to give legal consent to participate in an activity </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40452" y="364958"/>
            <a:ext cx="906116" cy="906116"/>
          </a:xfrm>
          <a:prstGeom prst="rect">
            <a:avLst/>
          </a:prstGeom>
          <a:solidFill>
            <a:srgbClr val="FFFF00"/>
          </a:solidFill>
        </p:spPr>
      </p:pic>
    </p:spTree>
    <p:extLst>
      <p:ext uri="{BB962C8B-B14F-4D97-AF65-F5344CB8AC3E}">
        <p14:creationId xmlns:p14="http://schemas.microsoft.com/office/powerpoint/2010/main" val="41983704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452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AD87D0-2F1D-40DE-80FA-FF6D9F6450C1}"/>
              </a:ext>
            </a:extLst>
          </p:cNvPr>
          <p:cNvPicPr>
            <a:picLocks noChangeAspect="1"/>
          </p:cNvPicPr>
          <p:nvPr/>
        </p:nvPicPr>
        <p:blipFill rotWithShape="1">
          <a:blip r:embed="rId5"/>
          <a:srcRect l="18059" t="45439" r="39112" b="30701"/>
          <a:stretch/>
        </p:blipFill>
        <p:spPr>
          <a:xfrm>
            <a:off x="541420" y="1153343"/>
            <a:ext cx="11403277" cy="3573380"/>
          </a:xfrm>
          <a:prstGeom prst="rect">
            <a:avLst/>
          </a:prstGeom>
        </p:spPr>
      </p:pic>
      <p:sp>
        <p:nvSpPr>
          <p:cNvPr id="3" name="TextBox 2">
            <a:extLst>
              <a:ext uri="{FF2B5EF4-FFF2-40B4-BE49-F238E27FC236}">
                <a16:creationId xmlns:a16="http://schemas.microsoft.com/office/drawing/2014/main" id="{0C752829-91B1-4C80-B8DD-C043B0E9AAD7}"/>
              </a:ext>
            </a:extLst>
          </p:cNvPr>
          <p:cNvSpPr txBox="1"/>
          <p:nvPr/>
        </p:nvSpPr>
        <p:spPr>
          <a:xfrm>
            <a:off x="842211" y="4819108"/>
            <a:ext cx="9914021" cy="646331"/>
          </a:xfrm>
          <a:prstGeom prst="rect">
            <a:avLst/>
          </a:prstGeom>
          <a:noFill/>
        </p:spPr>
        <p:txBody>
          <a:bodyPr wrap="square" rtlCol="0">
            <a:spAutoFit/>
          </a:bodyPr>
          <a:lstStyle/>
          <a:p>
            <a:r>
              <a:rPr lang="en-GB" b="1" dirty="0"/>
              <a:t>Source</a:t>
            </a:r>
            <a:r>
              <a:rPr lang="en-GB" dirty="0"/>
              <a:t>: Pyle, A and Daniels, E (2015).  Using a picture book to gain assent in research with young children.  Early Child Development and Care  </a:t>
            </a:r>
          </a:p>
        </p:txBody>
      </p:sp>
      <p:pic>
        <p:nvPicPr>
          <p:cNvPr id="1026" name="Picture 2" descr="Click Bar And Finger Vector Web Button Icon Template Stock Vector ...">
            <a:hlinkClick r:id="rId6"/>
            <a:extLst>
              <a:ext uri="{FF2B5EF4-FFF2-40B4-BE49-F238E27FC236}">
                <a16:creationId xmlns:a16="http://schemas.microsoft.com/office/drawing/2014/main" id="{86716D2C-1A24-40ED-8B9E-2D4E255436B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79" t="28149" r="6568" b="23462"/>
          <a:stretch/>
        </p:blipFill>
        <p:spPr bwMode="auto">
          <a:xfrm>
            <a:off x="8578517" y="5465439"/>
            <a:ext cx="2177715" cy="92643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72799" y="262226"/>
            <a:ext cx="771993" cy="771993"/>
          </a:xfrm>
          <a:prstGeom prst="rect">
            <a:avLst/>
          </a:prstGeom>
          <a:solidFill>
            <a:srgbClr val="FFFF00"/>
          </a:solidFill>
        </p:spPr>
      </p:pic>
    </p:spTree>
    <p:extLst>
      <p:ext uri="{BB962C8B-B14F-4D97-AF65-F5344CB8AC3E}">
        <p14:creationId xmlns:p14="http://schemas.microsoft.com/office/powerpoint/2010/main" val="29655754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2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1A16F4-FF95-46F4-849F-CB645B71D8BB}"/>
              </a:ext>
            </a:extLst>
          </p:cNvPr>
          <p:cNvPicPr>
            <a:picLocks noChangeAspect="1"/>
          </p:cNvPicPr>
          <p:nvPr/>
        </p:nvPicPr>
        <p:blipFill>
          <a:blip r:embed="rId5"/>
          <a:stretch>
            <a:fillRect/>
          </a:stretch>
        </p:blipFill>
        <p:spPr>
          <a:xfrm>
            <a:off x="4686800" y="161925"/>
            <a:ext cx="4286250" cy="3267075"/>
          </a:xfrm>
          <a:prstGeom prst="rect">
            <a:avLst/>
          </a:prstGeom>
        </p:spPr>
      </p:pic>
      <p:pic>
        <p:nvPicPr>
          <p:cNvPr id="6" name="Picture 5" descr="A picture containing clothing, paper, bag, items&#10;&#10;Description automatically generated">
            <a:extLst>
              <a:ext uri="{FF2B5EF4-FFF2-40B4-BE49-F238E27FC236}">
                <a16:creationId xmlns:a16="http://schemas.microsoft.com/office/drawing/2014/main" id="{88325FB6-7500-44D3-AFF5-82278F0348BC}"/>
              </a:ext>
            </a:extLst>
          </p:cNvPr>
          <p:cNvPicPr>
            <a:picLocks noChangeAspect="1"/>
          </p:cNvPicPr>
          <p:nvPr/>
        </p:nvPicPr>
        <p:blipFill rotWithShape="1">
          <a:blip r:embed="rId6">
            <a:extLst>
              <a:ext uri="{28A0092B-C50C-407E-A947-70E740481C1C}">
                <a14:useLocalDpi xmlns:a14="http://schemas.microsoft.com/office/drawing/2010/main" val="0"/>
              </a:ext>
            </a:extLst>
          </a:blip>
          <a:srcRect t="49391"/>
          <a:stretch/>
        </p:blipFill>
        <p:spPr>
          <a:xfrm>
            <a:off x="4177568" y="4038918"/>
            <a:ext cx="4928379" cy="2494229"/>
          </a:xfrm>
          <a:prstGeom prst="rect">
            <a:avLst/>
          </a:prstGeom>
        </p:spPr>
      </p:pic>
      <p:pic>
        <p:nvPicPr>
          <p:cNvPr id="12" name="Picture 11">
            <a:extLst>
              <a:ext uri="{FF2B5EF4-FFF2-40B4-BE49-F238E27FC236}">
                <a16:creationId xmlns:a16="http://schemas.microsoft.com/office/drawing/2014/main" id="{3C672113-297D-4E58-BB36-7B70C7448651}"/>
              </a:ext>
            </a:extLst>
          </p:cNvPr>
          <p:cNvPicPr>
            <a:picLocks noChangeAspect="1"/>
          </p:cNvPicPr>
          <p:nvPr/>
        </p:nvPicPr>
        <p:blipFill rotWithShape="1">
          <a:blip r:embed="rId7"/>
          <a:srcRect l="70066" t="15088" r="15822" b="44817"/>
          <a:stretch/>
        </p:blipFill>
        <p:spPr>
          <a:xfrm>
            <a:off x="8718425" y="1158197"/>
            <a:ext cx="3142876" cy="5022922"/>
          </a:xfrm>
          <a:prstGeom prst="rect">
            <a:avLst/>
          </a:prstGeom>
        </p:spPr>
      </p:pic>
      <p:pic>
        <p:nvPicPr>
          <p:cNvPr id="2" name="Picture 1">
            <a:extLst>
              <a:ext uri="{FF2B5EF4-FFF2-40B4-BE49-F238E27FC236}">
                <a16:creationId xmlns:a16="http://schemas.microsoft.com/office/drawing/2014/main" id="{C7D8CDF0-5C4B-43F5-83DC-B3FEF7FE38E3}"/>
              </a:ext>
            </a:extLst>
          </p:cNvPr>
          <p:cNvPicPr>
            <a:picLocks noChangeAspect="1"/>
          </p:cNvPicPr>
          <p:nvPr/>
        </p:nvPicPr>
        <p:blipFill>
          <a:blip r:embed="rId8"/>
          <a:stretch>
            <a:fillRect/>
          </a:stretch>
        </p:blipFill>
        <p:spPr>
          <a:xfrm rot="21600000">
            <a:off x="330700" y="1642232"/>
            <a:ext cx="4356100" cy="3267075"/>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57809" y="244083"/>
            <a:ext cx="712033" cy="712033"/>
          </a:xfrm>
          <a:prstGeom prst="rect">
            <a:avLst/>
          </a:prstGeom>
          <a:solidFill>
            <a:srgbClr val="FFFF00"/>
          </a:solidFill>
        </p:spPr>
      </p:pic>
    </p:spTree>
    <p:extLst>
      <p:ext uri="{BB962C8B-B14F-4D97-AF65-F5344CB8AC3E}">
        <p14:creationId xmlns:p14="http://schemas.microsoft.com/office/powerpoint/2010/main" val="37076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72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5B6EC255-CFF1-4586-A80B-197C3F7F9D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72830" y="4439651"/>
            <a:ext cx="3512248" cy="1524377"/>
          </a:xfrm>
          <a:prstGeom prst="rect">
            <a:avLst/>
          </a:prstGeom>
        </p:spPr>
      </p:pic>
      <p:sp>
        <p:nvSpPr>
          <p:cNvPr id="4" name="TextBox 3">
            <a:extLst>
              <a:ext uri="{FF2B5EF4-FFF2-40B4-BE49-F238E27FC236}">
                <a16:creationId xmlns:a16="http://schemas.microsoft.com/office/drawing/2014/main" id="{15C1A4D4-F1A7-4DA2-9BE0-6629EDC58374}"/>
              </a:ext>
            </a:extLst>
          </p:cNvPr>
          <p:cNvSpPr txBox="1"/>
          <p:nvPr/>
        </p:nvSpPr>
        <p:spPr>
          <a:xfrm>
            <a:off x="559419" y="1237596"/>
            <a:ext cx="11073161" cy="4955203"/>
          </a:xfrm>
          <a:prstGeom prst="rect">
            <a:avLst/>
          </a:prstGeom>
          <a:noFill/>
        </p:spPr>
        <p:txBody>
          <a:bodyPr wrap="square" rtlCol="0">
            <a:spAutoFit/>
          </a:bodyPr>
          <a:lstStyle/>
          <a:p>
            <a:r>
              <a:rPr lang="cy-GB" sz="2400" b="1" dirty="0"/>
              <a:t>Gan ddefnyddio cynnwys y sesiwn hon, lluniwch </a:t>
            </a:r>
            <a:r>
              <a:rPr lang="cy-GB" sz="2400" b="1" dirty="0">
                <a:solidFill>
                  <a:srgbClr val="FF0000"/>
                </a:solidFill>
              </a:rPr>
              <a:t>UN sleid PowerPoint </a:t>
            </a:r>
            <a:r>
              <a:rPr lang="cy-GB" sz="2400" b="1" dirty="0"/>
              <a:t>sy’n mynd i’r afael â’r cwestiynau canlynol. Bydd angen i chi </a:t>
            </a:r>
            <a:r>
              <a:rPr lang="cy-GB" sz="2400" b="1" u="sng" dirty="0"/>
              <a:t>gyfeirnodi ffynonellau</a:t>
            </a:r>
            <a:r>
              <a:rPr lang="cy-GB" sz="2400" b="1" dirty="0"/>
              <a:t> wrth ysgrifennu’ch aseiniad, felly edrychwch ar ganllawiau BERA (2018) a ffynonellau perthnasol eraill.</a:t>
            </a:r>
          </a:p>
          <a:p>
            <a:endParaRPr lang="en-GB" sz="2400" dirty="0"/>
          </a:p>
          <a:p>
            <a:r>
              <a:rPr lang="en-GB" sz="2400" b="1" dirty="0">
                <a:solidFill>
                  <a:schemeClr val="accent1"/>
                </a:solidFill>
              </a:rPr>
              <a:t>Using the content of this session, produce </a:t>
            </a:r>
            <a:r>
              <a:rPr lang="en-GB" sz="2400" b="1" dirty="0">
                <a:solidFill>
                  <a:srgbClr val="FF0000"/>
                </a:solidFill>
              </a:rPr>
              <a:t>ONE power point slide </a:t>
            </a:r>
            <a:r>
              <a:rPr lang="en-GB" sz="2400" b="1" dirty="0">
                <a:solidFill>
                  <a:schemeClr val="accent1"/>
                </a:solidFill>
              </a:rPr>
              <a:t>which addresses the following questions.  You will need to </a:t>
            </a:r>
            <a:r>
              <a:rPr lang="en-GB" sz="2400" b="1" u="sng" dirty="0">
                <a:solidFill>
                  <a:schemeClr val="accent1"/>
                </a:solidFill>
              </a:rPr>
              <a:t>reference materials </a:t>
            </a:r>
            <a:r>
              <a:rPr lang="en-GB" sz="2400" b="1" dirty="0">
                <a:solidFill>
                  <a:schemeClr val="accent1"/>
                </a:solidFill>
              </a:rPr>
              <a:t>when writing your assignment, so check out BERA guidelines (2018) and other relevant sources.  </a:t>
            </a:r>
          </a:p>
          <a:p>
            <a:endParaRPr lang="en-GB" sz="3600" b="1" dirty="0"/>
          </a:p>
          <a:p>
            <a:pPr marL="457200" indent="-457200">
              <a:buFont typeface="Arial" panose="020B0604020202020204" pitchFamily="34" charset="0"/>
              <a:buChar char="•"/>
            </a:pPr>
            <a:r>
              <a:rPr lang="cy-GB" sz="2200" dirty="0"/>
              <a:t>Pa agweddau ar eich ymchwil all greu problemau moesegol </a:t>
            </a:r>
            <a:endParaRPr lang="en-GB" sz="2200" dirty="0"/>
          </a:p>
          <a:p>
            <a:pPr marL="457200" indent="-457200">
              <a:buFont typeface="Arial" panose="020B0604020202020204" pitchFamily="34" charset="0"/>
              <a:buChar char="•"/>
            </a:pPr>
            <a:r>
              <a:rPr lang="en-GB" sz="2200" dirty="0">
                <a:solidFill>
                  <a:schemeClr val="accent1"/>
                </a:solidFill>
              </a:rPr>
              <a:t>What aspects of your research may be ethically problematic?</a:t>
            </a:r>
          </a:p>
          <a:p>
            <a:pPr marL="457200" indent="-457200">
              <a:buFont typeface="Arial" panose="020B0604020202020204" pitchFamily="34" charset="0"/>
              <a:buChar char="•"/>
            </a:pPr>
            <a:r>
              <a:rPr lang="cy-GB" sz="2200" dirty="0"/>
              <a:t>Sut y byddwch yn diogelu’ch cyfranogwyr?</a:t>
            </a:r>
            <a:endParaRPr lang="en-GB" sz="2200" dirty="0"/>
          </a:p>
          <a:p>
            <a:pPr marL="457200" indent="-457200">
              <a:buFont typeface="Arial" panose="020B0604020202020204" pitchFamily="34" charset="0"/>
              <a:buChar char="•"/>
            </a:pPr>
            <a:r>
              <a:rPr lang="en-GB" sz="2200" dirty="0">
                <a:solidFill>
                  <a:schemeClr val="accent1"/>
                </a:solidFill>
              </a:rPr>
              <a:t>How will you protect your participants? </a:t>
            </a:r>
          </a:p>
        </p:txBody>
      </p:sp>
      <p:sp>
        <p:nvSpPr>
          <p:cNvPr id="2" name="TextBox 1">
            <a:extLst>
              <a:ext uri="{FF2B5EF4-FFF2-40B4-BE49-F238E27FC236}">
                <a16:creationId xmlns:a16="http://schemas.microsoft.com/office/drawing/2014/main" id="{DE92CCC6-4A1D-449D-98E9-37535D7D9D4E}"/>
              </a:ext>
            </a:extLst>
          </p:cNvPr>
          <p:cNvSpPr txBox="1"/>
          <p:nvPr/>
        </p:nvSpPr>
        <p:spPr>
          <a:xfrm>
            <a:off x="1118937" y="228600"/>
            <a:ext cx="10046368" cy="923330"/>
          </a:xfrm>
          <a:prstGeom prst="rect">
            <a:avLst/>
          </a:prstGeom>
          <a:noFill/>
        </p:spPr>
        <p:txBody>
          <a:bodyPr wrap="square" rtlCol="0">
            <a:spAutoFit/>
          </a:bodyPr>
          <a:lstStyle/>
          <a:p>
            <a:r>
              <a:rPr lang="cy-GB" sz="5400" b="1" dirty="0"/>
              <a:t>Tasg Gyfeiriol 3</a:t>
            </a:r>
            <a:r>
              <a:rPr lang="en-GB" sz="5400" dirty="0"/>
              <a:t>/</a:t>
            </a:r>
            <a:r>
              <a:rPr lang="en-US" sz="5400" b="1" dirty="0"/>
              <a:t>Directed Task 3</a:t>
            </a:r>
            <a:endParaRPr lang="en-GB" sz="5400" b="1"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12904" y="385464"/>
            <a:ext cx="772173" cy="772173"/>
          </a:xfrm>
          <a:prstGeom prst="rect">
            <a:avLst/>
          </a:prstGeom>
          <a:solidFill>
            <a:srgbClr val="FFFF00"/>
          </a:solidFill>
        </p:spPr>
      </p:pic>
    </p:spTree>
    <p:extLst>
      <p:ext uri="{BB962C8B-B14F-4D97-AF65-F5344CB8AC3E}">
        <p14:creationId xmlns:p14="http://schemas.microsoft.com/office/powerpoint/2010/main" val="30519881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72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91FB5C-24D4-4A59-891F-82AD134AF01D}"/>
              </a:ext>
            </a:extLst>
          </p:cNvPr>
          <p:cNvSpPr txBox="1"/>
          <p:nvPr/>
        </p:nvSpPr>
        <p:spPr>
          <a:xfrm>
            <a:off x="973777" y="581891"/>
            <a:ext cx="10426535" cy="2492990"/>
          </a:xfrm>
          <a:prstGeom prst="rect">
            <a:avLst/>
          </a:prstGeom>
          <a:noFill/>
        </p:spPr>
        <p:txBody>
          <a:bodyPr wrap="square" rtlCol="0">
            <a:spAutoFit/>
          </a:bodyPr>
          <a:lstStyle/>
          <a:p>
            <a:pPr algn="ctr"/>
            <a:r>
              <a:rPr lang="cy-GB" sz="4800" dirty="0"/>
              <a:t>Tîm Addysgu ECAD 4010 </a:t>
            </a:r>
            <a:endParaRPr lang="en-GB" sz="4800" dirty="0"/>
          </a:p>
          <a:p>
            <a:pPr algn="ctr"/>
            <a:r>
              <a:rPr lang="en-US" sz="4800" dirty="0"/>
              <a:t>The ECAD 4010 Teaching Team </a:t>
            </a:r>
          </a:p>
          <a:p>
            <a:endParaRPr lang="en-US" dirty="0"/>
          </a:p>
          <a:p>
            <a:endParaRPr lang="en-US" dirty="0"/>
          </a:p>
          <a:p>
            <a:endParaRPr lang="en-US" dirty="0"/>
          </a:p>
        </p:txBody>
      </p:sp>
      <p:pic>
        <p:nvPicPr>
          <p:cNvPr id="2" name="Picture 1">
            <a:extLst>
              <a:ext uri="{FF2B5EF4-FFF2-40B4-BE49-F238E27FC236}">
                <a16:creationId xmlns:a16="http://schemas.microsoft.com/office/drawing/2014/main" id="{A0DEC9C4-27D0-4210-8BFF-57B3148EC472}"/>
              </a:ext>
            </a:extLst>
          </p:cNvPr>
          <p:cNvPicPr>
            <a:picLocks noChangeAspect="1"/>
          </p:cNvPicPr>
          <p:nvPr/>
        </p:nvPicPr>
        <p:blipFill rotWithShape="1">
          <a:blip r:embed="rId3"/>
          <a:srcRect l="17922" t="20780" r="67565" b="50000"/>
          <a:stretch/>
        </p:blipFill>
        <p:spPr>
          <a:xfrm>
            <a:off x="1092532" y="3595588"/>
            <a:ext cx="1472538" cy="1667725"/>
          </a:xfrm>
          <a:prstGeom prst="rect">
            <a:avLst/>
          </a:prstGeom>
        </p:spPr>
      </p:pic>
      <p:pic>
        <p:nvPicPr>
          <p:cNvPr id="4" name="Picture 3">
            <a:extLst>
              <a:ext uri="{FF2B5EF4-FFF2-40B4-BE49-F238E27FC236}">
                <a16:creationId xmlns:a16="http://schemas.microsoft.com/office/drawing/2014/main" id="{0BBB034F-C36E-44D0-BE43-4D62926681E1}"/>
              </a:ext>
            </a:extLst>
          </p:cNvPr>
          <p:cNvPicPr>
            <a:picLocks noChangeAspect="1"/>
          </p:cNvPicPr>
          <p:nvPr/>
        </p:nvPicPr>
        <p:blipFill rotWithShape="1">
          <a:blip r:embed="rId4"/>
          <a:srcRect l="39448" t="28052" r="52176" b="54459"/>
          <a:stretch/>
        </p:blipFill>
        <p:spPr>
          <a:xfrm>
            <a:off x="5417518" y="2995896"/>
            <a:ext cx="1356963" cy="1593642"/>
          </a:xfrm>
          <a:prstGeom prst="rect">
            <a:avLst/>
          </a:prstGeom>
        </p:spPr>
      </p:pic>
      <p:pic>
        <p:nvPicPr>
          <p:cNvPr id="5" name="Picture 4">
            <a:extLst>
              <a:ext uri="{FF2B5EF4-FFF2-40B4-BE49-F238E27FC236}">
                <a16:creationId xmlns:a16="http://schemas.microsoft.com/office/drawing/2014/main" id="{8DC24765-84F9-4F05-A8BD-F4D8C7739843}"/>
              </a:ext>
            </a:extLst>
          </p:cNvPr>
          <p:cNvPicPr>
            <a:picLocks noChangeAspect="1"/>
          </p:cNvPicPr>
          <p:nvPr/>
        </p:nvPicPr>
        <p:blipFill>
          <a:blip r:embed="rId5"/>
          <a:stretch>
            <a:fillRect/>
          </a:stretch>
        </p:blipFill>
        <p:spPr>
          <a:xfrm>
            <a:off x="9743172" y="3500817"/>
            <a:ext cx="1356296" cy="1762496"/>
          </a:xfrm>
          <a:prstGeom prst="rect">
            <a:avLst/>
          </a:prstGeom>
        </p:spPr>
      </p:pic>
      <p:sp>
        <p:nvSpPr>
          <p:cNvPr id="6" name="TextBox 5">
            <a:extLst>
              <a:ext uri="{FF2B5EF4-FFF2-40B4-BE49-F238E27FC236}">
                <a16:creationId xmlns:a16="http://schemas.microsoft.com/office/drawing/2014/main" id="{E63454EE-EAF4-4DC1-BA00-186225AC1B6E}"/>
              </a:ext>
            </a:extLst>
          </p:cNvPr>
          <p:cNvSpPr txBox="1"/>
          <p:nvPr/>
        </p:nvSpPr>
        <p:spPr>
          <a:xfrm>
            <a:off x="2565070" y="4697363"/>
            <a:ext cx="7493330" cy="1969770"/>
          </a:xfrm>
          <a:prstGeom prst="rect">
            <a:avLst/>
          </a:prstGeom>
          <a:noFill/>
        </p:spPr>
        <p:txBody>
          <a:bodyPr wrap="square" rtlCol="0">
            <a:spAutoFit/>
          </a:bodyPr>
          <a:lstStyle/>
          <a:p>
            <a:pPr algn="ctr"/>
            <a:r>
              <a:rPr lang="cy-GB" sz="2800" b="1" dirty="0"/>
              <a:t>Arweinydd y Modwl/</a:t>
            </a:r>
            <a:r>
              <a:rPr lang="en-US" sz="2800" b="1" dirty="0"/>
              <a:t>Module Lead</a:t>
            </a:r>
            <a:r>
              <a:rPr lang="en-US" sz="2800" dirty="0"/>
              <a:t>: Alison Evans</a:t>
            </a:r>
          </a:p>
          <a:p>
            <a:pPr algn="ctr"/>
            <a:r>
              <a:rPr lang="en-US" sz="2800" dirty="0">
                <a:hlinkClick r:id="rId6"/>
              </a:rPr>
              <a:t>Alison.evans2@uwtsd.ac.uk</a:t>
            </a:r>
            <a:endParaRPr lang="en-US" sz="2800" dirty="0"/>
          </a:p>
          <a:p>
            <a:pPr algn="ctr"/>
            <a:r>
              <a:rPr lang="cy-GB" i="1" dirty="0"/>
              <a:t>Byddech cystal â gofyn unrhyw gwestiynau i Alison yn y lle cyntaf </a:t>
            </a:r>
            <a:endParaRPr lang="en-GB" dirty="0"/>
          </a:p>
          <a:p>
            <a:pPr algn="ctr"/>
            <a:r>
              <a:rPr lang="en-US" sz="2000" i="1" dirty="0">
                <a:solidFill>
                  <a:schemeClr val="accent1"/>
                </a:solidFill>
              </a:rPr>
              <a:t>Please address any questions to Alison in the first instance</a:t>
            </a:r>
            <a:endParaRPr lang="en-US" i="1" dirty="0">
              <a:solidFill>
                <a:schemeClr val="accent1"/>
              </a:solidFill>
            </a:endParaRPr>
          </a:p>
          <a:p>
            <a:pPr algn="ctr"/>
            <a:endParaRPr lang="en-GB" sz="2800" dirty="0"/>
          </a:p>
        </p:txBody>
      </p:sp>
      <p:sp>
        <p:nvSpPr>
          <p:cNvPr id="7" name="TextBox 6">
            <a:extLst>
              <a:ext uri="{FF2B5EF4-FFF2-40B4-BE49-F238E27FC236}">
                <a16:creationId xmlns:a16="http://schemas.microsoft.com/office/drawing/2014/main" id="{35738B50-583A-479B-B10F-410E466AE29F}"/>
              </a:ext>
            </a:extLst>
          </p:cNvPr>
          <p:cNvSpPr txBox="1"/>
          <p:nvPr/>
        </p:nvSpPr>
        <p:spPr>
          <a:xfrm>
            <a:off x="222204" y="2261383"/>
            <a:ext cx="4453246" cy="1384995"/>
          </a:xfrm>
          <a:prstGeom prst="rect">
            <a:avLst/>
          </a:prstGeom>
          <a:noFill/>
        </p:spPr>
        <p:txBody>
          <a:bodyPr wrap="square" rtlCol="0">
            <a:spAutoFit/>
          </a:bodyPr>
          <a:lstStyle/>
          <a:p>
            <a:pPr algn="ctr"/>
            <a:r>
              <a:rPr lang="en-US" sz="2800" dirty="0"/>
              <a:t>Rachel Wallis </a:t>
            </a:r>
          </a:p>
          <a:p>
            <a:pPr algn="ctr"/>
            <a:r>
              <a:rPr lang="en-US" sz="2800" dirty="0">
                <a:hlinkClick r:id="rId7"/>
              </a:rPr>
              <a:t>Rachel.wallis@uwtsd.ac.uk</a:t>
            </a:r>
            <a:endParaRPr lang="en-US" sz="2800" dirty="0"/>
          </a:p>
          <a:p>
            <a:pPr algn="ctr"/>
            <a:endParaRPr lang="en-GB" sz="2800" dirty="0"/>
          </a:p>
        </p:txBody>
      </p:sp>
      <p:sp>
        <p:nvSpPr>
          <p:cNvPr id="8" name="TextBox 7">
            <a:extLst>
              <a:ext uri="{FF2B5EF4-FFF2-40B4-BE49-F238E27FC236}">
                <a16:creationId xmlns:a16="http://schemas.microsoft.com/office/drawing/2014/main" id="{5CD30521-28F4-4702-A263-53AFFAB07452}"/>
              </a:ext>
            </a:extLst>
          </p:cNvPr>
          <p:cNvSpPr txBox="1"/>
          <p:nvPr/>
        </p:nvSpPr>
        <p:spPr>
          <a:xfrm>
            <a:off x="7400306" y="2131091"/>
            <a:ext cx="4453246" cy="1815882"/>
          </a:xfrm>
          <a:prstGeom prst="rect">
            <a:avLst/>
          </a:prstGeom>
          <a:noFill/>
        </p:spPr>
        <p:txBody>
          <a:bodyPr wrap="square" rtlCol="0">
            <a:spAutoFit/>
          </a:bodyPr>
          <a:lstStyle/>
          <a:p>
            <a:pPr algn="ctr"/>
            <a:r>
              <a:rPr lang="en-US" sz="2800" dirty="0"/>
              <a:t>Catherine Morgan</a:t>
            </a:r>
          </a:p>
          <a:p>
            <a:pPr algn="ctr"/>
            <a:r>
              <a:rPr lang="en-US" sz="2800" dirty="0">
                <a:hlinkClick r:id="rId8"/>
              </a:rPr>
              <a:t>C.Morgan@uwtsd.ac.uk</a:t>
            </a:r>
            <a:endParaRPr lang="en-US" sz="2800" dirty="0"/>
          </a:p>
          <a:p>
            <a:pPr algn="ctr"/>
            <a:r>
              <a:rPr lang="en-US" sz="2800" b="1" dirty="0"/>
              <a:t>(</a:t>
            </a:r>
            <a:r>
              <a:rPr lang="en-US" sz="2800" b="1" dirty="0" err="1"/>
              <a:t>Cymraeg</a:t>
            </a:r>
            <a:r>
              <a:rPr lang="en-US" sz="2800" b="1" dirty="0"/>
              <a:t>)</a:t>
            </a:r>
          </a:p>
          <a:p>
            <a:pPr algn="ctr"/>
            <a:endParaRPr lang="en-GB" sz="2800" dirty="0"/>
          </a:p>
        </p:txBody>
      </p:sp>
    </p:spTree>
    <p:extLst>
      <p:ext uri="{BB962C8B-B14F-4D97-AF65-F5344CB8AC3E}">
        <p14:creationId xmlns:p14="http://schemas.microsoft.com/office/powerpoint/2010/main" val="31957250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ake, drawing&#10;&#10;Description automatically generated">
            <a:extLst>
              <a:ext uri="{FF2B5EF4-FFF2-40B4-BE49-F238E27FC236}">
                <a16:creationId xmlns:a16="http://schemas.microsoft.com/office/drawing/2014/main" id="{31CFD2D6-4915-48C9-9CCE-508D411BBF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603" y="643466"/>
            <a:ext cx="6348794" cy="5571067"/>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65501" y="491066"/>
            <a:ext cx="592112" cy="592112"/>
          </a:xfrm>
          <a:prstGeom prst="rect">
            <a:avLst/>
          </a:prstGeom>
          <a:solidFill>
            <a:srgbClr val="FFFF00"/>
          </a:solidFill>
        </p:spPr>
      </p:pic>
    </p:spTree>
    <p:extLst>
      <p:ext uri="{BB962C8B-B14F-4D97-AF65-F5344CB8AC3E}">
        <p14:creationId xmlns:p14="http://schemas.microsoft.com/office/powerpoint/2010/main" val="24450341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74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TotalTime>
  <Words>1640</Words>
  <Application>Microsoft Office PowerPoint</Application>
  <PresentationFormat>Widescreen</PresentationFormat>
  <Paragraphs>186</Paragraphs>
  <Slides>22</Slides>
  <Notes>21</Notes>
  <HiddenSlides>0</HiddenSlides>
  <MMClips>21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vt:lpstr>
      <vt:lpstr>Calibri</vt:lpstr>
      <vt:lpstr>Calibri Light</vt:lpstr>
      <vt:lpstr>Courier New</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Pam mae codau moesegol gennym? Why do we have ethical codes? </vt:lpstr>
      <vt:lpstr>Ufudd-dod neu gydymffurfiaeth? Obedience or conformity?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Catherine Morgan</cp:lastModifiedBy>
  <cp:revision>15</cp:revision>
  <dcterms:created xsi:type="dcterms:W3CDTF">2020-02-24T11:08:42Z</dcterms:created>
  <dcterms:modified xsi:type="dcterms:W3CDTF">2020-04-21T10:42:18Z</dcterms:modified>
</cp:coreProperties>
</file>