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0679A9-9F39-4A1E-9D1D-104A9589D38C}" type="datetimeFigureOut">
              <a:rPr lang="en-GB" smtClean="0"/>
              <a:t>05/11/2015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D2267C-5B34-4096-93FE-89C54741D50F}" type="slidenum">
              <a:rPr lang="en-GB" smtClean="0"/>
              <a:t>‹#›</a:t>
            </a:fld>
            <a:endParaRPr lang="en-GB"/>
          </a:p>
        </p:txBody>
      </p:sp>
    </p:spTree>
    <p:extLst>
      <p:ext uri="{BB962C8B-B14F-4D97-AF65-F5344CB8AC3E}">
        <p14:creationId xmlns:p14="http://schemas.microsoft.com/office/powerpoint/2010/main" val="174096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ehow.com/culture-and-society/" TargetMode="External"/><Relationship Id="rId2" Type="http://schemas.openxmlformats.org/officeDocument/2006/relationships/slide" Target="../slides/slide31.xml"/><Relationship Id="rId1" Type="http://schemas.openxmlformats.org/officeDocument/2006/relationships/notesMaster" Target="../notesMasters/notesMaster1.xml"/><Relationship Id="rId5" Type="http://schemas.openxmlformats.org/officeDocument/2006/relationships/hyperlink" Target="http://www.emilypost.com/social-life/gift-giving-and-receiving/880-appropriate-thank-you-notes" TargetMode="External"/><Relationship Id="rId4" Type="http://schemas.openxmlformats.org/officeDocument/2006/relationships/hyperlink" Target="http://www.southernliving.com/home-garden/solutions/thank-you-note-0041700006853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p:spPr>
        <p:txBody>
          <a:bodyPr/>
          <a:lstStyle/>
          <a:p>
            <a:pPr eaLnBrk="1" hangingPunct="1"/>
            <a:endParaRPr lang="en-GB" smtClean="0"/>
          </a:p>
        </p:txBody>
      </p:sp>
      <p:sp>
        <p:nvSpPr>
          <p:cNvPr id="79876" name="Slide Number Placeholder 3"/>
          <p:cNvSpPr>
            <a:spLocks noGrp="1"/>
          </p:cNvSpPr>
          <p:nvPr>
            <p:ph type="sldNum" sz="quarter" idx="5"/>
          </p:nvPr>
        </p:nvSpPr>
        <p:spPr>
          <a:noFill/>
        </p:spPr>
        <p:txBody>
          <a:bodyPr/>
          <a:lstStyle/>
          <a:p>
            <a:fld id="{8D146113-119A-4164-96ED-F1E5ED035E1E}" type="slidenum">
              <a:rPr lang="en-US" smtClean="0"/>
              <a:pPr/>
              <a:t>5</a:t>
            </a:fld>
            <a:endParaRPr lang="en-US" smtClean="0"/>
          </a:p>
        </p:txBody>
      </p:sp>
      <p:sp>
        <p:nvSpPr>
          <p:cNvPr id="79877" name="Date Placeholder 4"/>
          <p:cNvSpPr>
            <a:spLocks noGrp="1"/>
          </p:cNvSpPr>
          <p:nvPr>
            <p:ph type="dt" sz="quarter" idx="1"/>
          </p:nvPr>
        </p:nvSpPr>
        <p:spPr>
          <a:noFill/>
        </p:spPr>
        <p:txBody>
          <a:bodyPr/>
          <a:lstStyle/>
          <a:p>
            <a:r>
              <a:rPr lang="en-US" smtClean="0"/>
              <a:t>15/02/2008</a:t>
            </a:r>
          </a:p>
        </p:txBody>
      </p:sp>
      <p:sp>
        <p:nvSpPr>
          <p:cNvPr id="79878" name="Footer Placeholder 5"/>
          <p:cNvSpPr>
            <a:spLocks noGrp="1"/>
          </p:cNvSpPr>
          <p:nvPr>
            <p:ph type="ftr" sz="quarter" idx="4"/>
          </p:nvPr>
        </p:nvSpPr>
        <p:spPr>
          <a:noFill/>
        </p:spPr>
        <p:txBody>
          <a:bodyPr/>
          <a:lstStyle/>
          <a:p>
            <a:r>
              <a:rPr lang="en-US" smtClean="0"/>
              <a:t>FE2021 Management Accounting</a:t>
            </a:r>
          </a:p>
        </p:txBody>
      </p:sp>
      <p:sp>
        <p:nvSpPr>
          <p:cNvPr id="79879" name="Header Placeholder 6"/>
          <p:cNvSpPr>
            <a:spLocks noGrp="1"/>
          </p:cNvSpPr>
          <p:nvPr>
            <p:ph type="hdr" sz="quarter"/>
          </p:nvPr>
        </p:nvSpPr>
        <p:spPr>
          <a:noFill/>
        </p:spPr>
        <p:txBody>
          <a:bodyPr/>
          <a:lstStyle/>
          <a:p>
            <a:r>
              <a:rPr lang="en-US" smtClean="0"/>
              <a:t>ABC: Beyond Costing</a:t>
            </a:r>
          </a:p>
        </p:txBody>
      </p:sp>
    </p:spTree>
    <p:extLst>
      <p:ext uri="{BB962C8B-B14F-4D97-AF65-F5344CB8AC3E}">
        <p14:creationId xmlns:p14="http://schemas.microsoft.com/office/powerpoint/2010/main" val="3244650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p:spPr>
        <p:txBody>
          <a:bodyPr/>
          <a:lstStyle/>
          <a:p>
            <a:pPr eaLnBrk="1" hangingPunct="1"/>
            <a:endParaRPr lang="en-GB" smtClean="0"/>
          </a:p>
        </p:txBody>
      </p:sp>
      <p:sp>
        <p:nvSpPr>
          <p:cNvPr id="80900" name="Slide Number Placeholder 3"/>
          <p:cNvSpPr>
            <a:spLocks noGrp="1"/>
          </p:cNvSpPr>
          <p:nvPr>
            <p:ph type="sldNum" sz="quarter" idx="5"/>
          </p:nvPr>
        </p:nvSpPr>
        <p:spPr>
          <a:noFill/>
        </p:spPr>
        <p:txBody>
          <a:bodyPr/>
          <a:lstStyle/>
          <a:p>
            <a:fld id="{F63FB938-64A1-4698-9376-3D27D81144C7}" type="slidenum">
              <a:rPr lang="en-US" smtClean="0"/>
              <a:pPr/>
              <a:t>10</a:t>
            </a:fld>
            <a:endParaRPr lang="en-US" smtClean="0"/>
          </a:p>
        </p:txBody>
      </p:sp>
      <p:sp>
        <p:nvSpPr>
          <p:cNvPr id="80901" name="Date Placeholder 4"/>
          <p:cNvSpPr>
            <a:spLocks noGrp="1"/>
          </p:cNvSpPr>
          <p:nvPr>
            <p:ph type="dt" sz="quarter" idx="1"/>
          </p:nvPr>
        </p:nvSpPr>
        <p:spPr>
          <a:noFill/>
        </p:spPr>
        <p:txBody>
          <a:bodyPr/>
          <a:lstStyle/>
          <a:p>
            <a:r>
              <a:rPr lang="en-US" smtClean="0"/>
              <a:t>15/02/2008</a:t>
            </a:r>
          </a:p>
        </p:txBody>
      </p:sp>
      <p:sp>
        <p:nvSpPr>
          <p:cNvPr id="80902" name="Footer Placeholder 5"/>
          <p:cNvSpPr>
            <a:spLocks noGrp="1"/>
          </p:cNvSpPr>
          <p:nvPr>
            <p:ph type="ftr" sz="quarter" idx="4"/>
          </p:nvPr>
        </p:nvSpPr>
        <p:spPr>
          <a:noFill/>
        </p:spPr>
        <p:txBody>
          <a:bodyPr/>
          <a:lstStyle/>
          <a:p>
            <a:r>
              <a:rPr lang="en-US" smtClean="0"/>
              <a:t>FE2021 Management Accounting</a:t>
            </a:r>
          </a:p>
        </p:txBody>
      </p:sp>
      <p:sp>
        <p:nvSpPr>
          <p:cNvPr id="80903" name="Header Placeholder 6"/>
          <p:cNvSpPr>
            <a:spLocks noGrp="1"/>
          </p:cNvSpPr>
          <p:nvPr>
            <p:ph type="hdr" sz="quarter"/>
          </p:nvPr>
        </p:nvSpPr>
        <p:spPr>
          <a:noFill/>
        </p:spPr>
        <p:txBody>
          <a:bodyPr/>
          <a:lstStyle/>
          <a:p>
            <a:r>
              <a:rPr lang="en-US" smtClean="0"/>
              <a:t>ABC: Beyond Costing</a:t>
            </a:r>
          </a:p>
        </p:txBody>
      </p:sp>
    </p:spTree>
    <p:extLst>
      <p:ext uri="{BB962C8B-B14F-4D97-AF65-F5344CB8AC3E}">
        <p14:creationId xmlns:p14="http://schemas.microsoft.com/office/powerpoint/2010/main" val="560406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p:spPr>
        <p:txBody>
          <a:bodyPr/>
          <a:lstStyle/>
          <a:p>
            <a:pPr eaLnBrk="1" hangingPunct="1"/>
            <a:endParaRPr lang="en-GB" smtClean="0"/>
          </a:p>
        </p:txBody>
      </p:sp>
      <p:sp>
        <p:nvSpPr>
          <p:cNvPr id="82948" name="Slide Number Placeholder 3"/>
          <p:cNvSpPr>
            <a:spLocks noGrp="1"/>
          </p:cNvSpPr>
          <p:nvPr>
            <p:ph type="sldNum" sz="quarter" idx="5"/>
          </p:nvPr>
        </p:nvSpPr>
        <p:spPr>
          <a:noFill/>
        </p:spPr>
        <p:txBody>
          <a:bodyPr/>
          <a:lstStyle/>
          <a:p>
            <a:fld id="{3811687D-248C-4104-8587-B37C46794983}" type="slidenum">
              <a:rPr lang="en-US" smtClean="0"/>
              <a:pPr/>
              <a:t>13</a:t>
            </a:fld>
            <a:endParaRPr lang="en-US" smtClean="0"/>
          </a:p>
        </p:txBody>
      </p:sp>
      <p:sp>
        <p:nvSpPr>
          <p:cNvPr id="82949" name="Date Placeholder 4"/>
          <p:cNvSpPr>
            <a:spLocks noGrp="1"/>
          </p:cNvSpPr>
          <p:nvPr>
            <p:ph type="dt" sz="quarter" idx="1"/>
          </p:nvPr>
        </p:nvSpPr>
        <p:spPr>
          <a:noFill/>
        </p:spPr>
        <p:txBody>
          <a:bodyPr/>
          <a:lstStyle/>
          <a:p>
            <a:r>
              <a:rPr lang="en-US" smtClean="0"/>
              <a:t>15/02/2008</a:t>
            </a:r>
          </a:p>
        </p:txBody>
      </p:sp>
      <p:sp>
        <p:nvSpPr>
          <p:cNvPr id="82950" name="Footer Placeholder 5"/>
          <p:cNvSpPr>
            <a:spLocks noGrp="1"/>
          </p:cNvSpPr>
          <p:nvPr>
            <p:ph type="ftr" sz="quarter" idx="4"/>
          </p:nvPr>
        </p:nvSpPr>
        <p:spPr>
          <a:noFill/>
        </p:spPr>
        <p:txBody>
          <a:bodyPr/>
          <a:lstStyle/>
          <a:p>
            <a:r>
              <a:rPr lang="en-US" smtClean="0"/>
              <a:t>FE2021 Management Accounting</a:t>
            </a:r>
          </a:p>
        </p:txBody>
      </p:sp>
      <p:sp>
        <p:nvSpPr>
          <p:cNvPr id="82951" name="Header Placeholder 6"/>
          <p:cNvSpPr>
            <a:spLocks noGrp="1"/>
          </p:cNvSpPr>
          <p:nvPr>
            <p:ph type="hdr" sz="quarter"/>
          </p:nvPr>
        </p:nvSpPr>
        <p:spPr>
          <a:noFill/>
        </p:spPr>
        <p:txBody>
          <a:bodyPr/>
          <a:lstStyle/>
          <a:p>
            <a:r>
              <a:rPr lang="en-US" smtClean="0"/>
              <a:t>ABC: Beyond Costing</a:t>
            </a:r>
          </a:p>
        </p:txBody>
      </p:sp>
    </p:spTree>
    <p:extLst>
      <p:ext uri="{BB962C8B-B14F-4D97-AF65-F5344CB8AC3E}">
        <p14:creationId xmlns:p14="http://schemas.microsoft.com/office/powerpoint/2010/main" val="1795187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p:spPr>
        <p:txBody>
          <a:bodyPr/>
          <a:lstStyle/>
          <a:p>
            <a:pPr eaLnBrk="1" hangingPunct="1"/>
            <a:endParaRPr lang="en-GB" smtClean="0"/>
          </a:p>
        </p:txBody>
      </p:sp>
      <p:sp>
        <p:nvSpPr>
          <p:cNvPr id="83972" name="Slide Number Placeholder 3"/>
          <p:cNvSpPr>
            <a:spLocks noGrp="1"/>
          </p:cNvSpPr>
          <p:nvPr>
            <p:ph type="sldNum" sz="quarter" idx="5"/>
          </p:nvPr>
        </p:nvSpPr>
        <p:spPr>
          <a:noFill/>
        </p:spPr>
        <p:txBody>
          <a:bodyPr/>
          <a:lstStyle/>
          <a:p>
            <a:fld id="{1386824E-749B-47D2-B083-4903DF4A1E3C}" type="slidenum">
              <a:rPr lang="en-US" smtClean="0"/>
              <a:pPr/>
              <a:t>14</a:t>
            </a:fld>
            <a:endParaRPr lang="en-US" smtClean="0"/>
          </a:p>
        </p:txBody>
      </p:sp>
      <p:sp>
        <p:nvSpPr>
          <p:cNvPr id="83973" name="Date Placeholder 4"/>
          <p:cNvSpPr>
            <a:spLocks noGrp="1"/>
          </p:cNvSpPr>
          <p:nvPr>
            <p:ph type="dt" sz="quarter" idx="1"/>
          </p:nvPr>
        </p:nvSpPr>
        <p:spPr>
          <a:noFill/>
        </p:spPr>
        <p:txBody>
          <a:bodyPr/>
          <a:lstStyle/>
          <a:p>
            <a:r>
              <a:rPr lang="en-US" smtClean="0"/>
              <a:t>15/02/2008</a:t>
            </a:r>
          </a:p>
        </p:txBody>
      </p:sp>
      <p:sp>
        <p:nvSpPr>
          <p:cNvPr id="83974" name="Footer Placeholder 5"/>
          <p:cNvSpPr>
            <a:spLocks noGrp="1"/>
          </p:cNvSpPr>
          <p:nvPr>
            <p:ph type="ftr" sz="quarter" idx="4"/>
          </p:nvPr>
        </p:nvSpPr>
        <p:spPr>
          <a:noFill/>
        </p:spPr>
        <p:txBody>
          <a:bodyPr/>
          <a:lstStyle/>
          <a:p>
            <a:r>
              <a:rPr lang="en-US" smtClean="0"/>
              <a:t>FE2021 Management Accounting</a:t>
            </a:r>
          </a:p>
        </p:txBody>
      </p:sp>
      <p:sp>
        <p:nvSpPr>
          <p:cNvPr id="83975" name="Header Placeholder 6"/>
          <p:cNvSpPr>
            <a:spLocks noGrp="1"/>
          </p:cNvSpPr>
          <p:nvPr>
            <p:ph type="hdr" sz="quarter"/>
          </p:nvPr>
        </p:nvSpPr>
        <p:spPr>
          <a:noFill/>
        </p:spPr>
        <p:txBody>
          <a:bodyPr/>
          <a:lstStyle/>
          <a:p>
            <a:r>
              <a:rPr lang="en-US" smtClean="0"/>
              <a:t>ABC: Beyond Costing</a:t>
            </a:r>
          </a:p>
        </p:txBody>
      </p:sp>
    </p:spTree>
    <p:extLst>
      <p:ext uri="{BB962C8B-B14F-4D97-AF65-F5344CB8AC3E}">
        <p14:creationId xmlns:p14="http://schemas.microsoft.com/office/powerpoint/2010/main" val="1092499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p:spPr>
        <p:txBody>
          <a:bodyPr/>
          <a:lstStyle/>
          <a:p>
            <a:pPr eaLnBrk="1" hangingPunct="1"/>
            <a:endParaRPr lang="en-GB" smtClean="0"/>
          </a:p>
        </p:txBody>
      </p:sp>
      <p:sp>
        <p:nvSpPr>
          <p:cNvPr id="84996" name="Slide Number Placeholder 3"/>
          <p:cNvSpPr>
            <a:spLocks noGrp="1"/>
          </p:cNvSpPr>
          <p:nvPr>
            <p:ph type="sldNum" sz="quarter" idx="5"/>
          </p:nvPr>
        </p:nvSpPr>
        <p:spPr>
          <a:noFill/>
        </p:spPr>
        <p:txBody>
          <a:bodyPr/>
          <a:lstStyle/>
          <a:p>
            <a:fld id="{C77D59D9-7FA3-444F-8276-BBD9CF15CC93}" type="slidenum">
              <a:rPr lang="en-US" smtClean="0"/>
              <a:pPr/>
              <a:t>15</a:t>
            </a:fld>
            <a:endParaRPr lang="en-US" smtClean="0"/>
          </a:p>
        </p:txBody>
      </p:sp>
      <p:sp>
        <p:nvSpPr>
          <p:cNvPr id="84997" name="Date Placeholder 4"/>
          <p:cNvSpPr>
            <a:spLocks noGrp="1"/>
          </p:cNvSpPr>
          <p:nvPr>
            <p:ph type="dt" sz="quarter" idx="1"/>
          </p:nvPr>
        </p:nvSpPr>
        <p:spPr>
          <a:noFill/>
        </p:spPr>
        <p:txBody>
          <a:bodyPr/>
          <a:lstStyle/>
          <a:p>
            <a:r>
              <a:rPr lang="en-US" smtClean="0"/>
              <a:t>15/02/2008</a:t>
            </a:r>
          </a:p>
        </p:txBody>
      </p:sp>
      <p:sp>
        <p:nvSpPr>
          <p:cNvPr id="84998" name="Footer Placeholder 5"/>
          <p:cNvSpPr>
            <a:spLocks noGrp="1"/>
          </p:cNvSpPr>
          <p:nvPr>
            <p:ph type="ftr" sz="quarter" idx="4"/>
          </p:nvPr>
        </p:nvSpPr>
        <p:spPr>
          <a:noFill/>
        </p:spPr>
        <p:txBody>
          <a:bodyPr/>
          <a:lstStyle/>
          <a:p>
            <a:r>
              <a:rPr lang="en-US" smtClean="0"/>
              <a:t>FE2021 Management Accounting</a:t>
            </a:r>
          </a:p>
        </p:txBody>
      </p:sp>
      <p:sp>
        <p:nvSpPr>
          <p:cNvPr id="84999" name="Header Placeholder 6"/>
          <p:cNvSpPr>
            <a:spLocks noGrp="1"/>
          </p:cNvSpPr>
          <p:nvPr>
            <p:ph type="hdr" sz="quarter"/>
          </p:nvPr>
        </p:nvSpPr>
        <p:spPr>
          <a:noFill/>
        </p:spPr>
        <p:txBody>
          <a:bodyPr/>
          <a:lstStyle/>
          <a:p>
            <a:r>
              <a:rPr lang="en-US" smtClean="0"/>
              <a:t>ABC: Beyond Costing</a:t>
            </a:r>
          </a:p>
        </p:txBody>
      </p:sp>
    </p:spTree>
    <p:extLst>
      <p:ext uri="{BB962C8B-B14F-4D97-AF65-F5344CB8AC3E}">
        <p14:creationId xmlns:p14="http://schemas.microsoft.com/office/powerpoint/2010/main" val="2433823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p:spPr>
        <p:txBody>
          <a:bodyPr/>
          <a:lstStyle/>
          <a:p>
            <a:pPr eaLnBrk="1" hangingPunct="1"/>
            <a:endParaRPr lang="en-GB" smtClean="0"/>
          </a:p>
        </p:txBody>
      </p:sp>
      <p:sp>
        <p:nvSpPr>
          <p:cNvPr id="86020" name="Slide Number Placeholder 3"/>
          <p:cNvSpPr>
            <a:spLocks noGrp="1"/>
          </p:cNvSpPr>
          <p:nvPr>
            <p:ph type="sldNum" sz="quarter" idx="5"/>
          </p:nvPr>
        </p:nvSpPr>
        <p:spPr>
          <a:noFill/>
        </p:spPr>
        <p:txBody>
          <a:bodyPr/>
          <a:lstStyle/>
          <a:p>
            <a:fld id="{BD22DA75-7BAD-4624-BC8C-E678CA0AA5DC}" type="slidenum">
              <a:rPr lang="en-GB" smtClean="0"/>
              <a:pPr/>
              <a:t>18</a:t>
            </a:fld>
            <a:endParaRPr lang="en-GB" smtClean="0"/>
          </a:p>
        </p:txBody>
      </p:sp>
      <p:sp>
        <p:nvSpPr>
          <p:cNvPr id="86021" name="Date Placeholder 4"/>
          <p:cNvSpPr>
            <a:spLocks noGrp="1"/>
          </p:cNvSpPr>
          <p:nvPr>
            <p:ph type="dt" sz="quarter" idx="1"/>
          </p:nvPr>
        </p:nvSpPr>
        <p:spPr>
          <a:noFill/>
        </p:spPr>
        <p:txBody>
          <a:bodyPr/>
          <a:lstStyle/>
          <a:p>
            <a:r>
              <a:rPr lang="en-US" smtClean="0"/>
              <a:t>15/02/2008</a:t>
            </a:r>
          </a:p>
        </p:txBody>
      </p:sp>
      <p:sp>
        <p:nvSpPr>
          <p:cNvPr id="86022" name="Footer Placeholder 5"/>
          <p:cNvSpPr>
            <a:spLocks noGrp="1"/>
          </p:cNvSpPr>
          <p:nvPr>
            <p:ph type="ftr" sz="quarter" idx="4"/>
          </p:nvPr>
        </p:nvSpPr>
        <p:spPr>
          <a:noFill/>
        </p:spPr>
        <p:txBody>
          <a:bodyPr/>
          <a:lstStyle/>
          <a:p>
            <a:r>
              <a:rPr lang="en-US" smtClean="0"/>
              <a:t>FE2021 Management Accounting</a:t>
            </a:r>
          </a:p>
        </p:txBody>
      </p:sp>
      <p:sp>
        <p:nvSpPr>
          <p:cNvPr id="86023" name="Header Placeholder 6"/>
          <p:cNvSpPr>
            <a:spLocks noGrp="1"/>
          </p:cNvSpPr>
          <p:nvPr>
            <p:ph type="hdr" sz="quarter"/>
          </p:nvPr>
        </p:nvSpPr>
        <p:spPr>
          <a:noFill/>
        </p:spPr>
        <p:txBody>
          <a:bodyPr/>
          <a:lstStyle/>
          <a:p>
            <a:r>
              <a:rPr lang="en-US" smtClean="0"/>
              <a:t>ABC: Beyond Costing</a:t>
            </a:r>
          </a:p>
        </p:txBody>
      </p:sp>
    </p:spTree>
    <p:extLst>
      <p:ext uri="{BB962C8B-B14F-4D97-AF65-F5344CB8AC3E}">
        <p14:creationId xmlns:p14="http://schemas.microsoft.com/office/powerpoint/2010/main" val="342855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p:spPr>
        <p:txBody>
          <a:bodyPr/>
          <a:lstStyle/>
          <a:p>
            <a:pPr eaLnBrk="1" hangingPunct="1"/>
            <a:endParaRPr lang="en-GB" smtClean="0"/>
          </a:p>
        </p:txBody>
      </p:sp>
      <p:sp>
        <p:nvSpPr>
          <p:cNvPr id="87044" name="Slide Number Placeholder 3"/>
          <p:cNvSpPr>
            <a:spLocks noGrp="1"/>
          </p:cNvSpPr>
          <p:nvPr>
            <p:ph type="sldNum" sz="quarter" idx="5"/>
          </p:nvPr>
        </p:nvSpPr>
        <p:spPr>
          <a:noFill/>
        </p:spPr>
        <p:txBody>
          <a:bodyPr/>
          <a:lstStyle/>
          <a:p>
            <a:fld id="{ADD0B985-67CB-43DA-8FD3-1CE9D2860C64}" type="slidenum">
              <a:rPr lang="en-US" smtClean="0"/>
              <a:pPr/>
              <a:t>24</a:t>
            </a:fld>
            <a:endParaRPr lang="en-US" smtClean="0"/>
          </a:p>
        </p:txBody>
      </p:sp>
      <p:sp>
        <p:nvSpPr>
          <p:cNvPr id="87045" name="Date Placeholder 4"/>
          <p:cNvSpPr>
            <a:spLocks noGrp="1"/>
          </p:cNvSpPr>
          <p:nvPr>
            <p:ph type="dt" sz="quarter" idx="1"/>
          </p:nvPr>
        </p:nvSpPr>
        <p:spPr>
          <a:noFill/>
        </p:spPr>
        <p:txBody>
          <a:bodyPr/>
          <a:lstStyle/>
          <a:p>
            <a:r>
              <a:rPr lang="en-US" smtClean="0"/>
              <a:t>15/02/2008</a:t>
            </a:r>
          </a:p>
        </p:txBody>
      </p:sp>
      <p:sp>
        <p:nvSpPr>
          <p:cNvPr id="87046" name="Footer Placeholder 5"/>
          <p:cNvSpPr>
            <a:spLocks noGrp="1"/>
          </p:cNvSpPr>
          <p:nvPr>
            <p:ph type="ftr" sz="quarter" idx="4"/>
          </p:nvPr>
        </p:nvSpPr>
        <p:spPr>
          <a:noFill/>
        </p:spPr>
        <p:txBody>
          <a:bodyPr/>
          <a:lstStyle/>
          <a:p>
            <a:r>
              <a:rPr lang="en-US" smtClean="0"/>
              <a:t>FE2021 Management Accounting</a:t>
            </a:r>
          </a:p>
        </p:txBody>
      </p:sp>
      <p:sp>
        <p:nvSpPr>
          <p:cNvPr id="87047" name="Header Placeholder 6"/>
          <p:cNvSpPr>
            <a:spLocks noGrp="1"/>
          </p:cNvSpPr>
          <p:nvPr>
            <p:ph type="hdr" sz="quarter"/>
          </p:nvPr>
        </p:nvSpPr>
        <p:spPr>
          <a:noFill/>
        </p:spPr>
        <p:txBody>
          <a:bodyPr/>
          <a:lstStyle/>
          <a:p>
            <a:r>
              <a:rPr lang="en-US" smtClean="0"/>
              <a:t>ABC: Beyond Costing</a:t>
            </a:r>
          </a:p>
        </p:txBody>
      </p:sp>
    </p:spTree>
    <p:extLst>
      <p:ext uri="{BB962C8B-B14F-4D97-AF65-F5344CB8AC3E}">
        <p14:creationId xmlns:p14="http://schemas.microsoft.com/office/powerpoint/2010/main" val="1127946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1474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EF0C8C5-61DF-458E-A866-9C62CF07FA84}" type="slidenum">
              <a:rPr lang="en-US" smtClean="0"/>
              <a:pPr fontAlgn="base">
                <a:spcBef>
                  <a:spcPct val="0"/>
                </a:spcBef>
                <a:spcAft>
                  <a:spcPct val="0"/>
                </a:spcAft>
                <a:defRPr/>
              </a:pPr>
              <a:t>25</a:t>
            </a:fld>
            <a:endParaRPr lang="en-US" smtClean="0"/>
          </a:p>
        </p:txBody>
      </p:sp>
    </p:spTree>
    <p:extLst>
      <p:ext uri="{BB962C8B-B14F-4D97-AF65-F5344CB8AC3E}">
        <p14:creationId xmlns:p14="http://schemas.microsoft.com/office/powerpoint/2010/main" val="216662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14848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E1157D6-E18E-47A9-BD70-463ADB99C358}" type="slidenum">
              <a:rPr lang="en-US" smtClean="0"/>
              <a:pPr fontAlgn="base">
                <a:spcBef>
                  <a:spcPct val="0"/>
                </a:spcBef>
                <a:spcAft>
                  <a:spcPct val="0"/>
                </a:spcAft>
                <a:defRPr/>
              </a:pPr>
              <a:t>26</a:t>
            </a:fld>
            <a:endParaRPr lang="en-US" smtClean="0"/>
          </a:p>
        </p:txBody>
      </p:sp>
    </p:spTree>
    <p:extLst>
      <p:ext uri="{BB962C8B-B14F-4D97-AF65-F5344CB8AC3E}">
        <p14:creationId xmlns:p14="http://schemas.microsoft.com/office/powerpoint/2010/main" val="2437965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p:spPr>
      </p:sp>
      <p:sp>
        <p:nvSpPr>
          <p:cNvPr id="737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14950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0816BEB-6ADF-46B3-8526-DA62FBFC707B}" type="slidenum">
              <a:rPr lang="en-US" smtClean="0"/>
              <a:pPr fontAlgn="base">
                <a:spcBef>
                  <a:spcPct val="0"/>
                </a:spcBef>
                <a:spcAft>
                  <a:spcPct val="0"/>
                </a:spcAft>
                <a:defRPr/>
              </a:pPr>
              <a:t>27</a:t>
            </a:fld>
            <a:endParaRPr lang="en-US" smtClean="0"/>
          </a:p>
        </p:txBody>
      </p:sp>
    </p:spTree>
    <p:extLst>
      <p:ext uri="{BB962C8B-B14F-4D97-AF65-F5344CB8AC3E}">
        <p14:creationId xmlns:p14="http://schemas.microsoft.com/office/powerpoint/2010/main" val="2789791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tx1"/>
                </a:solidFill>
              </a:rPr>
              <a:t>Module 7 </a:t>
            </a:r>
            <a:r>
              <a:rPr lang="en-US" smtClean="0">
                <a:solidFill>
                  <a:schemeClr val="tx1"/>
                </a:solidFill>
              </a:rPr>
              <a:t>Activity</a:t>
            </a:r>
            <a:r>
              <a:rPr lang="en-US" baseline="0" smtClean="0">
                <a:solidFill>
                  <a:schemeClr val="tx1"/>
                </a:solidFill>
              </a:rPr>
              <a:t> 2</a:t>
            </a:r>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This activity will guide students through the process of writing thank you notes using a template.</a:t>
            </a:r>
          </a:p>
          <a:p>
            <a:endParaRPr lang="en-US" baseline="0" dirty="0" smtClean="0">
              <a:solidFill>
                <a:schemeClr val="tx1"/>
              </a:solidFill>
            </a:endParaRPr>
          </a:p>
          <a:p>
            <a:endParaRPr lang="en-US" baseline="0" dirty="0" smtClean="0">
              <a:solidFill>
                <a:schemeClr val="tx1"/>
              </a:solidFill>
            </a:endParaRPr>
          </a:p>
          <a:p>
            <a:r>
              <a:rPr lang="en-US" baseline="0" dirty="0" smtClean="0">
                <a:solidFill>
                  <a:schemeClr val="tx1"/>
                </a:solidFill>
              </a:rPr>
              <a:t>Citations:</a:t>
            </a:r>
          </a:p>
          <a:p>
            <a:r>
              <a:rPr lang="en-US" baseline="0" dirty="0" smtClean="0">
                <a:solidFill>
                  <a:schemeClr val="tx1"/>
                </a:solidFill>
              </a:rPr>
              <a:t>Dear </a:t>
            </a:r>
            <a:r>
              <a:rPr lang="en-US" baseline="0" dirty="0" err="1" smtClean="0">
                <a:solidFill>
                  <a:schemeClr val="tx1"/>
                </a:solidFill>
              </a:rPr>
              <a:t>eHow.com’s</a:t>
            </a:r>
            <a:r>
              <a:rPr lang="en-US" baseline="0" dirty="0" smtClean="0">
                <a:solidFill>
                  <a:schemeClr val="tx1"/>
                </a:solidFill>
              </a:rPr>
              <a:t> Culture &amp; Society section (</a:t>
            </a:r>
            <a:r>
              <a:rPr lang="en-US" dirty="0" smtClean="0">
                <a:solidFill>
                  <a:schemeClr val="tx1"/>
                </a:solidFill>
                <a:hlinkClick r:id="rId3"/>
              </a:rPr>
              <a:t>http://www.ehow.com/culture-and-society/</a:t>
            </a:r>
            <a:r>
              <a:rPr lang="en-US" dirty="0" smtClean="0">
                <a:solidFill>
                  <a:schemeClr val="tx1"/>
                </a:solidFill>
              </a:rPr>
              <a:t>)</a:t>
            </a:r>
            <a:r>
              <a:rPr lang="en-US" baseline="0" dirty="0" smtClean="0">
                <a:solidFill>
                  <a:schemeClr val="tx1"/>
                </a:solidFill>
              </a:rPr>
              <a:t>,</a:t>
            </a:r>
          </a:p>
          <a:p>
            <a:r>
              <a:rPr lang="en-US" baseline="0" dirty="0" smtClean="0">
                <a:solidFill>
                  <a:schemeClr val="tx1"/>
                </a:solidFill>
              </a:rPr>
              <a:t>Thank you very much for some of the ideas and tips contained in this PowerPoint. I know it will benefit the students who use this curriculum to draw from your expertise reflected in many articles about various aspects of thank you note writing. In addition, please pass along my thanks to all your other friends who helped us create this presentation, including our pals at Southern Living (</a:t>
            </a:r>
            <a:r>
              <a:rPr lang="en-US" dirty="0" smtClean="0">
                <a:solidFill>
                  <a:schemeClr val="tx1"/>
                </a:solidFill>
                <a:hlinkClick r:id="rId4"/>
              </a:rPr>
              <a:t>http://www.southernliving.com/home-garden/solutions/thank-you-note-00417000068532/</a:t>
            </a:r>
            <a:r>
              <a:rPr lang="en-US" dirty="0" smtClean="0">
                <a:solidFill>
                  <a:schemeClr val="tx1"/>
                </a:solidFill>
              </a:rPr>
              <a:t>) and Emily Post (</a:t>
            </a:r>
            <a:r>
              <a:rPr lang="en-US" dirty="0" smtClean="0">
                <a:solidFill>
                  <a:schemeClr val="tx1"/>
                </a:solidFill>
                <a:hlinkClick r:id="rId5"/>
              </a:rPr>
              <a:t>http://www.emilypost.com/social-life/gift-giving-and-receiving/880-appropriate-thank-you-notes</a:t>
            </a:r>
            <a:r>
              <a:rPr lang="en-US" dirty="0" smtClean="0">
                <a:solidFill>
                  <a:schemeClr val="tx1"/>
                </a:solidFill>
              </a:rPr>
              <a:t>). You’re all</a:t>
            </a:r>
            <a:r>
              <a:rPr lang="en-US" baseline="0" dirty="0" smtClean="0">
                <a:solidFill>
                  <a:schemeClr val="tx1"/>
                </a:solidFill>
              </a:rPr>
              <a:t> such wonderful resources, and we appreciate you very much!</a:t>
            </a:r>
          </a:p>
          <a:p>
            <a:r>
              <a:rPr lang="en-US" baseline="0" dirty="0" smtClean="0">
                <a:solidFill>
                  <a:schemeClr val="tx1"/>
                </a:solidFill>
              </a:rPr>
              <a:t>Best Wishes,</a:t>
            </a:r>
          </a:p>
          <a:p>
            <a:r>
              <a:rPr lang="en-US" baseline="0" dirty="0" smtClean="0">
                <a:solidFill>
                  <a:schemeClr val="tx1"/>
                </a:solidFill>
              </a:rPr>
              <a:t>The Project STEPP Transition Curriculum Authors</a:t>
            </a:r>
          </a:p>
          <a:p>
            <a:endParaRPr lang="en-US" baseline="0" dirty="0" smtClean="0">
              <a:solidFill>
                <a:schemeClr val="tx1"/>
              </a:solidFill>
            </a:endParaRPr>
          </a:p>
          <a:p>
            <a:endParaRPr lang="en-US" baseline="0"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b="0" baseline="0" dirty="0" smtClean="0">
                <a:solidFill>
                  <a:schemeClr val="tx1"/>
                </a:solidFill>
              </a:rPr>
              <a:t>Unless otherwise specified, all clip art and images in this document are used with permission from Microsoft in accordance with their End User License Agreement.</a:t>
            </a:r>
            <a:endParaRPr lang="en-US" b="0" dirty="0" smtClean="0">
              <a:solidFill>
                <a:schemeClr val="tx1"/>
              </a:solidFill>
            </a:endParaRPr>
          </a:p>
          <a:p>
            <a:endParaRPr lang="en-US" dirty="0">
              <a:solidFill>
                <a:schemeClr val="tx1"/>
              </a:solidFill>
            </a:endParaRPr>
          </a:p>
        </p:txBody>
      </p:sp>
      <p:sp>
        <p:nvSpPr>
          <p:cNvPr id="4" name="Slide Number Placeholder 3"/>
          <p:cNvSpPr>
            <a:spLocks noGrp="1"/>
          </p:cNvSpPr>
          <p:nvPr>
            <p:ph type="sldNum" sz="quarter" idx="10"/>
          </p:nvPr>
        </p:nvSpPr>
        <p:spPr/>
        <p:txBody>
          <a:bodyPr/>
          <a:lstStyle/>
          <a:p>
            <a:fld id="{25DC6482-8E19-4180-B229-95DD969C8F89}" type="slidenum">
              <a:rPr lang="en-US" smtClean="0"/>
              <a:pPr/>
              <a:t>31</a:t>
            </a:fld>
            <a:endParaRPr lang="en-US"/>
          </a:p>
        </p:txBody>
      </p:sp>
    </p:spTree>
    <p:extLst>
      <p:ext uri="{BB962C8B-B14F-4D97-AF65-F5344CB8AC3E}">
        <p14:creationId xmlns:p14="http://schemas.microsoft.com/office/powerpoint/2010/main" val="786757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A6896EC-FE07-470B-9325-A65E6ED9BBBB}"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1258147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896EC-FE07-470B-9325-A65E6ED9BBBB}"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66176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6896EC-FE07-470B-9325-A65E6ED9BBBB}"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531401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A6896EC-FE07-470B-9325-A65E6ED9BBBB}"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3092646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A6896EC-FE07-470B-9325-A65E6ED9BBBB}" type="datetimeFigureOut">
              <a:rPr lang="en-GB" smtClean="0"/>
              <a:t>05/11/2015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232200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A6896EC-FE07-470B-9325-A65E6ED9BBBB}" type="datetimeFigureOut">
              <a:rPr lang="en-GB" smtClean="0"/>
              <a:t>05/11/2015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957873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6896EC-FE07-470B-9325-A65E6ED9BBBB}" type="datetimeFigureOut">
              <a:rPr lang="en-GB" smtClean="0"/>
              <a:t>05/11/2015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1875323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6896EC-FE07-470B-9325-A65E6ED9BBBB}"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2314589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6896EC-FE07-470B-9325-A65E6ED9BBBB}"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2958024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896EC-FE07-470B-9325-A65E6ED9BBBB}"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3708422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896EC-FE07-470B-9325-A65E6ED9BBBB}"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C7CC9B-4840-41FF-B178-D5B44C54EB44}" type="slidenum">
              <a:rPr lang="en-GB" smtClean="0"/>
              <a:t>‹#›</a:t>
            </a:fld>
            <a:endParaRPr lang="en-GB"/>
          </a:p>
        </p:txBody>
      </p:sp>
    </p:spTree>
    <p:extLst>
      <p:ext uri="{BB962C8B-B14F-4D97-AF65-F5344CB8AC3E}">
        <p14:creationId xmlns:p14="http://schemas.microsoft.com/office/powerpoint/2010/main" val="976237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6896EC-FE07-470B-9325-A65E6ED9BBBB}" type="datetimeFigureOut">
              <a:rPr lang="en-GB" smtClean="0"/>
              <a:t>05/11/2015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C7CC9B-4840-41FF-B178-D5B44C54EB44}" type="slidenum">
              <a:rPr lang="en-GB" smtClean="0"/>
              <a:t>‹#›</a:t>
            </a:fld>
            <a:endParaRPr lang="en-GB"/>
          </a:p>
        </p:txBody>
      </p:sp>
    </p:spTree>
    <p:extLst>
      <p:ext uri="{BB962C8B-B14F-4D97-AF65-F5344CB8AC3E}">
        <p14:creationId xmlns:p14="http://schemas.microsoft.com/office/powerpoint/2010/main" val="7361688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sz="2000" dirty="0"/>
          </a:p>
          <a:p>
            <a:r>
              <a:rPr lang="en-US" sz="2000" dirty="0"/>
              <a:t>Dr. </a:t>
            </a:r>
            <a:r>
              <a:rPr lang="en-US" sz="2000" dirty="0" smtClean="0"/>
              <a:t>Isaiah Oino</a:t>
            </a:r>
            <a:endParaRPr lang="en-US" sz="2000" dirty="0"/>
          </a:p>
        </p:txBody>
      </p:sp>
      <p:sp>
        <p:nvSpPr>
          <p:cNvPr id="5" name="Title 4"/>
          <p:cNvSpPr>
            <a:spLocks noGrp="1"/>
          </p:cNvSpPr>
          <p:nvPr>
            <p:ph type="ctrTitle"/>
          </p:nvPr>
        </p:nvSpPr>
        <p:spPr>
          <a:xfrm>
            <a:off x="1524000" y="1620000"/>
            <a:ext cx="5169408" cy="1140480"/>
          </a:xfrm>
        </p:spPr>
        <p:txBody>
          <a:bodyPr/>
          <a:lstStyle/>
          <a:p>
            <a:r>
              <a:rPr lang="en-GB" sz="3000" cap="all" dirty="0">
                <a:ln w="6350">
                  <a:noFill/>
                </a:ln>
                <a:solidFill>
                  <a:srgbClr val="FF0000"/>
                </a:solidFill>
                <a:effectLst>
                  <a:outerShdw blurRad="127000" dist="200000" dir="2700000" algn="tl" rotWithShape="0">
                    <a:srgbClr val="000000">
                      <a:alpha val="30000"/>
                    </a:srgbClr>
                  </a:outerShdw>
                </a:effectLst>
              </a:rPr>
              <a:t>Activity-Based Costing</a:t>
            </a:r>
            <a:r>
              <a:rPr lang="en-GB" sz="3000" cap="all" dirty="0">
                <a:ln w="6350">
                  <a:noFill/>
                </a:ln>
                <a:solidFill>
                  <a:srgbClr val="FF0000"/>
                </a:solidFill>
                <a:effectLst>
                  <a:outerShdw blurRad="127000" dist="200000" dir="2700000" algn="tl" rotWithShape="0">
                    <a:srgbClr val="000000">
                      <a:alpha val="30000"/>
                    </a:srgbClr>
                  </a:outerShdw>
                </a:effectLst>
              </a:rPr>
              <a:t>:</a:t>
            </a:r>
            <a:br>
              <a:rPr lang="en-GB" sz="3000" cap="all" dirty="0">
                <a:ln w="6350">
                  <a:noFill/>
                </a:ln>
                <a:solidFill>
                  <a:srgbClr val="FF0000"/>
                </a:solidFill>
                <a:effectLst>
                  <a:outerShdw blurRad="127000" dist="200000" dir="2700000" algn="tl" rotWithShape="0">
                    <a:srgbClr val="000000">
                      <a:alpha val="30000"/>
                    </a:srgbClr>
                  </a:outerShdw>
                </a:effectLst>
              </a:rPr>
            </a:br>
            <a:endParaRPr lang="en-US" sz="3000" dirty="0">
              <a:solidFill>
                <a:srgbClr val="FF0000"/>
              </a:solidFill>
            </a:endParaRPr>
          </a:p>
        </p:txBody>
      </p:sp>
    </p:spTree>
    <p:extLst>
      <p:ext uri="{BB962C8B-B14F-4D97-AF65-F5344CB8AC3E}">
        <p14:creationId xmlns:p14="http://schemas.microsoft.com/office/powerpoint/2010/main" val="952707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p:txBody>
          <a:bodyPr/>
          <a:lstStyle/>
          <a:p>
            <a:pPr eaLnBrk="1" hangingPunct="1"/>
            <a:r>
              <a:rPr lang="en-GB" sz="2400"/>
              <a:t>Explain the difference between ABC and Traditional Costing System</a:t>
            </a:r>
          </a:p>
          <a:p>
            <a:pPr eaLnBrk="1" hangingPunct="1"/>
            <a:r>
              <a:rPr lang="en-GB" sz="2400"/>
              <a:t>Explain why Traditional Costing systems can provide misleading information for decision-making</a:t>
            </a:r>
          </a:p>
          <a:p>
            <a:pPr eaLnBrk="1" hangingPunct="1"/>
            <a:r>
              <a:rPr lang="en-GB" sz="2400"/>
              <a:t>Identify and explain EACH of the four stages involved in designing ABC systems;</a:t>
            </a:r>
          </a:p>
          <a:p>
            <a:pPr eaLnBrk="1" hangingPunct="1"/>
            <a:r>
              <a:rPr lang="en-GB" sz="2400"/>
              <a:t>Demonstrate how ABM can be developed from ABC </a:t>
            </a:r>
          </a:p>
          <a:p>
            <a:pPr eaLnBrk="1" hangingPunct="1"/>
            <a:r>
              <a:rPr lang="en-GB" sz="2400"/>
              <a:t>Describe the ABC resource consumption model</a:t>
            </a:r>
          </a:p>
          <a:p>
            <a:pPr eaLnBrk="1" hangingPunct="1"/>
            <a:r>
              <a:rPr lang="en-GB" sz="2400"/>
              <a:t>Discuss ABC cost and profitability analysis hierarchy.</a:t>
            </a:r>
          </a:p>
          <a:p>
            <a:pPr eaLnBrk="1" hangingPunct="1"/>
            <a:endParaRPr lang="en-GB" smtClean="0"/>
          </a:p>
        </p:txBody>
      </p:sp>
      <p:sp>
        <p:nvSpPr>
          <p:cNvPr id="3" name="Title 2"/>
          <p:cNvSpPr>
            <a:spLocks noGrp="1"/>
          </p:cNvSpPr>
          <p:nvPr>
            <p:ph type="title"/>
          </p:nvPr>
        </p:nvSpPr>
        <p:spPr/>
        <p:txBody>
          <a:bodyPr/>
          <a:lstStyle/>
          <a:p>
            <a:pPr eaLnBrk="1" hangingPunct="1">
              <a:defRPr/>
            </a:pPr>
            <a:r>
              <a:rPr lang="en-GB" dirty="0" smtClean="0"/>
              <a:t>Learning Outcomes</a:t>
            </a:r>
            <a:endParaRPr lang="en-GB" dirty="0"/>
          </a:p>
        </p:txBody>
      </p:sp>
    </p:spTree>
    <p:extLst>
      <p:ext uri="{BB962C8B-B14F-4D97-AF65-F5344CB8AC3E}">
        <p14:creationId xmlns:p14="http://schemas.microsoft.com/office/powerpoint/2010/main" val="12951052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1600200" y="76200"/>
            <a:ext cx="6172200" cy="762000"/>
          </a:xfrm>
        </p:spPr>
        <p:txBody>
          <a:bodyPr>
            <a:normAutofit/>
          </a:bodyPr>
          <a:lstStyle/>
          <a:p>
            <a:pPr>
              <a:defRPr/>
            </a:pPr>
            <a:r>
              <a:rPr lang="en-US" altLang="en-US" sz="3200" dirty="0">
                <a:solidFill>
                  <a:srgbClr val="003399"/>
                </a:solidFill>
              </a:rPr>
              <a:t>Determining Costing per unit...</a:t>
            </a:r>
            <a:endParaRPr lang="en-US" altLang="en-US" sz="3200" dirty="0">
              <a:solidFill>
                <a:srgbClr val="003399"/>
              </a:solidFill>
            </a:endParaRPr>
          </a:p>
        </p:txBody>
      </p:sp>
      <p:sp>
        <p:nvSpPr>
          <p:cNvPr id="114691" name="Rectangle 3"/>
          <p:cNvSpPr>
            <a:spLocks noGrp="1" noChangeArrowheads="1"/>
          </p:cNvSpPr>
          <p:nvPr>
            <p:ph type="body" idx="1"/>
          </p:nvPr>
        </p:nvSpPr>
        <p:spPr>
          <a:xfrm>
            <a:off x="1919288" y="762000"/>
            <a:ext cx="3643312" cy="4392612"/>
          </a:xfrm>
        </p:spPr>
        <p:txBody>
          <a:bodyPr>
            <a:normAutofit/>
          </a:bodyPr>
          <a:lstStyle/>
          <a:p>
            <a:r>
              <a:rPr lang="en-US" altLang="en-US" sz="4000" dirty="0"/>
              <a:t>Product Cost</a:t>
            </a:r>
          </a:p>
        </p:txBody>
      </p:sp>
      <p:sp>
        <p:nvSpPr>
          <p:cNvPr id="9220" name="Rectangle 4"/>
          <p:cNvSpPr>
            <a:spLocks noChangeArrowheads="1"/>
          </p:cNvSpPr>
          <p:nvPr/>
        </p:nvSpPr>
        <p:spPr bwMode="auto">
          <a:xfrm>
            <a:off x="1828800" y="762000"/>
            <a:ext cx="7023100" cy="42862"/>
          </a:xfrm>
          <a:prstGeom prst="rect">
            <a:avLst/>
          </a:prstGeom>
          <a:solidFill>
            <a:schemeClr val="bg1"/>
          </a:solidFill>
          <a:ln w="9525">
            <a:solidFill>
              <a:schemeClr val="tx1"/>
            </a:solidFill>
            <a:miter lim="800000"/>
            <a:headEnd/>
            <a:tailEnd/>
          </a:ln>
        </p:spPr>
        <p:txBody>
          <a:bodyPr wrap="none" anchor="ctr"/>
          <a:lstStyle/>
          <a:p>
            <a:endParaRPr lang="en-GB"/>
          </a:p>
        </p:txBody>
      </p:sp>
      <p:sp>
        <p:nvSpPr>
          <p:cNvPr id="9221" name="Rectangle 5"/>
          <p:cNvSpPr>
            <a:spLocks noChangeArrowheads="1"/>
          </p:cNvSpPr>
          <p:nvPr/>
        </p:nvSpPr>
        <p:spPr bwMode="auto">
          <a:xfrm>
            <a:off x="9791700" y="0"/>
            <a:ext cx="184150" cy="336550"/>
          </a:xfrm>
          <a:prstGeom prst="rect">
            <a:avLst/>
          </a:prstGeom>
          <a:noFill/>
          <a:ln w="12700">
            <a:noFill/>
            <a:miter lim="800000"/>
            <a:headEnd/>
            <a:tailEnd/>
          </a:ln>
        </p:spPr>
        <p:txBody>
          <a:bodyPr wrap="none">
            <a:spAutoFit/>
          </a:bodyPr>
          <a:lstStyle/>
          <a:p>
            <a:pPr algn="ctr">
              <a:spcBef>
                <a:spcPct val="50000"/>
              </a:spcBef>
            </a:pPr>
            <a:endParaRPr lang="en-US" altLang="en-US" sz="1600" b="1"/>
          </a:p>
        </p:txBody>
      </p:sp>
      <p:sp>
        <p:nvSpPr>
          <p:cNvPr id="9" name="Flowchart: Alternate Process 8"/>
          <p:cNvSpPr/>
          <p:nvPr/>
        </p:nvSpPr>
        <p:spPr>
          <a:xfrm>
            <a:off x="2133600" y="1447800"/>
            <a:ext cx="2819400" cy="762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All direct costs</a:t>
            </a:r>
            <a:endParaRPr lang="en-GB" sz="3200" b="1" dirty="0"/>
          </a:p>
        </p:txBody>
      </p:sp>
      <p:sp>
        <p:nvSpPr>
          <p:cNvPr id="13" name="Flowchart: Alternate Process 12"/>
          <p:cNvSpPr/>
          <p:nvPr/>
        </p:nvSpPr>
        <p:spPr>
          <a:xfrm>
            <a:off x="2133600" y="3429000"/>
            <a:ext cx="2743200" cy="9144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OH  cost per unit</a:t>
            </a:r>
            <a:endParaRPr lang="en-GB" sz="3200" b="1" dirty="0"/>
          </a:p>
        </p:txBody>
      </p:sp>
      <p:sp>
        <p:nvSpPr>
          <p:cNvPr id="23" name="Plus 22"/>
          <p:cNvSpPr/>
          <p:nvPr/>
        </p:nvSpPr>
        <p:spPr>
          <a:xfrm>
            <a:off x="2667000" y="2209800"/>
            <a:ext cx="1219200" cy="10668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3"/>
          <p:cNvSpPr txBox="1">
            <a:spLocks noChangeArrowheads="1"/>
          </p:cNvSpPr>
          <p:nvPr/>
        </p:nvSpPr>
        <p:spPr>
          <a:xfrm>
            <a:off x="5105400" y="1524000"/>
            <a:ext cx="5486400" cy="4392612"/>
          </a:xfrm>
          <a:prstGeom prst="rect">
            <a:avLst/>
          </a:prstGeom>
        </p:spPr>
        <p:txBody>
          <a:bodyPr vert="horz" lIns="91440" tIns="45720" rIns="91440" bIns="45720" rtlCol="0">
            <a:normAutofit fontScale="77500" lnSpcReduction="20000"/>
          </a:bodyPr>
          <a:lstStyle/>
          <a:p>
            <a:pPr marL="342900" indent="-342900">
              <a:spcBef>
                <a:spcPct val="20000"/>
              </a:spcBef>
              <a:defRPr/>
            </a:pPr>
            <a:r>
              <a:rPr lang="en-US" altLang="en-US" sz="4000" b="1" dirty="0">
                <a:solidFill>
                  <a:srgbClr val="C00000"/>
                </a:solidFill>
              </a:rPr>
              <a:t>How much overhead per unit?</a:t>
            </a:r>
          </a:p>
          <a:p>
            <a:pPr marL="342900" indent="-342900">
              <a:spcBef>
                <a:spcPct val="20000"/>
              </a:spcBef>
              <a:defRPr/>
            </a:pPr>
            <a:endParaRPr lang="en-US" altLang="en-US" sz="4000" b="1" dirty="0">
              <a:solidFill>
                <a:srgbClr val="C00000"/>
              </a:solidFill>
            </a:endParaRPr>
          </a:p>
          <a:p>
            <a:pPr>
              <a:buFont typeface="Arial" pitchFamily="34" charset="0"/>
              <a:buChar char="•"/>
              <a:tabLst>
                <a:tab pos="354013" algn="l"/>
              </a:tabLst>
            </a:pPr>
            <a:r>
              <a:rPr lang="en-US" altLang="en-US" sz="4000" dirty="0"/>
              <a:t>  Overhead cannot be 	traced easily and must 	be 	assigned with estimates</a:t>
            </a:r>
          </a:p>
          <a:p>
            <a:pPr>
              <a:buFont typeface="Arial" pitchFamily="34" charset="0"/>
              <a:buChar char="•"/>
            </a:pPr>
            <a:endParaRPr lang="en-US" altLang="en-US" sz="4000" dirty="0"/>
          </a:p>
          <a:p>
            <a:pPr>
              <a:buFont typeface="Arial" pitchFamily="34" charset="0"/>
              <a:buChar char="•"/>
              <a:tabLst>
                <a:tab pos="354013" algn="l"/>
              </a:tabLst>
            </a:pPr>
            <a:r>
              <a:rPr lang="en-US" altLang="zh-TW" sz="4000" dirty="0"/>
              <a:t> 	Absorption costing systems 	</a:t>
            </a:r>
            <a:r>
              <a:rPr lang="en-US" altLang="zh-TW" sz="4000" dirty="0">
                <a:solidFill>
                  <a:srgbClr val="FF3300"/>
                </a:solidFill>
              </a:rPr>
              <a:t>adopt volume-related</a:t>
            </a:r>
            <a:r>
              <a:rPr lang="en-US" altLang="zh-TW" sz="4000" dirty="0"/>
              <a:t> 	</a:t>
            </a:r>
            <a:r>
              <a:rPr lang="en-US" altLang="zh-TW" sz="4000" dirty="0">
                <a:solidFill>
                  <a:srgbClr val="FF3300"/>
                </a:solidFill>
              </a:rPr>
              <a:t>allocation bases</a:t>
            </a:r>
            <a:r>
              <a:rPr lang="en-US" altLang="zh-TW" sz="4000" dirty="0"/>
              <a:t> e.g. direct 	</a:t>
            </a:r>
            <a:r>
              <a:rPr lang="en-US" altLang="zh-TW" sz="4000" dirty="0" err="1"/>
              <a:t>labour</a:t>
            </a:r>
            <a:r>
              <a:rPr lang="en-US" altLang="zh-TW" sz="4000" dirty="0"/>
              <a:t> hour, machine hour, 	</a:t>
            </a:r>
            <a:r>
              <a:rPr lang="en-US" altLang="zh-TW" sz="4000" dirty="0" err="1"/>
              <a:t>labour</a:t>
            </a:r>
            <a:r>
              <a:rPr lang="en-US" altLang="zh-TW" sz="4000" dirty="0"/>
              <a:t> costs</a:t>
            </a:r>
          </a:p>
          <a:p>
            <a:pPr marL="342900" indent="-342900">
              <a:spcBef>
                <a:spcPct val="20000"/>
              </a:spcBef>
              <a:buFont typeface="Arial" pitchFamily="34" charset="0"/>
              <a:buChar char="•"/>
              <a:defRPr/>
            </a:pPr>
            <a:endParaRPr lang="en-US" altLang="en-US" sz="4000" dirty="0"/>
          </a:p>
        </p:txBody>
      </p:sp>
      <p:cxnSp>
        <p:nvCxnSpPr>
          <p:cNvPr id="11" name="Straight Connector 10"/>
          <p:cNvCxnSpPr/>
          <p:nvPr/>
        </p:nvCxnSpPr>
        <p:spPr>
          <a:xfrm>
            <a:off x="5181600" y="1066800"/>
            <a:ext cx="0" cy="4953000"/>
          </a:xfrm>
          <a:prstGeom prst="line">
            <a:avLst/>
          </a:prstGeom>
          <a:ln w="69850" cmpd="thickThin">
            <a:prstDash val="lgDash"/>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2444119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box(in)">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ox(in)">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24">
                                            <p:txEl>
                                              <p:pRg st="0" end="0"/>
                                            </p:txEl>
                                          </p:spTgt>
                                        </p:tgtEl>
                                        <p:attrNameLst>
                                          <p:attrName>style.visibility</p:attrName>
                                        </p:attrNameLst>
                                      </p:cBhvr>
                                      <p:to>
                                        <p:strVal val="visible"/>
                                      </p:to>
                                    </p:set>
                                    <p:animEffect transition="in" filter="box(in)">
                                      <p:cBhvr>
                                        <p:cTn id="22" dur="500"/>
                                        <p:tgtEl>
                                          <p:spTgt spid="2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24">
                                            <p:txEl>
                                              <p:pRg st="2" end="2"/>
                                            </p:txEl>
                                          </p:spTgt>
                                        </p:tgtEl>
                                        <p:attrNameLst>
                                          <p:attrName>style.visibility</p:attrName>
                                        </p:attrNameLst>
                                      </p:cBhvr>
                                      <p:to>
                                        <p:strVal val="visible"/>
                                      </p:to>
                                    </p:set>
                                    <p:animEffect transition="in" filter="box(in)">
                                      <p:cBhvr>
                                        <p:cTn id="27" dur="500"/>
                                        <p:tgtEl>
                                          <p:spTgt spid="2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24">
                                            <p:txEl>
                                              <p:pRg st="4" end="4"/>
                                            </p:txEl>
                                          </p:spTgt>
                                        </p:tgtEl>
                                        <p:attrNameLst>
                                          <p:attrName>style.visibility</p:attrName>
                                        </p:attrNameLst>
                                      </p:cBhvr>
                                      <p:to>
                                        <p:strVal val="visible"/>
                                      </p:to>
                                    </p:set>
                                    <p:animEffect transition="in" filter="box(in)">
                                      <p:cBhvr>
                                        <p:cTn id="32" dur="500"/>
                                        <p:tgtEl>
                                          <p:spTgt spid="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animBg="1"/>
      <p:bldP spid="23"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1600200" y="76200"/>
            <a:ext cx="6172200" cy="762000"/>
          </a:xfrm>
        </p:spPr>
        <p:txBody>
          <a:bodyPr/>
          <a:lstStyle/>
          <a:p>
            <a:pPr>
              <a:defRPr/>
            </a:pPr>
            <a:r>
              <a:rPr lang="en-US" altLang="en-US" sz="4000" dirty="0">
                <a:solidFill>
                  <a:srgbClr val="003399"/>
                </a:solidFill>
              </a:rPr>
              <a:t>Costing </a:t>
            </a:r>
            <a:r>
              <a:rPr lang="en-US" altLang="en-US" sz="4000" dirty="0">
                <a:solidFill>
                  <a:srgbClr val="003399"/>
                </a:solidFill>
              </a:rPr>
              <a:t>Products...</a:t>
            </a:r>
          </a:p>
        </p:txBody>
      </p:sp>
      <p:sp>
        <p:nvSpPr>
          <p:cNvPr id="114691" name="Rectangle 3"/>
          <p:cNvSpPr>
            <a:spLocks noGrp="1" noChangeArrowheads="1"/>
          </p:cNvSpPr>
          <p:nvPr>
            <p:ph type="body" idx="1"/>
          </p:nvPr>
        </p:nvSpPr>
        <p:spPr>
          <a:xfrm>
            <a:off x="1919288" y="762000"/>
            <a:ext cx="3643312" cy="4392612"/>
          </a:xfrm>
        </p:spPr>
        <p:txBody>
          <a:bodyPr>
            <a:normAutofit/>
          </a:bodyPr>
          <a:lstStyle/>
          <a:p>
            <a:r>
              <a:rPr lang="en-US" altLang="en-US" sz="4000" dirty="0"/>
              <a:t>Product Cost</a:t>
            </a:r>
          </a:p>
        </p:txBody>
      </p:sp>
      <p:sp>
        <p:nvSpPr>
          <p:cNvPr id="9220" name="Rectangle 4"/>
          <p:cNvSpPr>
            <a:spLocks noChangeArrowheads="1"/>
          </p:cNvSpPr>
          <p:nvPr/>
        </p:nvSpPr>
        <p:spPr bwMode="auto">
          <a:xfrm>
            <a:off x="1828800" y="762000"/>
            <a:ext cx="7023100" cy="42862"/>
          </a:xfrm>
          <a:prstGeom prst="rect">
            <a:avLst/>
          </a:prstGeom>
          <a:solidFill>
            <a:schemeClr val="bg1"/>
          </a:solidFill>
          <a:ln w="9525">
            <a:solidFill>
              <a:schemeClr val="tx1"/>
            </a:solidFill>
            <a:miter lim="800000"/>
            <a:headEnd/>
            <a:tailEnd/>
          </a:ln>
        </p:spPr>
        <p:txBody>
          <a:bodyPr wrap="none" anchor="ctr"/>
          <a:lstStyle/>
          <a:p>
            <a:endParaRPr lang="en-GB"/>
          </a:p>
        </p:txBody>
      </p:sp>
      <p:sp>
        <p:nvSpPr>
          <p:cNvPr id="9221" name="Rectangle 5"/>
          <p:cNvSpPr>
            <a:spLocks noChangeArrowheads="1"/>
          </p:cNvSpPr>
          <p:nvPr/>
        </p:nvSpPr>
        <p:spPr bwMode="auto">
          <a:xfrm>
            <a:off x="9791700" y="0"/>
            <a:ext cx="184150" cy="336550"/>
          </a:xfrm>
          <a:prstGeom prst="rect">
            <a:avLst/>
          </a:prstGeom>
          <a:noFill/>
          <a:ln w="12700">
            <a:noFill/>
            <a:miter lim="800000"/>
            <a:headEnd/>
            <a:tailEnd/>
          </a:ln>
        </p:spPr>
        <p:txBody>
          <a:bodyPr wrap="none">
            <a:spAutoFit/>
          </a:bodyPr>
          <a:lstStyle/>
          <a:p>
            <a:pPr algn="ctr">
              <a:spcBef>
                <a:spcPct val="50000"/>
              </a:spcBef>
            </a:pPr>
            <a:endParaRPr lang="en-US" altLang="en-US" sz="1600" b="1"/>
          </a:p>
        </p:txBody>
      </p:sp>
      <p:sp>
        <p:nvSpPr>
          <p:cNvPr id="9" name="Flowchart: Alternate Process 8"/>
          <p:cNvSpPr/>
          <p:nvPr/>
        </p:nvSpPr>
        <p:spPr>
          <a:xfrm>
            <a:off x="2133600" y="1447800"/>
            <a:ext cx="2819400" cy="762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All direct costs</a:t>
            </a:r>
            <a:endParaRPr lang="en-GB" sz="3200" b="1" dirty="0"/>
          </a:p>
        </p:txBody>
      </p:sp>
      <p:sp>
        <p:nvSpPr>
          <p:cNvPr id="13" name="Flowchart: Alternate Process 12"/>
          <p:cNvSpPr/>
          <p:nvPr/>
        </p:nvSpPr>
        <p:spPr>
          <a:xfrm>
            <a:off x="2133600" y="3429000"/>
            <a:ext cx="2743200" cy="762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OH  per unit</a:t>
            </a:r>
            <a:endParaRPr lang="en-GB" sz="3200" b="1" dirty="0"/>
          </a:p>
        </p:txBody>
      </p:sp>
      <p:sp>
        <p:nvSpPr>
          <p:cNvPr id="23" name="Plus 22"/>
          <p:cNvSpPr/>
          <p:nvPr/>
        </p:nvSpPr>
        <p:spPr>
          <a:xfrm>
            <a:off x="2667000" y="2209800"/>
            <a:ext cx="1219200" cy="10668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a14="http://schemas.microsoft.com/office/drawing/2010/main">
        <mc:Choice Requires="a14">
          <p:sp>
            <p:nvSpPr>
              <p:cNvPr id="24" name="Rectangle 3"/>
              <p:cNvSpPr txBox="1">
                <a:spLocks noChangeArrowheads="1"/>
              </p:cNvSpPr>
              <p:nvPr/>
            </p:nvSpPr>
            <p:spPr>
              <a:xfrm>
                <a:off x="5257800" y="914400"/>
                <a:ext cx="5486400" cy="4632960"/>
              </a:xfrm>
              <a:prstGeom prst="rect">
                <a:avLst/>
              </a:prstGeom>
            </p:spPr>
            <p:txBody>
              <a:bodyPr vert="horz" lIns="91440" tIns="45720" rIns="91440" bIns="45720" rtlCol="0">
                <a:normAutofit fontScale="92500"/>
              </a:bodyPr>
              <a:lstStyle/>
              <a:p>
                <a:pPr marL="342900" indent="-342900">
                  <a:spcBef>
                    <a:spcPct val="20000"/>
                  </a:spcBef>
                  <a:defRPr/>
                </a:pPr>
                <a:r>
                  <a:rPr lang="en-US" altLang="en-US" sz="4000" dirty="0">
                    <a:solidFill>
                      <a:srgbClr val="C00000"/>
                    </a:solidFill>
                  </a:rPr>
                  <a:t>How to calculate OH per unit?</a:t>
                </a:r>
              </a:p>
              <a:p>
                <a:pPr>
                  <a:buFont typeface="Arial" pitchFamily="34" charset="0"/>
                  <a:buChar char="•"/>
                  <a:tabLst>
                    <a:tab pos="354013" algn="l"/>
                  </a:tabLst>
                </a:pPr>
                <a:r>
                  <a:rPr lang="en-US" altLang="en-US" sz="3200" dirty="0"/>
                  <a:t>  You need to calculate 		Overhead Allocation Rate 	(OAR).</a:t>
                </a:r>
              </a:p>
              <a:p>
                <a:pPr>
                  <a:tabLst>
                    <a:tab pos="354013" algn="l"/>
                  </a:tabLst>
                </a:pPr>
                <a:endParaRPr lang="en-US" altLang="en-US" sz="3200" dirty="0"/>
              </a:p>
              <a:p>
                <a:pPr marL="342900" indent="-342900">
                  <a:spcBef>
                    <a:spcPct val="20000"/>
                  </a:spcBef>
                  <a:buFont typeface="Courier New" pitchFamily="49" charset="0"/>
                  <a:buChar char="o"/>
                  <a:defRPr/>
                </a:pPr>
                <a:r>
                  <a:rPr lang="en-US" altLang="en-US" sz="2400" dirty="0"/>
                  <a:t>OAR </a:t>
                </a:r>
                <a:r>
                  <a:rPr lang="en-US" altLang="en-US" sz="2400" dirty="0"/>
                  <a:t>= </a:t>
                </a:r>
                <a14:m>
                  <m:oMath xmlns:m="http://schemas.openxmlformats.org/officeDocument/2006/math">
                    <m:f>
                      <m:fPr>
                        <m:ctrlPr>
                          <a:rPr lang="en-US" altLang="en-US" sz="2400" i="1">
                            <a:latin typeface="Cambria Math" panose="02040503050406030204" pitchFamily="18" charset="0"/>
                          </a:rPr>
                        </m:ctrlPr>
                      </m:fPr>
                      <m:num>
                        <m:r>
                          <a:rPr lang="en-US" altLang="en-US" sz="2400" i="1">
                            <a:latin typeface="Cambria Math"/>
                          </a:rPr>
                          <m:t>𝐵𝑢𝑑𝑔𝑒𝑡𝑒𝑑</m:t>
                        </m:r>
                        <m:r>
                          <a:rPr lang="en-US" altLang="en-US" sz="2400" i="1">
                            <a:latin typeface="Cambria Math"/>
                          </a:rPr>
                          <m:t> 	</m:t>
                        </m:r>
                        <m:r>
                          <a:rPr lang="en-US" altLang="en-US" sz="2400" i="1">
                            <a:latin typeface="Cambria Math"/>
                          </a:rPr>
                          <m:t>𝑡𝑜𝑡𝑎𝑙</m:t>
                        </m:r>
                        <m:r>
                          <a:rPr lang="en-US" altLang="en-US" sz="2400" i="1">
                            <a:latin typeface="Cambria Math"/>
                          </a:rPr>
                          <m:t>  </m:t>
                        </m:r>
                        <m:r>
                          <a:rPr lang="en-US" altLang="en-US" sz="2400" i="1">
                            <a:latin typeface="Cambria Math"/>
                          </a:rPr>
                          <m:t>𝑂𝑣𝑒𝑟h𝑒𝑎𝑑</m:t>
                        </m:r>
                        <m:r>
                          <a:rPr lang="en-US" altLang="en-US" sz="2400" i="1">
                            <a:latin typeface="Cambria Math"/>
                          </a:rPr>
                          <m:t> (</m:t>
                        </m:r>
                        <m:r>
                          <a:rPr lang="en-US" altLang="en-US" sz="2400" i="1">
                            <a:latin typeface="Cambria Math"/>
                          </a:rPr>
                          <m:t>𝑂𝐻</m:t>
                        </m:r>
                        <m:r>
                          <a:rPr lang="en-US" altLang="en-US" sz="2400" i="1">
                            <a:latin typeface="Cambria Math"/>
                          </a:rPr>
                          <m:t>) </m:t>
                        </m:r>
                      </m:num>
                      <m:den>
                        <m:r>
                          <a:rPr lang="en-GB" altLang="en-US" sz="2400" i="1">
                            <a:latin typeface="Cambria Math"/>
                          </a:rPr>
                          <m:t>𝐵𝑢𝑑𝑔𝑒𝑡𝑒𝑑</m:t>
                        </m:r>
                        <m:r>
                          <a:rPr lang="en-GB" altLang="en-US" sz="2400" i="1">
                            <a:latin typeface="Cambria Math"/>
                          </a:rPr>
                          <m:t> </m:t>
                        </m:r>
                        <m:r>
                          <a:rPr lang="en-GB" altLang="en-US" sz="2400" i="1">
                            <a:latin typeface="Cambria Math"/>
                          </a:rPr>
                          <m:t>𝐴𝑐𝑡𝑖𝑣𝑖𝑡𝑦</m:t>
                        </m:r>
                        <m:r>
                          <a:rPr lang="en-GB" altLang="en-US" sz="2400" i="1">
                            <a:latin typeface="Cambria Math"/>
                          </a:rPr>
                          <m:t> (</m:t>
                        </m:r>
                        <m:r>
                          <a:rPr lang="en-GB" altLang="en-US" sz="2400" i="1">
                            <a:latin typeface="Cambria Math"/>
                          </a:rPr>
                          <m:t>𝑒</m:t>
                        </m:r>
                        <m:r>
                          <a:rPr lang="en-GB" altLang="en-US" sz="2400" i="1">
                            <a:latin typeface="Cambria Math"/>
                          </a:rPr>
                          <m:t>.</m:t>
                        </m:r>
                        <m:r>
                          <a:rPr lang="en-GB" altLang="en-US" sz="2400" i="1">
                            <a:latin typeface="Cambria Math"/>
                          </a:rPr>
                          <m:t>𝑔</m:t>
                        </m:r>
                        <m:r>
                          <a:rPr lang="en-GB" altLang="en-US" sz="2400" i="1">
                            <a:latin typeface="Cambria Math"/>
                          </a:rPr>
                          <m:t>.−</m:t>
                        </m:r>
                        <m:r>
                          <a:rPr lang="en-GB" altLang="en-US" sz="2400" i="1">
                            <a:latin typeface="Cambria Math"/>
                          </a:rPr>
                          <m:t>𝑚𝑎𝑐h𝑖𝑛𝑒</m:t>
                        </m:r>
                        <m:r>
                          <a:rPr lang="en-GB" altLang="en-US" sz="2400" i="1">
                            <a:latin typeface="Cambria Math"/>
                          </a:rPr>
                          <m:t> </m:t>
                        </m:r>
                        <m:r>
                          <a:rPr lang="en-GB" altLang="en-US" sz="2400" i="1">
                            <a:latin typeface="Cambria Math"/>
                          </a:rPr>
                          <m:t>h𝑜𝑢𝑟</m:t>
                        </m:r>
                        <m:r>
                          <a:rPr lang="en-GB" altLang="en-US" sz="2400" i="1">
                            <a:latin typeface="Cambria Math"/>
                          </a:rPr>
                          <m:t>) </m:t>
                        </m:r>
                      </m:den>
                    </m:f>
                  </m:oMath>
                </a14:m>
                <a:endParaRPr lang="en-US" altLang="en-US" sz="2400" dirty="0"/>
              </a:p>
              <a:p>
                <a:pPr marL="342900" indent="-342900">
                  <a:spcBef>
                    <a:spcPct val="20000"/>
                  </a:spcBef>
                  <a:defRPr/>
                </a:pPr>
                <a:r>
                  <a:rPr lang="en-US" altLang="en-US" sz="2100" dirty="0"/>
                  <a:t> </a:t>
                </a:r>
              </a:p>
              <a:p>
                <a:pPr marL="571500" indent="-571500">
                  <a:spcBef>
                    <a:spcPct val="20000"/>
                  </a:spcBef>
                  <a:buFont typeface="Courier New" pitchFamily="49" charset="0"/>
                  <a:buChar char="o"/>
                  <a:defRPr/>
                </a:pPr>
                <a:r>
                  <a:rPr lang="en-US" altLang="en-US" sz="2600" dirty="0"/>
                  <a:t>Allocated OH = </a:t>
                </a:r>
                <a:r>
                  <a:rPr lang="en-US" altLang="en-US" sz="2600" dirty="0"/>
                  <a:t>OAR x </a:t>
                </a:r>
                <a:r>
                  <a:rPr lang="en-US" altLang="en-US" sz="2600" dirty="0"/>
                  <a:t>Actual activity</a:t>
                </a:r>
                <a:endParaRPr lang="en-US" altLang="en-US" sz="2600" dirty="0"/>
              </a:p>
              <a:p>
                <a:pPr marL="342900" indent="-342900">
                  <a:spcBef>
                    <a:spcPct val="20000"/>
                  </a:spcBef>
                  <a:defRPr/>
                </a:pPr>
                <a:endParaRPr lang="en-US" altLang="zh-TW" sz="3200" dirty="0"/>
              </a:p>
            </p:txBody>
          </p:sp>
        </mc:Choice>
        <mc:Fallback xmlns="">
          <p:sp>
            <p:nvSpPr>
              <p:cNvPr id="24" name="Rectangle 3"/>
              <p:cNvSpPr txBox="1">
                <a:spLocks noRot="1" noChangeAspect="1" noMove="1" noResize="1" noEditPoints="1" noAdjustHandles="1" noChangeArrowheads="1" noChangeShapeType="1" noTextEdit="1"/>
              </p:cNvSpPr>
              <p:nvPr/>
            </p:nvSpPr>
            <p:spPr>
              <a:xfrm>
                <a:off x="3733800" y="914400"/>
                <a:ext cx="5486400" cy="4632960"/>
              </a:xfrm>
              <a:prstGeom prst="rect">
                <a:avLst/>
              </a:prstGeom>
              <a:blipFill rotWithShape="1">
                <a:blip r:embed="rId2"/>
                <a:stretch>
                  <a:fillRect l="-3556" t="-1974"/>
                </a:stretch>
              </a:blipFill>
            </p:spPr>
            <p:txBody>
              <a:bodyPr/>
              <a:lstStyle/>
              <a:p>
                <a:r>
                  <a:rPr lang="en-GB">
                    <a:noFill/>
                  </a:rPr>
                  <a:t> </a:t>
                </a:r>
              </a:p>
            </p:txBody>
          </p:sp>
        </mc:Fallback>
      </mc:AlternateContent>
      <p:sp>
        <p:nvSpPr>
          <p:cNvPr id="10" name="Rectangle 3"/>
          <p:cNvSpPr txBox="1">
            <a:spLocks noChangeArrowheads="1"/>
          </p:cNvSpPr>
          <p:nvPr/>
        </p:nvSpPr>
        <p:spPr>
          <a:xfrm>
            <a:off x="1828800" y="4343400"/>
            <a:ext cx="8839200" cy="2133600"/>
          </a:xfrm>
          <a:prstGeom prst="rect">
            <a:avLst/>
          </a:prstGeom>
        </p:spPr>
        <p:txBody>
          <a:bodyPr vert="horz" lIns="91440" tIns="45720" rIns="91440" bIns="45720" rtlCol="0">
            <a:normAutofit/>
          </a:bodyPr>
          <a:lstStyle/>
          <a:p>
            <a:pPr marL="1714500" lvl="3" indent="-342900">
              <a:spcBef>
                <a:spcPct val="20000"/>
              </a:spcBef>
            </a:pPr>
            <a:endParaRPr lang="en-US" altLang="en-US" sz="3200" dirty="0"/>
          </a:p>
          <a:p>
            <a:pPr marL="1714500" lvl="3" indent="-342900">
              <a:spcBef>
                <a:spcPct val="20000"/>
              </a:spcBef>
            </a:pPr>
            <a:endParaRPr lang="en-US" altLang="en-US" sz="3200" dirty="0"/>
          </a:p>
          <a:p>
            <a:pPr marL="1714500" lvl="3" indent="-342900">
              <a:spcBef>
                <a:spcPct val="20000"/>
              </a:spcBef>
            </a:pPr>
            <a:endParaRPr lang="en-US" altLang="en-US" sz="3200" dirty="0"/>
          </a:p>
        </p:txBody>
      </p:sp>
    </p:spTree>
    <p:extLst>
      <p:ext uri="{BB962C8B-B14F-4D97-AF65-F5344CB8AC3E}">
        <p14:creationId xmlns:p14="http://schemas.microsoft.com/office/powerpoint/2010/main" val="421759642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24">
                                            <p:txEl>
                                              <p:pRg st="1" end="1"/>
                                            </p:txEl>
                                          </p:spTgt>
                                        </p:tgtEl>
                                        <p:attrNameLst>
                                          <p:attrName>style.visibility</p:attrName>
                                        </p:attrNameLst>
                                      </p:cBhvr>
                                      <p:to>
                                        <p:strVal val="visible"/>
                                      </p:to>
                                    </p:set>
                                    <p:animEffect transition="in" filter="box(in)">
                                      <p:cBhvr>
                                        <p:cTn id="7" dur="500"/>
                                        <p:tgtEl>
                                          <p:spTgt spid="2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24">
                                            <p:txEl>
                                              <p:pRg st="3" end="3"/>
                                            </p:txEl>
                                          </p:spTgt>
                                        </p:tgtEl>
                                        <p:attrNameLst>
                                          <p:attrName>style.visibility</p:attrName>
                                        </p:attrNameLst>
                                      </p:cBhvr>
                                      <p:to>
                                        <p:strVal val="visible"/>
                                      </p:to>
                                    </p:set>
                                    <p:animEffect transition="in" filter="box(in)">
                                      <p:cBhvr>
                                        <p:cTn id="12" dur="500"/>
                                        <p:tgtEl>
                                          <p:spTgt spid="2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24">
                                            <p:txEl>
                                              <p:pRg st="4" end="4"/>
                                            </p:txEl>
                                          </p:spTgt>
                                        </p:tgtEl>
                                        <p:attrNameLst>
                                          <p:attrName>style.visibility</p:attrName>
                                        </p:attrNameLst>
                                      </p:cBhvr>
                                      <p:to>
                                        <p:strVal val="visible"/>
                                      </p:to>
                                    </p:set>
                                    <p:animEffect transition="in" filter="box(in)">
                                      <p:cBhvr>
                                        <p:cTn id="17" dur="500"/>
                                        <p:tgtEl>
                                          <p:spTgt spid="2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24">
                                            <p:txEl>
                                              <p:pRg st="5" end="5"/>
                                            </p:txEl>
                                          </p:spTgt>
                                        </p:tgtEl>
                                        <p:attrNameLst>
                                          <p:attrName>style.visibility</p:attrName>
                                        </p:attrNameLst>
                                      </p:cBhvr>
                                      <p:to>
                                        <p:strVal val="visible"/>
                                      </p:to>
                                    </p:set>
                                    <p:animEffect transition="in" filter="box(in)">
                                      <p:cBhvr>
                                        <p:cTn id="22" dur="500"/>
                                        <p:tgtEl>
                                          <p:spTgt spid="2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a:xfrm>
            <a:off x="9448800" y="6416676"/>
            <a:ext cx="762000" cy="365125"/>
          </a:xfrm>
        </p:spPr>
        <p:txBody>
          <a:bodyPr vert="horz" lIns="0" tIns="45720" rIns="0" bIns="45720" rtlCol="0" anchor="ctr"/>
          <a:lstStyle/>
          <a:p>
            <a:pPr>
              <a:defRPr/>
            </a:pPr>
            <a:fld id="{92F7CA85-7F94-4EDC-84CD-77AD4865ED76}" type="slidenum">
              <a:rPr lang="en-GB">
                <a:solidFill>
                  <a:schemeClr val="tx1">
                    <a:shade val="50000"/>
                  </a:schemeClr>
                </a:solidFill>
                <a:latin typeface="Times New Roman" pitchFamily="18" charset="0"/>
              </a:rPr>
              <a:pPr>
                <a:defRPr/>
              </a:pPr>
              <a:t>5</a:t>
            </a:fld>
            <a:endParaRPr lang="en-GB">
              <a:solidFill>
                <a:schemeClr val="tx1">
                  <a:shade val="50000"/>
                </a:schemeClr>
              </a:solidFill>
              <a:latin typeface="Times New Roman" pitchFamily="18" charset="0"/>
            </a:endParaRPr>
          </a:p>
        </p:txBody>
      </p:sp>
      <p:sp>
        <p:nvSpPr>
          <p:cNvPr id="4" name="Title 3"/>
          <p:cNvSpPr>
            <a:spLocks noGrp="1"/>
          </p:cNvSpPr>
          <p:nvPr>
            <p:ph type="title" idx="4294967295"/>
          </p:nvPr>
        </p:nvSpPr>
        <p:spPr>
          <a:xfrm>
            <a:off x="1524000" y="152400"/>
            <a:ext cx="8229600" cy="1276350"/>
          </a:xfrm>
        </p:spPr>
        <p:txBody>
          <a:bodyPr>
            <a:normAutofit fontScale="90000"/>
            <a:scene3d>
              <a:camera prst="orthographicFront"/>
              <a:lightRig rig="soft" dir="t">
                <a:rot lat="0" lon="0" rev="16800000"/>
              </a:lightRig>
            </a:scene3d>
            <a:sp3d prstMaterial="softEdge">
              <a:bevelT w="38100" h="38100"/>
            </a:sp3d>
          </a:bodyPr>
          <a:lstStyle/>
          <a:p>
            <a:pPr algn="ctr">
              <a:defRPr/>
            </a:pPr>
            <a:r>
              <a:rPr lang="en-GB" dirty="0">
                <a:ln w="6350">
                  <a:noFill/>
                </a:ln>
                <a:solidFill>
                  <a:srgbClr val="FF0000"/>
                </a:solidFill>
                <a:effectLst>
                  <a:outerShdw blurRad="114300" dist="101600" dir="2700000" algn="tl" rotWithShape="0">
                    <a:srgbClr val="000000">
                      <a:alpha val="40000"/>
                    </a:srgbClr>
                  </a:outerShdw>
                </a:effectLst>
              </a:rPr>
              <a:t>A Two-Stage Allocation Process (Traditional Costing System)</a:t>
            </a:r>
          </a:p>
        </p:txBody>
      </p:sp>
      <p:pic>
        <p:nvPicPr>
          <p:cNvPr id="28676" name="Picture 8"/>
          <p:cNvPicPr>
            <a:picLocks noChangeAspect="1" noChangeArrowheads="1"/>
          </p:cNvPicPr>
          <p:nvPr/>
        </p:nvPicPr>
        <p:blipFill>
          <a:blip r:embed="rId3" cstate="print"/>
          <a:srcRect/>
          <a:stretch>
            <a:fillRect/>
          </a:stretch>
        </p:blipFill>
        <p:spPr bwMode="auto">
          <a:xfrm>
            <a:off x="2309813" y="1643063"/>
            <a:ext cx="7734300" cy="4324350"/>
          </a:xfrm>
          <a:prstGeom prst="rect">
            <a:avLst/>
          </a:prstGeom>
          <a:noFill/>
          <a:ln w="9525">
            <a:noFill/>
            <a:miter lim="800000"/>
            <a:headEnd/>
            <a:tailEnd/>
          </a:ln>
        </p:spPr>
      </p:pic>
    </p:spTree>
    <p:extLst>
      <p:ext uri="{BB962C8B-B14F-4D97-AF65-F5344CB8AC3E}">
        <p14:creationId xmlns:p14="http://schemas.microsoft.com/office/powerpoint/2010/main" val="40412985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4294967295"/>
          </p:nvPr>
        </p:nvSpPr>
        <p:spPr>
          <a:xfrm>
            <a:off x="10171113" y="6408739"/>
            <a:ext cx="366712" cy="365125"/>
          </a:xfrm>
          <a:prstGeom prst="rect">
            <a:avLst/>
          </a:prstGeom>
          <a:noFill/>
        </p:spPr>
        <p:txBody>
          <a:bodyPr/>
          <a:lstStyle/>
          <a:p>
            <a:fld id="{BEBB751D-CE5C-4A6D-80F9-9880FD8F2F6E}" type="slidenum">
              <a:rPr lang="en-US" altLang="zh-TW" smtClean="0"/>
              <a:pPr/>
              <a:t>6</a:t>
            </a:fld>
            <a:endParaRPr lang="en-US" altLang="zh-TW" smtClean="0"/>
          </a:p>
        </p:txBody>
      </p:sp>
      <p:sp>
        <p:nvSpPr>
          <p:cNvPr id="16387" name="Text Box 4"/>
          <p:cNvSpPr txBox="1">
            <a:spLocks noChangeArrowheads="1"/>
          </p:cNvSpPr>
          <p:nvPr/>
        </p:nvSpPr>
        <p:spPr bwMode="auto">
          <a:xfrm>
            <a:off x="1828800" y="685800"/>
            <a:ext cx="8445578" cy="2308324"/>
          </a:xfrm>
          <a:prstGeom prst="rect">
            <a:avLst/>
          </a:prstGeom>
          <a:noFill/>
          <a:ln w="9525">
            <a:noFill/>
            <a:miter lim="800000"/>
            <a:headEnd/>
            <a:tailEnd/>
          </a:ln>
        </p:spPr>
        <p:txBody>
          <a:bodyPr wrap="square">
            <a:spAutoFit/>
          </a:bodyPr>
          <a:lstStyle/>
          <a:p>
            <a:r>
              <a:rPr lang="en-US" altLang="zh-TW" dirty="0"/>
              <a:t>Martin Ltd. </a:t>
            </a:r>
            <a:r>
              <a:rPr lang="en-US" altLang="zh-TW" dirty="0">
                <a:solidFill>
                  <a:srgbClr val="C00000"/>
                </a:solidFill>
              </a:rPr>
              <a:t>Manufactures </a:t>
            </a:r>
            <a:r>
              <a:rPr lang="en-US" altLang="zh-TW" dirty="0">
                <a:solidFill>
                  <a:srgbClr val="C00000"/>
                </a:solidFill>
              </a:rPr>
              <a:t>two products</a:t>
            </a:r>
            <a:r>
              <a:rPr lang="en-US" altLang="zh-TW" dirty="0"/>
              <a:t> </a:t>
            </a:r>
            <a:r>
              <a:rPr lang="en-US" altLang="zh-TW" dirty="0"/>
              <a:t>and cost of production:</a:t>
            </a:r>
            <a:endParaRPr lang="en-US" altLang="zh-TW" dirty="0"/>
          </a:p>
          <a:p>
            <a:r>
              <a:rPr lang="en-US" altLang="zh-TW" dirty="0"/>
              <a:t>					Product </a:t>
            </a:r>
            <a:r>
              <a:rPr lang="en-US" altLang="zh-TW" dirty="0"/>
              <a:t>A     Product </a:t>
            </a:r>
            <a:r>
              <a:rPr lang="en-US" altLang="zh-TW" dirty="0"/>
              <a:t>B</a:t>
            </a:r>
          </a:p>
          <a:p>
            <a:r>
              <a:rPr lang="en-US" altLang="zh-TW" dirty="0"/>
              <a:t>Materials cost per unit		</a:t>
            </a:r>
            <a:r>
              <a:rPr lang="en-US" altLang="zh-TW" dirty="0"/>
              <a:t>        </a:t>
            </a:r>
            <a:r>
              <a:rPr lang="en-US" altLang="zh-TW" dirty="0" smtClean="0"/>
              <a:t>	£</a:t>
            </a:r>
            <a:r>
              <a:rPr lang="en-US" altLang="zh-TW" dirty="0"/>
              <a:t>130		£130</a:t>
            </a:r>
          </a:p>
          <a:p>
            <a:r>
              <a:rPr lang="en-US" altLang="zh-TW" dirty="0"/>
              <a:t>Direct </a:t>
            </a:r>
            <a:r>
              <a:rPr lang="en-US" altLang="zh-TW" dirty="0" err="1"/>
              <a:t>Labour</a:t>
            </a:r>
            <a:r>
              <a:rPr lang="en-US" altLang="zh-TW" dirty="0"/>
              <a:t> cost per unit	      </a:t>
            </a:r>
            <a:r>
              <a:rPr lang="en-US" altLang="zh-TW" dirty="0" smtClean="0"/>
              <a:t>		 </a:t>
            </a:r>
            <a:r>
              <a:rPr lang="en-US" altLang="zh-TW" dirty="0"/>
              <a:t>£100		£100</a:t>
            </a:r>
          </a:p>
          <a:p>
            <a:r>
              <a:rPr lang="en-US" altLang="zh-TW" dirty="0"/>
              <a:t>Output  (unit produced)		      </a:t>
            </a:r>
            <a:r>
              <a:rPr lang="en-US" altLang="zh-TW" dirty="0" smtClean="0"/>
              <a:t>	 </a:t>
            </a:r>
            <a:r>
              <a:rPr lang="en-US" altLang="zh-TW" dirty="0"/>
              <a:t>10              </a:t>
            </a:r>
            <a:r>
              <a:rPr lang="en-US" altLang="zh-TW" dirty="0" smtClean="0"/>
              <a:t>	   </a:t>
            </a:r>
            <a:r>
              <a:rPr lang="en-US" altLang="zh-TW" dirty="0"/>
              <a:t>100</a:t>
            </a:r>
          </a:p>
          <a:p>
            <a:r>
              <a:rPr lang="en-US" altLang="zh-TW" dirty="0"/>
              <a:t>Total overhead costs                                                                     £13,500</a:t>
            </a:r>
          </a:p>
          <a:p>
            <a:endParaRPr lang="en-US" altLang="zh-TW" u="sng" dirty="0"/>
          </a:p>
          <a:p>
            <a:r>
              <a:rPr lang="en-US" altLang="zh-TW" dirty="0"/>
              <a:t>							</a:t>
            </a:r>
            <a:endParaRPr lang="en-US" altLang="zh-TW" dirty="0"/>
          </a:p>
        </p:txBody>
      </p:sp>
      <p:sp>
        <p:nvSpPr>
          <p:cNvPr id="16388" name="Line 5"/>
          <p:cNvSpPr>
            <a:spLocks noChangeShapeType="1"/>
          </p:cNvSpPr>
          <p:nvPr/>
        </p:nvSpPr>
        <p:spPr bwMode="auto">
          <a:xfrm>
            <a:off x="8153400" y="5943600"/>
            <a:ext cx="990600" cy="0"/>
          </a:xfrm>
          <a:prstGeom prst="line">
            <a:avLst/>
          </a:prstGeom>
          <a:noFill/>
          <a:ln w="9525">
            <a:solidFill>
              <a:schemeClr val="tx1"/>
            </a:solidFill>
            <a:round/>
            <a:headEnd/>
            <a:tailEnd/>
          </a:ln>
        </p:spPr>
        <p:txBody>
          <a:bodyPr/>
          <a:lstStyle/>
          <a:p>
            <a:endParaRPr lang="en-GB"/>
          </a:p>
        </p:txBody>
      </p:sp>
      <p:sp>
        <p:nvSpPr>
          <p:cNvPr id="5" name="TextBox 17"/>
          <p:cNvSpPr txBox="1">
            <a:spLocks noChangeArrowheads="1"/>
          </p:cNvSpPr>
          <p:nvPr/>
        </p:nvSpPr>
        <p:spPr bwMode="auto">
          <a:xfrm>
            <a:off x="1524000" y="1"/>
            <a:ext cx="9144000" cy="646331"/>
          </a:xfrm>
          <a:prstGeom prst="rect">
            <a:avLst/>
          </a:prstGeom>
          <a:solidFill>
            <a:schemeClr val="accent2">
              <a:lumMod val="20000"/>
              <a:lumOff val="80000"/>
            </a:schemeClr>
          </a:solidFill>
          <a:ln w="9525">
            <a:noFill/>
            <a:miter lim="800000"/>
            <a:headEnd/>
            <a:tailEnd/>
          </a:ln>
        </p:spPr>
        <p:txBody>
          <a:bodyPr wrap="square">
            <a:spAutoFit/>
          </a:bodyPr>
          <a:lstStyle/>
          <a:p>
            <a:r>
              <a:rPr lang="en-GB" sz="3600" b="1" dirty="0"/>
              <a:t>Example</a:t>
            </a:r>
            <a:endParaRPr lang="en-GB" sz="3600" b="1" dirty="0"/>
          </a:p>
        </p:txBody>
      </p:sp>
      <p:sp>
        <p:nvSpPr>
          <p:cNvPr id="6" name="TextBox 17"/>
          <p:cNvSpPr txBox="1">
            <a:spLocks noChangeArrowheads="1"/>
          </p:cNvSpPr>
          <p:nvPr/>
        </p:nvSpPr>
        <p:spPr bwMode="auto">
          <a:xfrm>
            <a:off x="1847528" y="5426280"/>
            <a:ext cx="8113336" cy="646331"/>
          </a:xfrm>
          <a:prstGeom prst="rect">
            <a:avLst/>
          </a:prstGeom>
          <a:solidFill>
            <a:schemeClr val="accent2">
              <a:lumMod val="20000"/>
              <a:lumOff val="80000"/>
            </a:schemeClr>
          </a:solidFill>
          <a:ln w="9525">
            <a:noFill/>
            <a:miter lim="800000"/>
            <a:headEnd/>
            <a:tailEnd/>
          </a:ln>
        </p:spPr>
        <p:txBody>
          <a:bodyPr wrap="square">
            <a:spAutoFit/>
          </a:bodyPr>
          <a:lstStyle>
            <a:defPPr>
              <a:defRPr lang="en-US"/>
            </a:defPPr>
            <a:lvl1pPr>
              <a:defRPr sz="3600" b="1"/>
            </a:lvl1pPr>
          </a:lstStyle>
          <a:p>
            <a:r>
              <a:rPr lang="en-GB" sz="1800" dirty="0"/>
              <a:t>How </a:t>
            </a:r>
            <a:r>
              <a:rPr lang="en-GB" sz="1800" dirty="0"/>
              <a:t>much is the product cost </a:t>
            </a:r>
            <a:r>
              <a:rPr lang="en-GB" sz="1800" dirty="0">
                <a:solidFill>
                  <a:srgbClr val="FF0000"/>
                </a:solidFill>
              </a:rPr>
              <a:t>under </a:t>
            </a:r>
            <a:r>
              <a:rPr lang="en-GB" sz="1800" dirty="0">
                <a:solidFill>
                  <a:srgbClr val="FF0000"/>
                </a:solidFill>
              </a:rPr>
              <a:t>Traditional cost system using </a:t>
            </a:r>
            <a:r>
              <a:rPr lang="en-GB" sz="1800" dirty="0">
                <a:solidFill>
                  <a:srgbClr val="FF0000"/>
                </a:solidFill>
              </a:rPr>
              <a:t>machine </a:t>
            </a:r>
            <a:r>
              <a:rPr lang="en-GB" sz="1800" dirty="0" err="1">
                <a:solidFill>
                  <a:srgbClr val="FF0000"/>
                </a:solidFill>
              </a:rPr>
              <a:t>Hrs</a:t>
            </a:r>
            <a:r>
              <a:rPr lang="en-GB" sz="1800" dirty="0">
                <a:solidFill>
                  <a:srgbClr val="FF0000"/>
                </a:solidFill>
              </a:rPr>
              <a:t> </a:t>
            </a:r>
            <a:r>
              <a:rPr lang="en-GB" sz="1800" dirty="0">
                <a:solidFill>
                  <a:srgbClr val="FF0000"/>
                </a:solidFill>
              </a:rPr>
              <a:t> as a base for the allocation rate? </a:t>
            </a:r>
            <a:endParaRPr lang="en-GB" sz="1800" dirty="0">
              <a:solidFill>
                <a:srgbClr val="FF0000"/>
              </a:solidFill>
            </a:endParaRPr>
          </a:p>
        </p:txBody>
      </p:sp>
      <p:graphicFrame>
        <p:nvGraphicFramePr>
          <p:cNvPr id="7" name="Table 6"/>
          <p:cNvGraphicFramePr>
            <a:graphicFrameLocks noGrp="1"/>
          </p:cNvGraphicFramePr>
          <p:nvPr>
            <p:extLst/>
          </p:nvPr>
        </p:nvGraphicFramePr>
        <p:xfrm>
          <a:off x="2042272" y="2442984"/>
          <a:ext cx="7272810" cy="2954934"/>
        </p:xfrm>
        <a:graphic>
          <a:graphicData uri="http://schemas.openxmlformats.org/drawingml/2006/table">
            <a:tbl>
              <a:tblPr firstRow="1" bandRow="1">
                <a:tableStyleId>{5C22544A-7EE6-4342-B048-85BDC9FD1C3A}</a:tableStyleId>
              </a:tblPr>
              <a:tblGrid>
                <a:gridCol w="1212135"/>
                <a:gridCol w="1212135"/>
                <a:gridCol w="1212135"/>
                <a:gridCol w="1212135"/>
                <a:gridCol w="1212135"/>
                <a:gridCol w="1212135"/>
              </a:tblGrid>
              <a:tr h="486054">
                <a:tc>
                  <a:txBody>
                    <a:bodyPr/>
                    <a:lstStyle/>
                    <a:p>
                      <a:pPr algn="ctr">
                        <a:spcAft>
                          <a:spcPts val="0"/>
                        </a:spcAft>
                      </a:pPr>
                      <a:r>
                        <a:rPr lang="en-GB" sz="1400" b="1" dirty="0">
                          <a:latin typeface="Times New Roman"/>
                          <a:ea typeface="Times New Roman"/>
                          <a:cs typeface="Times New Roman"/>
                        </a:rPr>
                        <a:t>Activity</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a:latin typeface="Times New Roman"/>
                          <a:ea typeface="Times New Roman"/>
                          <a:cs typeface="Times New Roman"/>
                        </a:rPr>
                        <a:t>Cost Driver</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a:latin typeface="Times New Roman"/>
                          <a:ea typeface="Times New Roman"/>
                          <a:cs typeface="Times New Roman"/>
                        </a:rPr>
                        <a:t>Cost</a:t>
                      </a:r>
                      <a:endParaRPr lang="en-GB" sz="1200" dirty="0">
                        <a:latin typeface="Times New Roman"/>
                        <a:ea typeface="Times New Roman"/>
                        <a:cs typeface="Times New Roman"/>
                      </a:endParaRPr>
                    </a:p>
                    <a:p>
                      <a:pPr algn="ctr">
                        <a:spcAft>
                          <a:spcPts val="0"/>
                        </a:spcAft>
                      </a:pPr>
                      <a:r>
                        <a:rPr lang="en-GB" sz="1400" b="1" dirty="0">
                          <a:latin typeface="Times New Roman"/>
                          <a:ea typeface="Times New Roman"/>
                          <a:cs typeface="Times New Roman"/>
                        </a:rPr>
                        <a:t>£</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200" dirty="0" smtClean="0">
                          <a:latin typeface="Times New Roman"/>
                          <a:ea typeface="Times New Roman"/>
                          <a:cs typeface="Times New Roman"/>
                        </a:rPr>
                        <a:t>A</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smtClean="0">
                          <a:latin typeface="Times New Roman"/>
                          <a:ea typeface="Times New Roman"/>
                          <a:cs typeface="Times New Roman"/>
                        </a:rPr>
                        <a:t>B</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smtClean="0">
                          <a:latin typeface="Times New Roman"/>
                          <a:ea typeface="Times New Roman"/>
                          <a:cs typeface="Times New Roman"/>
                        </a:rPr>
                        <a:t>Total</a:t>
                      </a:r>
                    </a:p>
                    <a:p>
                      <a:pPr algn="ctr">
                        <a:spcAft>
                          <a:spcPts val="0"/>
                        </a:spcAft>
                      </a:pPr>
                      <a:r>
                        <a:rPr lang="en-GB" sz="1400" b="1" dirty="0" err="1" smtClean="0">
                          <a:latin typeface="Times New Roman"/>
                          <a:ea typeface="Times New Roman"/>
                          <a:cs typeface="Times New Roman"/>
                        </a:rPr>
                        <a:t>A+b</a:t>
                      </a:r>
                      <a:endParaRPr lang="en-GB" sz="1200" dirty="0">
                        <a:latin typeface="Times New Roman"/>
                        <a:ea typeface="Times New Roman"/>
                        <a:cs typeface="Times New Roman"/>
                      </a:endParaRPr>
                    </a:p>
                  </a:txBody>
                  <a:tcPr marL="68580" marR="68580" marT="0" marB="0"/>
                </a:tc>
              </a:tr>
              <a:tr h="486054">
                <a:tc>
                  <a:txBody>
                    <a:bodyPr/>
                    <a:lstStyle/>
                    <a:p>
                      <a:r>
                        <a:rPr lang="en-GB" sz="1600" dirty="0" smtClean="0"/>
                        <a:t>Machinery</a:t>
                      </a:r>
                      <a:endParaRPr lang="en-GB" sz="1600" dirty="0"/>
                    </a:p>
                  </a:txBody>
                  <a:tcPr/>
                </a:tc>
                <a:tc>
                  <a:txBody>
                    <a:bodyPr/>
                    <a:lstStyle/>
                    <a:p>
                      <a:r>
                        <a:rPr lang="en-GB" dirty="0" smtClean="0"/>
                        <a:t>No of machine</a:t>
                      </a:r>
                      <a:r>
                        <a:rPr lang="en-GB" baseline="0" dirty="0" smtClean="0"/>
                        <a:t> Hrs</a:t>
                      </a:r>
                      <a:endParaRPr lang="en-GB" dirty="0"/>
                    </a:p>
                  </a:txBody>
                  <a:tcPr/>
                </a:tc>
                <a:tc>
                  <a:txBody>
                    <a:bodyPr/>
                    <a:lstStyle/>
                    <a:p>
                      <a:r>
                        <a:rPr lang="en-GB" dirty="0" smtClean="0"/>
                        <a:t>6600</a:t>
                      </a:r>
                      <a:endParaRPr lang="en-GB" dirty="0"/>
                    </a:p>
                  </a:txBody>
                  <a:tcPr/>
                </a:tc>
                <a:tc>
                  <a:txBody>
                    <a:bodyPr/>
                    <a:lstStyle/>
                    <a:p>
                      <a:r>
                        <a:rPr lang="en-GB" dirty="0" smtClean="0"/>
                        <a:t>40 </a:t>
                      </a:r>
                      <a:endParaRPr lang="en-GB" dirty="0"/>
                    </a:p>
                  </a:txBody>
                  <a:tcPr/>
                </a:tc>
                <a:tc>
                  <a:txBody>
                    <a:bodyPr/>
                    <a:lstStyle/>
                    <a:p>
                      <a:r>
                        <a:rPr lang="en-GB" dirty="0" smtClean="0"/>
                        <a:t>400</a:t>
                      </a:r>
                      <a:endParaRPr lang="en-GB" dirty="0"/>
                    </a:p>
                  </a:txBody>
                  <a:tcPr/>
                </a:tc>
                <a:tc>
                  <a:txBody>
                    <a:bodyPr/>
                    <a:lstStyle/>
                    <a:p>
                      <a:r>
                        <a:rPr lang="en-GB" dirty="0" smtClean="0"/>
                        <a:t>440</a:t>
                      </a:r>
                      <a:endParaRPr lang="en-GB" dirty="0"/>
                    </a:p>
                  </a:txBody>
                  <a:tcPr/>
                </a:tc>
              </a:tr>
              <a:tr h="486054">
                <a:tc>
                  <a:txBody>
                    <a:bodyPr/>
                    <a:lstStyle/>
                    <a:p>
                      <a:r>
                        <a:rPr lang="en-GB" dirty="0" smtClean="0"/>
                        <a:t>Set-up</a:t>
                      </a:r>
                      <a:endParaRPr lang="en-GB" dirty="0"/>
                    </a:p>
                  </a:txBody>
                  <a:tcPr/>
                </a:tc>
                <a:tc>
                  <a:txBody>
                    <a:bodyPr/>
                    <a:lstStyle/>
                    <a:p>
                      <a:r>
                        <a:rPr lang="en-US" altLang="zh-TW" dirty="0" smtClean="0"/>
                        <a:t>No. of set up</a:t>
                      </a:r>
                      <a:endParaRPr lang="en-GB" dirty="0"/>
                    </a:p>
                  </a:txBody>
                  <a:tcPr/>
                </a:tc>
                <a:tc>
                  <a:txBody>
                    <a:bodyPr/>
                    <a:lstStyle/>
                    <a:p>
                      <a:r>
                        <a:rPr lang="en-GB" dirty="0" smtClean="0"/>
                        <a:t>4800</a:t>
                      </a:r>
                      <a:endParaRPr lang="en-GB" dirty="0"/>
                    </a:p>
                  </a:txBody>
                  <a:tcPr/>
                </a:tc>
                <a:tc>
                  <a:txBody>
                    <a:bodyPr/>
                    <a:lstStyle/>
                    <a:p>
                      <a:r>
                        <a:rPr lang="en-GB" dirty="0" smtClean="0"/>
                        <a:t>40</a:t>
                      </a:r>
                      <a:endParaRPr lang="en-GB" dirty="0"/>
                    </a:p>
                  </a:txBody>
                  <a:tcPr/>
                </a:tc>
                <a:tc>
                  <a:txBody>
                    <a:bodyPr/>
                    <a:lstStyle/>
                    <a:p>
                      <a:r>
                        <a:rPr lang="en-GB" dirty="0" smtClean="0"/>
                        <a:t>80</a:t>
                      </a:r>
                      <a:endParaRPr lang="en-GB" dirty="0"/>
                    </a:p>
                  </a:txBody>
                  <a:tcPr/>
                </a:tc>
                <a:tc>
                  <a:txBody>
                    <a:bodyPr/>
                    <a:lstStyle/>
                    <a:p>
                      <a:r>
                        <a:rPr lang="en-GB" dirty="0" smtClean="0"/>
                        <a:t>120</a:t>
                      </a:r>
                      <a:endParaRPr lang="en-GB" dirty="0"/>
                    </a:p>
                  </a:txBody>
                  <a:tcPr/>
                </a:tc>
              </a:tr>
              <a:tr h="486054">
                <a:tc>
                  <a:txBody>
                    <a:bodyPr/>
                    <a:lstStyle/>
                    <a:p>
                      <a:r>
                        <a:rPr lang="en-US" altLang="zh-TW" dirty="0" smtClean="0"/>
                        <a:t>handling and dispatch</a:t>
                      </a:r>
                      <a:endParaRPr lang="en-GB" dirty="0"/>
                    </a:p>
                  </a:txBody>
                  <a:tcPr/>
                </a:tc>
                <a:tc>
                  <a:txBody>
                    <a:bodyPr/>
                    <a:lstStyle/>
                    <a:p>
                      <a:r>
                        <a:rPr lang="en-US" altLang="zh-TW" dirty="0" smtClean="0"/>
                        <a:t>No. of purchase orders</a:t>
                      </a:r>
                      <a:endParaRPr lang="en-GB" dirty="0"/>
                    </a:p>
                  </a:txBody>
                  <a:tcPr/>
                </a:tc>
                <a:tc>
                  <a:txBody>
                    <a:bodyPr/>
                    <a:lstStyle/>
                    <a:p>
                      <a:r>
                        <a:rPr lang="en-GB" dirty="0" smtClean="0"/>
                        <a:t>2100</a:t>
                      </a:r>
                      <a:endParaRPr lang="en-GB" dirty="0"/>
                    </a:p>
                  </a:txBody>
                  <a:tcPr/>
                </a:tc>
                <a:tc>
                  <a:txBody>
                    <a:bodyPr/>
                    <a:lstStyle/>
                    <a:p>
                      <a:r>
                        <a:rPr lang="en-GB" dirty="0" smtClean="0"/>
                        <a:t>3</a:t>
                      </a:r>
                      <a:endParaRPr lang="en-GB" dirty="0"/>
                    </a:p>
                  </a:txBody>
                  <a:tcPr/>
                </a:tc>
                <a:tc>
                  <a:txBody>
                    <a:bodyPr/>
                    <a:lstStyle/>
                    <a:p>
                      <a:r>
                        <a:rPr lang="en-GB" dirty="0" smtClean="0"/>
                        <a:t>4</a:t>
                      </a:r>
                      <a:endParaRPr lang="en-GB" dirty="0"/>
                    </a:p>
                  </a:txBody>
                  <a:tcPr/>
                </a:tc>
                <a:tc>
                  <a:txBody>
                    <a:bodyPr/>
                    <a:lstStyle/>
                    <a:p>
                      <a:r>
                        <a:rPr lang="en-GB" dirty="0" smtClean="0"/>
                        <a:t>7</a:t>
                      </a:r>
                      <a:endParaRPr lang="en-GB" dirty="0"/>
                    </a:p>
                  </a:txBody>
                  <a:tcPr/>
                </a:tc>
              </a:tr>
            </a:tbl>
          </a:graphicData>
        </a:graphic>
      </p:graphicFrame>
    </p:spTree>
    <p:extLst>
      <p:ext uri="{BB962C8B-B14F-4D97-AF65-F5344CB8AC3E}">
        <p14:creationId xmlns:p14="http://schemas.microsoft.com/office/powerpoint/2010/main" val="36221228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Allocation rate = Overhead costs ÷ machine Hrs</a:t>
            </a:r>
          </a:p>
          <a:p>
            <a:r>
              <a:rPr lang="en-GB" dirty="0" smtClean="0"/>
              <a:t>=13,500 </a:t>
            </a:r>
            <a:r>
              <a:rPr lang="en-GB" dirty="0"/>
              <a:t>÷ </a:t>
            </a:r>
            <a:r>
              <a:rPr lang="en-GB" dirty="0" smtClean="0"/>
              <a:t>440 = £30.68 / hour </a:t>
            </a:r>
          </a:p>
          <a:p>
            <a:r>
              <a:rPr lang="en-GB" dirty="0" smtClean="0">
                <a:solidFill>
                  <a:srgbClr val="FF0000"/>
                </a:solidFill>
              </a:rPr>
              <a:t>Allocated Overhead costs for each product = </a:t>
            </a:r>
            <a:r>
              <a:rPr lang="en-GB" dirty="0">
                <a:solidFill>
                  <a:srgbClr val="FF0000"/>
                </a:solidFill>
              </a:rPr>
              <a:t>Rate x machine </a:t>
            </a:r>
            <a:r>
              <a:rPr lang="en-GB" dirty="0" err="1">
                <a:solidFill>
                  <a:srgbClr val="FF0000"/>
                </a:solidFill>
              </a:rPr>
              <a:t>Hrs</a:t>
            </a:r>
            <a:endParaRPr lang="en-GB" dirty="0" smtClean="0">
              <a:solidFill>
                <a:srgbClr val="FF0000"/>
              </a:solidFill>
            </a:endParaRPr>
          </a:p>
          <a:p>
            <a:r>
              <a:rPr lang="en-GB" dirty="0" smtClean="0"/>
              <a:t>A = </a:t>
            </a:r>
            <a:r>
              <a:rPr lang="en-GB" dirty="0"/>
              <a:t>30.68 </a:t>
            </a:r>
            <a:r>
              <a:rPr lang="en-GB" dirty="0" smtClean="0"/>
              <a:t>x 40 </a:t>
            </a:r>
            <a:r>
              <a:rPr lang="en-GB" dirty="0"/>
              <a:t>= </a:t>
            </a:r>
            <a:r>
              <a:rPr lang="en-GB" dirty="0" smtClean="0"/>
              <a:t>£1227</a:t>
            </a:r>
          </a:p>
          <a:p>
            <a:r>
              <a:rPr lang="en-GB" dirty="0" smtClean="0"/>
              <a:t>B = </a:t>
            </a:r>
            <a:r>
              <a:rPr lang="en-GB" dirty="0"/>
              <a:t>30.68 </a:t>
            </a:r>
            <a:r>
              <a:rPr lang="en-GB" dirty="0" smtClean="0"/>
              <a:t>x 400 = £12272</a:t>
            </a:r>
          </a:p>
          <a:p>
            <a:endParaRPr lang="en-GB" dirty="0" smtClean="0">
              <a:solidFill>
                <a:srgbClr val="FF0000"/>
              </a:solidFill>
            </a:endParaRPr>
          </a:p>
          <a:p>
            <a:r>
              <a:rPr lang="en-GB" dirty="0" smtClean="0">
                <a:solidFill>
                  <a:srgbClr val="FF0000"/>
                </a:solidFill>
              </a:rPr>
              <a:t>Per unit = </a:t>
            </a:r>
            <a:r>
              <a:rPr lang="en-GB" dirty="0">
                <a:solidFill>
                  <a:srgbClr val="FF0000"/>
                </a:solidFill>
              </a:rPr>
              <a:t>Allocated Overhead costs </a:t>
            </a:r>
            <a:r>
              <a:rPr lang="en-GB" dirty="0" smtClean="0">
                <a:solidFill>
                  <a:srgbClr val="FF0000"/>
                </a:solidFill>
              </a:rPr>
              <a:t>/ No of units</a:t>
            </a:r>
          </a:p>
          <a:p>
            <a:r>
              <a:rPr lang="en-GB" dirty="0" smtClean="0"/>
              <a:t>A = </a:t>
            </a:r>
            <a:r>
              <a:rPr lang="en-GB" dirty="0"/>
              <a:t>1227 </a:t>
            </a:r>
            <a:r>
              <a:rPr lang="en-GB" dirty="0" smtClean="0"/>
              <a:t>/ 10 = £123</a:t>
            </a:r>
          </a:p>
          <a:p>
            <a:r>
              <a:rPr lang="en-GB" dirty="0" smtClean="0"/>
              <a:t>B = 12272 / 100 = £123</a:t>
            </a:r>
            <a:endParaRPr lang="en-GB" dirty="0"/>
          </a:p>
        </p:txBody>
      </p:sp>
      <p:sp>
        <p:nvSpPr>
          <p:cNvPr id="3" name="Title 2"/>
          <p:cNvSpPr>
            <a:spLocks noGrp="1"/>
          </p:cNvSpPr>
          <p:nvPr>
            <p:ph type="title"/>
          </p:nvPr>
        </p:nvSpPr>
        <p:spPr/>
        <p:txBody>
          <a:bodyPr/>
          <a:lstStyle/>
          <a:p>
            <a:r>
              <a:rPr lang="en-GB" dirty="0" smtClean="0"/>
              <a:t>Working</a:t>
            </a:r>
            <a:endParaRPr lang="en-GB" dirty="0"/>
          </a:p>
        </p:txBody>
      </p:sp>
    </p:spTree>
    <p:extLst>
      <p:ext uri="{BB962C8B-B14F-4D97-AF65-F5344CB8AC3E}">
        <p14:creationId xmlns:p14="http://schemas.microsoft.com/office/powerpoint/2010/main" val="338659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 calcmode="lin" valueType="num">
                                      <p:cBhvr additive="base">
                                        <p:cTn id="4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4294967295"/>
          </p:nvPr>
        </p:nvSpPr>
        <p:spPr>
          <a:xfrm>
            <a:off x="10171113" y="6408739"/>
            <a:ext cx="366712" cy="365125"/>
          </a:xfrm>
          <a:prstGeom prst="rect">
            <a:avLst/>
          </a:prstGeom>
          <a:noFill/>
        </p:spPr>
        <p:txBody>
          <a:bodyPr/>
          <a:lstStyle/>
          <a:p>
            <a:fld id="{7F36DF99-667A-48A1-91F8-63E32D334BBF}" type="slidenum">
              <a:rPr lang="en-US" altLang="zh-TW" smtClean="0"/>
              <a:pPr/>
              <a:t>8</a:t>
            </a:fld>
            <a:endParaRPr lang="en-US" altLang="zh-TW" smtClean="0"/>
          </a:p>
        </p:txBody>
      </p:sp>
      <p:sp>
        <p:nvSpPr>
          <p:cNvPr id="13315" name="Rectangle 2"/>
          <p:cNvSpPr>
            <a:spLocks noGrp="1" noChangeArrowheads="1"/>
          </p:cNvSpPr>
          <p:nvPr>
            <p:ph type="title"/>
          </p:nvPr>
        </p:nvSpPr>
        <p:spPr>
          <a:xfrm>
            <a:off x="1524000" y="292608"/>
            <a:ext cx="8534400" cy="1002792"/>
          </a:xfrm>
        </p:spPr>
        <p:txBody>
          <a:bodyPr>
            <a:noAutofit/>
          </a:bodyPr>
          <a:lstStyle/>
          <a:p>
            <a:pPr eaLnBrk="1" hangingPunct="1">
              <a:defRPr/>
            </a:pPr>
            <a:r>
              <a:rPr lang="en-US" altLang="zh-TW" dirty="0" smtClean="0">
                <a:solidFill>
                  <a:srgbClr val="FF0000"/>
                </a:solidFill>
              </a:rPr>
              <a:t>(a) Total Cost per unit based on machine hour</a:t>
            </a:r>
          </a:p>
        </p:txBody>
      </p:sp>
      <p:sp>
        <p:nvSpPr>
          <p:cNvPr id="18436" name="Text Box 4"/>
          <p:cNvSpPr txBox="1">
            <a:spLocks noChangeArrowheads="1"/>
          </p:cNvSpPr>
          <p:nvPr/>
        </p:nvSpPr>
        <p:spPr bwMode="auto">
          <a:xfrm>
            <a:off x="1676400" y="1295401"/>
            <a:ext cx="8686800" cy="4678204"/>
          </a:xfrm>
          <a:prstGeom prst="rect">
            <a:avLst/>
          </a:prstGeom>
          <a:noFill/>
          <a:ln w="9525">
            <a:noFill/>
            <a:miter lim="800000"/>
            <a:headEnd/>
            <a:tailEnd/>
          </a:ln>
        </p:spPr>
        <p:txBody>
          <a:bodyPr wrap="square">
            <a:spAutoFit/>
          </a:bodyPr>
          <a:lstStyle/>
          <a:p>
            <a:r>
              <a:rPr lang="en-US" altLang="zh-TW" sz="2800" b="1" dirty="0"/>
              <a:t>				</a:t>
            </a:r>
            <a:r>
              <a:rPr lang="en-US" altLang="zh-TW" sz="2800" b="1" dirty="0" smtClean="0"/>
              <a:t>Product </a:t>
            </a:r>
            <a:r>
              <a:rPr lang="en-US" altLang="zh-TW" sz="2800" b="1" dirty="0"/>
              <a:t>A	Product B</a:t>
            </a:r>
          </a:p>
          <a:p>
            <a:r>
              <a:rPr lang="en-US" altLang="zh-TW" b="1" dirty="0"/>
              <a:t>					</a:t>
            </a:r>
            <a:r>
              <a:rPr lang="en-US" altLang="zh-TW" b="1" dirty="0"/>
              <a:t>       </a:t>
            </a:r>
            <a:r>
              <a:rPr lang="en-US" altLang="zh-TW" b="1" dirty="0" smtClean="0"/>
              <a:t> </a:t>
            </a:r>
            <a:r>
              <a:rPr lang="en-US" altLang="zh-TW" b="1" dirty="0"/>
              <a:t>£</a:t>
            </a:r>
            <a:r>
              <a:rPr lang="en-US" altLang="zh-TW" b="1" dirty="0"/>
              <a:t>	</a:t>
            </a:r>
            <a:r>
              <a:rPr lang="en-US" altLang="zh-TW" b="1" dirty="0"/>
              <a:t>                     £</a:t>
            </a:r>
            <a:endParaRPr lang="en-US" altLang="zh-TW" b="1" dirty="0"/>
          </a:p>
          <a:p>
            <a:r>
              <a:rPr lang="en-US" altLang="zh-TW" sz="2800" b="1" dirty="0"/>
              <a:t>Direct Materials 			130		</a:t>
            </a:r>
            <a:r>
              <a:rPr lang="en-US" altLang="zh-TW" sz="2800" b="1" dirty="0"/>
              <a:t>130</a:t>
            </a:r>
          </a:p>
          <a:p>
            <a:endParaRPr lang="en-US" altLang="zh-TW" sz="2800" b="1" dirty="0"/>
          </a:p>
          <a:p>
            <a:r>
              <a:rPr lang="en-US" altLang="zh-TW" sz="2800" b="1" dirty="0"/>
              <a:t>Direct </a:t>
            </a:r>
            <a:r>
              <a:rPr lang="en-US" altLang="zh-TW" sz="2800" b="1" dirty="0" err="1"/>
              <a:t>labour</a:t>
            </a:r>
            <a:r>
              <a:rPr lang="en-US" altLang="zh-TW" sz="2800" b="1" dirty="0"/>
              <a:t>		</a:t>
            </a:r>
            <a:r>
              <a:rPr lang="en-US" altLang="zh-TW" sz="2800" b="1" dirty="0"/>
              <a:t>           100</a:t>
            </a:r>
            <a:r>
              <a:rPr lang="en-US" altLang="zh-TW" sz="2800" b="1" dirty="0"/>
              <a:t>		</a:t>
            </a:r>
            <a:r>
              <a:rPr lang="en-US" altLang="zh-TW" sz="2800" b="1" dirty="0"/>
              <a:t>100</a:t>
            </a:r>
          </a:p>
          <a:p>
            <a:endParaRPr lang="en-US" altLang="zh-TW" sz="2800" b="1" dirty="0"/>
          </a:p>
          <a:p>
            <a:r>
              <a:rPr lang="en-US" altLang="zh-TW" sz="2800" b="1" dirty="0"/>
              <a:t>Overheads absorbed</a:t>
            </a:r>
            <a:endParaRPr lang="en-US" altLang="zh-TW" sz="2800" b="1" dirty="0"/>
          </a:p>
          <a:p>
            <a:r>
              <a:rPr lang="en-US" altLang="zh-TW" sz="2800" b="1" dirty="0"/>
              <a:t>	Product A= 			 </a:t>
            </a:r>
            <a:r>
              <a:rPr lang="en-US" altLang="zh-TW" sz="2800" b="1" dirty="0" smtClean="0"/>
              <a:t>123</a:t>
            </a:r>
            <a:endParaRPr lang="en-US" altLang="zh-TW" sz="2800" b="1" dirty="0"/>
          </a:p>
          <a:p>
            <a:r>
              <a:rPr lang="en-US" altLang="zh-TW" sz="2800" b="1" dirty="0"/>
              <a:t>	Product B= 					</a:t>
            </a:r>
            <a:r>
              <a:rPr lang="en-US" altLang="zh-TW" sz="2800" b="1" dirty="0" smtClean="0"/>
              <a:t> </a:t>
            </a:r>
            <a:r>
              <a:rPr lang="en-US" altLang="zh-TW" sz="2800" b="1" dirty="0"/>
              <a:t>123</a:t>
            </a:r>
          </a:p>
          <a:p>
            <a:r>
              <a:rPr lang="en-US" altLang="zh-TW" sz="2800" b="1" dirty="0"/>
              <a:t>					</a:t>
            </a:r>
          </a:p>
          <a:p>
            <a:r>
              <a:rPr lang="en-US" altLang="zh-TW" sz="2800" b="1" dirty="0">
                <a:solidFill>
                  <a:srgbClr val="C00000"/>
                </a:solidFill>
              </a:rPr>
              <a:t>Product </a:t>
            </a:r>
            <a:r>
              <a:rPr lang="en-US" altLang="zh-TW" sz="2800" b="1" dirty="0">
                <a:solidFill>
                  <a:srgbClr val="C00000"/>
                </a:solidFill>
              </a:rPr>
              <a:t>cost per unit		</a:t>
            </a:r>
            <a:r>
              <a:rPr lang="en-US" altLang="zh-TW" sz="2800" b="1" dirty="0">
                <a:solidFill>
                  <a:srgbClr val="C00000"/>
                </a:solidFill>
              </a:rPr>
              <a:t>   £353</a:t>
            </a:r>
            <a:r>
              <a:rPr lang="en-US" altLang="zh-TW" sz="2800" b="1" dirty="0">
                <a:solidFill>
                  <a:srgbClr val="C00000"/>
                </a:solidFill>
              </a:rPr>
              <a:t>	</a:t>
            </a:r>
            <a:r>
              <a:rPr lang="en-US" altLang="zh-TW" sz="2800" b="1" dirty="0" smtClean="0">
                <a:solidFill>
                  <a:srgbClr val="C00000"/>
                </a:solidFill>
              </a:rPr>
              <a:t>£</a:t>
            </a:r>
            <a:r>
              <a:rPr lang="en-US" altLang="zh-TW" sz="2800" b="1" dirty="0">
                <a:solidFill>
                  <a:srgbClr val="C00000"/>
                </a:solidFill>
              </a:rPr>
              <a:t>353</a:t>
            </a:r>
            <a:endParaRPr lang="en-US" altLang="zh-TW" sz="2800" b="1" dirty="0">
              <a:solidFill>
                <a:srgbClr val="C00000"/>
              </a:solidFill>
            </a:endParaRPr>
          </a:p>
        </p:txBody>
      </p:sp>
      <p:sp>
        <p:nvSpPr>
          <p:cNvPr id="18437" name="Line 5"/>
          <p:cNvSpPr>
            <a:spLocks noChangeShapeType="1"/>
          </p:cNvSpPr>
          <p:nvPr/>
        </p:nvSpPr>
        <p:spPr bwMode="auto">
          <a:xfrm>
            <a:off x="6023993" y="5229200"/>
            <a:ext cx="2879725" cy="0"/>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2817896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6">
                                            <p:txEl>
                                              <p:pRg st="0" end="0"/>
                                            </p:txEl>
                                          </p:spTgt>
                                        </p:tgtEl>
                                        <p:attrNameLst>
                                          <p:attrName>style.visibility</p:attrName>
                                        </p:attrNameLst>
                                      </p:cBhvr>
                                      <p:to>
                                        <p:strVal val="visible"/>
                                      </p:to>
                                    </p:set>
                                    <p:anim calcmode="lin" valueType="num">
                                      <p:cBhvr additive="base">
                                        <p:cTn id="7" dur="500" fill="hold"/>
                                        <p:tgtEl>
                                          <p:spTgt spid="1843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8436">
                                            <p:txEl>
                                              <p:pRg st="1" end="1"/>
                                            </p:txEl>
                                          </p:spTgt>
                                        </p:tgtEl>
                                        <p:attrNameLst>
                                          <p:attrName>style.visibility</p:attrName>
                                        </p:attrNameLst>
                                      </p:cBhvr>
                                      <p:to>
                                        <p:strVal val="visible"/>
                                      </p:to>
                                    </p:set>
                                    <p:anim calcmode="lin" valueType="num">
                                      <p:cBhvr additive="base">
                                        <p:cTn id="11" dur="500" fill="hold"/>
                                        <p:tgtEl>
                                          <p:spTgt spid="1843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843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8436">
                                            <p:txEl>
                                              <p:pRg st="2" end="2"/>
                                            </p:txEl>
                                          </p:spTgt>
                                        </p:tgtEl>
                                        <p:attrNameLst>
                                          <p:attrName>style.visibility</p:attrName>
                                        </p:attrNameLst>
                                      </p:cBhvr>
                                      <p:to>
                                        <p:strVal val="visible"/>
                                      </p:to>
                                    </p:set>
                                    <p:anim calcmode="lin" valueType="num">
                                      <p:cBhvr additive="base">
                                        <p:cTn id="17" dur="500" fill="hold"/>
                                        <p:tgtEl>
                                          <p:spTgt spid="18436">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843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8436">
                                            <p:txEl>
                                              <p:pRg st="4" end="4"/>
                                            </p:txEl>
                                          </p:spTgt>
                                        </p:tgtEl>
                                        <p:attrNameLst>
                                          <p:attrName>style.visibility</p:attrName>
                                        </p:attrNameLst>
                                      </p:cBhvr>
                                      <p:to>
                                        <p:strVal val="visible"/>
                                      </p:to>
                                    </p:set>
                                    <p:anim calcmode="lin" valueType="num">
                                      <p:cBhvr additive="base">
                                        <p:cTn id="23" dur="500" fill="hold"/>
                                        <p:tgtEl>
                                          <p:spTgt spid="1843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843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8436">
                                            <p:txEl>
                                              <p:pRg st="6" end="6"/>
                                            </p:txEl>
                                          </p:spTgt>
                                        </p:tgtEl>
                                        <p:attrNameLst>
                                          <p:attrName>style.visibility</p:attrName>
                                        </p:attrNameLst>
                                      </p:cBhvr>
                                      <p:to>
                                        <p:strVal val="visible"/>
                                      </p:to>
                                    </p:set>
                                    <p:anim calcmode="lin" valueType="num">
                                      <p:cBhvr additive="base">
                                        <p:cTn id="29" dur="500" fill="hold"/>
                                        <p:tgtEl>
                                          <p:spTgt spid="18436">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8436">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8436">
                                            <p:txEl>
                                              <p:pRg st="7" end="7"/>
                                            </p:txEl>
                                          </p:spTgt>
                                        </p:tgtEl>
                                        <p:attrNameLst>
                                          <p:attrName>style.visibility</p:attrName>
                                        </p:attrNameLst>
                                      </p:cBhvr>
                                      <p:to>
                                        <p:strVal val="visible"/>
                                      </p:to>
                                    </p:set>
                                    <p:anim calcmode="lin" valueType="num">
                                      <p:cBhvr additive="base">
                                        <p:cTn id="33" dur="500" fill="hold"/>
                                        <p:tgtEl>
                                          <p:spTgt spid="18436">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843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8436">
                                            <p:txEl>
                                              <p:pRg st="8" end="8"/>
                                            </p:txEl>
                                          </p:spTgt>
                                        </p:tgtEl>
                                        <p:attrNameLst>
                                          <p:attrName>style.visibility</p:attrName>
                                        </p:attrNameLst>
                                      </p:cBhvr>
                                      <p:to>
                                        <p:strVal val="visible"/>
                                      </p:to>
                                    </p:set>
                                    <p:anim calcmode="lin" valueType="num">
                                      <p:cBhvr additive="base">
                                        <p:cTn id="39" dur="500" fill="hold"/>
                                        <p:tgtEl>
                                          <p:spTgt spid="18436">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843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18436">
                                            <p:txEl>
                                              <p:pRg st="10" end="10"/>
                                            </p:txEl>
                                          </p:spTgt>
                                        </p:tgtEl>
                                        <p:attrNameLst>
                                          <p:attrName>style.visibility</p:attrName>
                                        </p:attrNameLst>
                                      </p:cBhvr>
                                      <p:to>
                                        <p:strVal val="visible"/>
                                      </p:to>
                                    </p:set>
                                    <p:anim calcmode="lin" valueType="num">
                                      <p:cBhvr additive="base">
                                        <p:cTn id="45" dur="500" fill="hold"/>
                                        <p:tgtEl>
                                          <p:spTgt spid="18436">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843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p:cNvSpPr>
            <a:spLocks noGrp="1"/>
          </p:cNvSpPr>
          <p:nvPr>
            <p:ph type="sldNum" sz="quarter" idx="4294967295"/>
          </p:nvPr>
        </p:nvSpPr>
        <p:spPr>
          <a:xfrm>
            <a:off x="10137648" y="6305550"/>
            <a:ext cx="457200" cy="476250"/>
          </a:xfrm>
          <a:prstGeom prst="rect">
            <a:avLst/>
          </a:prstGeom>
          <a:noFill/>
        </p:spPr>
        <p:txBody>
          <a:bodyPr/>
          <a:lstStyle/>
          <a:p>
            <a:fld id="{7398D1D4-F480-43B0-A7EA-500782578984}" type="slidenum">
              <a:rPr lang="en-US" altLang="zh-TW" sz="3600"/>
              <a:pPr/>
              <a:t>9</a:t>
            </a:fld>
            <a:endParaRPr lang="en-US" altLang="zh-TW" dirty="0" smtClean="0"/>
          </a:p>
        </p:txBody>
      </p:sp>
      <p:sp>
        <p:nvSpPr>
          <p:cNvPr id="6147" name="Rectangle 2"/>
          <p:cNvSpPr>
            <a:spLocks noGrp="1" noChangeArrowheads="1"/>
          </p:cNvSpPr>
          <p:nvPr>
            <p:ph type="title"/>
          </p:nvPr>
        </p:nvSpPr>
        <p:spPr>
          <a:xfrm>
            <a:off x="1652016" y="195072"/>
            <a:ext cx="8229600" cy="816864"/>
          </a:xfrm>
        </p:spPr>
        <p:txBody>
          <a:bodyPr/>
          <a:lstStyle/>
          <a:p>
            <a:pPr eaLnBrk="1" hangingPunct="1">
              <a:defRPr/>
            </a:pPr>
            <a:r>
              <a:rPr lang="en-US" altLang="zh-TW" dirty="0" smtClean="0"/>
              <a:t>Limitation of traditional costing</a:t>
            </a:r>
          </a:p>
        </p:txBody>
      </p:sp>
      <p:sp>
        <p:nvSpPr>
          <p:cNvPr id="11268" name="Rectangle 3"/>
          <p:cNvSpPr>
            <a:spLocks noGrp="1" noChangeArrowheads="1"/>
          </p:cNvSpPr>
          <p:nvPr>
            <p:ph type="body" idx="1"/>
          </p:nvPr>
        </p:nvSpPr>
        <p:spPr>
          <a:xfrm>
            <a:off x="2011680" y="1255776"/>
            <a:ext cx="7863840" cy="4376928"/>
          </a:xfrm>
        </p:spPr>
        <p:txBody>
          <a:bodyPr>
            <a:noAutofit/>
          </a:bodyPr>
          <a:lstStyle/>
          <a:p>
            <a:r>
              <a:rPr lang="en-US" altLang="zh-TW" dirty="0" smtClean="0"/>
              <a:t>Traditional (Absorption) costing systems </a:t>
            </a:r>
            <a:r>
              <a:rPr lang="en-US" altLang="zh-TW" b="1" dirty="0" smtClean="0">
                <a:solidFill>
                  <a:srgbClr val="FF3300"/>
                </a:solidFill>
              </a:rPr>
              <a:t>adopt </a:t>
            </a:r>
            <a:r>
              <a:rPr lang="en-US" altLang="zh-TW" b="1" dirty="0" smtClean="0"/>
              <a:t>only one </a:t>
            </a:r>
            <a:r>
              <a:rPr lang="en-US" altLang="zh-TW" b="1" dirty="0" smtClean="0">
                <a:solidFill>
                  <a:srgbClr val="FF3300"/>
                </a:solidFill>
              </a:rPr>
              <a:t>volume-related</a:t>
            </a:r>
            <a:r>
              <a:rPr lang="en-US" altLang="zh-TW" b="1" dirty="0" smtClean="0"/>
              <a:t> </a:t>
            </a:r>
            <a:r>
              <a:rPr lang="en-US" altLang="zh-TW" b="1" dirty="0" smtClean="0">
                <a:solidFill>
                  <a:srgbClr val="FF3300"/>
                </a:solidFill>
              </a:rPr>
              <a:t>allocation bases</a:t>
            </a:r>
            <a:r>
              <a:rPr lang="en-US" altLang="zh-TW" b="1" dirty="0" smtClean="0"/>
              <a:t> </a:t>
            </a:r>
            <a:r>
              <a:rPr lang="en-US" altLang="zh-TW" dirty="0" smtClean="0"/>
              <a:t>e.g. direct </a:t>
            </a:r>
            <a:r>
              <a:rPr lang="en-US" altLang="zh-TW" dirty="0" err="1" smtClean="0"/>
              <a:t>labour</a:t>
            </a:r>
            <a:r>
              <a:rPr lang="en-US" altLang="zh-TW" dirty="0" smtClean="0"/>
              <a:t> hour and machine hour. Although different elements  (e.g.- rent, electricity, salary) of total OH goes up or down for different reasons.</a:t>
            </a:r>
          </a:p>
          <a:p>
            <a:pPr eaLnBrk="1" hangingPunct="1"/>
            <a:endParaRPr lang="en-US" altLang="zh-TW" dirty="0" smtClean="0"/>
          </a:p>
          <a:p>
            <a:pPr eaLnBrk="1" hangingPunct="1"/>
            <a:r>
              <a:rPr lang="en-US" altLang="zh-TW" dirty="0" smtClean="0"/>
              <a:t>High overheads are allocated to the products which has high bases but despite not using adequate level of overhead. </a:t>
            </a:r>
          </a:p>
          <a:p>
            <a:pPr eaLnBrk="1" hangingPunct="1"/>
            <a:endParaRPr lang="en-US" altLang="zh-TW" dirty="0" smtClean="0"/>
          </a:p>
          <a:p>
            <a:pPr eaLnBrk="1" hangingPunct="1"/>
            <a:r>
              <a:rPr lang="en-US" altLang="zh-TW" dirty="0" smtClean="0"/>
              <a:t>As a result, the high-volume simple products may be over-</a:t>
            </a:r>
            <a:r>
              <a:rPr lang="en-US" altLang="zh-TW" dirty="0" err="1" smtClean="0"/>
              <a:t>costed</a:t>
            </a:r>
            <a:r>
              <a:rPr lang="en-US" altLang="zh-TW" dirty="0" smtClean="0"/>
              <a:t> while the low-volume complex products may be under-</a:t>
            </a:r>
            <a:r>
              <a:rPr lang="en-US" altLang="zh-TW" dirty="0" err="1" smtClean="0"/>
              <a:t>costed</a:t>
            </a:r>
            <a:endParaRPr lang="en-US" altLang="zh-TW" dirty="0" smtClean="0"/>
          </a:p>
        </p:txBody>
      </p:sp>
    </p:spTree>
    <p:extLst>
      <p:ext uri="{BB962C8B-B14F-4D97-AF65-F5344CB8AC3E}">
        <p14:creationId xmlns:p14="http://schemas.microsoft.com/office/powerpoint/2010/main" val="100038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Effect transition="in" filter="box(in)">
                                      <p:cBhvr>
                                        <p:cTn id="7" dur="500"/>
                                        <p:tgtEl>
                                          <p:spTgt spid="1126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11268">
                                            <p:txEl>
                                              <p:pRg st="2" end="2"/>
                                            </p:txEl>
                                          </p:spTgt>
                                        </p:tgtEl>
                                        <p:attrNameLst>
                                          <p:attrName>style.visibility</p:attrName>
                                        </p:attrNameLst>
                                      </p:cBhvr>
                                      <p:to>
                                        <p:strVal val="visible"/>
                                      </p:to>
                                    </p:set>
                                    <p:animEffect transition="in" filter="box(in)">
                                      <p:cBhvr>
                                        <p:cTn id="12" dur="500"/>
                                        <p:tgtEl>
                                          <p:spTgt spid="1126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11268">
                                            <p:txEl>
                                              <p:pRg st="4" end="4"/>
                                            </p:txEl>
                                          </p:spTgt>
                                        </p:tgtEl>
                                        <p:attrNameLst>
                                          <p:attrName>style.visibility</p:attrName>
                                        </p:attrNameLst>
                                      </p:cBhvr>
                                      <p:to>
                                        <p:strVal val="visible"/>
                                      </p:to>
                                    </p:set>
                                    <p:animEffect transition="in" filter="box(in)">
                                      <p:cBhvr>
                                        <p:cTn id="17" dur="500"/>
                                        <p:tgtEl>
                                          <p:spTgt spid="1126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448800" y="6416676"/>
            <a:ext cx="762000" cy="365125"/>
          </a:xfrm>
        </p:spPr>
        <p:txBody>
          <a:bodyPr vert="horz" lIns="0" tIns="45720" rIns="0" bIns="45720" rtlCol="0" anchor="ctr"/>
          <a:lstStyle/>
          <a:p>
            <a:pPr>
              <a:defRPr/>
            </a:pPr>
            <a:fld id="{10292EBB-2CEC-44C6-A2FA-F95E0636667E}" type="slidenum">
              <a:rPr lang="en-GB">
                <a:solidFill>
                  <a:schemeClr val="tx1">
                    <a:shade val="50000"/>
                  </a:schemeClr>
                </a:solidFill>
                <a:latin typeface="Times New Roman" pitchFamily="18" charset="0"/>
              </a:rPr>
              <a:pPr>
                <a:defRPr/>
              </a:pPr>
              <a:t>10</a:t>
            </a:fld>
            <a:endParaRPr lang="en-GB">
              <a:solidFill>
                <a:schemeClr val="tx1">
                  <a:shade val="50000"/>
                </a:schemeClr>
              </a:solidFill>
              <a:latin typeface="Times New Roman" pitchFamily="18" charset="0"/>
            </a:endParaRPr>
          </a:p>
        </p:txBody>
      </p:sp>
      <p:sp>
        <p:nvSpPr>
          <p:cNvPr id="2" name="Title 1"/>
          <p:cNvSpPr>
            <a:spLocks noGrp="1"/>
          </p:cNvSpPr>
          <p:nvPr>
            <p:ph type="title" idx="4294967295"/>
          </p:nvPr>
        </p:nvSpPr>
        <p:spPr>
          <a:xfrm>
            <a:off x="1524000" y="274638"/>
            <a:ext cx="8229600" cy="1143000"/>
          </a:xfrm>
        </p:spPr>
        <p:txBody>
          <a:bodyPr>
            <a:scene3d>
              <a:camera prst="orthographicFront"/>
              <a:lightRig rig="soft" dir="t">
                <a:rot lat="0" lon="0" rev="16800000"/>
              </a:lightRig>
            </a:scene3d>
            <a:sp3d prstMaterial="softEdge">
              <a:bevelT w="38100" h="38100"/>
            </a:sp3d>
          </a:bodyPr>
          <a:lstStyle/>
          <a:p>
            <a:pPr algn="ctr">
              <a:defRPr/>
            </a:pPr>
            <a:r>
              <a:rPr lang="en-GB" dirty="0">
                <a:ln w="6350">
                  <a:noFill/>
                </a:ln>
                <a:solidFill>
                  <a:srgbClr val="FF0000"/>
                </a:solidFill>
                <a:effectLst>
                  <a:outerShdw blurRad="114300" dist="101600" dir="2700000" algn="tl" rotWithShape="0">
                    <a:srgbClr val="000000">
                      <a:alpha val="40000"/>
                    </a:srgbClr>
                  </a:outerShdw>
                </a:effectLst>
              </a:rPr>
              <a:t>Traditional Costing: Problems</a:t>
            </a:r>
          </a:p>
        </p:txBody>
      </p:sp>
      <p:sp>
        <p:nvSpPr>
          <p:cNvPr id="54274" name="Content Placeholder 2"/>
          <p:cNvSpPr>
            <a:spLocks noGrp="1"/>
          </p:cNvSpPr>
          <p:nvPr>
            <p:ph idx="4294967295"/>
          </p:nvPr>
        </p:nvSpPr>
        <p:spPr>
          <a:xfrm>
            <a:off x="1780032" y="1182624"/>
            <a:ext cx="7973568" cy="4684776"/>
          </a:xfrm>
        </p:spPr>
        <p:txBody>
          <a:bodyPr>
            <a:normAutofit/>
          </a:bodyPr>
          <a:lstStyle/>
          <a:p>
            <a:pPr marL="365760" indent="-256032">
              <a:buFont typeface="Wingdings 3"/>
              <a:buChar char=""/>
              <a:defRPr/>
            </a:pPr>
            <a:r>
              <a:rPr lang="en-GB" sz="2400" dirty="0"/>
              <a:t>Traditional costing methods may lead to distorted product costs which may result in:</a:t>
            </a:r>
          </a:p>
          <a:p>
            <a:pPr marL="621792" lvl="1">
              <a:spcBef>
                <a:spcPts val="324"/>
              </a:spcBef>
              <a:buFont typeface="Verdana"/>
              <a:buChar char="◦"/>
              <a:defRPr/>
            </a:pPr>
            <a:r>
              <a:rPr lang="en-GB" dirty="0"/>
              <a:t> </a:t>
            </a:r>
            <a:r>
              <a:rPr lang="en-AU" dirty="0"/>
              <a:t>Fixing prices too low or too high</a:t>
            </a:r>
            <a:endParaRPr lang="en-US" dirty="0"/>
          </a:p>
          <a:p>
            <a:pPr marL="621792" lvl="1">
              <a:spcBef>
                <a:spcPts val="324"/>
              </a:spcBef>
              <a:buFont typeface="Verdana"/>
              <a:buChar char="◦"/>
              <a:defRPr/>
            </a:pPr>
            <a:r>
              <a:rPr lang="en-AU" dirty="0"/>
              <a:t>Pushing the wrong product</a:t>
            </a:r>
            <a:endParaRPr lang="en-US" dirty="0"/>
          </a:p>
          <a:p>
            <a:pPr marL="621792" lvl="1">
              <a:spcBef>
                <a:spcPts val="324"/>
              </a:spcBef>
              <a:buFont typeface="Verdana"/>
              <a:buChar char="◦"/>
              <a:defRPr/>
            </a:pPr>
            <a:r>
              <a:rPr lang="en-AU" dirty="0"/>
              <a:t>Dropping a profitable product</a:t>
            </a:r>
            <a:endParaRPr lang="en-US" dirty="0"/>
          </a:p>
          <a:p>
            <a:pPr marL="621792" lvl="1">
              <a:spcBef>
                <a:spcPts val="324"/>
              </a:spcBef>
              <a:buFont typeface="Verdana"/>
              <a:buChar char="◦"/>
              <a:defRPr/>
            </a:pPr>
            <a:r>
              <a:rPr lang="en-AU" dirty="0"/>
              <a:t>Introducing a loss-making product</a:t>
            </a:r>
            <a:endParaRPr lang="en-US" dirty="0"/>
          </a:p>
          <a:p>
            <a:pPr marL="621792" lvl="1">
              <a:spcBef>
                <a:spcPts val="324"/>
              </a:spcBef>
              <a:buFont typeface="Verdana"/>
              <a:buChar char="◦"/>
              <a:defRPr/>
            </a:pPr>
            <a:r>
              <a:rPr lang="en-AU" dirty="0"/>
              <a:t>Buying from outside suppliers under the impression this is cheaper when this is not so</a:t>
            </a:r>
            <a:endParaRPr lang="en-US" dirty="0"/>
          </a:p>
          <a:p>
            <a:pPr marL="365760" indent="-256032">
              <a:buFont typeface="Wingdings 3"/>
              <a:buChar char=""/>
              <a:defRPr/>
            </a:pPr>
            <a:r>
              <a:rPr lang="en-GB" sz="2400" dirty="0"/>
              <a:t>In brief, misleading management and not supporting the decision making process.</a:t>
            </a:r>
          </a:p>
        </p:txBody>
      </p:sp>
    </p:spTree>
    <p:extLst>
      <p:ext uri="{BB962C8B-B14F-4D97-AF65-F5344CB8AC3E}">
        <p14:creationId xmlns:p14="http://schemas.microsoft.com/office/powerpoint/2010/main" val="11770278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p:txBody>
          <a:bodyPr/>
          <a:lstStyle/>
          <a:p>
            <a:pPr marL="669925" indent="-669925"/>
            <a:r>
              <a:rPr lang="en-GB" dirty="0"/>
              <a:t>Traditional systems were appropriate when:</a:t>
            </a:r>
          </a:p>
          <a:p>
            <a:pPr marL="669925" indent="-669925">
              <a:buFont typeface="Wingdings 2" pitchFamily="18" charset="2"/>
              <a:buAutoNum type="arabicPeriod"/>
            </a:pPr>
            <a:r>
              <a:rPr lang="en-GB" dirty="0"/>
              <a:t>Direct costs were the dominant costs</a:t>
            </a:r>
          </a:p>
          <a:p>
            <a:pPr marL="669925" indent="-669925">
              <a:buFont typeface="Wingdings 2" pitchFamily="18" charset="2"/>
              <a:buAutoNum type="arabicPeriod"/>
            </a:pPr>
            <a:r>
              <a:rPr lang="en-GB" dirty="0"/>
              <a:t>Indirect costs were relatively small</a:t>
            </a:r>
          </a:p>
          <a:p>
            <a:pPr marL="669925" indent="-669925">
              <a:buFont typeface="Wingdings 2" pitchFamily="18" charset="2"/>
              <a:buAutoNum type="arabicPeriod"/>
            </a:pPr>
            <a:r>
              <a:rPr lang="en-GB" dirty="0"/>
              <a:t>Information costs were high </a:t>
            </a:r>
          </a:p>
          <a:p>
            <a:pPr marL="669925" indent="-669925">
              <a:buFont typeface="Wingdings 2" pitchFamily="18" charset="2"/>
              <a:buAutoNum type="arabicPeriod"/>
            </a:pPr>
            <a:r>
              <a:rPr lang="en-GB" dirty="0"/>
              <a:t>There was a lack of intense global competition</a:t>
            </a:r>
          </a:p>
          <a:p>
            <a:pPr marL="669925" indent="-669925">
              <a:buFont typeface="Wingdings 2" pitchFamily="18" charset="2"/>
              <a:buAutoNum type="arabicPeriod"/>
            </a:pPr>
            <a:r>
              <a:rPr lang="en-GB" dirty="0"/>
              <a:t>A limited range of products was produced.  </a:t>
            </a:r>
          </a:p>
        </p:txBody>
      </p:sp>
      <p:sp>
        <p:nvSpPr>
          <p:cNvPr id="134146" name="Rectangle 2"/>
          <p:cNvSpPr>
            <a:spLocks noGrp="1" noChangeArrowheads="1"/>
          </p:cNvSpPr>
          <p:nvPr>
            <p:ph type="title"/>
          </p:nvPr>
        </p:nvSpPr>
        <p:spPr/>
        <p:txBody>
          <a:bodyPr/>
          <a:lstStyle/>
          <a:p>
            <a:pPr>
              <a:defRPr/>
            </a:pPr>
            <a:r>
              <a:rPr lang="en-GB" sz="4000"/>
              <a:t>The emergence of ABC System</a:t>
            </a:r>
          </a:p>
        </p:txBody>
      </p:sp>
    </p:spTree>
    <p:extLst>
      <p:ext uri="{BB962C8B-B14F-4D97-AF65-F5344CB8AC3E}">
        <p14:creationId xmlns:p14="http://schemas.microsoft.com/office/powerpoint/2010/main" val="10383118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1600201" y="0"/>
            <a:ext cx="8002587" cy="914400"/>
          </a:xfrm>
        </p:spPr>
        <p:txBody>
          <a:bodyPr/>
          <a:lstStyle/>
          <a:p>
            <a:pPr>
              <a:defRPr/>
            </a:pPr>
            <a:r>
              <a:rPr lang="en-US" altLang="en-US" sz="4000" dirty="0">
                <a:solidFill>
                  <a:srgbClr val="003399"/>
                </a:solidFill>
              </a:rPr>
              <a:t>Activity-Based Costing (ABC)</a:t>
            </a:r>
          </a:p>
        </p:txBody>
      </p:sp>
      <p:sp>
        <p:nvSpPr>
          <p:cNvPr id="13315" name="Rectangle 3"/>
          <p:cNvSpPr>
            <a:spLocks noGrp="1" noChangeArrowheads="1"/>
          </p:cNvSpPr>
          <p:nvPr>
            <p:ph type="body" idx="1"/>
          </p:nvPr>
        </p:nvSpPr>
        <p:spPr>
          <a:xfrm>
            <a:off x="1905000" y="808038"/>
            <a:ext cx="8075612" cy="1642554"/>
          </a:xfrm>
        </p:spPr>
        <p:txBody>
          <a:bodyPr>
            <a:normAutofit/>
          </a:bodyPr>
          <a:lstStyle/>
          <a:p>
            <a:pPr>
              <a:buFontTx/>
              <a:buNone/>
            </a:pPr>
            <a:r>
              <a:rPr lang="en-US" altLang="en-US" dirty="0"/>
              <a:t>	</a:t>
            </a:r>
            <a:r>
              <a:rPr lang="en-US" altLang="en-US" sz="2400" dirty="0"/>
              <a:t>An overhead cost allocation system that allocates overhead to </a:t>
            </a:r>
            <a:r>
              <a:rPr lang="en-US" altLang="en-US" sz="2400" b="1" dirty="0">
                <a:solidFill>
                  <a:srgbClr val="C00000"/>
                </a:solidFill>
              </a:rPr>
              <a:t>multiple activity cost pools </a:t>
            </a:r>
            <a:r>
              <a:rPr lang="en-US" altLang="en-US" sz="2400" dirty="0"/>
              <a:t>and assigns the activity cost pools to products or services by means of </a:t>
            </a:r>
            <a:r>
              <a:rPr lang="en-US" altLang="en-US" sz="2400" b="1" dirty="0">
                <a:solidFill>
                  <a:schemeClr val="accent6">
                    <a:lumMod val="75000"/>
                  </a:schemeClr>
                </a:solidFill>
              </a:rPr>
              <a:t>cost drivers </a:t>
            </a:r>
            <a:r>
              <a:rPr lang="en-US" altLang="en-US" sz="2400" dirty="0"/>
              <a:t>that represent the activities used.</a:t>
            </a:r>
          </a:p>
        </p:txBody>
      </p:sp>
      <p:sp>
        <p:nvSpPr>
          <p:cNvPr id="13316" name="Rectangle 4"/>
          <p:cNvSpPr>
            <a:spLocks noChangeArrowheads="1"/>
          </p:cNvSpPr>
          <p:nvPr/>
        </p:nvSpPr>
        <p:spPr bwMode="auto">
          <a:xfrm>
            <a:off x="2495550" y="685801"/>
            <a:ext cx="7023100" cy="42863"/>
          </a:xfrm>
          <a:prstGeom prst="rect">
            <a:avLst/>
          </a:prstGeom>
          <a:solidFill>
            <a:schemeClr val="bg1"/>
          </a:solidFill>
          <a:ln w="9525">
            <a:solidFill>
              <a:schemeClr val="tx1"/>
            </a:solidFill>
            <a:miter lim="800000"/>
            <a:headEnd/>
            <a:tailEnd/>
          </a:ln>
        </p:spPr>
        <p:txBody>
          <a:bodyPr wrap="none" anchor="ctr"/>
          <a:lstStyle/>
          <a:p>
            <a:endParaRPr lang="en-GB"/>
          </a:p>
        </p:txBody>
      </p:sp>
      <p:sp>
        <p:nvSpPr>
          <p:cNvPr id="13317" name="Rectangle 5"/>
          <p:cNvSpPr>
            <a:spLocks noChangeArrowheads="1"/>
          </p:cNvSpPr>
          <p:nvPr/>
        </p:nvSpPr>
        <p:spPr bwMode="auto">
          <a:xfrm>
            <a:off x="9791700" y="0"/>
            <a:ext cx="184150" cy="336550"/>
          </a:xfrm>
          <a:prstGeom prst="rect">
            <a:avLst/>
          </a:prstGeom>
          <a:noFill/>
          <a:ln w="12700">
            <a:noFill/>
            <a:miter lim="800000"/>
            <a:headEnd/>
            <a:tailEnd/>
          </a:ln>
        </p:spPr>
        <p:txBody>
          <a:bodyPr wrap="none">
            <a:spAutoFit/>
          </a:bodyPr>
          <a:lstStyle/>
          <a:p>
            <a:pPr algn="ctr">
              <a:spcBef>
                <a:spcPct val="50000"/>
              </a:spcBef>
            </a:pPr>
            <a:endParaRPr lang="en-US" altLang="en-US" sz="1600" b="1"/>
          </a:p>
        </p:txBody>
      </p:sp>
      <p:graphicFrame>
        <p:nvGraphicFramePr>
          <p:cNvPr id="6" name="Table 5"/>
          <p:cNvGraphicFramePr>
            <a:graphicFrameLocks noGrp="1"/>
          </p:cNvGraphicFramePr>
          <p:nvPr>
            <p:extLst/>
          </p:nvPr>
        </p:nvGraphicFramePr>
        <p:xfrm>
          <a:off x="2133600" y="2456688"/>
          <a:ext cx="8001000" cy="3305346"/>
        </p:xfrm>
        <a:graphic>
          <a:graphicData uri="http://schemas.openxmlformats.org/drawingml/2006/table">
            <a:tbl>
              <a:tblPr firstRow="1" bandRow="1">
                <a:tableStyleId>{5C22544A-7EE6-4342-B048-85BDC9FD1C3A}</a:tableStyleId>
              </a:tblPr>
              <a:tblGrid>
                <a:gridCol w="4000500"/>
                <a:gridCol w="4000500"/>
              </a:tblGrid>
              <a:tr h="569797">
                <a:tc>
                  <a:txBody>
                    <a:bodyPr/>
                    <a:lstStyle/>
                    <a:p>
                      <a:r>
                        <a:rPr lang="en-GB" sz="3600" dirty="0" smtClean="0">
                          <a:solidFill>
                            <a:srgbClr val="C00000"/>
                          </a:solidFill>
                        </a:rPr>
                        <a:t>Cost Pools</a:t>
                      </a:r>
                      <a:endParaRPr lang="en-GB" sz="3600" dirty="0">
                        <a:solidFill>
                          <a:srgbClr val="C00000"/>
                        </a:solidFill>
                      </a:endParaRPr>
                    </a:p>
                  </a:txBody>
                  <a:tcPr/>
                </a:tc>
                <a:tc>
                  <a:txBody>
                    <a:bodyPr/>
                    <a:lstStyle/>
                    <a:p>
                      <a:r>
                        <a:rPr lang="en-GB" sz="3200" b="1" dirty="0" smtClean="0">
                          <a:solidFill>
                            <a:schemeClr val="bg1"/>
                          </a:solidFill>
                        </a:rPr>
                        <a:t>Suitable cost</a:t>
                      </a:r>
                      <a:r>
                        <a:rPr lang="en-GB" sz="3200" b="1" baseline="0" dirty="0" smtClean="0">
                          <a:solidFill>
                            <a:schemeClr val="bg1"/>
                          </a:solidFill>
                        </a:rPr>
                        <a:t> driver</a:t>
                      </a:r>
                      <a:endParaRPr lang="en-GB" sz="3200" b="1" dirty="0">
                        <a:solidFill>
                          <a:schemeClr val="bg1"/>
                        </a:solidFill>
                      </a:endParaRPr>
                    </a:p>
                  </a:txBody>
                  <a:tcPr/>
                </a:tc>
              </a:tr>
              <a:tr h="684066">
                <a:tc>
                  <a:txBody>
                    <a:bodyPr/>
                    <a:lstStyle/>
                    <a:p>
                      <a:r>
                        <a:rPr lang="en-GB" sz="2800" dirty="0" smtClean="0"/>
                        <a:t>Factory Electricity Bills</a:t>
                      </a:r>
                      <a:endParaRPr lang="en-GB" sz="2800" dirty="0"/>
                    </a:p>
                  </a:txBody>
                  <a:tcPr/>
                </a:tc>
                <a:tc>
                  <a:txBody>
                    <a:bodyPr/>
                    <a:lstStyle/>
                    <a:p>
                      <a:r>
                        <a:rPr lang="en-GB" sz="2800" dirty="0" smtClean="0"/>
                        <a:t>Total machine hours used</a:t>
                      </a:r>
                      <a:endParaRPr lang="en-GB" sz="2800" dirty="0"/>
                    </a:p>
                  </a:txBody>
                  <a:tcPr/>
                </a:tc>
              </a:tr>
              <a:tr h="461264">
                <a:tc>
                  <a:txBody>
                    <a:bodyPr/>
                    <a:lstStyle/>
                    <a:p>
                      <a:r>
                        <a:rPr lang="en-GB" sz="2800" dirty="0" smtClean="0"/>
                        <a:t>Machine set up costs</a:t>
                      </a:r>
                      <a:endParaRPr lang="en-GB" sz="2800" dirty="0"/>
                    </a:p>
                  </a:txBody>
                  <a:tcPr/>
                </a:tc>
                <a:tc>
                  <a:txBody>
                    <a:bodyPr/>
                    <a:lstStyle/>
                    <a:p>
                      <a:r>
                        <a:rPr lang="en-GB" sz="2800" dirty="0" smtClean="0"/>
                        <a:t>Number of set</a:t>
                      </a:r>
                      <a:r>
                        <a:rPr lang="en-GB" sz="2800" baseline="0" dirty="0" smtClean="0"/>
                        <a:t> ups</a:t>
                      </a:r>
                      <a:endParaRPr lang="en-GB" sz="2800" dirty="0"/>
                    </a:p>
                  </a:txBody>
                  <a:tcPr/>
                </a:tc>
              </a:tr>
              <a:tr h="841129">
                <a:tc>
                  <a:txBody>
                    <a:bodyPr/>
                    <a:lstStyle/>
                    <a:p>
                      <a:r>
                        <a:rPr lang="en-GB" sz="2800" dirty="0" smtClean="0"/>
                        <a:t>Material handling</a:t>
                      </a:r>
                      <a:r>
                        <a:rPr lang="en-GB" sz="2800" baseline="0" dirty="0" smtClean="0"/>
                        <a:t>  and dispatch costs</a:t>
                      </a:r>
                      <a:endParaRPr lang="en-GB" sz="2800" dirty="0"/>
                    </a:p>
                  </a:txBody>
                  <a:tcPr/>
                </a:tc>
                <a:tc>
                  <a:txBody>
                    <a:bodyPr/>
                    <a:lstStyle/>
                    <a:p>
                      <a:r>
                        <a:rPr lang="en-GB" sz="2800" dirty="0" smtClean="0"/>
                        <a:t>No orders received</a:t>
                      </a:r>
                      <a:endParaRPr lang="en-GB" sz="2800" dirty="0"/>
                    </a:p>
                  </a:txBody>
                  <a:tcPr/>
                </a:tc>
              </a:tr>
              <a:tr h="461264">
                <a:tc>
                  <a:txBody>
                    <a:bodyPr/>
                    <a:lstStyle/>
                    <a:p>
                      <a:r>
                        <a:rPr lang="en-GB" sz="2800" dirty="0" smtClean="0"/>
                        <a:t>Designers</a:t>
                      </a:r>
                      <a:r>
                        <a:rPr lang="en-GB" sz="2800" baseline="0" dirty="0" smtClean="0"/>
                        <a:t> costs</a:t>
                      </a:r>
                      <a:endParaRPr lang="en-GB" sz="2800" dirty="0"/>
                    </a:p>
                  </a:txBody>
                  <a:tcPr/>
                </a:tc>
                <a:tc>
                  <a:txBody>
                    <a:bodyPr/>
                    <a:lstStyle/>
                    <a:p>
                      <a:r>
                        <a:rPr lang="en-GB" sz="2800" dirty="0" smtClean="0"/>
                        <a:t>No of product designed</a:t>
                      </a:r>
                      <a:endParaRPr lang="en-GB" sz="2800" dirty="0"/>
                    </a:p>
                  </a:txBody>
                  <a:tcPr/>
                </a:tc>
              </a:tr>
            </a:tbl>
          </a:graphicData>
        </a:graphic>
      </p:graphicFrame>
    </p:spTree>
    <p:extLst>
      <p:ext uri="{BB962C8B-B14F-4D97-AF65-F5344CB8AC3E}">
        <p14:creationId xmlns:p14="http://schemas.microsoft.com/office/powerpoint/2010/main" val="15417004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448800" y="6416676"/>
            <a:ext cx="762000" cy="365125"/>
          </a:xfrm>
        </p:spPr>
        <p:txBody>
          <a:bodyPr vert="horz" lIns="0" tIns="45720" rIns="0" bIns="45720" rtlCol="0" anchor="ctr"/>
          <a:lstStyle/>
          <a:p>
            <a:pPr>
              <a:defRPr/>
            </a:pPr>
            <a:fld id="{9E096830-A00A-4461-8EC2-A98D0BC6B29E}" type="slidenum">
              <a:rPr lang="en-GB">
                <a:solidFill>
                  <a:schemeClr val="tx1">
                    <a:shade val="50000"/>
                  </a:schemeClr>
                </a:solidFill>
                <a:latin typeface="Times New Roman" pitchFamily="18" charset="0"/>
              </a:rPr>
              <a:pPr>
                <a:defRPr/>
              </a:pPr>
              <a:t>13</a:t>
            </a:fld>
            <a:endParaRPr lang="en-GB">
              <a:solidFill>
                <a:schemeClr val="tx1">
                  <a:shade val="50000"/>
                </a:schemeClr>
              </a:solidFill>
              <a:latin typeface="Times New Roman" pitchFamily="18" charset="0"/>
            </a:endParaRPr>
          </a:p>
        </p:txBody>
      </p:sp>
      <p:sp>
        <p:nvSpPr>
          <p:cNvPr id="2" name="Title 1"/>
          <p:cNvSpPr>
            <a:spLocks noGrp="1"/>
          </p:cNvSpPr>
          <p:nvPr>
            <p:ph type="title" idx="4294967295"/>
          </p:nvPr>
        </p:nvSpPr>
        <p:spPr>
          <a:xfrm>
            <a:off x="1524000" y="274638"/>
            <a:ext cx="8229600" cy="1143000"/>
          </a:xfrm>
        </p:spPr>
        <p:txBody>
          <a:bodyPr>
            <a:normAutofit fontScale="90000"/>
            <a:scene3d>
              <a:camera prst="orthographicFront"/>
              <a:lightRig rig="soft" dir="t">
                <a:rot lat="0" lon="0" rev="16800000"/>
              </a:lightRig>
            </a:scene3d>
            <a:sp3d prstMaterial="softEdge">
              <a:bevelT w="38100" h="38100"/>
            </a:sp3d>
          </a:bodyPr>
          <a:lstStyle/>
          <a:p>
            <a:pPr algn="ctr">
              <a:defRPr/>
            </a:pPr>
            <a:r>
              <a:rPr lang="en-GB"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rPr>
              <a:t/>
            </a:r>
            <a:br>
              <a:rPr lang="en-GB" dirty="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rPr>
            </a:br>
            <a:r>
              <a:rPr lang="en-GB" dirty="0" smtClean="0">
                <a:ln w="6350">
                  <a:noFill/>
                </a:ln>
                <a:solidFill>
                  <a:srgbClr val="FF0000"/>
                </a:solidFill>
                <a:effectLst>
                  <a:outerShdw blurRad="114300" dist="101600" dir="2700000" algn="tl" rotWithShape="0">
                    <a:srgbClr val="000000">
                      <a:alpha val="40000"/>
                    </a:srgbClr>
                  </a:outerShdw>
                </a:effectLst>
              </a:rPr>
              <a:t>ABC </a:t>
            </a:r>
            <a:r>
              <a:rPr lang="en-GB" dirty="0">
                <a:ln w="6350">
                  <a:noFill/>
                </a:ln>
                <a:solidFill>
                  <a:srgbClr val="FF0000"/>
                </a:solidFill>
                <a:effectLst>
                  <a:outerShdw blurRad="114300" dist="101600" dir="2700000" algn="tl" rotWithShape="0">
                    <a:srgbClr val="000000">
                      <a:alpha val="40000"/>
                    </a:srgbClr>
                  </a:outerShdw>
                </a:effectLst>
              </a:rPr>
              <a:t>System Process </a:t>
            </a:r>
          </a:p>
        </p:txBody>
      </p:sp>
      <p:pic>
        <p:nvPicPr>
          <p:cNvPr id="33796" name="Picture 8"/>
          <p:cNvPicPr>
            <a:picLocks noChangeAspect="1" noChangeArrowheads="1"/>
          </p:cNvPicPr>
          <p:nvPr/>
        </p:nvPicPr>
        <p:blipFill>
          <a:blip r:embed="rId3" cstate="print"/>
          <a:srcRect/>
          <a:stretch>
            <a:fillRect/>
          </a:stretch>
        </p:blipFill>
        <p:spPr bwMode="auto">
          <a:xfrm>
            <a:off x="2309814" y="1590676"/>
            <a:ext cx="7572375" cy="4276725"/>
          </a:xfrm>
          <a:prstGeom prst="rect">
            <a:avLst/>
          </a:prstGeom>
          <a:noFill/>
          <a:ln w="9525">
            <a:noFill/>
            <a:miter lim="800000"/>
            <a:headEnd/>
            <a:tailEnd/>
          </a:ln>
        </p:spPr>
      </p:pic>
    </p:spTree>
    <p:extLst>
      <p:ext uri="{BB962C8B-B14F-4D97-AF65-F5344CB8AC3E}">
        <p14:creationId xmlns:p14="http://schemas.microsoft.com/office/powerpoint/2010/main" val="42909418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Slide Number Placeholder 83"/>
          <p:cNvSpPr>
            <a:spLocks noGrp="1"/>
          </p:cNvSpPr>
          <p:nvPr>
            <p:ph type="sldNum" sz="quarter" idx="12"/>
          </p:nvPr>
        </p:nvSpPr>
        <p:spPr>
          <a:xfrm>
            <a:off x="9448800" y="6416676"/>
            <a:ext cx="762000" cy="365125"/>
          </a:xfrm>
        </p:spPr>
        <p:txBody>
          <a:bodyPr vert="horz" lIns="0" tIns="45720" rIns="0" bIns="45720" rtlCol="0" anchor="ctr"/>
          <a:lstStyle/>
          <a:p>
            <a:pPr>
              <a:defRPr/>
            </a:pPr>
            <a:fld id="{6BE27152-EFDB-437C-83DC-3355BB6A13CE}" type="slidenum">
              <a:rPr lang="en-GB">
                <a:solidFill>
                  <a:schemeClr val="tx1">
                    <a:shade val="50000"/>
                  </a:schemeClr>
                </a:solidFill>
                <a:latin typeface="Times New Roman" pitchFamily="18" charset="0"/>
              </a:rPr>
              <a:pPr>
                <a:defRPr/>
              </a:pPr>
              <a:t>14</a:t>
            </a:fld>
            <a:endParaRPr lang="en-GB">
              <a:solidFill>
                <a:schemeClr val="tx1">
                  <a:shade val="50000"/>
                </a:schemeClr>
              </a:solidFill>
              <a:latin typeface="Times New Roman" pitchFamily="18" charset="0"/>
            </a:endParaRPr>
          </a:p>
        </p:txBody>
      </p:sp>
      <p:sp>
        <p:nvSpPr>
          <p:cNvPr id="94210" name="Rectangle 1026"/>
          <p:cNvSpPr>
            <a:spLocks noGrp="1" noChangeArrowheads="1"/>
          </p:cNvSpPr>
          <p:nvPr>
            <p:ph type="title" idx="4294967295"/>
          </p:nvPr>
        </p:nvSpPr>
        <p:spPr>
          <a:xfrm>
            <a:off x="2909888" y="544514"/>
            <a:ext cx="7758112" cy="1195387"/>
          </a:xfrm>
        </p:spPr>
        <p:txBody>
          <a:bodyPr vert="horz" lIns="90488" tIns="44450" rIns="90488" bIns="44450" rtlCol="0" anchor="ctr">
            <a:normAutofit/>
            <a:scene3d>
              <a:camera prst="orthographicFront"/>
              <a:lightRig rig="soft" dir="t">
                <a:rot lat="0" lon="0" rev="16800000"/>
              </a:lightRig>
            </a:scene3d>
            <a:sp3d prstMaterial="softEdge">
              <a:bevelT w="38100" h="38100"/>
            </a:sp3d>
          </a:bodyPr>
          <a:lstStyle/>
          <a:p>
            <a:pPr algn="ctr">
              <a:defRPr/>
            </a:pPr>
            <a:r>
              <a:rPr lang="en-US" dirty="0">
                <a:ln w="6350">
                  <a:noFill/>
                </a:ln>
                <a:solidFill>
                  <a:srgbClr val="FF0000"/>
                </a:solidFill>
                <a:effectLst>
                  <a:outerShdw blurRad="114300" dist="101600" dir="2700000" algn="tl" rotWithShape="0">
                    <a:srgbClr val="000000">
                      <a:alpha val="40000"/>
                    </a:srgbClr>
                  </a:outerShdw>
                </a:effectLst>
              </a:rPr>
              <a:t>Designing an ABC System</a:t>
            </a:r>
          </a:p>
        </p:txBody>
      </p:sp>
      <p:sp>
        <p:nvSpPr>
          <p:cNvPr id="94211" name="Rectangle 1027"/>
          <p:cNvSpPr>
            <a:spLocks noGrp="1" noChangeArrowheads="1"/>
          </p:cNvSpPr>
          <p:nvPr>
            <p:ph type="body" idx="4294967295"/>
          </p:nvPr>
        </p:nvSpPr>
        <p:spPr>
          <a:xfrm>
            <a:off x="2286000" y="1196976"/>
            <a:ext cx="8382000" cy="5184775"/>
          </a:xfrm>
        </p:spPr>
        <p:txBody>
          <a:bodyPr vert="horz" lIns="90488" tIns="44450" rIns="90488" bIns="44450" rtlCol="0">
            <a:normAutofit/>
          </a:bodyPr>
          <a:lstStyle/>
          <a:p>
            <a:pPr marL="365760" indent="-256032" algn="ctr">
              <a:buNone/>
              <a:defRPr/>
            </a:pPr>
            <a:r>
              <a:rPr lang="en-US" dirty="0">
                <a:solidFill>
                  <a:srgbClr val="0000CC"/>
                </a:solidFill>
                <a:effectLst>
                  <a:outerShdw blurRad="38100" dist="38100" dir="2700000" algn="tl">
                    <a:srgbClr val="C0C0C0"/>
                  </a:outerShdw>
                </a:effectLst>
              </a:rPr>
              <a:t>Steps for Implementing ABC</a:t>
            </a:r>
            <a:endParaRPr lang="en-US" dirty="0">
              <a:solidFill>
                <a:schemeClr val="accent2"/>
              </a:solidFill>
              <a:effectLst>
                <a:outerShdw blurRad="38100" dist="38100" dir="2700000" algn="tl">
                  <a:srgbClr val="C0C0C0"/>
                </a:outerShdw>
              </a:effectLst>
            </a:endParaRPr>
          </a:p>
          <a:p>
            <a:pPr marL="365760" indent="-256032">
              <a:buFont typeface="Wingdings" pitchFamily="2" charset="2"/>
              <a:buChar char=""/>
              <a:defRPr/>
            </a:pPr>
            <a:r>
              <a:rPr lang="en-US" dirty="0"/>
              <a:t>Identify and define activities and activity pools</a:t>
            </a:r>
            <a:r>
              <a:rPr lang="en-US" dirty="0"/>
              <a:t>.</a:t>
            </a:r>
            <a:endParaRPr lang="en-US" dirty="0"/>
          </a:p>
          <a:p>
            <a:pPr marL="365760" indent="-256032">
              <a:lnSpc>
                <a:spcPct val="40000"/>
              </a:lnSpc>
              <a:spcBef>
                <a:spcPct val="0"/>
              </a:spcBef>
              <a:buFont typeface="Wingdings" pitchFamily="2" charset="2"/>
              <a:buChar char=""/>
              <a:defRPr/>
            </a:pPr>
            <a:endParaRPr lang="en-US" dirty="0"/>
          </a:p>
          <a:p>
            <a:pPr marL="365760" indent="-256032">
              <a:buFont typeface="Wingdings" pitchFamily="2" charset="2"/>
              <a:buChar char=""/>
              <a:defRPr/>
            </a:pPr>
            <a:r>
              <a:rPr lang="en-US" dirty="0"/>
              <a:t>Assign costs to activity cost pools.</a:t>
            </a:r>
          </a:p>
          <a:p>
            <a:pPr marL="365760" indent="-256032">
              <a:lnSpc>
                <a:spcPct val="40000"/>
              </a:lnSpc>
              <a:spcBef>
                <a:spcPct val="0"/>
              </a:spcBef>
              <a:buFont typeface="Wingdings" pitchFamily="2" charset="2"/>
              <a:buChar char=""/>
              <a:defRPr/>
            </a:pPr>
            <a:endParaRPr lang="en-US" dirty="0"/>
          </a:p>
          <a:p>
            <a:pPr marL="365760" indent="-256032">
              <a:buFont typeface="Wingdings" pitchFamily="2" charset="2"/>
              <a:buChar char=""/>
              <a:defRPr/>
            </a:pPr>
            <a:r>
              <a:rPr lang="en-US" dirty="0"/>
              <a:t>Select appropriate cost driver. </a:t>
            </a:r>
            <a:endParaRPr lang="en-US" dirty="0"/>
          </a:p>
          <a:p>
            <a:pPr marL="365760" indent="-256032">
              <a:lnSpc>
                <a:spcPct val="40000"/>
              </a:lnSpc>
              <a:spcBef>
                <a:spcPct val="0"/>
              </a:spcBef>
              <a:buFont typeface="Wingdings" pitchFamily="2" charset="2"/>
              <a:buChar char=""/>
              <a:defRPr/>
            </a:pPr>
            <a:endParaRPr lang="en-US" dirty="0"/>
          </a:p>
          <a:p>
            <a:pPr marL="365760" indent="-256032">
              <a:buFont typeface="Wingdings" pitchFamily="2" charset="2"/>
              <a:buChar char=""/>
              <a:defRPr/>
            </a:pPr>
            <a:r>
              <a:rPr lang="en-US" dirty="0"/>
              <a:t>Calculate activity rates.</a:t>
            </a:r>
          </a:p>
          <a:p>
            <a:pPr marL="365760" indent="-256032">
              <a:lnSpc>
                <a:spcPct val="40000"/>
              </a:lnSpc>
              <a:spcBef>
                <a:spcPct val="0"/>
              </a:spcBef>
              <a:buFont typeface="Wingdings" pitchFamily="2" charset="2"/>
              <a:buChar char=""/>
              <a:defRPr/>
            </a:pPr>
            <a:endParaRPr lang="en-US" dirty="0"/>
          </a:p>
          <a:p>
            <a:pPr marL="365760" indent="-256032">
              <a:buFont typeface="Wingdings" pitchFamily="2" charset="2"/>
              <a:buChar char=""/>
              <a:defRPr/>
            </a:pPr>
            <a:r>
              <a:rPr lang="en-US" dirty="0"/>
              <a:t>Assign costs to cost objects.</a:t>
            </a:r>
          </a:p>
          <a:p>
            <a:pPr marL="365760" indent="-256032">
              <a:lnSpc>
                <a:spcPct val="40000"/>
              </a:lnSpc>
              <a:spcBef>
                <a:spcPct val="0"/>
              </a:spcBef>
              <a:buFont typeface="Wingdings" pitchFamily="2" charset="2"/>
              <a:buChar char=""/>
              <a:defRPr/>
            </a:pPr>
            <a:endParaRPr lang="en-US" dirty="0"/>
          </a:p>
          <a:p>
            <a:pPr marL="365760" indent="-256032">
              <a:buFont typeface="Wingdings" pitchFamily="2" charset="2"/>
              <a:buChar char=""/>
              <a:defRPr/>
            </a:pPr>
            <a:r>
              <a:rPr lang="en-US" dirty="0"/>
              <a:t>Prepare management reports.</a:t>
            </a:r>
          </a:p>
        </p:txBody>
      </p:sp>
      <p:grpSp>
        <p:nvGrpSpPr>
          <p:cNvPr id="2" name="Group 1107"/>
          <p:cNvGrpSpPr>
            <a:grpSpLocks/>
          </p:cNvGrpSpPr>
          <p:nvPr/>
        </p:nvGrpSpPr>
        <p:grpSpPr bwMode="auto">
          <a:xfrm>
            <a:off x="7319964" y="4967288"/>
            <a:ext cx="3178175" cy="1630362"/>
            <a:chOff x="3563" y="3081"/>
            <a:chExt cx="2090" cy="1027"/>
          </a:xfrm>
        </p:grpSpPr>
        <p:sp>
          <p:nvSpPr>
            <p:cNvPr id="34822" name="Freeform 1029"/>
            <p:cNvSpPr>
              <a:spLocks/>
            </p:cNvSpPr>
            <p:nvPr/>
          </p:nvSpPr>
          <p:spPr bwMode="auto">
            <a:xfrm>
              <a:off x="3777" y="3504"/>
              <a:ext cx="1165" cy="588"/>
            </a:xfrm>
            <a:custGeom>
              <a:avLst/>
              <a:gdLst>
                <a:gd name="T0" fmla="*/ 0 w 6993"/>
                <a:gd name="T1" fmla="*/ 0 h 4115"/>
                <a:gd name="T2" fmla="*/ 0 w 6993"/>
                <a:gd name="T3" fmla="*/ 0 h 4115"/>
                <a:gd name="T4" fmla="*/ 0 w 6993"/>
                <a:gd name="T5" fmla="*/ 0 h 4115"/>
                <a:gd name="T6" fmla="*/ 0 w 6993"/>
                <a:gd name="T7" fmla="*/ 0 h 4115"/>
                <a:gd name="T8" fmla="*/ 0 w 6993"/>
                <a:gd name="T9" fmla="*/ 0 h 4115"/>
                <a:gd name="T10" fmla="*/ 0 w 6993"/>
                <a:gd name="T11" fmla="*/ 0 h 4115"/>
                <a:gd name="T12" fmla="*/ 0 w 6993"/>
                <a:gd name="T13" fmla="*/ 0 h 4115"/>
                <a:gd name="T14" fmla="*/ 0 w 6993"/>
                <a:gd name="T15" fmla="*/ 0 h 4115"/>
                <a:gd name="T16" fmla="*/ 0 w 6993"/>
                <a:gd name="T17" fmla="*/ 0 h 4115"/>
                <a:gd name="T18" fmla="*/ 0 w 6993"/>
                <a:gd name="T19" fmla="*/ 0 h 4115"/>
                <a:gd name="T20" fmla="*/ 0 w 6993"/>
                <a:gd name="T21" fmla="*/ 0 h 4115"/>
                <a:gd name="T22" fmla="*/ 0 w 6993"/>
                <a:gd name="T23" fmla="*/ 0 h 4115"/>
                <a:gd name="T24" fmla="*/ 0 w 6993"/>
                <a:gd name="T25" fmla="*/ 0 h 4115"/>
                <a:gd name="T26" fmla="*/ 0 w 6993"/>
                <a:gd name="T27" fmla="*/ 0 h 4115"/>
                <a:gd name="T28" fmla="*/ 0 w 6993"/>
                <a:gd name="T29" fmla="*/ 0 h 4115"/>
                <a:gd name="T30" fmla="*/ 0 w 6993"/>
                <a:gd name="T31" fmla="*/ 0 h 411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993"/>
                <a:gd name="T49" fmla="*/ 0 h 4115"/>
                <a:gd name="T50" fmla="*/ 6993 w 6993"/>
                <a:gd name="T51" fmla="*/ 4115 h 411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993" h="4115">
                  <a:moveTo>
                    <a:pt x="0" y="0"/>
                  </a:moveTo>
                  <a:lnTo>
                    <a:pt x="242" y="3309"/>
                  </a:lnTo>
                  <a:lnTo>
                    <a:pt x="584" y="3736"/>
                  </a:lnTo>
                  <a:lnTo>
                    <a:pt x="837" y="3861"/>
                  </a:lnTo>
                  <a:lnTo>
                    <a:pt x="3048" y="4099"/>
                  </a:lnTo>
                  <a:lnTo>
                    <a:pt x="5811" y="4115"/>
                  </a:lnTo>
                  <a:lnTo>
                    <a:pt x="6993" y="3797"/>
                  </a:lnTo>
                  <a:lnTo>
                    <a:pt x="6976" y="3766"/>
                  </a:lnTo>
                  <a:lnTo>
                    <a:pt x="6453" y="3708"/>
                  </a:lnTo>
                  <a:lnTo>
                    <a:pt x="5977" y="3602"/>
                  </a:lnTo>
                  <a:lnTo>
                    <a:pt x="5272" y="3355"/>
                  </a:lnTo>
                  <a:lnTo>
                    <a:pt x="4751" y="3355"/>
                  </a:lnTo>
                  <a:lnTo>
                    <a:pt x="3587" y="3602"/>
                  </a:lnTo>
                  <a:lnTo>
                    <a:pt x="3347" y="3223"/>
                  </a:lnTo>
                  <a:lnTo>
                    <a:pt x="3064" y="45"/>
                  </a:lnTo>
                  <a:lnTo>
                    <a:pt x="0" y="0"/>
                  </a:lnTo>
                  <a:close/>
                </a:path>
              </a:pathLst>
            </a:custGeom>
            <a:solidFill>
              <a:srgbClr val="FFFFFF"/>
            </a:solidFill>
            <a:ln w="9525">
              <a:noFill/>
              <a:round/>
              <a:headEnd/>
              <a:tailEnd/>
            </a:ln>
          </p:spPr>
          <p:txBody>
            <a:bodyPr/>
            <a:lstStyle/>
            <a:p>
              <a:endParaRPr lang="en-GB"/>
            </a:p>
          </p:txBody>
        </p:sp>
        <p:sp>
          <p:nvSpPr>
            <p:cNvPr id="34823" name="Freeform 1030"/>
            <p:cNvSpPr>
              <a:spLocks/>
            </p:cNvSpPr>
            <p:nvPr/>
          </p:nvSpPr>
          <p:spPr bwMode="auto">
            <a:xfrm>
              <a:off x="3854" y="3577"/>
              <a:ext cx="395" cy="333"/>
            </a:xfrm>
            <a:custGeom>
              <a:avLst/>
              <a:gdLst>
                <a:gd name="T0" fmla="*/ 0 w 2372"/>
                <a:gd name="T1" fmla="*/ 0 h 2332"/>
                <a:gd name="T2" fmla="*/ 0 w 2372"/>
                <a:gd name="T3" fmla="*/ 0 h 2332"/>
                <a:gd name="T4" fmla="*/ 0 w 2372"/>
                <a:gd name="T5" fmla="*/ 0 h 2332"/>
                <a:gd name="T6" fmla="*/ 0 w 2372"/>
                <a:gd name="T7" fmla="*/ 0 h 2332"/>
                <a:gd name="T8" fmla="*/ 0 w 2372"/>
                <a:gd name="T9" fmla="*/ 0 h 2332"/>
                <a:gd name="T10" fmla="*/ 0 60000 65536"/>
                <a:gd name="T11" fmla="*/ 0 60000 65536"/>
                <a:gd name="T12" fmla="*/ 0 60000 65536"/>
                <a:gd name="T13" fmla="*/ 0 60000 65536"/>
                <a:gd name="T14" fmla="*/ 0 60000 65536"/>
                <a:gd name="T15" fmla="*/ 0 w 2372"/>
                <a:gd name="T16" fmla="*/ 0 h 2332"/>
                <a:gd name="T17" fmla="*/ 2372 w 2372"/>
                <a:gd name="T18" fmla="*/ 2332 h 2332"/>
              </a:gdLst>
              <a:ahLst/>
              <a:cxnLst>
                <a:cxn ang="T10">
                  <a:pos x="T0" y="T1"/>
                </a:cxn>
                <a:cxn ang="T11">
                  <a:pos x="T2" y="T3"/>
                </a:cxn>
                <a:cxn ang="T12">
                  <a:pos x="T4" y="T5"/>
                </a:cxn>
                <a:cxn ang="T13">
                  <a:pos x="T6" y="T7"/>
                </a:cxn>
                <a:cxn ang="T14">
                  <a:pos x="T8" y="T9"/>
                </a:cxn>
              </a:cxnLst>
              <a:rect l="T15" t="T16" r="T17" b="T18"/>
              <a:pathLst>
                <a:path w="2372" h="2332">
                  <a:moveTo>
                    <a:pt x="0" y="0"/>
                  </a:moveTo>
                  <a:lnTo>
                    <a:pt x="151" y="2332"/>
                  </a:lnTo>
                  <a:lnTo>
                    <a:pt x="2372" y="2284"/>
                  </a:lnTo>
                  <a:lnTo>
                    <a:pt x="2160" y="20"/>
                  </a:lnTo>
                  <a:lnTo>
                    <a:pt x="0" y="0"/>
                  </a:lnTo>
                  <a:close/>
                </a:path>
              </a:pathLst>
            </a:custGeom>
            <a:solidFill>
              <a:srgbClr val="515151"/>
            </a:solidFill>
            <a:ln w="9525">
              <a:noFill/>
              <a:round/>
              <a:headEnd/>
              <a:tailEnd/>
            </a:ln>
          </p:spPr>
          <p:txBody>
            <a:bodyPr/>
            <a:lstStyle/>
            <a:p>
              <a:endParaRPr lang="en-GB"/>
            </a:p>
          </p:txBody>
        </p:sp>
        <p:sp>
          <p:nvSpPr>
            <p:cNvPr id="34824" name="Freeform 1031"/>
            <p:cNvSpPr>
              <a:spLocks/>
            </p:cNvSpPr>
            <p:nvPr/>
          </p:nvSpPr>
          <p:spPr bwMode="auto">
            <a:xfrm>
              <a:off x="3864" y="3621"/>
              <a:ext cx="359" cy="236"/>
            </a:xfrm>
            <a:custGeom>
              <a:avLst/>
              <a:gdLst>
                <a:gd name="T0" fmla="*/ 0 w 2157"/>
                <a:gd name="T1" fmla="*/ 0 h 1650"/>
                <a:gd name="T2" fmla="*/ 0 w 2157"/>
                <a:gd name="T3" fmla="*/ 0 h 1650"/>
                <a:gd name="T4" fmla="*/ 0 w 2157"/>
                <a:gd name="T5" fmla="*/ 0 h 1650"/>
                <a:gd name="T6" fmla="*/ 0 w 2157"/>
                <a:gd name="T7" fmla="*/ 0 h 1650"/>
                <a:gd name="T8" fmla="*/ 0 w 2157"/>
                <a:gd name="T9" fmla="*/ 0 h 1650"/>
                <a:gd name="T10" fmla="*/ 0 60000 65536"/>
                <a:gd name="T11" fmla="*/ 0 60000 65536"/>
                <a:gd name="T12" fmla="*/ 0 60000 65536"/>
                <a:gd name="T13" fmla="*/ 0 60000 65536"/>
                <a:gd name="T14" fmla="*/ 0 60000 65536"/>
                <a:gd name="T15" fmla="*/ 0 w 2157"/>
                <a:gd name="T16" fmla="*/ 0 h 1650"/>
                <a:gd name="T17" fmla="*/ 2157 w 2157"/>
                <a:gd name="T18" fmla="*/ 1650 h 1650"/>
              </a:gdLst>
              <a:ahLst/>
              <a:cxnLst>
                <a:cxn ang="T10">
                  <a:pos x="T0" y="T1"/>
                </a:cxn>
                <a:cxn ang="T11">
                  <a:pos x="T2" y="T3"/>
                </a:cxn>
                <a:cxn ang="T12">
                  <a:pos x="T4" y="T5"/>
                </a:cxn>
                <a:cxn ang="T13">
                  <a:pos x="T6" y="T7"/>
                </a:cxn>
                <a:cxn ang="T14">
                  <a:pos x="T8" y="T9"/>
                </a:cxn>
              </a:cxnLst>
              <a:rect l="T15" t="T16" r="T17" b="T18"/>
              <a:pathLst>
                <a:path w="2157" h="1650">
                  <a:moveTo>
                    <a:pt x="0" y="0"/>
                  </a:moveTo>
                  <a:lnTo>
                    <a:pt x="100" y="1650"/>
                  </a:lnTo>
                  <a:lnTo>
                    <a:pt x="2157" y="1611"/>
                  </a:lnTo>
                  <a:lnTo>
                    <a:pt x="2026" y="18"/>
                  </a:lnTo>
                  <a:lnTo>
                    <a:pt x="0" y="0"/>
                  </a:lnTo>
                  <a:close/>
                </a:path>
              </a:pathLst>
            </a:custGeom>
            <a:solidFill>
              <a:srgbClr val="00EAFF"/>
            </a:solidFill>
            <a:ln w="9525">
              <a:noFill/>
              <a:round/>
              <a:headEnd/>
              <a:tailEnd/>
            </a:ln>
          </p:spPr>
          <p:txBody>
            <a:bodyPr/>
            <a:lstStyle/>
            <a:p>
              <a:endParaRPr lang="en-GB"/>
            </a:p>
          </p:txBody>
        </p:sp>
        <p:sp>
          <p:nvSpPr>
            <p:cNvPr id="34825" name="Freeform 1032"/>
            <p:cNvSpPr>
              <a:spLocks/>
            </p:cNvSpPr>
            <p:nvPr/>
          </p:nvSpPr>
          <p:spPr bwMode="auto">
            <a:xfrm>
              <a:off x="3946" y="3737"/>
              <a:ext cx="149" cy="98"/>
            </a:xfrm>
            <a:custGeom>
              <a:avLst/>
              <a:gdLst>
                <a:gd name="T0" fmla="*/ 0 w 898"/>
                <a:gd name="T1" fmla="*/ 0 h 680"/>
                <a:gd name="T2" fmla="*/ 0 w 898"/>
                <a:gd name="T3" fmla="*/ 0 h 680"/>
                <a:gd name="T4" fmla="*/ 0 w 898"/>
                <a:gd name="T5" fmla="*/ 0 h 680"/>
                <a:gd name="T6" fmla="*/ 0 w 898"/>
                <a:gd name="T7" fmla="*/ 0 h 680"/>
                <a:gd name="T8" fmla="*/ 0 w 898"/>
                <a:gd name="T9" fmla="*/ 0 h 680"/>
                <a:gd name="T10" fmla="*/ 0 w 898"/>
                <a:gd name="T11" fmla="*/ 0 h 680"/>
                <a:gd name="T12" fmla="*/ 0 w 898"/>
                <a:gd name="T13" fmla="*/ 0 h 680"/>
                <a:gd name="T14" fmla="*/ 0 w 898"/>
                <a:gd name="T15" fmla="*/ 0 h 680"/>
                <a:gd name="T16" fmla="*/ 0 w 898"/>
                <a:gd name="T17" fmla="*/ 0 h 680"/>
                <a:gd name="T18" fmla="*/ 0 w 898"/>
                <a:gd name="T19" fmla="*/ 0 h 680"/>
                <a:gd name="T20" fmla="*/ 0 w 898"/>
                <a:gd name="T21" fmla="*/ 0 h 680"/>
                <a:gd name="T22" fmla="*/ 0 w 898"/>
                <a:gd name="T23" fmla="*/ 0 h 680"/>
                <a:gd name="T24" fmla="*/ 0 w 898"/>
                <a:gd name="T25" fmla="*/ 0 h 680"/>
                <a:gd name="T26" fmla="*/ 0 w 898"/>
                <a:gd name="T27" fmla="*/ 0 h 680"/>
                <a:gd name="T28" fmla="*/ 0 w 898"/>
                <a:gd name="T29" fmla="*/ 0 h 68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98"/>
                <a:gd name="T46" fmla="*/ 0 h 680"/>
                <a:gd name="T47" fmla="*/ 898 w 898"/>
                <a:gd name="T48" fmla="*/ 680 h 68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98" h="680">
                  <a:moveTo>
                    <a:pt x="0" y="113"/>
                  </a:moveTo>
                  <a:lnTo>
                    <a:pt x="601" y="0"/>
                  </a:lnTo>
                  <a:lnTo>
                    <a:pt x="898" y="591"/>
                  </a:lnTo>
                  <a:lnTo>
                    <a:pt x="805" y="642"/>
                  </a:lnTo>
                  <a:lnTo>
                    <a:pt x="694" y="674"/>
                  </a:lnTo>
                  <a:lnTo>
                    <a:pt x="621" y="680"/>
                  </a:lnTo>
                  <a:lnTo>
                    <a:pt x="528" y="674"/>
                  </a:lnTo>
                  <a:lnTo>
                    <a:pt x="458" y="661"/>
                  </a:lnTo>
                  <a:lnTo>
                    <a:pt x="372" y="627"/>
                  </a:lnTo>
                  <a:lnTo>
                    <a:pt x="268" y="567"/>
                  </a:lnTo>
                  <a:lnTo>
                    <a:pt x="201" y="515"/>
                  </a:lnTo>
                  <a:lnTo>
                    <a:pt x="128" y="421"/>
                  </a:lnTo>
                  <a:lnTo>
                    <a:pt x="63" y="328"/>
                  </a:lnTo>
                  <a:lnTo>
                    <a:pt x="19" y="213"/>
                  </a:lnTo>
                  <a:lnTo>
                    <a:pt x="0" y="113"/>
                  </a:lnTo>
                  <a:close/>
                </a:path>
              </a:pathLst>
            </a:custGeom>
            <a:solidFill>
              <a:srgbClr val="FF0000"/>
            </a:solidFill>
            <a:ln w="9525">
              <a:noFill/>
              <a:round/>
              <a:headEnd/>
              <a:tailEnd/>
            </a:ln>
          </p:spPr>
          <p:txBody>
            <a:bodyPr/>
            <a:lstStyle/>
            <a:p>
              <a:endParaRPr lang="en-GB"/>
            </a:p>
          </p:txBody>
        </p:sp>
        <p:sp>
          <p:nvSpPr>
            <p:cNvPr id="34826" name="Freeform 1033"/>
            <p:cNvSpPr>
              <a:spLocks/>
            </p:cNvSpPr>
            <p:nvPr/>
          </p:nvSpPr>
          <p:spPr bwMode="auto">
            <a:xfrm>
              <a:off x="4039" y="3640"/>
              <a:ext cx="108" cy="183"/>
            </a:xfrm>
            <a:custGeom>
              <a:avLst/>
              <a:gdLst>
                <a:gd name="T0" fmla="*/ 0 w 649"/>
                <a:gd name="T1" fmla="*/ 0 h 1279"/>
                <a:gd name="T2" fmla="*/ 0 w 649"/>
                <a:gd name="T3" fmla="*/ 0 h 1279"/>
                <a:gd name="T4" fmla="*/ 0 w 649"/>
                <a:gd name="T5" fmla="*/ 0 h 1279"/>
                <a:gd name="T6" fmla="*/ 0 w 649"/>
                <a:gd name="T7" fmla="*/ 0 h 1279"/>
                <a:gd name="T8" fmla="*/ 0 w 649"/>
                <a:gd name="T9" fmla="*/ 0 h 1279"/>
                <a:gd name="T10" fmla="*/ 0 w 649"/>
                <a:gd name="T11" fmla="*/ 0 h 1279"/>
                <a:gd name="T12" fmla="*/ 0 w 649"/>
                <a:gd name="T13" fmla="*/ 0 h 1279"/>
                <a:gd name="T14" fmla="*/ 0 w 649"/>
                <a:gd name="T15" fmla="*/ 0 h 1279"/>
                <a:gd name="T16" fmla="*/ 0 w 649"/>
                <a:gd name="T17" fmla="*/ 0 h 1279"/>
                <a:gd name="T18" fmla="*/ 0 w 649"/>
                <a:gd name="T19" fmla="*/ 0 h 1279"/>
                <a:gd name="T20" fmla="*/ 0 w 649"/>
                <a:gd name="T21" fmla="*/ 0 h 1279"/>
                <a:gd name="T22" fmla="*/ 0 w 649"/>
                <a:gd name="T23" fmla="*/ 0 h 1279"/>
                <a:gd name="T24" fmla="*/ 0 w 649"/>
                <a:gd name="T25" fmla="*/ 0 h 1279"/>
                <a:gd name="T26" fmla="*/ 0 w 649"/>
                <a:gd name="T27" fmla="*/ 0 h 1279"/>
                <a:gd name="T28" fmla="*/ 0 w 649"/>
                <a:gd name="T29" fmla="*/ 0 h 1279"/>
                <a:gd name="T30" fmla="*/ 0 w 649"/>
                <a:gd name="T31" fmla="*/ 0 h 1279"/>
                <a:gd name="T32" fmla="*/ 0 w 649"/>
                <a:gd name="T33" fmla="*/ 0 h 1279"/>
                <a:gd name="T34" fmla="*/ 0 w 649"/>
                <a:gd name="T35" fmla="*/ 0 h 127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49"/>
                <a:gd name="T55" fmla="*/ 0 h 1279"/>
                <a:gd name="T56" fmla="*/ 649 w 649"/>
                <a:gd name="T57" fmla="*/ 1279 h 127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49" h="1279">
                  <a:moveTo>
                    <a:pt x="0" y="0"/>
                  </a:moveTo>
                  <a:lnTo>
                    <a:pt x="42" y="680"/>
                  </a:lnTo>
                  <a:lnTo>
                    <a:pt x="339" y="1279"/>
                  </a:lnTo>
                  <a:lnTo>
                    <a:pt x="407" y="1223"/>
                  </a:lnTo>
                  <a:lnTo>
                    <a:pt x="489" y="1139"/>
                  </a:lnTo>
                  <a:lnTo>
                    <a:pt x="557" y="1047"/>
                  </a:lnTo>
                  <a:lnTo>
                    <a:pt x="619" y="915"/>
                  </a:lnTo>
                  <a:lnTo>
                    <a:pt x="644" y="804"/>
                  </a:lnTo>
                  <a:lnTo>
                    <a:pt x="649" y="727"/>
                  </a:lnTo>
                  <a:lnTo>
                    <a:pt x="649" y="611"/>
                  </a:lnTo>
                  <a:lnTo>
                    <a:pt x="626" y="474"/>
                  </a:lnTo>
                  <a:lnTo>
                    <a:pt x="575" y="348"/>
                  </a:lnTo>
                  <a:lnTo>
                    <a:pt x="500" y="236"/>
                  </a:lnTo>
                  <a:lnTo>
                    <a:pt x="407" y="143"/>
                  </a:lnTo>
                  <a:lnTo>
                    <a:pt x="312" y="66"/>
                  </a:lnTo>
                  <a:lnTo>
                    <a:pt x="194" y="18"/>
                  </a:lnTo>
                  <a:lnTo>
                    <a:pt x="95" y="0"/>
                  </a:lnTo>
                  <a:lnTo>
                    <a:pt x="0" y="0"/>
                  </a:lnTo>
                  <a:close/>
                </a:path>
              </a:pathLst>
            </a:custGeom>
            <a:solidFill>
              <a:srgbClr val="FFEA00"/>
            </a:solidFill>
            <a:ln w="9525">
              <a:noFill/>
              <a:round/>
              <a:headEnd/>
              <a:tailEnd/>
            </a:ln>
          </p:spPr>
          <p:txBody>
            <a:bodyPr/>
            <a:lstStyle/>
            <a:p>
              <a:endParaRPr lang="en-GB"/>
            </a:p>
          </p:txBody>
        </p:sp>
        <p:sp>
          <p:nvSpPr>
            <p:cNvPr id="34827" name="Freeform 1034"/>
            <p:cNvSpPr>
              <a:spLocks/>
            </p:cNvSpPr>
            <p:nvPr/>
          </p:nvSpPr>
          <p:spPr bwMode="auto">
            <a:xfrm>
              <a:off x="4011" y="3640"/>
              <a:ext cx="35" cy="97"/>
            </a:xfrm>
            <a:custGeom>
              <a:avLst/>
              <a:gdLst>
                <a:gd name="T0" fmla="*/ 0 w 208"/>
                <a:gd name="T1" fmla="*/ 0 h 680"/>
                <a:gd name="T2" fmla="*/ 0 w 208"/>
                <a:gd name="T3" fmla="*/ 0 h 680"/>
                <a:gd name="T4" fmla="*/ 0 w 208"/>
                <a:gd name="T5" fmla="*/ 0 h 680"/>
                <a:gd name="T6" fmla="*/ 0 w 208"/>
                <a:gd name="T7" fmla="*/ 0 h 680"/>
                <a:gd name="T8" fmla="*/ 0 w 208"/>
                <a:gd name="T9" fmla="*/ 0 h 680"/>
                <a:gd name="T10" fmla="*/ 0 w 208"/>
                <a:gd name="T11" fmla="*/ 0 h 680"/>
                <a:gd name="T12" fmla="*/ 0 60000 65536"/>
                <a:gd name="T13" fmla="*/ 0 60000 65536"/>
                <a:gd name="T14" fmla="*/ 0 60000 65536"/>
                <a:gd name="T15" fmla="*/ 0 60000 65536"/>
                <a:gd name="T16" fmla="*/ 0 60000 65536"/>
                <a:gd name="T17" fmla="*/ 0 60000 65536"/>
                <a:gd name="T18" fmla="*/ 0 w 208"/>
                <a:gd name="T19" fmla="*/ 0 h 680"/>
                <a:gd name="T20" fmla="*/ 208 w 208"/>
                <a:gd name="T21" fmla="*/ 680 h 680"/>
              </a:gdLst>
              <a:ahLst/>
              <a:cxnLst>
                <a:cxn ang="T12">
                  <a:pos x="T0" y="T1"/>
                </a:cxn>
                <a:cxn ang="T13">
                  <a:pos x="T2" y="T3"/>
                </a:cxn>
                <a:cxn ang="T14">
                  <a:pos x="T4" y="T5"/>
                </a:cxn>
                <a:cxn ang="T15">
                  <a:pos x="T6" y="T7"/>
                </a:cxn>
                <a:cxn ang="T16">
                  <a:pos x="T8" y="T9"/>
                </a:cxn>
                <a:cxn ang="T17">
                  <a:pos x="T10" y="T11"/>
                </a:cxn>
              </a:cxnLst>
              <a:rect l="T18" t="T19" r="T20" b="T21"/>
              <a:pathLst>
                <a:path w="208" h="680">
                  <a:moveTo>
                    <a:pt x="208" y="680"/>
                  </a:moveTo>
                  <a:lnTo>
                    <a:pt x="196" y="0"/>
                  </a:lnTo>
                  <a:lnTo>
                    <a:pt x="135" y="0"/>
                  </a:lnTo>
                  <a:lnTo>
                    <a:pt x="64" y="12"/>
                  </a:lnTo>
                  <a:lnTo>
                    <a:pt x="0" y="39"/>
                  </a:lnTo>
                  <a:lnTo>
                    <a:pt x="208" y="680"/>
                  </a:lnTo>
                  <a:close/>
                </a:path>
              </a:pathLst>
            </a:custGeom>
            <a:solidFill>
              <a:srgbClr val="B5B5B5"/>
            </a:solidFill>
            <a:ln w="9525">
              <a:noFill/>
              <a:round/>
              <a:headEnd/>
              <a:tailEnd/>
            </a:ln>
          </p:spPr>
          <p:txBody>
            <a:bodyPr/>
            <a:lstStyle/>
            <a:p>
              <a:endParaRPr lang="en-GB"/>
            </a:p>
          </p:txBody>
        </p:sp>
        <p:sp>
          <p:nvSpPr>
            <p:cNvPr id="34828" name="Freeform 1035"/>
            <p:cNvSpPr>
              <a:spLocks/>
            </p:cNvSpPr>
            <p:nvPr/>
          </p:nvSpPr>
          <p:spPr bwMode="auto">
            <a:xfrm>
              <a:off x="3944" y="3646"/>
              <a:ext cx="102" cy="109"/>
            </a:xfrm>
            <a:custGeom>
              <a:avLst/>
              <a:gdLst>
                <a:gd name="T0" fmla="*/ 0 w 611"/>
                <a:gd name="T1" fmla="*/ 0 h 765"/>
                <a:gd name="T2" fmla="*/ 0 w 611"/>
                <a:gd name="T3" fmla="*/ 0 h 765"/>
                <a:gd name="T4" fmla="*/ 0 w 611"/>
                <a:gd name="T5" fmla="*/ 0 h 765"/>
                <a:gd name="T6" fmla="*/ 0 w 611"/>
                <a:gd name="T7" fmla="*/ 0 h 765"/>
                <a:gd name="T8" fmla="*/ 0 w 611"/>
                <a:gd name="T9" fmla="*/ 0 h 765"/>
                <a:gd name="T10" fmla="*/ 0 w 611"/>
                <a:gd name="T11" fmla="*/ 0 h 765"/>
                <a:gd name="T12" fmla="*/ 0 w 611"/>
                <a:gd name="T13" fmla="*/ 0 h 765"/>
                <a:gd name="T14" fmla="*/ 0 w 611"/>
                <a:gd name="T15" fmla="*/ 0 h 765"/>
                <a:gd name="T16" fmla="*/ 0 w 611"/>
                <a:gd name="T17" fmla="*/ 0 h 765"/>
                <a:gd name="T18" fmla="*/ 0 w 611"/>
                <a:gd name="T19" fmla="*/ 0 h 765"/>
                <a:gd name="T20" fmla="*/ 0 w 611"/>
                <a:gd name="T21" fmla="*/ 0 h 7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11"/>
                <a:gd name="T34" fmla="*/ 0 h 765"/>
                <a:gd name="T35" fmla="*/ 611 w 611"/>
                <a:gd name="T36" fmla="*/ 765 h 7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11" h="765">
                  <a:moveTo>
                    <a:pt x="409" y="0"/>
                  </a:moveTo>
                  <a:lnTo>
                    <a:pt x="611" y="641"/>
                  </a:lnTo>
                  <a:lnTo>
                    <a:pt x="10" y="765"/>
                  </a:lnTo>
                  <a:lnTo>
                    <a:pt x="0" y="680"/>
                  </a:lnTo>
                  <a:lnTo>
                    <a:pt x="9" y="579"/>
                  </a:lnTo>
                  <a:lnTo>
                    <a:pt x="29" y="435"/>
                  </a:lnTo>
                  <a:lnTo>
                    <a:pt x="79" y="305"/>
                  </a:lnTo>
                  <a:lnTo>
                    <a:pt x="153" y="193"/>
                  </a:lnTo>
                  <a:lnTo>
                    <a:pt x="237" y="104"/>
                  </a:lnTo>
                  <a:lnTo>
                    <a:pt x="318" y="40"/>
                  </a:lnTo>
                  <a:lnTo>
                    <a:pt x="409" y="0"/>
                  </a:lnTo>
                  <a:close/>
                </a:path>
              </a:pathLst>
            </a:custGeom>
            <a:solidFill>
              <a:srgbClr val="0CC10C"/>
            </a:solidFill>
            <a:ln w="9525">
              <a:noFill/>
              <a:round/>
              <a:headEnd/>
              <a:tailEnd/>
            </a:ln>
          </p:spPr>
          <p:txBody>
            <a:bodyPr/>
            <a:lstStyle/>
            <a:p>
              <a:endParaRPr lang="en-GB"/>
            </a:p>
          </p:txBody>
        </p:sp>
        <p:sp>
          <p:nvSpPr>
            <p:cNvPr id="34829" name="Freeform 1036"/>
            <p:cNvSpPr>
              <a:spLocks/>
            </p:cNvSpPr>
            <p:nvPr/>
          </p:nvSpPr>
          <p:spPr bwMode="auto">
            <a:xfrm>
              <a:off x="3880" y="3560"/>
              <a:ext cx="387" cy="363"/>
            </a:xfrm>
            <a:custGeom>
              <a:avLst/>
              <a:gdLst>
                <a:gd name="T0" fmla="*/ 0 w 2322"/>
                <a:gd name="T1" fmla="*/ 0 h 2537"/>
                <a:gd name="T2" fmla="*/ 0 w 2322"/>
                <a:gd name="T3" fmla="*/ 0 h 2537"/>
                <a:gd name="T4" fmla="*/ 0 w 2322"/>
                <a:gd name="T5" fmla="*/ 0 h 2537"/>
                <a:gd name="T6" fmla="*/ 0 w 2322"/>
                <a:gd name="T7" fmla="*/ 0 h 2537"/>
                <a:gd name="T8" fmla="*/ 0 w 2322"/>
                <a:gd name="T9" fmla="*/ 0 h 2537"/>
                <a:gd name="T10" fmla="*/ 0 w 2322"/>
                <a:gd name="T11" fmla="*/ 0 h 2537"/>
                <a:gd name="T12" fmla="*/ 0 w 2322"/>
                <a:gd name="T13" fmla="*/ 0 h 2537"/>
                <a:gd name="T14" fmla="*/ 0 60000 65536"/>
                <a:gd name="T15" fmla="*/ 0 60000 65536"/>
                <a:gd name="T16" fmla="*/ 0 60000 65536"/>
                <a:gd name="T17" fmla="*/ 0 60000 65536"/>
                <a:gd name="T18" fmla="*/ 0 60000 65536"/>
                <a:gd name="T19" fmla="*/ 0 60000 65536"/>
                <a:gd name="T20" fmla="*/ 0 60000 65536"/>
                <a:gd name="T21" fmla="*/ 0 w 2322"/>
                <a:gd name="T22" fmla="*/ 0 h 2537"/>
                <a:gd name="T23" fmla="*/ 2322 w 2322"/>
                <a:gd name="T24" fmla="*/ 2537 h 25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22" h="2537">
                  <a:moveTo>
                    <a:pt x="2131" y="0"/>
                  </a:moveTo>
                  <a:lnTo>
                    <a:pt x="2322" y="2461"/>
                  </a:lnTo>
                  <a:lnTo>
                    <a:pt x="0" y="2537"/>
                  </a:lnTo>
                  <a:lnTo>
                    <a:pt x="0" y="2436"/>
                  </a:lnTo>
                  <a:lnTo>
                    <a:pt x="2202" y="2387"/>
                  </a:lnTo>
                  <a:lnTo>
                    <a:pt x="1981" y="0"/>
                  </a:lnTo>
                  <a:lnTo>
                    <a:pt x="2131" y="0"/>
                  </a:lnTo>
                  <a:close/>
                </a:path>
              </a:pathLst>
            </a:custGeom>
            <a:solidFill>
              <a:srgbClr val="B5B5B5"/>
            </a:solidFill>
            <a:ln w="9525">
              <a:noFill/>
              <a:round/>
              <a:headEnd/>
              <a:tailEnd/>
            </a:ln>
          </p:spPr>
          <p:txBody>
            <a:bodyPr/>
            <a:lstStyle/>
            <a:p>
              <a:endParaRPr lang="en-GB"/>
            </a:p>
          </p:txBody>
        </p:sp>
        <p:sp>
          <p:nvSpPr>
            <p:cNvPr id="34830" name="Freeform 1037"/>
            <p:cNvSpPr>
              <a:spLocks/>
            </p:cNvSpPr>
            <p:nvPr/>
          </p:nvSpPr>
          <p:spPr bwMode="auto">
            <a:xfrm>
              <a:off x="3563" y="3503"/>
              <a:ext cx="464" cy="548"/>
            </a:xfrm>
            <a:custGeom>
              <a:avLst/>
              <a:gdLst>
                <a:gd name="T0" fmla="*/ 0 w 2786"/>
                <a:gd name="T1" fmla="*/ 0 h 3831"/>
                <a:gd name="T2" fmla="*/ 0 w 2786"/>
                <a:gd name="T3" fmla="*/ 0 h 3831"/>
                <a:gd name="T4" fmla="*/ 0 w 2786"/>
                <a:gd name="T5" fmla="*/ 0 h 3831"/>
                <a:gd name="T6" fmla="*/ 0 w 2786"/>
                <a:gd name="T7" fmla="*/ 0 h 3831"/>
                <a:gd name="T8" fmla="*/ 0 w 2786"/>
                <a:gd name="T9" fmla="*/ 0 h 3831"/>
                <a:gd name="T10" fmla="*/ 0 w 2786"/>
                <a:gd name="T11" fmla="*/ 0 h 3831"/>
                <a:gd name="T12" fmla="*/ 0 w 2786"/>
                <a:gd name="T13" fmla="*/ 0 h 3831"/>
                <a:gd name="T14" fmla="*/ 0 w 2786"/>
                <a:gd name="T15" fmla="*/ 0 h 3831"/>
                <a:gd name="T16" fmla="*/ 0 w 2786"/>
                <a:gd name="T17" fmla="*/ 0 h 3831"/>
                <a:gd name="T18" fmla="*/ 0 w 2786"/>
                <a:gd name="T19" fmla="*/ 0 h 3831"/>
                <a:gd name="T20" fmla="*/ 0 w 2786"/>
                <a:gd name="T21" fmla="*/ 0 h 3831"/>
                <a:gd name="T22" fmla="*/ 0 w 2786"/>
                <a:gd name="T23" fmla="*/ 0 h 3831"/>
                <a:gd name="T24" fmla="*/ 0 w 2786"/>
                <a:gd name="T25" fmla="*/ 0 h 3831"/>
                <a:gd name="T26" fmla="*/ 0 w 2786"/>
                <a:gd name="T27" fmla="*/ 0 h 383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786"/>
                <a:gd name="T43" fmla="*/ 0 h 3831"/>
                <a:gd name="T44" fmla="*/ 2786 w 2786"/>
                <a:gd name="T45" fmla="*/ 3831 h 383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786" h="3831">
                  <a:moveTo>
                    <a:pt x="120" y="149"/>
                  </a:moveTo>
                  <a:lnTo>
                    <a:pt x="0" y="3308"/>
                  </a:lnTo>
                  <a:lnTo>
                    <a:pt x="1319" y="3480"/>
                  </a:lnTo>
                  <a:lnTo>
                    <a:pt x="1319" y="3530"/>
                  </a:lnTo>
                  <a:lnTo>
                    <a:pt x="1370" y="3655"/>
                  </a:lnTo>
                  <a:lnTo>
                    <a:pt x="1440" y="3730"/>
                  </a:lnTo>
                  <a:lnTo>
                    <a:pt x="1954" y="3831"/>
                  </a:lnTo>
                  <a:lnTo>
                    <a:pt x="1954" y="3756"/>
                  </a:lnTo>
                  <a:lnTo>
                    <a:pt x="1881" y="3730"/>
                  </a:lnTo>
                  <a:lnTo>
                    <a:pt x="2544" y="3730"/>
                  </a:lnTo>
                  <a:lnTo>
                    <a:pt x="2786" y="3677"/>
                  </a:lnTo>
                  <a:lnTo>
                    <a:pt x="1540" y="3333"/>
                  </a:lnTo>
                  <a:lnTo>
                    <a:pt x="1271" y="0"/>
                  </a:lnTo>
                  <a:lnTo>
                    <a:pt x="120" y="149"/>
                  </a:lnTo>
                  <a:close/>
                </a:path>
              </a:pathLst>
            </a:custGeom>
            <a:solidFill>
              <a:srgbClr val="B5B5B5"/>
            </a:solidFill>
            <a:ln w="9525">
              <a:noFill/>
              <a:round/>
              <a:headEnd/>
              <a:tailEnd/>
            </a:ln>
          </p:spPr>
          <p:txBody>
            <a:bodyPr/>
            <a:lstStyle/>
            <a:p>
              <a:endParaRPr lang="en-GB"/>
            </a:p>
          </p:txBody>
        </p:sp>
        <p:sp>
          <p:nvSpPr>
            <p:cNvPr id="34831" name="Freeform 1038"/>
            <p:cNvSpPr>
              <a:spLocks/>
            </p:cNvSpPr>
            <p:nvPr/>
          </p:nvSpPr>
          <p:spPr bwMode="auto">
            <a:xfrm>
              <a:off x="4271" y="4013"/>
              <a:ext cx="95" cy="37"/>
            </a:xfrm>
            <a:custGeom>
              <a:avLst/>
              <a:gdLst>
                <a:gd name="T0" fmla="*/ 0 w 571"/>
                <a:gd name="T1" fmla="*/ 0 h 253"/>
                <a:gd name="T2" fmla="*/ 0 w 571"/>
                <a:gd name="T3" fmla="*/ 0 h 253"/>
                <a:gd name="T4" fmla="*/ 0 w 571"/>
                <a:gd name="T5" fmla="*/ 0 h 253"/>
                <a:gd name="T6" fmla="*/ 0 w 571"/>
                <a:gd name="T7" fmla="*/ 0 h 253"/>
                <a:gd name="T8" fmla="*/ 0 w 571"/>
                <a:gd name="T9" fmla="*/ 0 h 253"/>
                <a:gd name="T10" fmla="*/ 0 60000 65536"/>
                <a:gd name="T11" fmla="*/ 0 60000 65536"/>
                <a:gd name="T12" fmla="*/ 0 60000 65536"/>
                <a:gd name="T13" fmla="*/ 0 60000 65536"/>
                <a:gd name="T14" fmla="*/ 0 60000 65536"/>
                <a:gd name="T15" fmla="*/ 0 w 571"/>
                <a:gd name="T16" fmla="*/ 0 h 253"/>
                <a:gd name="T17" fmla="*/ 571 w 571"/>
                <a:gd name="T18" fmla="*/ 253 h 253"/>
              </a:gdLst>
              <a:ahLst/>
              <a:cxnLst>
                <a:cxn ang="T10">
                  <a:pos x="T0" y="T1"/>
                </a:cxn>
                <a:cxn ang="T11">
                  <a:pos x="T2" y="T3"/>
                </a:cxn>
                <a:cxn ang="T12">
                  <a:pos x="T4" y="T5"/>
                </a:cxn>
                <a:cxn ang="T13">
                  <a:pos x="T6" y="T7"/>
                </a:cxn>
                <a:cxn ang="T14">
                  <a:pos x="T8" y="T9"/>
                </a:cxn>
              </a:cxnLst>
              <a:rect l="T15" t="T16" r="T17" b="T18"/>
              <a:pathLst>
                <a:path w="571" h="253">
                  <a:moveTo>
                    <a:pt x="0" y="82"/>
                  </a:moveTo>
                  <a:lnTo>
                    <a:pt x="223" y="253"/>
                  </a:lnTo>
                  <a:lnTo>
                    <a:pt x="571" y="40"/>
                  </a:lnTo>
                  <a:lnTo>
                    <a:pt x="164" y="0"/>
                  </a:lnTo>
                  <a:lnTo>
                    <a:pt x="0" y="82"/>
                  </a:lnTo>
                  <a:close/>
                </a:path>
              </a:pathLst>
            </a:custGeom>
            <a:solidFill>
              <a:srgbClr val="B5B5B5"/>
            </a:solidFill>
            <a:ln w="9525">
              <a:noFill/>
              <a:round/>
              <a:headEnd/>
              <a:tailEnd/>
            </a:ln>
          </p:spPr>
          <p:txBody>
            <a:bodyPr/>
            <a:lstStyle/>
            <a:p>
              <a:endParaRPr lang="en-GB"/>
            </a:p>
          </p:txBody>
        </p:sp>
        <p:sp>
          <p:nvSpPr>
            <p:cNvPr id="34832" name="Freeform 1039"/>
            <p:cNvSpPr>
              <a:spLocks/>
            </p:cNvSpPr>
            <p:nvPr/>
          </p:nvSpPr>
          <p:spPr bwMode="auto">
            <a:xfrm>
              <a:off x="4271" y="4044"/>
              <a:ext cx="456" cy="54"/>
            </a:xfrm>
            <a:custGeom>
              <a:avLst/>
              <a:gdLst>
                <a:gd name="T0" fmla="*/ 0 w 2734"/>
                <a:gd name="T1" fmla="*/ 0 h 383"/>
                <a:gd name="T2" fmla="*/ 0 w 2734"/>
                <a:gd name="T3" fmla="*/ 0 h 383"/>
                <a:gd name="T4" fmla="*/ 0 w 2734"/>
                <a:gd name="T5" fmla="*/ 0 h 383"/>
                <a:gd name="T6" fmla="*/ 0 w 2734"/>
                <a:gd name="T7" fmla="*/ 0 h 383"/>
                <a:gd name="T8" fmla="*/ 0 w 2734"/>
                <a:gd name="T9" fmla="*/ 0 h 383"/>
                <a:gd name="T10" fmla="*/ 0 w 2734"/>
                <a:gd name="T11" fmla="*/ 0 h 383"/>
                <a:gd name="T12" fmla="*/ 0 w 2734"/>
                <a:gd name="T13" fmla="*/ 0 h 383"/>
                <a:gd name="T14" fmla="*/ 0 w 2734"/>
                <a:gd name="T15" fmla="*/ 0 h 383"/>
                <a:gd name="T16" fmla="*/ 0 w 2734"/>
                <a:gd name="T17" fmla="*/ 0 h 38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34"/>
                <a:gd name="T28" fmla="*/ 0 h 383"/>
                <a:gd name="T29" fmla="*/ 2734 w 2734"/>
                <a:gd name="T30" fmla="*/ 383 h 38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34" h="383">
                  <a:moveTo>
                    <a:pt x="2734" y="383"/>
                  </a:moveTo>
                  <a:lnTo>
                    <a:pt x="1823" y="200"/>
                  </a:lnTo>
                  <a:lnTo>
                    <a:pt x="993" y="30"/>
                  </a:lnTo>
                  <a:lnTo>
                    <a:pt x="585" y="0"/>
                  </a:lnTo>
                  <a:lnTo>
                    <a:pt x="279" y="57"/>
                  </a:lnTo>
                  <a:lnTo>
                    <a:pt x="0" y="227"/>
                  </a:lnTo>
                  <a:lnTo>
                    <a:pt x="0" y="343"/>
                  </a:lnTo>
                  <a:lnTo>
                    <a:pt x="164" y="329"/>
                  </a:lnTo>
                  <a:lnTo>
                    <a:pt x="2734" y="383"/>
                  </a:lnTo>
                  <a:close/>
                </a:path>
              </a:pathLst>
            </a:custGeom>
            <a:solidFill>
              <a:srgbClr val="B5B5B5"/>
            </a:solidFill>
            <a:ln w="9525">
              <a:noFill/>
              <a:round/>
              <a:headEnd/>
              <a:tailEnd/>
            </a:ln>
          </p:spPr>
          <p:txBody>
            <a:bodyPr/>
            <a:lstStyle/>
            <a:p>
              <a:endParaRPr lang="en-GB"/>
            </a:p>
          </p:txBody>
        </p:sp>
        <p:sp>
          <p:nvSpPr>
            <p:cNvPr id="34833" name="Freeform 1040"/>
            <p:cNvSpPr>
              <a:spLocks/>
            </p:cNvSpPr>
            <p:nvPr/>
          </p:nvSpPr>
          <p:spPr bwMode="auto">
            <a:xfrm>
              <a:off x="4440" y="3468"/>
              <a:ext cx="1163" cy="573"/>
            </a:xfrm>
            <a:custGeom>
              <a:avLst/>
              <a:gdLst>
                <a:gd name="T0" fmla="*/ 0 w 6974"/>
                <a:gd name="T1" fmla="*/ 0 h 4012"/>
                <a:gd name="T2" fmla="*/ 0 w 6974"/>
                <a:gd name="T3" fmla="*/ 0 h 4012"/>
                <a:gd name="T4" fmla="*/ 0 w 6974"/>
                <a:gd name="T5" fmla="*/ 0 h 4012"/>
                <a:gd name="T6" fmla="*/ 0 w 6974"/>
                <a:gd name="T7" fmla="*/ 0 h 4012"/>
                <a:gd name="T8" fmla="*/ 0 w 6974"/>
                <a:gd name="T9" fmla="*/ 0 h 4012"/>
                <a:gd name="T10" fmla="*/ 0 w 6974"/>
                <a:gd name="T11" fmla="*/ 0 h 4012"/>
                <a:gd name="T12" fmla="*/ 0 w 6974"/>
                <a:gd name="T13" fmla="*/ 0 h 4012"/>
                <a:gd name="T14" fmla="*/ 0 w 6974"/>
                <a:gd name="T15" fmla="*/ 0 h 4012"/>
                <a:gd name="T16" fmla="*/ 0 w 6974"/>
                <a:gd name="T17" fmla="*/ 0 h 4012"/>
                <a:gd name="T18" fmla="*/ 0 w 6974"/>
                <a:gd name="T19" fmla="*/ 0 h 4012"/>
                <a:gd name="T20" fmla="*/ 0 w 6974"/>
                <a:gd name="T21" fmla="*/ 0 h 4012"/>
                <a:gd name="T22" fmla="*/ 0 w 6974"/>
                <a:gd name="T23" fmla="*/ 0 h 4012"/>
                <a:gd name="T24" fmla="*/ 0 w 6974"/>
                <a:gd name="T25" fmla="*/ 0 h 4012"/>
                <a:gd name="T26" fmla="*/ 0 w 6974"/>
                <a:gd name="T27" fmla="*/ 0 h 4012"/>
                <a:gd name="T28" fmla="*/ 0 w 6974"/>
                <a:gd name="T29" fmla="*/ 0 h 4012"/>
                <a:gd name="T30" fmla="*/ 0 w 6974"/>
                <a:gd name="T31" fmla="*/ 0 h 4012"/>
                <a:gd name="T32" fmla="*/ 0 w 6974"/>
                <a:gd name="T33" fmla="*/ 0 h 4012"/>
                <a:gd name="T34" fmla="*/ 0 w 6974"/>
                <a:gd name="T35" fmla="*/ 0 h 4012"/>
                <a:gd name="T36" fmla="*/ 0 w 6974"/>
                <a:gd name="T37" fmla="*/ 0 h 4012"/>
                <a:gd name="T38" fmla="*/ 0 w 6974"/>
                <a:gd name="T39" fmla="*/ 0 h 4012"/>
                <a:gd name="T40" fmla="*/ 0 w 6974"/>
                <a:gd name="T41" fmla="*/ 0 h 4012"/>
                <a:gd name="T42" fmla="*/ 0 w 6974"/>
                <a:gd name="T43" fmla="*/ 0 h 4012"/>
                <a:gd name="T44" fmla="*/ 0 w 6974"/>
                <a:gd name="T45" fmla="*/ 0 h 4012"/>
                <a:gd name="T46" fmla="*/ 0 w 6974"/>
                <a:gd name="T47" fmla="*/ 0 h 4012"/>
                <a:gd name="T48" fmla="*/ 0 w 6974"/>
                <a:gd name="T49" fmla="*/ 0 h 4012"/>
                <a:gd name="T50" fmla="*/ 0 w 6974"/>
                <a:gd name="T51" fmla="*/ 0 h 4012"/>
                <a:gd name="T52" fmla="*/ 0 w 6974"/>
                <a:gd name="T53" fmla="*/ 0 h 4012"/>
                <a:gd name="T54" fmla="*/ 0 w 6974"/>
                <a:gd name="T55" fmla="*/ 0 h 4012"/>
                <a:gd name="T56" fmla="*/ 0 w 6974"/>
                <a:gd name="T57" fmla="*/ 0 h 4012"/>
                <a:gd name="T58" fmla="*/ 0 w 6974"/>
                <a:gd name="T59" fmla="*/ 0 h 401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974"/>
                <a:gd name="T91" fmla="*/ 0 h 4012"/>
                <a:gd name="T92" fmla="*/ 6974 w 6974"/>
                <a:gd name="T93" fmla="*/ 4012 h 401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974" h="4012">
                  <a:moveTo>
                    <a:pt x="0" y="3190"/>
                  </a:moveTo>
                  <a:lnTo>
                    <a:pt x="505" y="3009"/>
                  </a:lnTo>
                  <a:lnTo>
                    <a:pt x="758" y="2992"/>
                  </a:lnTo>
                  <a:lnTo>
                    <a:pt x="967" y="2929"/>
                  </a:lnTo>
                  <a:lnTo>
                    <a:pt x="1121" y="2842"/>
                  </a:lnTo>
                  <a:lnTo>
                    <a:pt x="1281" y="2780"/>
                  </a:lnTo>
                  <a:lnTo>
                    <a:pt x="1371" y="2735"/>
                  </a:lnTo>
                  <a:lnTo>
                    <a:pt x="1550" y="2567"/>
                  </a:lnTo>
                  <a:lnTo>
                    <a:pt x="1565" y="2478"/>
                  </a:lnTo>
                  <a:lnTo>
                    <a:pt x="1877" y="2051"/>
                  </a:lnTo>
                  <a:lnTo>
                    <a:pt x="2180" y="1595"/>
                  </a:lnTo>
                  <a:lnTo>
                    <a:pt x="2460" y="942"/>
                  </a:lnTo>
                  <a:lnTo>
                    <a:pt x="2642" y="881"/>
                  </a:lnTo>
                  <a:lnTo>
                    <a:pt x="2729" y="530"/>
                  </a:lnTo>
                  <a:lnTo>
                    <a:pt x="2834" y="365"/>
                  </a:lnTo>
                  <a:lnTo>
                    <a:pt x="3565" y="257"/>
                  </a:lnTo>
                  <a:lnTo>
                    <a:pt x="3971" y="212"/>
                  </a:lnTo>
                  <a:lnTo>
                    <a:pt x="4313" y="212"/>
                  </a:lnTo>
                  <a:lnTo>
                    <a:pt x="5509" y="0"/>
                  </a:lnTo>
                  <a:lnTo>
                    <a:pt x="6420" y="638"/>
                  </a:lnTo>
                  <a:lnTo>
                    <a:pt x="6974" y="960"/>
                  </a:lnTo>
                  <a:lnTo>
                    <a:pt x="6479" y="3859"/>
                  </a:lnTo>
                  <a:lnTo>
                    <a:pt x="6134" y="4012"/>
                  </a:lnTo>
                  <a:lnTo>
                    <a:pt x="2820" y="3950"/>
                  </a:lnTo>
                  <a:lnTo>
                    <a:pt x="2624" y="2598"/>
                  </a:lnTo>
                  <a:lnTo>
                    <a:pt x="2119" y="3374"/>
                  </a:lnTo>
                  <a:lnTo>
                    <a:pt x="1192" y="3631"/>
                  </a:lnTo>
                  <a:lnTo>
                    <a:pt x="670" y="3540"/>
                  </a:lnTo>
                  <a:lnTo>
                    <a:pt x="27" y="3600"/>
                  </a:lnTo>
                  <a:lnTo>
                    <a:pt x="0" y="3190"/>
                  </a:lnTo>
                  <a:close/>
                </a:path>
              </a:pathLst>
            </a:custGeom>
            <a:solidFill>
              <a:srgbClr val="FF0000"/>
            </a:solidFill>
            <a:ln w="9525">
              <a:noFill/>
              <a:round/>
              <a:headEnd/>
              <a:tailEnd/>
            </a:ln>
          </p:spPr>
          <p:txBody>
            <a:bodyPr/>
            <a:lstStyle/>
            <a:p>
              <a:endParaRPr lang="en-GB"/>
            </a:p>
          </p:txBody>
        </p:sp>
        <p:sp>
          <p:nvSpPr>
            <p:cNvPr id="34834" name="Freeform 1041"/>
            <p:cNvSpPr>
              <a:spLocks/>
            </p:cNvSpPr>
            <p:nvPr/>
          </p:nvSpPr>
          <p:spPr bwMode="auto">
            <a:xfrm>
              <a:off x="4218" y="3897"/>
              <a:ext cx="234" cy="126"/>
            </a:xfrm>
            <a:custGeom>
              <a:avLst/>
              <a:gdLst>
                <a:gd name="T0" fmla="*/ 0 w 1404"/>
                <a:gd name="T1" fmla="*/ 0 h 878"/>
                <a:gd name="T2" fmla="*/ 0 w 1404"/>
                <a:gd name="T3" fmla="*/ 0 h 878"/>
                <a:gd name="T4" fmla="*/ 0 w 1404"/>
                <a:gd name="T5" fmla="*/ 0 h 878"/>
                <a:gd name="T6" fmla="*/ 0 w 1404"/>
                <a:gd name="T7" fmla="*/ 0 h 878"/>
                <a:gd name="T8" fmla="*/ 0 w 1404"/>
                <a:gd name="T9" fmla="*/ 0 h 878"/>
                <a:gd name="T10" fmla="*/ 0 w 1404"/>
                <a:gd name="T11" fmla="*/ 0 h 878"/>
                <a:gd name="T12" fmla="*/ 0 w 1404"/>
                <a:gd name="T13" fmla="*/ 0 h 878"/>
                <a:gd name="T14" fmla="*/ 0 w 1404"/>
                <a:gd name="T15" fmla="*/ 0 h 878"/>
                <a:gd name="T16" fmla="*/ 0 w 1404"/>
                <a:gd name="T17" fmla="*/ 0 h 878"/>
                <a:gd name="T18" fmla="*/ 0 w 1404"/>
                <a:gd name="T19" fmla="*/ 0 h 878"/>
                <a:gd name="T20" fmla="*/ 0 w 1404"/>
                <a:gd name="T21" fmla="*/ 0 h 878"/>
                <a:gd name="T22" fmla="*/ 0 w 1404"/>
                <a:gd name="T23" fmla="*/ 0 h 878"/>
                <a:gd name="T24" fmla="*/ 0 w 1404"/>
                <a:gd name="T25" fmla="*/ 0 h 878"/>
                <a:gd name="T26" fmla="*/ 0 w 1404"/>
                <a:gd name="T27" fmla="*/ 0 h 878"/>
                <a:gd name="T28" fmla="*/ 0 w 1404"/>
                <a:gd name="T29" fmla="*/ 0 h 878"/>
                <a:gd name="T30" fmla="*/ 0 w 1404"/>
                <a:gd name="T31" fmla="*/ 0 h 878"/>
                <a:gd name="T32" fmla="*/ 0 w 1404"/>
                <a:gd name="T33" fmla="*/ 0 h 87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404"/>
                <a:gd name="T52" fmla="*/ 0 h 878"/>
                <a:gd name="T53" fmla="*/ 1404 w 1404"/>
                <a:gd name="T54" fmla="*/ 878 h 87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404" h="878">
                  <a:moveTo>
                    <a:pt x="1404" y="517"/>
                  </a:moveTo>
                  <a:lnTo>
                    <a:pt x="1399" y="359"/>
                  </a:lnTo>
                  <a:lnTo>
                    <a:pt x="1245" y="216"/>
                  </a:lnTo>
                  <a:lnTo>
                    <a:pt x="1170" y="219"/>
                  </a:lnTo>
                  <a:lnTo>
                    <a:pt x="997" y="72"/>
                  </a:lnTo>
                  <a:lnTo>
                    <a:pt x="846" y="64"/>
                  </a:lnTo>
                  <a:lnTo>
                    <a:pt x="779" y="82"/>
                  </a:lnTo>
                  <a:lnTo>
                    <a:pt x="452" y="0"/>
                  </a:lnTo>
                  <a:lnTo>
                    <a:pt x="52" y="123"/>
                  </a:lnTo>
                  <a:lnTo>
                    <a:pt x="0" y="305"/>
                  </a:lnTo>
                  <a:lnTo>
                    <a:pt x="29" y="357"/>
                  </a:lnTo>
                  <a:lnTo>
                    <a:pt x="43" y="572"/>
                  </a:lnTo>
                  <a:lnTo>
                    <a:pt x="160" y="636"/>
                  </a:lnTo>
                  <a:lnTo>
                    <a:pt x="171" y="794"/>
                  </a:lnTo>
                  <a:lnTo>
                    <a:pt x="425" y="878"/>
                  </a:lnTo>
                  <a:lnTo>
                    <a:pt x="1351" y="705"/>
                  </a:lnTo>
                  <a:lnTo>
                    <a:pt x="1404" y="517"/>
                  </a:lnTo>
                  <a:close/>
                </a:path>
              </a:pathLst>
            </a:custGeom>
            <a:solidFill>
              <a:srgbClr val="FFC98E"/>
            </a:solidFill>
            <a:ln w="9525">
              <a:noFill/>
              <a:round/>
              <a:headEnd/>
              <a:tailEnd/>
            </a:ln>
          </p:spPr>
          <p:txBody>
            <a:bodyPr/>
            <a:lstStyle/>
            <a:p>
              <a:endParaRPr lang="en-GB"/>
            </a:p>
          </p:txBody>
        </p:sp>
        <p:sp>
          <p:nvSpPr>
            <p:cNvPr id="34835" name="Freeform 1042"/>
            <p:cNvSpPr>
              <a:spLocks/>
            </p:cNvSpPr>
            <p:nvPr/>
          </p:nvSpPr>
          <p:spPr bwMode="auto">
            <a:xfrm>
              <a:off x="4259" y="3822"/>
              <a:ext cx="65" cy="123"/>
            </a:xfrm>
            <a:custGeom>
              <a:avLst/>
              <a:gdLst>
                <a:gd name="T0" fmla="*/ 0 w 391"/>
                <a:gd name="T1" fmla="*/ 0 h 861"/>
                <a:gd name="T2" fmla="*/ 0 w 391"/>
                <a:gd name="T3" fmla="*/ 0 h 861"/>
                <a:gd name="T4" fmla="*/ 0 w 391"/>
                <a:gd name="T5" fmla="*/ 0 h 861"/>
                <a:gd name="T6" fmla="*/ 0 w 391"/>
                <a:gd name="T7" fmla="*/ 0 h 861"/>
                <a:gd name="T8" fmla="*/ 0 w 391"/>
                <a:gd name="T9" fmla="*/ 0 h 861"/>
                <a:gd name="T10" fmla="*/ 0 w 391"/>
                <a:gd name="T11" fmla="*/ 0 h 861"/>
                <a:gd name="T12" fmla="*/ 0 w 391"/>
                <a:gd name="T13" fmla="*/ 0 h 861"/>
                <a:gd name="T14" fmla="*/ 0 w 391"/>
                <a:gd name="T15" fmla="*/ 0 h 861"/>
                <a:gd name="T16" fmla="*/ 0 60000 65536"/>
                <a:gd name="T17" fmla="*/ 0 60000 65536"/>
                <a:gd name="T18" fmla="*/ 0 60000 65536"/>
                <a:gd name="T19" fmla="*/ 0 60000 65536"/>
                <a:gd name="T20" fmla="*/ 0 60000 65536"/>
                <a:gd name="T21" fmla="*/ 0 60000 65536"/>
                <a:gd name="T22" fmla="*/ 0 60000 65536"/>
                <a:gd name="T23" fmla="*/ 0 60000 65536"/>
                <a:gd name="T24" fmla="*/ 0 w 391"/>
                <a:gd name="T25" fmla="*/ 0 h 861"/>
                <a:gd name="T26" fmla="*/ 391 w 391"/>
                <a:gd name="T27" fmla="*/ 861 h 86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91" h="861">
                  <a:moveTo>
                    <a:pt x="330" y="861"/>
                  </a:moveTo>
                  <a:lnTo>
                    <a:pt x="256" y="801"/>
                  </a:lnTo>
                  <a:lnTo>
                    <a:pt x="0" y="26"/>
                  </a:lnTo>
                  <a:lnTo>
                    <a:pt x="22" y="7"/>
                  </a:lnTo>
                  <a:lnTo>
                    <a:pt x="47" y="0"/>
                  </a:lnTo>
                  <a:lnTo>
                    <a:pt x="60" y="26"/>
                  </a:lnTo>
                  <a:lnTo>
                    <a:pt x="391" y="840"/>
                  </a:lnTo>
                  <a:lnTo>
                    <a:pt x="330" y="861"/>
                  </a:lnTo>
                  <a:close/>
                </a:path>
              </a:pathLst>
            </a:custGeom>
            <a:solidFill>
              <a:srgbClr val="00EAFF"/>
            </a:solidFill>
            <a:ln w="9525">
              <a:noFill/>
              <a:round/>
              <a:headEnd/>
              <a:tailEnd/>
            </a:ln>
          </p:spPr>
          <p:txBody>
            <a:bodyPr/>
            <a:lstStyle/>
            <a:p>
              <a:endParaRPr lang="en-GB"/>
            </a:p>
          </p:txBody>
        </p:sp>
        <p:sp>
          <p:nvSpPr>
            <p:cNvPr id="34836" name="Freeform 1043"/>
            <p:cNvSpPr>
              <a:spLocks/>
            </p:cNvSpPr>
            <p:nvPr/>
          </p:nvSpPr>
          <p:spPr bwMode="auto">
            <a:xfrm>
              <a:off x="4973" y="3521"/>
              <a:ext cx="322" cy="525"/>
            </a:xfrm>
            <a:custGeom>
              <a:avLst/>
              <a:gdLst>
                <a:gd name="T0" fmla="*/ 0 w 1933"/>
                <a:gd name="T1" fmla="*/ 0 h 3678"/>
                <a:gd name="T2" fmla="*/ 0 w 1933"/>
                <a:gd name="T3" fmla="*/ 0 h 3678"/>
                <a:gd name="T4" fmla="*/ 0 w 1933"/>
                <a:gd name="T5" fmla="*/ 0 h 3678"/>
                <a:gd name="T6" fmla="*/ 0 w 1933"/>
                <a:gd name="T7" fmla="*/ 0 h 3678"/>
                <a:gd name="T8" fmla="*/ 0 w 1933"/>
                <a:gd name="T9" fmla="*/ 0 h 3678"/>
                <a:gd name="T10" fmla="*/ 0 w 1933"/>
                <a:gd name="T11" fmla="*/ 0 h 3678"/>
                <a:gd name="T12" fmla="*/ 0 w 1933"/>
                <a:gd name="T13" fmla="*/ 0 h 3678"/>
                <a:gd name="T14" fmla="*/ 0 w 1933"/>
                <a:gd name="T15" fmla="*/ 0 h 3678"/>
                <a:gd name="T16" fmla="*/ 0 w 1933"/>
                <a:gd name="T17" fmla="*/ 0 h 3678"/>
                <a:gd name="T18" fmla="*/ 0 w 1933"/>
                <a:gd name="T19" fmla="*/ 0 h 3678"/>
                <a:gd name="T20" fmla="*/ 0 w 1933"/>
                <a:gd name="T21" fmla="*/ 0 h 3678"/>
                <a:gd name="T22" fmla="*/ 0 w 1933"/>
                <a:gd name="T23" fmla="*/ 0 h 367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933"/>
                <a:gd name="T37" fmla="*/ 0 h 3678"/>
                <a:gd name="T38" fmla="*/ 1933 w 1933"/>
                <a:gd name="T39" fmla="*/ 3678 h 367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933" h="3678">
                  <a:moveTo>
                    <a:pt x="1615" y="0"/>
                  </a:moveTo>
                  <a:lnTo>
                    <a:pt x="1615" y="995"/>
                  </a:lnTo>
                  <a:lnTo>
                    <a:pt x="1933" y="1593"/>
                  </a:lnTo>
                  <a:lnTo>
                    <a:pt x="1360" y="1927"/>
                  </a:lnTo>
                  <a:lnTo>
                    <a:pt x="1329" y="1954"/>
                  </a:lnTo>
                  <a:lnTo>
                    <a:pt x="1555" y="2258"/>
                  </a:lnTo>
                  <a:lnTo>
                    <a:pt x="1467" y="3270"/>
                  </a:lnTo>
                  <a:lnTo>
                    <a:pt x="76" y="3678"/>
                  </a:lnTo>
                  <a:lnTo>
                    <a:pt x="0" y="3678"/>
                  </a:lnTo>
                  <a:lnTo>
                    <a:pt x="0" y="2662"/>
                  </a:lnTo>
                  <a:lnTo>
                    <a:pt x="929" y="224"/>
                  </a:lnTo>
                  <a:lnTo>
                    <a:pt x="1615" y="0"/>
                  </a:lnTo>
                  <a:close/>
                </a:path>
              </a:pathLst>
            </a:custGeom>
            <a:solidFill>
              <a:srgbClr val="FFFFFF"/>
            </a:solidFill>
            <a:ln w="9525">
              <a:noFill/>
              <a:round/>
              <a:headEnd/>
              <a:tailEnd/>
            </a:ln>
          </p:spPr>
          <p:txBody>
            <a:bodyPr/>
            <a:lstStyle/>
            <a:p>
              <a:endParaRPr lang="en-GB"/>
            </a:p>
          </p:txBody>
        </p:sp>
        <p:sp>
          <p:nvSpPr>
            <p:cNvPr id="34837" name="Freeform 1044"/>
            <p:cNvSpPr>
              <a:spLocks/>
            </p:cNvSpPr>
            <p:nvPr/>
          </p:nvSpPr>
          <p:spPr bwMode="auto">
            <a:xfrm>
              <a:off x="4982" y="3988"/>
              <a:ext cx="554" cy="120"/>
            </a:xfrm>
            <a:custGeom>
              <a:avLst/>
              <a:gdLst>
                <a:gd name="T0" fmla="*/ 0 w 3325"/>
                <a:gd name="T1" fmla="*/ 0 h 835"/>
                <a:gd name="T2" fmla="*/ 0 w 3325"/>
                <a:gd name="T3" fmla="*/ 0 h 835"/>
                <a:gd name="T4" fmla="*/ 0 w 3325"/>
                <a:gd name="T5" fmla="*/ 0 h 835"/>
                <a:gd name="T6" fmla="*/ 0 w 3325"/>
                <a:gd name="T7" fmla="*/ 0 h 835"/>
                <a:gd name="T8" fmla="*/ 0 w 3325"/>
                <a:gd name="T9" fmla="*/ 0 h 835"/>
                <a:gd name="T10" fmla="*/ 0 w 3325"/>
                <a:gd name="T11" fmla="*/ 0 h 835"/>
                <a:gd name="T12" fmla="*/ 0 w 3325"/>
                <a:gd name="T13" fmla="*/ 0 h 835"/>
                <a:gd name="T14" fmla="*/ 0 w 3325"/>
                <a:gd name="T15" fmla="*/ 0 h 835"/>
                <a:gd name="T16" fmla="*/ 0 w 3325"/>
                <a:gd name="T17" fmla="*/ 0 h 8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25"/>
                <a:gd name="T28" fmla="*/ 0 h 835"/>
                <a:gd name="T29" fmla="*/ 3325 w 3325"/>
                <a:gd name="T30" fmla="*/ 835 h 83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25" h="835">
                  <a:moveTo>
                    <a:pt x="2244" y="835"/>
                  </a:moveTo>
                  <a:lnTo>
                    <a:pt x="3251" y="684"/>
                  </a:lnTo>
                  <a:lnTo>
                    <a:pt x="3325" y="620"/>
                  </a:lnTo>
                  <a:lnTo>
                    <a:pt x="3188" y="332"/>
                  </a:lnTo>
                  <a:lnTo>
                    <a:pt x="2425" y="0"/>
                  </a:lnTo>
                  <a:lnTo>
                    <a:pt x="265" y="0"/>
                  </a:lnTo>
                  <a:lnTo>
                    <a:pt x="0" y="332"/>
                  </a:lnTo>
                  <a:lnTo>
                    <a:pt x="87" y="759"/>
                  </a:lnTo>
                  <a:lnTo>
                    <a:pt x="2244" y="835"/>
                  </a:lnTo>
                  <a:close/>
                </a:path>
              </a:pathLst>
            </a:custGeom>
            <a:solidFill>
              <a:srgbClr val="FFEA00"/>
            </a:solidFill>
            <a:ln w="9525">
              <a:noFill/>
              <a:round/>
              <a:headEnd/>
              <a:tailEnd/>
            </a:ln>
          </p:spPr>
          <p:txBody>
            <a:bodyPr/>
            <a:lstStyle/>
            <a:p>
              <a:endParaRPr lang="en-GB"/>
            </a:p>
          </p:txBody>
        </p:sp>
        <p:sp>
          <p:nvSpPr>
            <p:cNvPr id="34838" name="Freeform 1045"/>
            <p:cNvSpPr>
              <a:spLocks/>
            </p:cNvSpPr>
            <p:nvPr/>
          </p:nvSpPr>
          <p:spPr bwMode="auto">
            <a:xfrm>
              <a:off x="5088" y="3339"/>
              <a:ext cx="329" cy="401"/>
            </a:xfrm>
            <a:custGeom>
              <a:avLst/>
              <a:gdLst>
                <a:gd name="T0" fmla="*/ 0 w 1977"/>
                <a:gd name="T1" fmla="*/ 0 h 2808"/>
                <a:gd name="T2" fmla="*/ 0 w 1977"/>
                <a:gd name="T3" fmla="*/ 0 h 2808"/>
                <a:gd name="T4" fmla="*/ 0 w 1977"/>
                <a:gd name="T5" fmla="*/ 0 h 2808"/>
                <a:gd name="T6" fmla="*/ 0 w 1977"/>
                <a:gd name="T7" fmla="*/ 0 h 2808"/>
                <a:gd name="T8" fmla="*/ 0 w 1977"/>
                <a:gd name="T9" fmla="*/ 0 h 2808"/>
                <a:gd name="T10" fmla="*/ 0 w 1977"/>
                <a:gd name="T11" fmla="*/ 0 h 2808"/>
                <a:gd name="T12" fmla="*/ 0 w 1977"/>
                <a:gd name="T13" fmla="*/ 0 h 2808"/>
                <a:gd name="T14" fmla="*/ 0 w 1977"/>
                <a:gd name="T15" fmla="*/ 0 h 2808"/>
                <a:gd name="T16" fmla="*/ 0 w 1977"/>
                <a:gd name="T17" fmla="*/ 0 h 2808"/>
                <a:gd name="T18" fmla="*/ 0 w 1977"/>
                <a:gd name="T19" fmla="*/ 0 h 2808"/>
                <a:gd name="T20" fmla="*/ 0 w 1977"/>
                <a:gd name="T21" fmla="*/ 0 h 2808"/>
                <a:gd name="T22" fmla="*/ 0 w 1977"/>
                <a:gd name="T23" fmla="*/ 0 h 2808"/>
                <a:gd name="T24" fmla="*/ 0 w 1977"/>
                <a:gd name="T25" fmla="*/ 0 h 2808"/>
                <a:gd name="T26" fmla="*/ 0 w 1977"/>
                <a:gd name="T27" fmla="*/ 0 h 2808"/>
                <a:gd name="T28" fmla="*/ 0 w 1977"/>
                <a:gd name="T29" fmla="*/ 0 h 2808"/>
                <a:gd name="T30" fmla="*/ 0 w 1977"/>
                <a:gd name="T31" fmla="*/ 0 h 2808"/>
                <a:gd name="T32" fmla="*/ 0 w 1977"/>
                <a:gd name="T33" fmla="*/ 0 h 2808"/>
                <a:gd name="T34" fmla="*/ 0 w 1977"/>
                <a:gd name="T35" fmla="*/ 0 h 2808"/>
                <a:gd name="T36" fmla="*/ 0 w 1977"/>
                <a:gd name="T37" fmla="*/ 0 h 2808"/>
                <a:gd name="T38" fmla="*/ 0 w 1977"/>
                <a:gd name="T39" fmla="*/ 0 h 2808"/>
                <a:gd name="T40" fmla="*/ 0 w 1977"/>
                <a:gd name="T41" fmla="*/ 0 h 2808"/>
                <a:gd name="T42" fmla="*/ 0 w 1977"/>
                <a:gd name="T43" fmla="*/ 0 h 2808"/>
                <a:gd name="T44" fmla="*/ 0 w 1977"/>
                <a:gd name="T45" fmla="*/ 0 h 2808"/>
                <a:gd name="T46" fmla="*/ 0 w 1977"/>
                <a:gd name="T47" fmla="*/ 0 h 2808"/>
                <a:gd name="T48" fmla="*/ 0 w 1977"/>
                <a:gd name="T49" fmla="*/ 0 h 2808"/>
                <a:gd name="T50" fmla="*/ 0 w 1977"/>
                <a:gd name="T51" fmla="*/ 0 h 2808"/>
                <a:gd name="T52" fmla="*/ 0 w 1977"/>
                <a:gd name="T53" fmla="*/ 0 h 2808"/>
                <a:gd name="T54" fmla="*/ 0 w 1977"/>
                <a:gd name="T55" fmla="*/ 0 h 2808"/>
                <a:gd name="T56" fmla="*/ 0 w 1977"/>
                <a:gd name="T57" fmla="*/ 0 h 2808"/>
                <a:gd name="T58" fmla="*/ 0 w 1977"/>
                <a:gd name="T59" fmla="*/ 0 h 2808"/>
                <a:gd name="T60" fmla="*/ 0 w 1977"/>
                <a:gd name="T61" fmla="*/ 0 h 2808"/>
                <a:gd name="T62" fmla="*/ 0 w 1977"/>
                <a:gd name="T63" fmla="*/ 0 h 2808"/>
                <a:gd name="T64" fmla="*/ 0 w 1977"/>
                <a:gd name="T65" fmla="*/ 0 h 2808"/>
                <a:gd name="T66" fmla="*/ 0 w 1977"/>
                <a:gd name="T67" fmla="*/ 0 h 2808"/>
                <a:gd name="T68" fmla="*/ 0 w 1977"/>
                <a:gd name="T69" fmla="*/ 0 h 2808"/>
                <a:gd name="T70" fmla="*/ 0 w 1977"/>
                <a:gd name="T71" fmla="*/ 0 h 2808"/>
                <a:gd name="T72" fmla="*/ 0 w 1977"/>
                <a:gd name="T73" fmla="*/ 0 h 2808"/>
                <a:gd name="T74" fmla="*/ 0 w 1977"/>
                <a:gd name="T75" fmla="*/ 0 h 2808"/>
                <a:gd name="T76" fmla="*/ 0 w 1977"/>
                <a:gd name="T77" fmla="*/ 0 h 2808"/>
                <a:gd name="T78" fmla="*/ 0 w 1977"/>
                <a:gd name="T79" fmla="*/ 0 h 2808"/>
                <a:gd name="T80" fmla="*/ 0 w 1977"/>
                <a:gd name="T81" fmla="*/ 0 h 2808"/>
                <a:gd name="T82" fmla="*/ 0 w 1977"/>
                <a:gd name="T83" fmla="*/ 0 h 2808"/>
                <a:gd name="T84" fmla="*/ 0 w 1977"/>
                <a:gd name="T85" fmla="*/ 0 h 2808"/>
                <a:gd name="T86" fmla="*/ 0 w 1977"/>
                <a:gd name="T87" fmla="*/ 0 h 2808"/>
                <a:gd name="T88" fmla="*/ 0 w 1977"/>
                <a:gd name="T89" fmla="*/ 0 h 2808"/>
                <a:gd name="T90" fmla="*/ 0 w 1977"/>
                <a:gd name="T91" fmla="*/ 0 h 2808"/>
                <a:gd name="T92" fmla="*/ 0 w 1977"/>
                <a:gd name="T93" fmla="*/ 0 h 2808"/>
                <a:gd name="T94" fmla="*/ 0 w 1977"/>
                <a:gd name="T95" fmla="*/ 0 h 2808"/>
                <a:gd name="T96" fmla="*/ 0 w 1977"/>
                <a:gd name="T97" fmla="*/ 0 h 2808"/>
                <a:gd name="T98" fmla="*/ 0 w 1977"/>
                <a:gd name="T99" fmla="*/ 0 h 2808"/>
                <a:gd name="T100" fmla="*/ 0 w 1977"/>
                <a:gd name="T101" fmla="*/ 0 h 2808"/>
                <a:gd name="T102" fmla="*/ 0 w 1977"/>
                <a:gd name="T103" fmla="*/ 0 h 2808"/>
                <a:gd name="T104" fmla="*/ 0 w 1977"/>
                <a:gd name="T105" fmla="*/ 0 h 2808"/>
                <a:gd name="T106" fmla="*/ 0 w 1977"/>
                <a:gd name="T107" fmla="*/ 0 h 2808"/>
                <a:gd name="T108" fmla="*/ 0 w 1977"/>
                <a:gd name="T109" fmla="*/ 0 h 2808"/>
                <a:gd name="T110" fmla="*/ 0 w 1977"/>
                <a:gd name="T111" fmla="*/ 0 h 2808"/>
                <a:gd name="T112" fmla="*/ 0 w 1977"/>
                <a:gd name="T113" fmla="*/ 0 h 2808"/>
                <a:gd name="T114" fmla="*/ 0 w 1977"/>
                <a:gd name="T115" fmla="*/ 0 h 280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977"/>
                <a:gd name="T175" fmla="*/ 0 h 2808"/>
                <a:gd name="T176" fmla="*/ 1977 w 1977"/>
                <a:gd name="T177" fmla="*/ 2808 h 280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977" h="2808">
                  <a:moveTo>
                    <a:pt x="1442" y="252"/>
                  </a:moveTo>
                  <a:lnTo>
                    <a:pt x="1204" y="604"/>
                  </a:lnTo>
                  <a:lnTo>
                    <a:pt x="862" y="925"/>
                  </a:lnTo>
                  <a:lnTo>
                    <a:pt x="559" y="1130"/>
                  </a:lnTo>
                  <a:lnTo>
                    <a:pt x="44" y="1406"/>
                  </a:lnTo>
                  <a:lnTo>
                    <a:pt x="0" y="1702"/>
                  </a:lnTo>
                  <a:lnTo>
                    <a:pt x="162" y="1811"/>
                  </a:lnTo>
                  <a:lnTo>
                    <a:pt x="179" y="1916"/>
                  </a:lnTo>
                  <a:lnTo>
                    <a:pt x="206" y="2044"/>
                  </a:lnTo>
                  <a:lnTo>
                    <a:pt x="280" y="2115"/>
                  </a:lnTo>
                  <a:lnTo>
                    <a:pt x="342" y="2199"/>
                  </a:lnTo>
                  <a:lnTo>
                    <a:pt x="326" y="2238"/>
                  </a:lnTo>
                  <a:lnTo>
                    <a:pt x="234" y="2301"/>
                  </a:lnTo>
                  <a:lnTo>
                    <a:pt x="252" y="2357"/>
                  </a:lnTo>
                  <a:lnTo>
                    <a:pt x="318" y="2385"/>
                  </a:lnTo>
                  <a:lnTo>
                    <a:pt x="435" y="2338"/>
                  </a:lnTo>
                  <a:lnTo>
                    <a:pt x="473" y="2423"/>
                  </a:lnTo>
                  <a:lnTo>
                    <a:pt x="398" y="2486"/>
                  </a:lnTo>
                  <a:lnTo>
                    <a:pt x="398" y="2533"/>
                  </a:lnTo>
                  <a:lnTo>
                    <a:pt x="473" y="2542"/>
                  </a:lnTo>
                  <a:lnTo>
                    <a:pt x="555" y="2504"/>
                  </a:lnTo>
                  <a:lnTo>
                    <a:pt x="559" y="2477"/>
                  </a:lnTo>
                  <a:lnTo>
                    <a:pt x="599" y="2561"/>
                  </a:lnTo>
                  <a:lnTo>
                    <a:pt x="526" y="2644"/>
                  </a:lnTo>
                  <a:lnTo>
                    <a:pt x="579" y="2680"/>
                  </a:lnTo>
                  <a:lnTo>
                    <a:pt x="637" y="2674"/>
                  </a:lnTo>
                  <a:lnTo>
                    <a:pt x="698" y="2617"/>
                  </a:lnTo>
                  <a:lnTo>
                    <a:pt x="753" y="2662"/>
                  </a:lnTo>
                  <a:lnTo>
                    <a:pt x="690" y="2793"/>
                  </a:lnTo>
                  <a:lnTo>
                    <a:pt x="743" y="2808"/>
                  </a:lnTo>
                  <a:lnTo>
                    <a:pt x="815" y="2793"/>
                  </a:lnTo>
                  <a:lnTo>
                    <a:pt x="908" y="2773"/>
                  </a:lnTo>
                  <a:lnTo>
                    <a:pt x="851" y="2689"/>
                  </a:lnTo>
                  <a:lnTo>
                    <a:pt x="833" y="2626"/>
                  </a:lnTo>
                  <a:lnTo>
                    <a:pt x="788" y="2590"/>
                  </a:lnTo>
                  <a:lnTo>
                    <a:pt x="771" y="2570"/>
                  </a:lnTo>
                  <a:lnTo>
                    <a:pt x="705" y="2570"/>
                  </a:lnTo>
                  <a:lnTo>
                    <a:pt x="690" y="2504"/>
                  </a:lnTo>
                  <a:lnTo>
                    <a:pt x="643" y="2459"/>
                  </a:lnTo>
                  <a:lnTo>
                    <a:pt x="599" y="2451"/>
                  </a:lnTo>
                  <a:lnTo>
                    <a:pt x="559" y="2451"/>
                  </a:lnTo>
                  <a:lnTo>
                    <a:pt x="559" y="2375"/>
                  </a:lnTo>
                  <a:lnTo>
                    <a:pt x="497" y="2313"/>
                  </a:lnTo>
                  <a:lnTo>
                    <a:pt x="462" y="2301"/>
                  </a:lnTo>
                  <a:lnTo>
                    <a:pt x="442" y="2220"/>
                  </a:lnTo>
                  <a:lnTo>
                    <a:pt x="410" y="2154"/>
                  </a:lnTo>
                  <a:lnTo>
                    <a:pt x="342" y="2110"/>
                  </a:lnTo>
                  <a:lnTo>
                    <a:pt x="270" y="2006"/>
                  </a:lnTo>
                  <a:lnTo>
                    <a:pt x="252" y="1942"/>
                  </a:lnTo>
                  <a:lnTo>
                    <a:pt x="252" y="1885"/>
                  </a:lnTo>
                  <a:lnTo>
                    <a:pt x="410" y="1985"/>
                  </a:lnTo>
                  <a:lnTo>
                    <a:pt x="705" y="1823"/>
                  </a:lnTo>
                  <a:lnTo>
                    <a:pt x="1580" y="1130"/>
                  </a:lnTo>
                  <a:lnTo>
                    <a:pt x="1942" y="675"/>
                  </a:lnTo>
                  <a:lnTo>
                    <a:pt x="1977" y="510"/>
                  </a:lnTo>
                  <a:lnTo>
                    <a:pt x="1942" y="260"/>
                  </a:lnTo>
                  <a:lnTo>
                    <a:pt x="1527" y="0"/>
                  </a:lnTo>
                  <a:lnTo>
                    <a:pt x="1442" y="252"/>
                  </a:lnTo>
                  <a:close/>
                </a:path>
              </a:pathLst>
            </a:custGeom>
            <a:solidFill>
              <a:srgbClr val="FFEA00"/>
            </a:solidFill>
            <a:ln w="9525">
              <a:noFill/>
              <a:round/>
              <a:headEnd/>
              <a:tailEnd/>
            </a:ln>
          </p:spPr>
          <p:txBody>
            <a:bodyPr/>
            <a:lstStyle/>
            <a:p>
              <a:endParaRPr lang="en-GB"/>
            </a:p>
          </p:txBody>
        </p:sp>
        <p:sp>
          <p:nvSpPr>
            <p:cNvPr id="34839" name="Freeform 1046"/>
            <p:cNvSpPr>
              <a:spLocks/>
            </p:cNvSpPr>
            <p:nvPr/>
          </p:nvSpPr>
          <p:spPr bwMode="auto">
            <a:xfrm>
              <a:off x="5160" y="3383"/>
              <a:ext cx="191" cy="359"/>
            </a:xfrm>
            <a:custGeom>
              <a:avLst/>
              <a:gdLst>
                <a:gd name="T0" fmla="*/ 0 w 1145"/>
                <a:gd name="T1" fmla="*/ 0 h 2512"/>
                <a:gd name="T2" fmla="*/ 0 w 1145"/>
                <a:gd name="T3" fmla="*/ 0 h 2512"/>
                <a:gd name="T4" fmla="*/ 0 w 1145"/>
                <a:gd name="T5" fmla="*/ 0 h 2512"/>
                <a:gd name="T6" fmla="*/ 0 w 1145"/>
                <a:gd name="T7" fmla="*/ 0 h 2512"/>
                <a:gd name="T8" fmla="*/ 0 w 1145"/>
                <a:gd name="T9" fmla="*/ 0 h 2512"/>
                <a:gd name="T10" fmla="*/ 0 w 1145"/>
                <a:gd name="T11" fmla="*/ 0 h 2512"/>
                <a:gd name="T12" fmla="*/ 0 w 1145"/>
                <a:gd name="T13" fmla="*/ 0 h 2512"/>
                <a:gd name="T14" fmla="*/ 0 w 1145"/>
                <a:gd name="T15" fmla="*/ 0 h 2512"/>
                <a:gd name="T16" fmla="*/ 0 w 1145"/>
                <a:gd name="T17" fmla="*/ 0 h 2512"/>
                <a:gd name="T18" fmla="*/ 0 w 1145"/>
                <a:gd name="T19" fmla="*/ 0 h 2512"/>
                <a:gd name="T20" fmla="*/ 0 w 1145"/>
                <a:gd name="T21" fmla="*/ 0 h 2512"/>
                <a:gd name="T22" fmla="*/ 0 w 1145"/>
                <a:gd name="T23" fmla="*/ 0 h 2512"/>
                <a:gd name="T24" fmla="*/ 0 w 1145"/>
                <a:gd name="T25" fmla="*/ 0 h 2512"/>
                <a:gd name="T26" fmla="*/ 0 w 1145"/>
                <a:gd name="T27" fmla="*/ 0 h 2512"/>
                <a:gd name="T28" fmla="*/ 0 w 1145"/>
                <a:gd name="T29" fmla="*/ 0 h 2512"/>
                <a:gd name="T30" fmla="*/ 0 w 1145"/>
                <a:gd name="T31" fmla="*/ 0 h 2512"/>
                <a:gd name="T32" fmla="*/ 0 w 1145"/>
                <a:gd name="T33" fmla="*/ 0 h 2512"/>
                <a:gd name="T34" fmla="*/ 0 w 1145"/>
                <a:gd name="T35" fmla="*/ 0 h 2512"/>
                <a:gd name="T36" fmla="*/ 0 w 1145"/>
                <a:gd name="T37" fmla="*/ 0 h 2512"/>
                <a:gd name="T38" fmla="*/ 0 w 1145"/>
                <a:gd name="T39" fmla="*/ 0 h 2512"/>
                <a:gd name="T40" fmla="*/ 0 w 1145"/>
                <a:gd name="T41" fmla="*/ 0 h 2512"/>
                <a:gd name="T42" fmla="*/ 0 w 1145"/>
                <a:gd name="T43" fmla="*/ 0 h 2512"/>
                <a:gd name="T44" fmla="*/ 0 w 1145"/>
                <a:gd name="T45" fmla="*/ 0 h 2512"/>
                <a:gd name="T46" fmla="*/ 0 w 1145"/>
                <a:gd name="T47" fmla="*/ 0 h 2512"/>
                <a:gd name="T48" fmla="*/ 0 w 1145"/>
                <a:gd name="T49" fmla="*/ 0 h 2512"/>
                <a:gd name="T50" fmla="*/ 0 w 1145"/>
                <a:gd name="T51" fmla="*/ 0 h 2512"/>
                <a:gd name="T52" fmla="*/ 0 w 1145"/>
                <a:gd name="T53" fmla="*/ 0 h 2512"/>
                <a:gd name="T54" fmla="*/ 0 w 1145"/>
                <a:gd name="T55" fmla="*/ 0 h 2512"/>
                <a:gd name="T56" fmla="*/ 0 w 1145"/>
                <a:gd name="T57" fmla="*/ 0 h 2512"/>
                <a:gd name="T58" fmla="*/ 0 w 1145"/>
                <a:gd name="T59" fmla="*/ 0 h 2512"/>
                <a:gd name="T60" fmla="*/ 0 w 1145"/>
                <a:gd name="T61" fmla="*/ 0 h 2512"/>
                <a:gd name="T62" fmla="*/ 0 w 1145"/>
                <a:gd name="T63" fmla="*/ 0 h 251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145"/>
                <a:gd name="T97" fmla="*/ 0 h 2512"/>
                <a:gd name="T98" fmla="*/ 1145 w 1145"/>
                <a:gd name="T99" fmla="*/ 2512 h 251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145" h="2512">
                  <a:moveTo>
                    <a:pt x="571" y="2512"/>
                  </a:moveTo>
                  <a:lnTo>
                    <a:pt x="235" y="1902"/>
                  </a:lnTo>
                  <a:lnTo>
                    <a:pt x="216" y="1753"/>
                  </a:lnTo>
                  <a:lnTo>
                    <a:pt x="226" y="1642"/>
                  </a:lnTo>
                  <a:lnTo>
                    <a:pt x="281" y="1410"/>
                  </a:lnTo>
                  <a:lnTo>
                    <a:pt x="290" y="1238"/>
                  </a:lnTo>
                  <a:lnTo>
                    <a:pt x="244" y="1200"/>
                  </a:lnTo>
                  <a:lnTo>
                    <a:pt x="120" y="1099"/>
                  </a:lnTo>
                  <a:lnTo>
                    <a:pt x="0" y="961"/>
                  </a:lnTo>
                  <a:lnTo>
                    <a:pt x="183" y="972"/>
                  </a:lnTo>
                  <a:lnTo>
                    <a:pt x="445" y="1079"/>
                  </a:lnTo>
                  <a:lnTo>
                    <a:pt x="435" y="961"/>
                  </a:lnTo>
                  <a:lnTo>
                    <a:pt x="290" y="804"/>
                  </a:lnTo>
                  <a:lnTo>
                    <a:pt x="164" y="788"/>
                  </a:lnTo>
                  <a:lnTo>
                    <a:pt x="164" y="718"/>
                  </a:lnTo>
                  <a:lnTo>
                    <a:pt x="235" y="638"/>
                  </a:lnTo>
                  <a:lnTo>
                    <a:pt x="435" y="648"/>
                  </a:lnTo>
                  <a:lnTo>
                    <a:pt x="678" y="905"/>
                  </a:lnTo>
                  <a:lnTo>
                    <a:pt x="678" y="546"/>
                  </a:lnTo>
                  <a:lnTo>
                    <a:pt x="620" y="501"/>
                  </a:lnTo>
                  <a:lnTo>
                    <a:pt x="435" y="452"/>
                  </a:lnTo>
                  <a:lnTo>
                    <a:pt x="591" y="279"/>
                  </a:lnTo>
                  <a:lnTo>
                    <a:pt x="906" y="490"/>
                  </a:lnTo>
                  <a:lnTo>
                    <a:pt x="898" y="361"/>
                  </a:lnTo>
                  <a:lnTo>
                    <a:pt x="871" y="148"/>
                  </a:lnTo>
                  <a:lnTo>
                    <a:pt x="906" y="0"/>
                  </a:lnTo>
                  <a:lnTo>
                    <a:pt x="961" y="28"/>
                  </a:lnTo>
                  <a:lnTo>
                    <a:pt x="1081" y="314"/>
                  </a:lnTo>
                  <a:lnTo>
                    <a:pt x="1145" y="1099"/>
                  </a:lnTo>
                  <a:lnTo>
                    <a:pt x="809" y="1773"/>
                  </a:lnTo>
                  <a:lnTo>
                    <a:pt x="844" y="2310"/>
                  </a:lnTo>
                  <a:lnTo>
                    <a:pt x="571" y="2512"/>
                  </a:lnTo>
                  <a:close/>
                </a:path>
              </a:pathLst>
            </a:custGeom>
            <a:solidFill>
              <a:srgbClr val="FFC98E"/>
            </a:solidFill>
            <a:ln w="9525">
              <a:noFill/>
              <a:round/>
              <a:headEnd/>
              <a:tailEnd/>
            </a:ln>
          </p:spPr>
          <p:txBody>
            <a:bodyPr/>
            <a:lstStyle/>
            <a:p>
              <a:endParaRPr lang="en-GB"/>
            </a:p>
          </p:txBody>
        </p:sp>
        <p:sp>
          <p:nvSpPr>
            <p:cNvPr id="34840" name="Freeform 1047"/>
            <p:cNvSpPr>
              <a:spLocks/>
            </p:cNvSpPr>
            <p:nvPr/>
          </p:nvSpPr>
          <p:spPr bwMode="auto">
            <a:xfrm>
              <a:off x="5087" y="3209"/>
              <a:ext cx="264" cy="299"/>
            </a:xfrm>
            <a:custGeom>
              <a:avLst/>
              <a:gdLst>
                <a:gd name="T0" fmla="*/ 0 w 1589"/>
                <a:gd name="T1" fmla="*/ 0 h 2097"/>
                <a:gd name="T2" fmla="*/ 0 w 1589"/>
                <a:gd name="T3" fmla="*/ 0 h 2097"/>
                <a:gd name="T4" fmla="*/ 0 w 1589"/>
                <a:gd name="T5" fmla="*/ 0 h 2097"/>
                <a:gd name="T6" fmla="*/ 0 w 1589"/>
                <a:gd name="T7" fmla="*/ 0 h 2097"/>
                <a:gd name="T8" fmla="*/ 0 w 1589"/>
                <a:gd name="T9" fmla="*/ 0 h 2097"/>
                <a:gd name="T10" fmla="*/ 0 w 1589"/>
                <a:gd name="T11" fmla="*/ 0 h 2097"/>
                <a:gd name="T12" fmla="*/ 0 w 1589"/>
                <a:gd name="T13" fmla="*/ 0 h 2097"/>
                <a:gd name="T14" fmla="*/ 0 w 1589"/>
                <a:gd name="T15" fmla="*/ 0 h 2097"/>
                <a:gd name="T16" fmla="*/ 0 w 1589"/>
                <a:gd name="T17" fmla="*/ 0 h 2097"/>
                <a:gd name="T18" fmla="*/ 0 w 1589"/>
                <a:gd name="T19" fmla="*/ 0 h 2097"/>
                <a:gd name="T20" fmla="*/ 0 w 1589"/>
                <a:gd name="T21" fmla="*/ 0 h 2097"/>
                <a:gd name="T22" fmla="*/ 0 w 1589"/>
                <a:gd name="T23" fmla="*/ 0 h 2097"/>
                <a:gd name="T24" fmla="*/ 0 w 1589"/>
                <a:gd name="T25" fmla="*/ 0 h 2097"/>
                <a:gd name="T26" fmla="*/ 0 w 1589"/>
                <a:gd name="T27" fmla="*/ 0 h 2097"/>
                <a:gd name="T28" fmla="*/ 0 w 1589"/>
                <a:gd name="T29" fmla="*/ 0 h 2097"/>
                <a:gd name="T30" fmla="*/ 0 w 1589"/>
                <a:gd name="T31" fmla="*/ 0 h 2097"/>
                <a:gd name="T32" fmla="*/ 0 w 1589"/>
                <a:gd name="T33" fmla="*/ 0 h 2097"/>
                <a:gd name="T34" fmla="*/ 0 w 1589"/>
                <a:gd name="T35" fmla="*/ 0 h 2097"/>
                <a:gd name="T36" fmla="*/ 0 w 1589"/>
                <a:gd name="T37" fmla="*/ 0 h 209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589"/>
                <a:gd name="T58" fmla="*/ 0 h 2097"/>
                <a:gd name="T59" fmla="*/ 1589 w 1589"/>
                <a:gd name="T60" fmla="*/ 2097 h 209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589" h="2097">
                  <a:moveTo>
                    <a:pt x="273" y="164"/>
                  </a:moveTo>
                  <a:lnTo>
                    <a:pt x="159" y="313"/>
                  </a:lnTo>
                  <a:lnTo>
                    <a:pt x="44" y="683"/>
                  </a:lnTo>
                  <a:lnTo>
                    <a:pt x="80" y="746"/>
                  </a:lnTo>
                  <a:lnTo>
                    <a:pt x="99" y="856"/>
                  </a:lnTo>
                  <a:lnTo>
                    <a:pt x="106" y="1016"/>
                  </a:lnTo>
                  <a:lnTo>
                    <a:pt x="126" y="1118"/>
                  </a:lnTo>
                  <a:lnTo>
                    <a:pt x="0" y="1330"/>
                  </a:lnTo>
                  <a:lnTo>
                    <a:pt x="53" y="1404"/>
                  </a:lnTo>
                  <a:lnTo>
                    <a:pt x="126" y="1441"/>
                  </a:lnTo>
                  <a:lnTo>
                    <a:pt x="135" y="1765"/>
                  </a:lnTo>
                  <a:lnTo>
                    <a:pt x="106" y="1882"/>
                  </a:lnTo>
                  <a:lnTo>
                    <a:pt x="106" y="1937"/>
                  </a:lnTo>
                  <a:lnTo>
                    <a:pt x="135" y="2007"/>
                  </a:lnTo>
                  <a:lnTo>
                    <a:pt x="171" y="2052"/>
                  </a:lnTo>
                  <a:lnTo>
                    <a:pt x="501" y="2097"/>
                  </a:lnTo>
                  <a:lnTo>
                    <a:pt x="1589" y="1035"/>
                  </a:lnTo>
                  <a:lnTo>
                    <a:pt x="398" y="0"/>
                  </a:lnTo>
                  <a:lnTo>
                    <a:pt x="273" y="164"/>
                  </a:lnTo>
                  <a:close/>
                </a:path>
              </a:pathLst>
            </a:custGeom>
            <a:solidFill>
              <a:srgbClr val="FFC98E"/>
            </a:solidFill>
            <a:ln w="9525">
              <a:noFill/>
              <a:round/>
              <a:headEnd/>
              <a:tailEnd/>
            </a:ln>
          </p:spPr>
          <p:txBody>
            <a:bodyPr/>
            <a:lstStyle/>
            <a:p>
              <a:endParaRPr lang="en-GB"/>
            </a:p>
          </p:txBody>
        </p:sp>
        <p:sp>
          <p:nvSpPr>
            <p:cNvPr id="34841" name="Freeform 1048"/>
            <p:cNvSpPr>
              <a:spLocks/>
            </p:cNvSpPr>
            <p:nvPr/>
          </p:nvSpPr>
          <p:spPr bwMode="auto">
            <a:xfrm>
              <a:off x="5231" y="3084"/>
              <a:ext cx="286" cy="287"/>
            </a:xfrm>
            <a:custGeom>
              <a:avLst/>
              <a:gdLst>
                <a:gd name="T0" fmla="*/ 0 w 1715"/>
                <a:gd name="T1" fmla="*/ 0 h 2005"/>
                <a:gd name="T2" fmla="*/ 0 w 1715"/>
                <a:gd name="T3" fmla="*/ 0 h 2005"/>
                <a:gd name="T4" fmla="*/ 0 w 1715"/>
                <a:gd name="T5" fmla="*/ 0 h 2005"/>
                <a:gd name="T6" fmla="*/ 0 w 1715"/>
                <a:gd name="T7" fmla="*/ 0 h 2005"/>
                <a:gd name="T8" fmla="*/ 0 w 1715"/>
                <a:gd name="T9" fmla="*/ 0 h 2005"/>
                <a:gd name="T10" fmla="*/ 0 w 1715"/>
                <a:gd name="T11" fmla="*/ 0 h 2005"/>
                <a:gd name="T12" fmla="*/ 0 w 1715"/>
                <a:gd name="T13" fmla="*/ 0 h 2005"/>
                <a:gd name="T14" fmla="*/ 0 w 1715"/>
                <a:gd name="T15" fmla="*/ 0 h 2005"/>
                <a:gd name="T16" fmla="*/ 0 w 1715"/>
                <a:gd name="T17" fmla="*/ 0 h 2005"/>
                <a:gd name="T18" fmla="*/ 0 w 1715"/>
                <a:gd name="T19" fmla="*/ 0 h 2005"/>
                <a:gd name="T20" fmla="*/ 0 w 1715"/>
                <a:gd name="T21" fmla="*/ 0 h 2005"/>
                <a:gd name="T22" fmla="*/ 0 w 1715"/>
                <a:gd name="T23" fmla="*/ 0 h 2005"/>
                <a:gd name="T24" fmla="*/ 0 w 1715"/>
                <a:gd name="T25" fmla="*/ 0 h 2005"/>
                <a:gd name="T26" fmla="*/ 0 w 1715"/>
                <a:gd name="T27" fmla="*/ 0 h 2005"/>
                <a:gd name="T28" fmla="*/ 0 w 1715"/>
                <a:gd name="T29" fmla="*/ 0 h 2005"/>
                <a:gd name="T30" fmla="*/ 0 w 1715"/>
                <a:gd name="T31" fmla="*/ 0 h 2005"/>
                <a:gd name="T32" fmla="*/ 0 w 1715"/>
                <a:gd name="T33" fmla="*/ 0 h 2005"/>
                <a:gd name="T34" fmla="*/ 0 w 1715"/>
                <a:gd name="T35" fmla="*/ 0 h 2005"/>
                <a:gd name="T36" fmla="*/ 0 w 1715"/>
                <a:gd name="T37" fmla="*/ 0 h 2005"/>
                <a:gd name="T38" fmla="*/ 0 w 1715"/>
                <a:gd name="T39" fmla="*/ 0 h 2005"/>
                <a:gd name="T40" fmla="*/ 0 w 1715"/>
                <a:gd name="T41" fmla="*/ 0 h 2005"/>
                <a:gd name="T42" fmla="*/ 0 w 1715"/>
                <a:gd name="T43" fmla="*/ 0 h 2005"/>
                <a:gd name="T44" fmla="*/ 0 w 1715"/>
                <a:gd name="T45" fmla="*/ 0 h 20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715"/>
                <a:gd name="T70" fmla="*/ 0 h 2005"/>
                <a:gd name="T71" fmla="*/ 1715 w 1715"/>
                <a:gd name="T72" fmla="*/ 2005 h 20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715" h="2005">
                  <a:moveTo>
                    <a:pt x="111" y="12"/>
                  </a:moveTo>
                  <a:lnTo>
                    <a:pt x="469" y="0"/>
                  </a:lnTo>
                  <a:lnTo>
                    <a:pt x="683" y="120"/>
                  </a:lnTo>
                  <a:lnTo>
                    <a:pt x="706" y="212"/>
                  </a:lnTo>
                  <a:lnTo>
                    <a:pt x="904" y="221"/>
                  </a:lnTo>
                  <a:lnTo>
                    <a:pt x="1099" y="363"/>
                  </a:lnTo>
                  <a:lnTo>
                    <a:pt x="1178" y="537"/>
                  </a:lnTo>
                  <a:lnTo>
                    <a:pt x="1261" y="502"/>
                  </a:lnTo>
                  <a:lnTo>
                    <a:pt x="1307" y="693"/>
                  </a:lnTo>
                  <a:lnTo>
                    <a:pt x="1406" y="717"/>
                  </a:lnTo>
                  <a:lnTo>
                    <a:pt x="1494" y="767"/>
                  </a:lnTo>
                  <a:lnTo>
                    <a:pt x="1494" y="945"/>
                  </a:lnTo>
                  <a:lnTo>
                    <a:pt x="1598" y="1048"/>
                  </a:lnTo>
                  <a:lnTo>
                    <a:pt x="1587" y="1239"/>
                  </a:lnTo>
                  <a:lnTo>
                    <a:pt x="1684" y="1356"/>
                  </a:lnTo>
                  <a:lnTo>
                    <a:pt x="1715" y="1430"/>
                  </a:lnTo>
                  <a:lnTo>
                    <a:pt x="1690" y="1515"/>
                  </a:lnTo>
                  <a:lnTo>
                    <a:pt x="1690" y="1615"/>
                  </a:lnTo>
                  <a:lnTo>
                    <a:pt x="1660" y="1698"/>
                  </a:lnTo>
                  <a:lnTo>
                    <a:pt x="1521" y="1773"/>
                  </a:lnTo>
                  <a:lnTo>
                    <a:pt x="1225" y="2005"/>
                  </a:lnTo>
                  <a:lnTo>
                    <a:pt x="0" y="113"/>
                  </a:lnTo>
                  <a:lnTo>
                    <a:pt x="111" y="12"/>
                  </a:lnTo>
                  <a:close/>
                </a:path>
              </a:pathLst>
            </a:custGeom>
            <a:solidFill>
              <a:srgbClr val="70230C"/>
            </a:solidFill>
            <a:ln w="9525">
              <a:noFill/>
              <a:round/>
              <a:headEnd/>
              <a:tailEnd/>
            </a:ln>
          </p:spPr>
          <p:txBody>
            <a:bodyPr/>
            <a:lstStyle/>
            <a:p>
              <a:endParaRPr lang="en-GB"/>
            </a:p>
          </p:txBody>
        </p:sp>
        <p:sp>
          <p:nvSpPr>
            <p:cNvPr id="34842" name="Freeform 1049"/>
            <p:cNvSpPr>
              <a:spLocks/>
            </p:cNvSpPr>
            <p:nvPr/>
          </p:nvSpPr>
          <p:spPr bwMode="auto">
            <a:xfrm>
              <a:off x="5106" y="3442"/>
              <a:ext cx="47" cy="19"/>
            </a:xfrm>
            <a:custGeom>
              <a:avLst/>
              <a:gdLst>
                <a:gd name="T0" fmla="*/ 0 w 287"/>
                <a:gd name="T1" fmla="*/ 0 h 134"/>
                <a:gd name="T2" fmla="*/ 0 w 287"/>
                <a:gd name="T3" fmla="*/ 0 h 134"/>
                <a:gd name="T4" fmla="*/ 0 w 287"/>
                <a:gd name="T5" fmla="*/ 0 h 134"/>
                <a:gd name="T6" fmla="*/ 0 w 287"/>
                <a:gd name="T7" fmla="*/ 0 h 134"/>
                <a:gd name="T8" fmla="*/ 0 w 287"/>
                <a:gd name="T9" fmla="*/ 0 h 134"/>
                <a:gd name="T10" fmla="*/ 0 w 287"/>
                <a:gd name="T11" fmla="*/ 0 h 134"/>
                <a:gd name="T12" fmla="*/ 0 60000 65536"/>
                <a:gd name="T13" fmla="*/ 0 60000 65536"/>
                <a:gd name="T14" fmla="*/ 0 60000 65536"/>
                <a:gd name="T15" fmla="*/ 0 60000 65536"/>
                <a:gd name="T16" fmla="*/ 0 60000 65536"/>
                <a:gd name="T17" fmla="*/ 0 60000 65536"/>
                <a:gd name="T18" fmla="*/ 0 w 287"/>
                <a:gd name="T19" fmla="*/ 0 h 134"/>
                <a:gd name="T20" fmla="*/ 287 w 287"/>
                <a:gd name="T21" fmla="*/ 134 h 134"/>
              </a:gdLst>
              <a:ahLst/>
              <a:cxnLst>
                <a:cxn ang="T12">
                  <a:pos x="T0" y="T1"/>
                </a:cxn>
                <a:cxn ang="T13">
                  <a:pos x="T2" y="T3"/>
                </a:cxn>
                <a:cxn ang="T14">
                  <a:pos x="T4" y="T5"/>
                </a:cxn>
                <a:cxn ang="T15">
                  <a:pos x="T6" y="T7"/>
                </a:cxn>
                <a:cxn ang="T16">
                  <a:pos x="T8" y="T9"/>
                </a:cxn>
                <a:cxn ang="T17">
                  <a:pos x="T10" y="T11"/>
                </a:cxn>
              </a:cxnLst>
              <a:rect l="T18" t="T19" r="T20" b="T21"/>
              <a:pathLst>
                <a:path w="287" h="134">
                  <a:moveTo>
                    <a:pt x="24" y="0"/>
                  </a:moveTo>
                  <a:lnTo>
                    <a:pt x="0" y="69"/>
                  </a:lnTo>
                  <a:lnTo>
                    <a:pt x="43" y="110"/>
                  </a:lnTo>
                  <a:lnTo>
                    <a:pt x="287" y="134"/>
                  </a:lnTo>
                  <a:lnTo>
                    <a:pt x="100" y="12"/>
                  </a:lnTo>
                  <a:lnTo>
                    <a:pt x="24" y="0"/>
                  </a:lnTo>
                  <a:close/>
                </a:path>
              </a:pathLst>
            </a:custGeom>
            <a:solidFill>
              <a:srgbClr val="FF0000"/>
            </a:solidFill>
            <a:ln w="9525">
              <a:noFill/>
              <a:round/>
              <a:headEnd/>
              <a:tailEnd/>
            </a:ln>
          </p:spPr>
          <p:txBody>
            <a:bodyPr/>
            <a:lstStyle/>
            <a:p>
              <a:endParaRPr lang="en-GB"/>
            </a:p>
          </p:txBody>
        </p:sp>
        <p:sp>
          <p:nvSpPr>
            <p:cNvPr id="34843" name="Freeform 1050"/>
            <p:cNvSpPr>
              <a:spLocks/>
            </p:cNvSpPr>
            <p:nvPr/>
          </p:nvSpPr>
          <p:spPr bwMode="auto">
            <a:xfrm>
              <a:off x="5156" y="3344"/>
              <a:ext cx="82" cy="27"/>
            </a:xfrm>
            <a:custGeom>
              <a:avLst/>
              <a:gdLst>
                <a:gd name="T0" fmla="*/ 0 w 487"/>
                <a:gd name="T1" fmla="*/ 0 h 191"/>
                <a:gd name="T2" fmla="*/ 0 w 487"/>
                <a:gd name="T3" fmla="*/ 0 h 191"/>
                <a:gd name="T4" fmla="*/ 0 w 487"/>
                <a:gd name="T5" fmla="*/ 0 h 191"/>
                <a:gd name="T6" fmla="*/ 0 w 487"/>
                <a:gd name="T7" fmla="*/ 0 h 191"/>
                <a:gd name="T8" fmla="*/ 0 w 487"/>
                <a:gd name="T9" fmla="*/ 0 h 191"/>
                <a:gd name="T10" fmla="*/ 0 w 487"/>
                <a:gd name="T11" fmla="*/ 0 h 191"/>
                <a:gd name="T12" fmla="*/ 0 w 487"/>
                <a:gd name="T13" fmla="*/ 0 h 191"/>
                <a:gd name="T14" fmla="*/ 0 60000 65536"/>
                <a:gd name="T15" fmla="*/ 0 60000 65536"/>
                <a:gd name="T16" fmla="*/ 0 60000 65536"/>
                <a:gd name="T17" fmla="*/ 0 60000 65536"/>
                <a:gd name="T18" fmla="*/ 0 60000 65536"/>
                <a:gd name="T19" fmla="*/ 0 60000 65536"/>
                <a:gd name="T20" fmla="*/ 0 60000 65536"/>
                <a:gd name="T21" fmla="*/ 0 w 487"/>
                <a:gd name="T22" fmla="*/ 0 h 191"/>
                <a:gd name="T23" fmla="*/ 487 w 487"/>
                <a:gd name="T24" fmla="*/ 191 h 19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87" h="191">
                  <a:moveTo>
                    <a:pt x="14" y="81"/>
                  </a:moveTo>
                  <a:lnTo>
                    <a:pt x="215" y="191"/>
                  </a:lnTo>
                  <a:lnTo>
                    <a:pt x="429" y="180"/>
                  </a:lnTo>
                  <a:lnTo>
                    <a:pt x="487" y="149"/>
                  </a:lnTo>
                  <a:lnTo>
                    <a:pt x="145" y="0"/>
                  </a:lnTo>
                  <a:lnTo>
                    <a:pt x="0" y="23"/>
                  </a:lnTo>
                  <a:lnTo>
                    <a:pt x="14" y="81"/>
                  </a:lnTo>
                  <a:close/>
                </a:path>
              </a:pathLst>
            </a:custGeom>
            <a:solidFill>
              <a:srgbClr val="00EAFF"/>
            </a:solidFill>
            <a:ln w="9525">
              <a:noFill/>
              <a:round/>
              <a:headEnd/>
              <a:tailEnd/>
            </a:ln>
          </p:spPr>
          <p:txBody>
            <a:bodyPr/>
            <a:lstStyle/>
            <a:p>
              <a:endParaRPr lang="en-GB"/>
            </a:p>
          </p:txBody>
        </p:sp>
        <p:sp>
          <p:nvSpPr>
            <p:cNvPr id="34844" name="Freeform 1051"/>
            <p:cNvSpPr>
              <a:spLocks/>
            </p:cNvSpPr>
            <p:nvPr/>
          </p:nvSpPr>
          <p:spPr bwMode="auto">
            <a:xfrm>
              <a:off x="5138" y="3328"/>
              <a:ext cx="122" cy="39"/>
            </a:xfrm>
            <a:custGeom>
              <a:avLst/>
              <a:gdLst>
                <a:gd name="T0" fmla="*/ 0 w 734"/>
                <a:gd name="T1" fmla="*/ 0 h 273"/>
                <a:gd name="T2" fmla="*/ 0 w 734"/>
                <a:gd name="T3" fmla="*/ 0 h 273"/>
                <a:gd name="T4" fmla="*/ 0 w 734"/>
                <a:gd name="T5" fmla="*/ 0 h 273"/>
                <a:gd name="T6" fmla="*/ 0 w 734"/>
                <a:gd name="T7" fmla="*/ 0 h 273"/>
                <a:gd name="T8" fmla="*/ 0 w 734"/>
                <a:gd name="T9" fmla="*/ 0 h 273"/>
                <a:gd name="T10" fmla="*/ 0 w 734"/>
                <a:gd name="T11" fmla="*/ 0 h 273"/>
                <a:gd name="T12" fmla="*/ 0 w 734"/>
                <a:gd name="T13" fmla="*/ 0 h 273"/>
                <a:gd name="T14" fmla="*/ 0 w 734"/>
                <a:gd name="T15" fmla="*/ 0 h 273"/>
                <a:gd name="T16" fmla="*/ 0 w 734"/>
                <a:gd name="T17" fmla="*/ 0 h 273"/>
                <a:gd name="T18" fmla="*/ 0 w 734"/>
                <a:gd name="T19" fmla="*/ 0 h 27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34"/>
                <a:gd name="T31" fmla="*/ 0 h 273"/>
                <a:gd name="T32" fmla="*/ 734 w 734"/>
                <a:gd name="T33" fmla="*/ 273 h 27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34" h="273">
                  <a:moveTo>
                    <a:pt x="24" y="85"/>
                  </a:moveTo>
                  <a:lnTo>
                    <a:pt x="0" y="49"/>
                  </a:lnTo>
                  <a:lnTo>
                    <a:pt x="20" y="15"/>
                  </a:lnTo>
                  <a:lnTo>
                    <a:pt x="35" y="0"/>
                  </a:lnTo>
                  <a:lnTo>
                    <a:pt x="444" y="58"/>
                  </a:lnTo>
                  <a:lnTo>
                    <a:pt x="734" y="273"/>
                  </a:lnTo>
                  <a:lnTo>
                    <a:pt x="444" y="144"/>
                  </a:lnTo>
                  <a:lnTo>
                    <a:pt x="141" y="92"/>
                  </a:lnTo>
                  <a:lnTo>
                    <a:pt x="42" y="100"/>
                  </a:lnTo>
                  <a:lnTo>
                    <a:pt x="24" y="85"/>
                  </a:lnTo>
                  <a:close/>
                </a:path>
              </a:pathLst>
            </a:custGeom>
            <a:solidFill>
              <a:srgbClr val="000000"/>
            </a:solidFill>
            <a:ln w="9525">
              <a:noFill/>
              <a:round/>
              <a:headEnd/>
              <a:tailEnd/>
            </a:ln>
          </p:spPr>
          <p:txBody>
            <a:bodyPr/>
            <a:lstStyle/>
            <a:p>
              <a:endParaRPr lang="en-GB"/>
            </a:p>
          </p:txBody>
        </p:sp>
        <p:sp>
          <p:nvSpPr>
            <p:cNvPr id="34845" name="Freeform 1052"/>
            <p:cNvSpPr>
              <a:spLocks/>
            </p:cNvSpPr>
            <p:nvPr/>
          </p:nvSpPr>
          <p:spPr bwMode="auto">
            <a:xfrm>
              <a:off x="5147" y="3352"/>
              <a:ext cx="117" cy="33"/>
            </a:xfrm>
            <a:custGeom>
              <a:avLst/>
              <a:gdLst>
                <a:gd name="T0" fmla="*/ 0 w 702"/>
                <a:gd name="T1" fmla="*/ 0 h 228"/>
                <a:gd name="T2" fmla="*/ 0 w 702"/>
                <a:gd name="T3" fmla="*/ 0 h 228"/>
                <a:gd name="T4" fmla="*/ 0 w 702"/>
                <a:gd name="T5" fmla="*/ 0 h 228"/>
                <a:gd name="T6" fmla="*/ 0 w 702"/>
                <a:gd name="T7" fmla="*/ 0 h 228"/>
                <a:gd name="T8" fmla="*/ 0 w 702"/>
                <a:gd name="T9" fmla="*/ 0 h 228"/>
                <a:gd name="T10" fmla="*/ 0 w 702"/>
                <a:gd name="T11" fmla="*/ 0 h 228"/>
                <a:gd name="T12" fmla="*/ 0 w 702"/>
                <a:gd name="T13" fmla="*/ 0 h 228"/>
                <a:gd name="T14" fmla="*/ 0 w 702"/>
                <a:gd name="T15" fmla="*/ 0 h 228"/>
                <a:gd name="T16" fmla="*/ 0 w 702"/>
                <a:gd name="T17" fmla="*/ 0 h 228"/>
                <a:gd name="T18" fmla="*/ 0 w 702"/>
                <a:gd name="T19" fmla="*/ 0 h 228"/>
                <a:gd name="T20" fmla="*/ 0 w 702"/>
                <a:gd name="T21" fmla="*/ 0 h 228"/>
                <a:gd name="T22" fmla="*/ 0 w 702"/>
                <a:gd name="T23" fmla="*/ 0 h 228"/>
                <a:gd name="T24" fmla="*/ 0 w 702"/>
                <a:gd name="T25" fmla="*/ 0 h 228"/>
                <a:gd name="T26" fmla="*/ 0 w 702"/>
                <a:gd name="T27" fmla="*/ 0 h 228"/>
                <a:gd name="T28" fmla="*/ 0 w 702"/>
                <a:gd name="T29" fmla="*/ 0 h 228"/>
                <a:gd name="T30" fmla="*/ 0 w 702"/>
                <a:gd name="T31" fmla="*/ 0 h 228"/>
                <a:gd name="T32" fmla="*/ 0 w 702"/>
                <a:gd name="T33" fmla="*/ 0 h 228"/>
                <a:gd name="T34" fmla="*/ 0 w 702"/>
                <a:gd name="T35" fmla="*/ 0 h 228"/>
                <a:gd name="T36" fmla="*/ 0 w 702"/>
                <a:gd name="T37" fmla="*/ 0 h 228"/>
                <a:gd name="T38" fmla="*/ 0 w 702"/>
                <a:gd name="T39" fmla="*/ 0 h 228"/>
                <a:gd name="T40" fmla="*/ 0 w 702"/>
                <a:gd name="T41" fmla="*/ 0 h 228"/>
                <a:gd name="T42" fmla="*/ 0 w 702"/>
                <a:gd name="T43" fmla="*/ 0 h 2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02"/>
                <a:gd name="T67" fmla="*/ 0 h 228"/>
                <a:gd name="T68" fmla="*/ 702 w 702"/>
                <a:gd name="T69" fmla="*/ 228 h 2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02" h="228">
                  <a:moveTo>
                    <a:pt x="95" y="0"/>
                  </a:moveTo>
                  <a:lnTo>
                    <a:pt x="0" y="57"/>
                  </a:lnTo>
                  <a:lnTo>
                    <a:pt x="0" y="82"/>
                  </a:lnTo>
                  <a:lnTo>
                    <a:pt x="60" y="104"/>
                  </a:lnTo>
                  <a:lnTo>
                    <a:pt x="119" y="104"/>
                  </a:lnTo>
                  <a:lnTo>
                    <a:pt x="218" y="213"/>
                  </a:lnTo>
                  <a:lnTo>
                    <a:pt x="256" y="228"/>
                  </a:lnTo>
                  <a:lnTo>
                    <a:pt x="335" y="228"/>
                  </a:lnTo>
                  <a:lnTo>
                    <a:pt x="396" y="213"/>
                  </a:lnTo>
                  <a:lnTo>
                    <a:pt x="431" y="187"/>
                  </a:lnTo>
                  <a:lnTo>
                    <a:pt x="469" y="171"/>
                  </a:lnTo>
                  <a:lnTo>
                    <a:pt x="451" y="146"/>
                  </a:lnTo>
                  <a:lnTo>
                    <a:pt x="528" y="127"/>
                  </a:lnTo>
                  <a:lnTo>
                    <a:pt x="610" y="198"/>
                  </a:lnTo>
                  <a:lnTo>
                    <a:pt x="702" y="151"/>
                  </a:lnTo>
                  <a:lnTo>
                    <a:pt x="661" y="79"/>
                  </a:lnTo>
                  <a:lnTo>
                    <a:pt x="597" y="52"/>
                  </a:lnTo>
                  <a:lnTo>
                    <a:pt x="484" y="104"/>
                  </a:lnTo>
                  <a:lnTo>
                    <a:pt x="344" y="109"/>
                  </a:lnTo>
                  <a:lnTo>
                    <a:pt x="279" y="104"/>
                  </a:lnTo>
                  <a:lnTo>
                    <a:pt x="165" y="40"/>
                  </a:lnTo>
                  <a:lnTo>
                    <a:pt x="95" y="0"/>
                  </a:lnTo>
                  <a:close/>
                </a:path>
              </a:pathLst>
            </a:custGeom>
            <a:solidFill>
              <a:srgbClr val="000000"/>
            </a:solidFill>
            <a:ln w="9525">
              <a:noFill/>
              <a:round/>
              <a:headEnd/>
              <a:tailEnd/>
            </a:ln>
          </p:spPr>
          <p:txBody>
            <a:bodyPr/>
            <a:lstStyle/>
            <a:p>
              <a:endParaRPr lang="en-GB"/>
            </a:p>
          </p:txBody>
        </p:sp>
        <p:sp>
          <p:nvSpPr>
            <p:cNvPr id="34846" name="Freeform 1053"/>
            <p:cNvSpPr>
              <a:spLocks/>
            </p:cNvSpPr>
            <p:nvPr/>
          </p:nvSpPr>
          <p:spPr bwMode="auto">
            <a:xfrm>
              <a:off x="5139" y="3341"/>
              <a:ext cx="94" cy="27"/>
            </a:xfrm>
            <a:custGeom>
              <a:avLst/>
              <a:gdLst>
                <a:gd name="T0" fmla="*/ 0 w 561"/>
                <a:gd name="T1" fmla="*/ 0 h 186"/>
                <a:gd name="T2" fmla="*/ 0 w 561"/>
                <a:gd name="T3" fmla="*/ 0 h 186"/>
                <a:gd name="T4" fmla="*/ 0 w 561"/>
                <a:gd name="T5" fmla="*/ 0 h 186"/>
                <a:gd name="T6" fmla="*/ 0 w 561"/>
                <a:gd name="T7" fmla="*/ 0 h 186"/>
                <a:gd name="T8" fmla="*/ 0 w 561"/>
                <a:gd name="T9" fmla="*/ 0 h 186"/>
                <a:gd name="T10" fmla="*/ 0 w 561"/>
                <a:gd name="T11" fmla="*/ 0 h 186"/>
                <a:gd name="T12" fmla="*/ 0 w 561"/>
                <a:gd name="T13" fmla="*/ 0 h 186"/>
                <a:gd name="T14" fmla="*/ 0 w 561"/>
                <a:gd name="T15" fmla="*/ 0 h 186"/>
                <a:gd name="T16" fmla="*/ 0 w 561"/>
                <a:gd name="T17" fmla="*/ 0 h 186"/>
                <a:gd name="T18" fmla="*/ 0 w 561"/>
                <a:gd name="T19" fmla="*/ 0 h 18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61"/>
                <a:gd name="T31" fmla="*/ 0 h 186"/>
                <a:gd name="T32" fmla="*/ 561 w 561"/>
                <a:gd name="T33" fmla="*/ 186 h 18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61" h="186">
                  <a:moveTo>
                    <a:pt x="33" y="8"/>
                  </a:moveTo>
                  <a:lnTo>
                    <a:pt x="0" y="41"/>
                  </a:lnTo>
                  <a:lnTo>
                    <a:pt x="48" y="146"/>
                  </a:lnTo>
                  <a:lnTo>
                    <a:pt x="185" y="67"/>
                  </a:lnTo>
                  <a:lnTo>
                    <a:pt x="257" y="62"/>
                  </a:lnTo>
                  <a:lnTo>
                    <a:pt x="526" y="186"/>
                  </a:lnTo>
                  <a:lnTo>
                    <a:pt x="561" y="181"/>
                  </a:lnTo>
                  <a:lnTo>
                    <a:pt x="266" y="35"/>
                  </a:lnTo>
                  <a:lnTo>
                    <a:pt x="167" y="0"/>
                  </a:lnTo>
                  <a:lnTo>
                    <a:pt x="33" y="8"/>
                  </a:lnTo>
                  <a:close/>
                </a:path>
              </a:pathLst>
            </a:custGeom>
            <a:solidFill>
              <a:srgbClr val="000000"/>
            </a:solidFill>
            <a:ln w="9525">
              <a:noFill/>
              <a:round/>
              <a:headEnd/>
              <a:tailEnd/>
            </a:ln>
          </p:spPr>
          <p:txBody>
            <a:bodyPr/>
            <a:lstStyle/>
            <a:p>
              <a:endParaRPr lang="en-GB"/>
            </a:p>
          </p:txBody>
        </p:sp>
        <p:sp>
          <p:nvSpPr>
            <p:cNvPr id="34847" name="Freeform 1054"/>
            <p:cNvSpPr>
              <a:spLocks/>
            </p:cNvSpPr>
            <p:nvPr/>
          </p:nvSpPr>
          <p:spPr bwMode="auto">
            <a:xfrm>
              <a:off x="5083" y="3305"/>
              <a:ext cx="87" cy="157"/>
            </a:xfrm>
            <a:custGeom>
              <a:avLst/>
              <a:gdLst>
                <a:gd name="T0" fmla="*/ 0 w 521"/>
                <a:gd name="T1" fmla="*/ 0 h 1098"/>
                <a:gd name="T2" fmla="*/ 0 w 521"/>
                <a:gd name="T3" fmla="*/ 0 h 1098"/>
                <a:gd name="T4" fmla="*/ 0 w 521"/>
                <a:gd name="T5" fmla="*/ 0 h 1098"/>
                <a:gd name="T6" fmla="*/ 0 w 521"/>
                <a:gd name="T7" fmla="*/ 0 h 1098"/>
                <a:gd name="T8" fmla="*/ 0 w 521"/>
                <a:gd name="T9" fmla="*/ 0 h 1098"/>
                <a:gd name="T10" fmla="*/ 0 w 521"/>
                <a:gd name="T11" fmla="*/ 0 h 1098"/>
                <a:gd name="T12" fmla="*/ 0 w 521"/>
                <a:gd name="T13" fmla="*/ 0 h 1098"/>
                <a:gd name="T14" fmla="*/ 0 w 521"/>
                <a:gd name="T15" fmla="*/ 0 h 1098"/>
                <a:gd name="T16" fmla="*/ 0 w 521"/>
                <a:gd name="T17" fmla="*/ 0 h 1098"/>
                <a:gd name="T18" fmla="*/ 0 w 521"/>
                <a:gd name="T19" fmla="*/ 0 h 1098"/>
                <a:gd name="T20" fmla="*/ 0 w 521"/>
                <a:gd name="T21" fmla="*/ 0 h 1098"/>
                <a:gd name="T22" fmla="*/ 0 w 521"/>
                <a:gd name="T23" fmla="*/ 0 h 1098"/>
                <a:gd name="T24" fmla="*/ 0 w 521"/>
                <a:gd name="T25" fmla="*/ 0 h 1098"/>
                <a:gd name="T26" fmla="*/ 0 w 521"/>
                <a:gd name="T27" fmla="*/ 0 h 1098"/>
                <a:gd name="T28" fmla="*/ 0 w 521"/>
                <a:gd name="T29" fmla="*/ 0 h 1098"/>
                <a:gd name="T30" fmla="*/ 0 w 521"/>
                <a:gd name="T31" fmla="*/ 0 h 1098"/>
                <a:gd name="T32" fmla="*/ 0 w 521"/>
                <a:gd name="T33" fmla="*/ 0 h 1098"/>
                <a:gd name="T34" fmla="*/ 0 w 521"/>
                <a:gd name="T35" fmla="*/ 0 h 1098"/>
                <a:gd name="T36" fmla="*/ 0 w 521"/>
                <a:gd name="T37" fmla="*/ 0 h 1098"/>
                <a:gd name="T38" fmla="*/ 0 w 521"/>
                <a:gd name="T39" fmla="*/ 0 h 1098"/>
                <a:gd name="T40" fmla="*/ 0 w 521"/>
                <a:gd name="T41" fmla="*/ 0 h 1098"/>
                <a:gd name="T42" fmla="*/ 0 w 521"/>
                <a:gd name="T43" fmla="*/ 0 h 1098"/>
                <a:gd name="T44" fmla="*/ 0 w 521"/>
                <a:gd name="T45" fmla="*/ 0 h 1098"/>
                <a:gd name="T46" fmla="*/ 0 w 521"/>
                <a:gd name="T47" fmla="*/ 0 h 1098"/>
                <a:gd name="T48" fmla="*/ 0 w 521"/>
                <a:gd name="T49" fmla="*/ 0 h 1098"/>
                <a:gd name="T50" fmla="*/ 0 w 521"/>
                <a:gd name="T51" fmla="*/ 0 h 1098"/>
                <a:gd name="T52" fmla="*/ 0 w 521"/>
                <a:gd name="T53" fmla="*/ 0 h 1098"/>
                <a:gd name="T54" fmla="*/ 0 w 521"/>
                <a:gd name="T55" fmla="*/ 0 h 1098"/>
                <a:gd name="T56" fmla="*/ 0 w 521"/>
                <a:gd name="T57" fmla="*/ 0 h 1098"/>
                <a:gd name="T58" fmla="*/ 0 w 521"/>
                <a:gd name="T59" fmla="*/ 0 h 1098"/>
                <a:gd name="T60" fmla="*/ 0 w 521"/>
                <a:gd name="T61" fmla="*/ 0 h 1098"/>
                <a:gd name="T62" fmla="*/ 0 w 521"/>
                <a:gd name="T63" fmla="*/ 0 h 1098"/>
                <a:gd name="T64" fmla="*/ 0 w 521"/>
                <a:gd name="T65" fmla="*/ 0 h 1098"/>
                <a:gd name="T66" fmla="*/ 0 w 521"/>
                <a:gd name="T67" fmla="*/ 0 h 1098"/>
                <a:gd name="T68" fmla="*/ 0 w 521"/>
                <a:gd name="T69" fmla="*/ 0 h 1098"/>
                <a:gd name="T70" fmla="*/ 0 w 521"/>
                <a:gd name="T71" fmla="*/ 0 h 1098"/>
                <a:gd name="T72" fmla="*/ 0 w 521"/>
                <a:gd name="T73" fmla="*/ 0 h 1098"/>
                <a:gd name="T74" fmla="*/ 0 w 521"/>
                <a:gd name="T75" fmla="*/ 0 h 109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21"/>
                <a:gd name="T115" fmla="*/ 0 h 1098"/>
                <a:gd name="T116" fmla="*/ 521 w 521"/>
                <a:gd name="T117" fmla="*/ 1098 h 109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21" h="1098">
                  <a:moveTo>
                    <a:pt x="143" y="125"/>
                  </a:moveTo>
                  <a:lnTo>
                    <a:pt x="85" y="138"/>
                  </a:lnTo>
                  <a:lnTo>
                    <a:pt x="51" y="164"/>
                  </a:lnTo>
                  <a:lnTo>
                    <a:pt x="119" y="236"/>
                  </a:lnTo>
                  <a:lnTo>
                    <a:pt x="193" y="269"/>
                  </a:lnTo>
                  <a:lnTo>
                    <a:pt x="208" y="294"/>
                  </a:lnTo>
                  <a:lnTo>
                    <a:pt x="119" y="464"/>
                  </a:lnTo>
                  <a:lnTo>
                    <a:pt x="0" y="644"/>
                  </a:lnTo>
                  <a:lnTo>
                    <a:pt x="16" y="679"/>
                  </a:lnTo>
                  <a:lnTo>
                    <a:pt x="85" y="747"/>
                  </a:lnTo>
                  <a:lnTo>
                    <a:pt x="143" y="765"/>
                  </a:lnTo>
                  <a:lnTo>
                    <a:pt x="85" y="881"/>
                  </a:lnTo>
                  <a:lnTo>
                    <a:pt x="153" y="970"/>
                  </a:lnTo>
                  <a:lnTo>
                    <a:pt x="219" y="977"/>
                  </a:lnTo>
                  <a:lnTo>
                    <a:pt x="369" y="1070"/>
                  </a:lnTo>
                  <a:lnTo>
                    <a:pt x="521" y="1098"/>
                  </a:lnTo>
                  <a:lnTo>
                    <a:pt x="464" y="1062"/>
                  </a:lnTo>
                  <a:lnTo>
                    <a:pt x="327" y="985"/>
                  </a:lnTo>
                  <a:lnTo>
                    <a:pt x="245" y="937"/>
                  </a:lnTo>
                  <a:lnTo>
                    <a:pt x="184" y="916"/>
                  </a:lnTo>
                  <a:lnTo>
                    <a:pt x="377" y="848"/>
                  </a:lnTo>
                  <a:lnTo>
                    <a:pt x="418" y="756"/>
                  </a:lnTo>
                  <a:lnTo>
                    <a:pt x="384" y="687"/>
                  </a:lnTo>
                  <a:lnTo>
                    <a:pt x="351" y="782"/>
                  </a:lnTo>
                  <a:lnTo>
                    <a:pt x="317" y="792"/>
                  </a:lnTo>
                  <a:lnTo>
                    <a:pt x="269" y="723"/>
                  </a:lnTo>
                  <a:lnTo>
                    <a:pt x="226" y="723"/>
                  </a:lnTo>
                  <a:lnTo>
                    <a:pt x="135" y="728"/>
                  </a:lnTo>
                  <a:lnTo>
                    <a:pt x="76" y="713"/>
                  </a:lnTo>
                  <a:lnTo>
                    <a:pt x="27" y="654"/>
                  </a:lnTo>
                  <a:lnTo>
                    <a:pt x="226" y="294"/>
                  </a:lnTo>
                  <a:lnTo>
                    <a:pt x="252" y="246"/>
                  </a:lnTo>
                  <a:lnTo>
                    <a:pt x="245" y="210"/>
                  </a:lnTo>
                  <a:lnTo>
                    <a:pt x="208" y="125"/>
                  </a:lnTo>
                  <a:lnTo>
                    <a:pt x="68" y="0"/>
                  </a:lnTo>
                  <a:lnTo>
                    <a:pt x="58" y="23"/>
                  </a:lnTo>
                  <a:lnTo>
                    <a:pt x="119" y="93"/>
                  </a:lnTo>
                  <a:lnTo>
                    <a:pt x="143" y="125"/>
                  </a:lnTo>
                  <a:close/>
                </a:path>
              </a:pathLst>
            </a:custGeom>
            <a:solidFill>
              <a:srgbClr val="000000"/>
            </a:solidFill>
            <a:ln w="9525">
              <a:noFill/>
              <a:round/>
              <a:headEnd/>
              <a:tailEnd/>
            </a:ln>
          </p:spPr>
          <p:txBody>
            <a:bodyPr/>
            <a:lstStyle/>
            <a:p>
              <a:endParaRPr lang="en-GB"/>
            </a:p>
          </p:txBody>
        </p:sp>
        <p:sp>
          <p:nvSpPr>
            <p:cNvPr id="34848" name="Freeform 1055"/>
            <p:cNvSpPr>
              <a:spLocks/>
            </p:cNvSpPr>
            <p:nvPr/>
          </p:nvSpPr>
          <p:spPr bwMode="auto">
            <a:xfrm>
              <a:off x="5102" y="3336"/>
              <a:ext cx="5" cy="34"/>
            </a:xfrm>
            <a:custGeom>
              <a:avLst/>
              <a:gdLst>
                <a:gd name="T0" fmla="*/ 0 w 31"/>
                <a:gd name="T1" fmla="*/ 0 h 238"/>
                <a:gd name="T2" fmla="*/ 0 w 31"/>
                <a:gd name="T3" fmla="*/ 0 h 238"/>
                <a:gd name="T4" fmla="*/ 0 w 31"/>
                <a:gd name="T5" fmla="*/ 0 h 238"/>
                <a:gd name="T6" fmla="*/ 0 w 31"/>
                <a:gd name="T7" fmla="*/ 0 h 238"/>
                <a:gd name="T8" fmla="*/ 0 w 31"/>
                <a:gd name="T9" fmla="*/ 0 h 238"/>
                <a:gd name="T10" fmla="*/ 0 w 31"/>
                <a:gd name="T11" fmla="*/ 0 h 238"/>
                <a:gd name="T12" fmla="*/ 0 w 31"/>
                <a:gd name="T13" fmla="*/ 0 h 238"/>
                <a:gd name="T14" fmla="*/ 0 60000 65536"/>
                <a:gd name="T15" fmla="*/ 0 60000 65536"/>
                <a:gd name="T16" fmla="*/ 0 60000 65536"/>
                <a:gd name="T17" fmla="*/ 0 60000 65536"/>
                <a:gd name="T18" fmla="*/ 0 60000 65536"/>
                <a:gd name="T19" fmla="*/ 0 60000 65536"/>
                <a:gd name="T20" fmla="*/ 0 60000 65536"/>
                <a:gd name="T21" fmla="*/ 0 w 31"/>
                <a:gd name="T22" fmla="*/ 0 h 238"/>
                <a:gd name="T23" fmla="*/ 31 w 31"/>
                <a:gd name="T24" fmla="*/ 238 h 2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1" h="238">
                  <a:moveTo>
                    <a:pt x="14" y="0"/>
                  </a:moveTo>
                  <a:lnTo>
                    <a:pt x="0" y="101"/>
                  </a:lnTo>
                  <a:lnTo>
                    <a:pt x="23" y="238"/>
                  </a:lnTo>
                  <a:lnTo>
                    <a:pt x="31" y="193"/>
                  </a:lnTo>
                  <a:lnTo>
                    <a:pt x="23" y="101"/>
                  </a:lnTo>
                  <a:lnTo>
                    <a:pt x="31" y="9"/>
                  </a:lnTo>
                  <a:lnTo>
                    <a:pt x="14" y="0"/>
                  </a:lnTo>
                  <a:close/>
                </a:path>
              </a:pathLst>
            </a:custGeom>
            <a:solidFill>
              <a:srgbClr val="000000"/>
            </a:solidFill>
            <a:ln w="9525">
              <a:noFill/>
              <a:round/>
              <a:headEnd/>
              <a:tailEnd/>
            </a:ln>
          </p:spPr>
          <p:txBody>
            <a:bodyPr/>
            <a:lstStyle/>
            <a:p>
              <a:endParaRPr lang="en-GB"/>
            </a:p>
          </p:txBody>
        </p:sp>
        <p:sp>
          <p:nvSpPr>
            <p:cNvPr id="34849" name="Freeform 1056"/>
            <p:cNvSpPr>
              <a:spLocks/>
            </p:cNvSpPr>
            <p:nvPr/>
          </p:nvSpPr>
          <p:spPr bwMode="auto">
            <a:xfrm>
              <a:off x="5110" y="3384"/>
              <a:ext cx="15" cy="16"/>
            </a:xfrm>
            <a:custGeom>
              <a:avLst/>
              <a:gdLst>
                <a:gd name="T0" fmla="*/ 0 w 93"/>
                <a:gd name="T1" fmla="*/ 0 h 112"/>
                <a:gd name="T2" fmla="*/ 0 w 93"/>
                <a:gd name="T3" fmla="*/ 0 h 112"/>
                <a:gd name="T4" fmla="*/ 0 w 93"/>
                <a:gd name="T5" fmla="*/ 0 h 112"/>
                <a:gd name="T6" fmla="*/ 0 w 93"/>
                <a:gd name="T7" fmla="*/ 0 h 112"/>
                <a:gd name="T8" fmla="*/ 0 w 93"/>
                <a:gd name="T9" fmla="*/ 0 h 112"/>
                <a:gd name="T10" fmla="*/ 0 w 93"/>
                <a:gd name="T11" fmla="*/ 0 h 112"/>
                <a:gd name="T12" fmla="*/ 0 60000 65536"/>
                <a:gd name="T13" fmla="*/ 0 60000 65536"/>
                <a:gd name="T14" fmla="*/ 0 60000 65536"/>
                <a:gd name="T15" fmla="*/ 0 60000 65536"/>
                <a:gd name="T16" fmla="*/ 0 60000 65536"/>
                <a:gd name="T17" fmla="*/ 0 60000 65536"/>
                <a:gd name="T18" fmla="*/ 0 w 93"/>
                <a:gd name="T19" fmla="*/ 0 h 112"/>
                <a:gd name="T20" fmla="*/ 93 w 93"/>
                <a:gd name="T21" fmla="*/ 112 h 112"/>
              </a:gdLst>
              <a:ahLst/>
              <a:cxnLst>
                <a:cxn ang="T12">
                  <a:pos x="T0" y="T1"/>
                </a:cxn>
                <a:cxn ang="T13">
                  <a:pos x="T2" y="T3"/>
                </a:cxn>
                <a:cxn ang="T14">
                  <a:pos x="T4" y="T5"/>
                </a:cxn>
                <a:cxn ang="T15">
                  <a:pos x="T6" y="T7"/>
                </a:cxn>
                <a:cxn ang="T16">
                  <a:pos x="T8" y="T9"/>
                </a:cxn>
                <a:cxn ang="T17">
                  <a:pos x="T10" y="T11"/>
                </a:cxn>
              </a:cxnLst>
              <a:rect l="T18" t="T19" r="T20" b="T21"/>
              <a:pathLst>
                <a:path w="93" h="112">
                  <a:moveTo>
                    <a:pt x="76" y="0"/>
                  </a:moveTo>
                  <a:lnTo>
                    <a:pt x="0" y="84"/>
                  </a:lnTo>
                  <a:lnTo>
                    <a:pt x="19" y="112"/>
                  </a:lnTo>
                  <a:lnTo>
                    <a:pt x="93" y="75"/>
                  </a:lnTo>
                  <a:lnTo>
                    <a:pt x="93" y="25"/>
                  </a:lnTo>
                  <a:lnTo>
                    <a:pt x="76" y="0"/>
                  </a:lnTo>
                  <a:close/>
                </a:path>
              </a:pathLst>
            </a:custGeom>
            <a:solidFill>
              <a:srgbClr val="000000"/>
            </a:solidFill>
            <a:ln w="9525">
              <a:noFill/>
              <a:round/>
              <a:headEnd/>
              <a:tailEnd/>
            </a:ln>
          </p:spPr>
          <p:txBody>
            <a:bodyPr/>
            <a:lstStyle/>
            <a:p>
              <a:endParaRPr lang="en-GB"/>
            </a:p>
          </p:txBody>
        </p:sp>
        <p:sp>
          <p:nvSpPr>
            <p:cNvPr id="34850" name="Freeform 1057"/>
            <p:cNvSpPr>
              <a:spLocks/>
            </p:cNvSpPr>
            <p:nvPr/>
          </p:nvSpPr>
          <p:spPr bwMode="auto">
            <a:xfrm>
              <a:off x="5100" y="3441"/>
              <a:ext cx="67" cy="26"/>
            </a:xfrm>
            <a:custGeom>
              <a:avLst/>
              <a:gdLst>
                <a:gd name="T0" fmla="*/ 0 w 403"/>
                <a:gd name="T1" fmla="*/ 0 h 179"/>
                <a:gd name="T2" fmla="*/ 0 w 403"/>
                <a:gd name="T3" fmla="*/ 0 h 179"/>
                <a:gd name="T4" fmla="*/ 0 w 403"/>
                <a:gd name="T5" fmla="*/ 0 h 179"/>
                <a:gd name="T6" fmla="*/ 0 w 403"/>
                <a:gd name="T7" fmla="*/ 0 h 179"/>
                <a:gd name="T8" fmla="*/ 0 w 403"/>
                <a:gd name="T9" fmla="*/ 0 h 179"/>
                <a:gd name="T10" fmla="*/ 0 w 403"/>
                <a:gd name="T11" fmla="*/ 0 h 179"/>
                <a:gd name="T12" fmla="*/ 0 w 403"/>
                <a:gd name="T13" fmla="*/ 0 h 179"/>
                <a:gd name="T14" fmla="*/ 0 w 403"/>
                <a:gd name="T15" fmla="*/ 0 h 179"/>
                <a:gd name="T16" fmla="*/ 0 w 403"/>
                <a:gd name="T17" fmla="*/ 0 h 179"/>
                <a:gd name="T18" fmla="*/ 0 w 403"/>
                <a:gd name="T19" fmla="*/ 0 h 179"/>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03"/>
                <a:gd name="T31" fmla="*/ 0 h 179"/>
                <a:gd name="T32" fmla="*/ 403 w 403"/>
                <a:gd name="T33" fmla="*/ 179 h 17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03" h="179">
                  <a:moveTo>
                    <a:pt x="84" y="18"/>
                  </a:moveTo>
                  <a:lnTo>
                    <a:pt x="67" y="78"/>
                  </a:lnTo>
                  <a:lnTo>
                    <a:pt x="126" y="94"/>
                  </a:lnTo>
                  <a:lnTo>
                    <a:pt x="247" y="118"/>
                  </a:lnTo>
                  <a:lnTo>
                    <a:pt x="403" y="146"/>
                  </a:lnTo>
                  <a:lnTo>
                    <a:pt x="247" y="179"/>
                  </a:lnTo>
                  <a:lnTo>
                    <a:pt x="84" y="179"/>
                  </a:lnTo>
                  <a:lnTo>
                    <a:pt x="0" y="78"/>
                  </a:lnTo>
                  <a:lnTo>
                    <a:pt x="43" y="0"/>
                  </a:lnTo>
                  <a:lnTo>
                    <a:pt x="84" y="18"/>
                  </a:lnTo>
                  <a:close/>
                </a:path>
              </a:pathLst>
            </a:custGeom>
            <a:solidFill>
              <a:srgbClr val="000000"/>
            </a:solidFill>
            <a:ln w="9525">
              <a:noFill/>
              <a:round/>
              <a:headEnd/>
              <a:tailEnd/>
            </a:ln>
          </p:spPr>
          <p:txBody>
            <a:bodyPr/>
            <a:lstStyle/>
            <a:p>
              <a:endParaRPr lang="en-GB"/>
            </a:p>
          </p:txBody>
        </p:sp>
        <p:sp>
          <p:nvSpPr>
            <p:cNvPr id="34851" name="Freeform 1058"/>
            <p:cNvSpPr>
              <a:spLocks/>
            </p:cNvSpPr>
            <p:nvPr/>
          </p:nvSpPr>
          <p:spPr bwMode="auto">
            <a:xfrm>
              <a:off x="5092" y="3458"/>
              <a:ext cx="100" cy="123"/>
            </a:xfrm>
            <a:custGeom>
              <a:avLst/>
              <a:gdLst>
                <a:gd name="T0" fmla="*/ 0 w 601"/>
                <a:gd name="T1" fmla="*/ 0 h 859"/>
                <a:gd name="T2" fmla="*/ 0 w 601"/>
                <a:gd name="T3" fmla="*/ 0 h 859"/>
                <a:gd name="T4" fmla="*/ 0 w 601"/>
                <a:gd name="T5" fmla="*/ 0 h 859"/>
                <a:gd name="T6" fmla="*/ 0 w 601"/>
                <a:gd name="T7" fmla="*/ 0 h 859"/>
                <a:gd name="T8" fmla="*/ 0 w 601"/>
                <a:gd name="T9" fmla="*/ 0 h 859"/>
                <a:gd name="T10" fmla="*/ 0 w 601"/>
                <a:gd name="T11" fmla="*/ 0 h 859"/>
                <a:gd name="T12" fmla="*/ 0 w 601"/>
                <a:gd name="T13" fmla="*/ 0 h 859"/>
                <a:gd name="T14" fmla="*/ 0 w 601"/>
                <a:gd name="T15" fmla="*/ 0 h 859"/>
                <a:gd name="T16" fmla="*/ 0 w 601"/>
                <a:gd name="T17" fmla="*/ 0 h 859"/>
                <a:gd name="T18" fmla="*/ 0 w 601"/>
                <a:gd name="T19" fmla="*/ 0 h 859"/>
                <a:gd name="T20" fmla="*/ 0 w 601"/>
                <a:gd name="T21" fmla="*/ 0 h 859"/>
                <a:gd name="T22" fmla="*/ 0 w 601"/>
                <a:gd name="T23" fmla="*/ 0 h 859"/>
                <a:gd name="T24" fmla="*/ 0 w 601"/>
                <a:gd name="T25" fmla="*/ 0 h 859"/>
                <a:gd name="T26" fmla="*/ 0 w 601"/>
                <a:gd name="T27" fmla="*/ 0 h 859"/>
                <a:gd name="T28" fmla="*/ 0 w 601"/>
                <a:gd name="T29" fmla="*/ 0 h 859"/>
                <a:gd name="T30" fmla="*/ 0 w 601"/>
                <a:gd name="T31" fmla="*/ 0 h 859"/>
                <a:gd name="T32" fmla="*/ 0 w 601"/>
                <a:gd name="T33" fmla="*/ 0 h 859"/>
                <a:gd name="T34" fmla="*/ 0 w 601"/>
                <a:gd name="T35" fmla="*/ 0 h 859"/>
                <a:gd name="T36" fmla="*/ 0 w 601"/>
                <a:gd name="T37" fmla="*/ 0 h 859"/>
                <a:gd name="T38" fmla="*/ 0 w 601"/>
                <a:gd name="T39" fmla="*/ 0 h 85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601"/>
                <a:gd name="T61" fmla="*/ 0 h 859"/>
                <a:gd name="T62" fmla="*/ 601 w 601"/>
                <a:gd name="T63" fmla="*/ 859 h 85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601" h="859">
                  <a:moveTo>
                    <a:pt x="92" y="0"/>
                  </a:moveTo>
                  <a:lnTo>
                    <a:pt x="61" y="153"/>
                  </a:lnTo>
                  <a:lnTo>
                    <a:pt x="68" y="215"/>
                  </a:lnTo>
                  <a:lnTo>
                    <a:pt x="102" y="292"/>
                  </a:lnTo>
                  <a:lnTo>
                    <a:pt x="300" y="399"/>
                  </a:lnTo>
                  <a:lnTo>
                    <a:pt x="34" y="572"/>
                  </a:lnTo>
                  <a:lnTo>
                    <a:pt x="17" y="598"/>
                  </a:lnTo>
                  <a:lnTo>
                    <a:pt x="0" y="837"/>
                  </a:lnTo>
                  <a:lnTo>
                    <a:pt x="7" y="859"/>
                  </a:lnTo>
                  <a:lnTo>
                    <a:pt x="41" y="598"/>
                  </a:lnTo>
                  <a:lnTo>
                    <a:pt x="68" y="572"/>
                  </a:lnTo>
                  <a:lnTo>
                    <a:pt x="601" y="292"/>
                  </a:lnTo>
                  <a:lnTo>
                    <a:pt x="601" y="262"/>
                  </a:lnTo>
                  <a:lnTo>
                    <a:pt x="458" y="324"/>
                  </a:lnTo>
                  <a:lnTo>
                    <a:pt x="285" y="324"/>
                  </a:lnTo>
                  <a:lnTo>
                    <a:pt x="127" y="262"/>
                  </a:lnTo>
                  <a:lnTo>
                    <a:pt x="84" y="187"/>
                  </a:lnTo>
                  <a:lnTo>
                    <a:pt x="84" y="136"/>
                  </a:lnTo>
                  <a:lnTo>
                    <a:pt x="116" y="8"/>
                  </a:lnTo>
                  <a:lnTo>
                    <a:pt x="92" y="0"/>
                  </a:lnTo>
                  <a:close/>
                </a:path>
              </a:pathLst>
            </a:custGeom>
            <a:solidFill>
              <a:srgbClr val="000000"/>
            </a:solidFill>
            <a:ln w="9525">
              <a:noFill/>
              <a:round/>
              <a:headEnd/>
              <a:tailEnd/>
            </a:ln>
          </p:spPr>
          <p:txBody>
            <a:bodyPr/>
            <a:lstStyle/>
            <a:p>
              <a:endParaRPr lang="en-GB"/>
            </a:p>
          </p:txBody>
        </p:sp>
        <p:sp>
          <p:nvSpPr>
            <p:cNvPr id="34852" name="Freeform 1059"/>
            <p:cNvSpPr>
              <a:spLocks/>
            </p:cNvSpPr>
            <p:nvPr/>
          </p:nvSpPr>
          <p:spPr bwMode="auto">
            <a:xfrm>
              <a:off x="5047" y="3081"/>
              <a:ext cx="473" cy="468"/>
            </a:xfrm>
            <a:custGeom>
              <a:avLst/>
              <a:gdLst>
                <a:gd name="T0" fmla="*/ 0 w 2841"/>
                <a:gd name="T1" fmla="*/ 0 h 3279"/>
                <a:gd name="T2" fmla="*/ 0 w 2841"/>
                <a:gd name="T3" fmla="*/ 0 h 3279"/>
                <a:gd name="T4" fmla="*/ 0 w 2841"/>
                <a:gd name="T5" fmla="*/ 0 h 3279"/>
                <a:gd name="T6" fmla="*/ 0 w 2841"/>
                <a:gd name="T7" fmla="*/ 0 h 3279"/>
                <a:gd name="T8" fmla="*/ 0 w 2841"/>
                <a:gd name="T9" fmla="*/ 0 h 3279"/>
                <a:gd name="T10" fmla="*/ 0 w 2841"/>
                <a:gd name="T11" fmla="*/ 0 h 3279"/>
                <a:gd name="T12" fmla="*/ 0 w 2841"/>
                <a:gd name="T13" fmla="*/ 0 h 3279"/>
                <a:gd name="T14" fmla="*/ 0 w 2841"/>
                <a:gd name="T15" fmla="*/ 0 h 3279"/>
                <a:gd name="T16" fmla="*/ 0 w 2841"/>
                <a:gd name="T17" fmla="*/ 0 h 3279"/>
                <a:gd name="T18" fmla="*/ 0 w 2841"/>
                <a:gd name="T19" fmla="*/ 0 h 3279"/>
                <a:gd name="T20" fmla="*/ 0 w 2841"/>
                <a:gd name="T21" fmla="*/ 0 h 3279"/>
                <a:gd name="T22" fmla="*/ 0 w 2841"/>
                <a:gd name="T23" fmla="*/ 0 h 3279"/>
                <a:gd name="T24" fmla="*/ 0 w 2841"/>
                <a:gd name="T25" fmla="*/ 0 h 3279"/>
                <a:gd name="T26" fmla="*/ 0 w 2841"/>
                <a:gd name="T27" fmla="*/ 0 h 3279"/>
                <a:gd name="T28" fmla="*/ 0 w 2841"/>
                <a:gd name="T29" fmla="*/ 0 h 3279"/>
                <a:gd name="T30" fmla="*/ 0 w 2841"/>
                <a:gd name="T31" fmla="*/ 0 h 3279"/>
                <a:gd name="T32" fmla="*/ 0 w 2841"/>
                <a:gd name="T33" fmla="*/ 0 h 3279"/>
                <a:gd name="T34" fmla="*/ 0 w 2841"/>
                <a:gd name="T35" fmla="*/ 0 h 3279"/>
                <a:gd name="T36" fmla="*/ 0 w 2841"/>
                <a:gd name="T37" fmla="*/ 0 h 3279"/>
                <a:gd name="T38" fmla="*/ 0 w 2841"/>
                <a:gd name="T39" fmla="*/ 0 h 3279"/>
                <a:gd name="T40" fmla="*/ 0 w 2841"/>
                <a:gd name="T41" fmla="*/ 0 h 3279"/>
                <a:gd name="T42" fmla="*/ 0 w 2841"/>
                <a:gd name="T43" fmla="*/ 0 h 3279"/>
                <a:gd name="T44" fmla="*/ 0 w 2841"/>
                <a:gd name="T45" fmla="*/ 0 h 3279"/>
                <a:gd name="T46" fmla="*/ 0 w 2841"/>
                <a:gd name="T47" fmla="*/ 0 h 3279"/>
                <a:gd name="T48" fmla="*/ 0 w 2841"/>
                <a:gd name="T49" fmla="*/ 0 h 3279"/>
                <a:gd name="T50" fmla="*/ 0 w 2841"/>
                <a:gd name="T51" fmla="*/ 0 h 3279"/>
                <a:gd name="T52" fmla="*/ 0 w 2841"/>
                <a:gd name="T53" fmla="*/ 0 h 3279"/>
                <a:gd name="T54" fmla="*/ 0 w 2841"/>
                <a:gd name="T55" fmla="*/ 0 h 3279"/>
                <a:gd name="T56" fmla="*/ 0 w 2841"/>
                <a:gd name="T57" fmla="*/ 0 h 3279"/>
                <a:gd name="T58" fmla="*/ 0 w 2841"/>
                <a:gd name="T59" fmla="*/ 0 h 3279"/>
                <a:gd name="T60" fmla="*/ 0 w 2841"/>
                <a:gd name="T61" fmla="*/ 0 h 3279"/>
                <a:gd name="T62" fmla="*/ 0 w 2841"/>
                <a:gd name="T63" fmla="*/ 0 h 3279"/>
                <a:gd name="T64" fmla="*/ 0 w 2841"/>
                <a:gd name="T65" fmla="*/ 0 h 3279"/>
                <a:gd name="T66" fmla="*/ 0 w 2841"/>
                <a:gd name="T67" fmla="*/ 0 h 3279"/>
                <a:gd name="T68" fmla="*/ 0 w 2841"/>
                <a:gd name="T69" fmla="*/ 0 h 3279"/>
                <a:gd name="T70" fmla="*/ 0 w 2841"/>
                <a:gd name="T71" fmla="*/ 0 h 3279"/>
                <a:gd name="T72" fmla="*/ 0 w 2841"/>
                <a:gd name="T73" fmla="*/ 0 h 3279"/>
                <a:gd name="T74" fmla="*/ 0 w 2841"/>
                <a:gd name="T75" fmla="*/ 0 h 3279"/>
                <a:gd name="T76" fmla="*/ 0 w 2841"/>
                <a:gd name="T77" fmla="*/ 0 h 3279"/>
                <a:gd name="T78" fmla="*/ 0 w 2841"/>
                <a:gd name="T79" fmla="*/ 0 h 3279"/>
                <a:gd name="T80" fmla="*/ 0 w 2841"/>
                <a:gd name="T81" fmla="*/ 0 h 3279"/>
                <a:gd name="T82" fmla="*/ 0 w 2841"/>
                <a:gd name="T83" fmla="*/ 0 h 3279"/>
                <a:gd name="T84" fmla="*/ 0 w 2841"/>
                <a:gd name="T85" fmla="*/ 0 h 3279"/>
                <a:gd name="T86" fmla="*/ 0 w 2841"/>
                <a:gd name="T87" fmla="*/ 0 h 3279"/>
                <a:gd name="T88" fmla="*/ 0 w 2841"/>
                <a:gd name="T89" fmla="*/ 0 h 3279"/>
                <a:gd name="T90" fmla="*/ 0 w 2841"/>
                <a:gd name="T91" fmla="*/ 0 h 3279"/>
                <a:gd name="T92" fmla="*/ 0 w 2841"/>
                <a:gd name="T93" fmla="*/ 0 h 3279"/>
                <a:gd name="T94" fmla="*/ 0 w 2841"/>
                <a:gd name="T95" fmla="*/ 0 h 3279"/>
                <a:gd name="T96" fmla="*/ 0 w 2841"/>
                <a:gd name="T97" fmla="*/ 0 h 3279"/>
                <a:gd name="T98" fmla="*/ 0 w 2841"/>
                <a:gd name="T99" fmla="*/ 0 h 3279"/>
                <a:gd name="T100" fmla="*/ 0 w 2841"/>
                <a:gd name="T101" fmla="*/ 0 h 3279"/>
                <a:gd name="T102" fmla="*/ 0 w 2841"/>
                <a:gd name="T103" fmla="*/ 0 h 3279"/>
                <a:gd name="T104" fmla="*/ 0 w 2841"/>
                <a:gd name="T105" fmla="*/ 0 h 3279"/>
                <a:gd name="T106" fmla="*/ 0 w 2841"/>
                <a:gd name="T107" fmla="*/ 0 h 3279"/>
                <a:gd name="T108" fmla="*/ 0 w 2841"/>
                <a:gd name="T109" fmla="*/ 0 h 3279"/>
                <a:gd name="T110" fmla="*/ 0 w 2841"/>
                <a:gd name="T111" fmla="*/ 0 h 3279"/>
                <a:gd name="T112" fmla="*/ 0 w 2841"/>
                <a:gd name="T113" fmla="*/ 0 h 3279"/>
                <a:gd name="T114" fmla="*/ 0 w 2841"/>
                <a:gd name="T115" fmla="*/ 0 h 3279"/>
                <a:gd name="T116" fmla="*/ 0 w 2841"/>
                <a:gd name="T117" fmla="*/ 0 h 3279"/>
                <a:gd name="T118" fmla="*/ 0 w 2841"/>
                <a:gd name="T119" fmla="*/ 0 h 3279"/>
                <a:gd name="T120" fmla="*/ 0 w 2841"/>
                <a:gd name="T121" fmla="*/ 0 h 327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841"/>
                <a:gd name="T184" fmla="*/ 0 h 3279"/>
                <a:gd name="T185" fmla="*/ 2841 w 2841"/>
                <a:gd name="T186" fmla="*/ 3279 h 327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841" h="3279">
                  <a:moveTo>
                    <a:pt x="545" y="1194"/>
                  </a:moveTo>
                  <a:lnTo>
                    <a:pt x="580" y="1194"/>
                  </a:lnTo>
                  <a:lnTo>
                    <a:pt x="595" y="1199"/>
                  </a:lnTo>
                  <a:lnTo>
                    <a:pt x="602" y="1224"/>
                  </a:lnTo>
                  <a:lnTo>
                    <a:pt x="602" y="1241"/>
                  </a:lnTo>
                  <a:lnTo>
                    <a:pt x="580" y="1277"/>
                  </a:lnTo>
                  <a:lnTo>
                    <a:pt x="569" y="1319"/>
                  </a:lnTo>
                  <a:lnTo>
                    <a:pt x="587" y="1346"/>
                  </a:lnTo>
                  <a:lnTo>
                    <a:pt x="621" y="1361"/>
                  </a:lnTo>
                  <a:lnTo>
                    <a:pt x="668" y="1361"/>
                  </a:lnTo>
                  <a:lnTo>
                    <a:pt x="739" y="1337"/>
                  </a:lnTo>
                  <a:lnTo>
                    <a:pt x="811" y="1286"/>
                  </a:lnTo>
                  <a:lnTo>
                    <a:pt x="811" y="1361"/>
                  </a:lnTo>
                  <a:lnTo>
                    <a:pt x="840" y="1474"/>
                  </a:lnTo>
                  <a:lnTo>
                    <a:pt x="887" y="1537"/>
                  </a:lnTo>
                  <a:lnTo>
                    <a:pt x="946" y="1569"/>
                  </a:lnTo>
                  <a:lnTo>
                    <a:pt x="1015" y="1576"/>
                  </a:lnTo>
                  <a:lnTo>
                    <a:pt x="1053" y="1569"/>
                  </a:lnTo>
                  <a:lnTo>
                    <a:pt x="1222" y="1991"/>
                  </a:lnTo>
                  <a:lnTo>
                    <a:pt x="1222" y="2263"/>
                  </a:lnTo>
                  <a:lnTo>
                    <a:pt x="937" y="2470"/>
                  </a:lnTo>
                  <a:lnTo>
                    <a:pt x="972" y="2564"/>
                  </a:lnTo>
                  <a:lnTo>
                    <a:pt x="739" y="2963"/>
                  </a:lnTo>
                  <a:lnTo>
                    <a:pt x="881" y="2912"/>
                  </a:lnTo>
                  <a:lnTo>
                    <a:pt x="870" y="2843"/>
                  </a:lnTo>
                  <a:lnTo>
                    <a:pt x="923" y="2769"/>
                  </a:lnTo>
                  <a:lnTo>
                    <a:pt x="1107" y="2769"/>
                  </a:lnTo>
                  <a:lnTo>
                    <a:pt x="1314" y="3038"/>
                  </a:lnTo>
                  <a:lnTo>
                    <a:pt x="1465" y="3103"/>
                  </a:lnTo>
                  <a:lnTo>
                    <a:pt x="1144" y="2750"/>
                  </a:lnTo>
                  <a:lnTo>
                    <a:pt x="1298" y="2615"/>
                  </a:lnTo>
                  <a:lnTo>
                    <a:pt x="1381" y="2674"/>
                  </a:lnTo>
                  <a:lnTo>
                    <a:pt x="1338" y="2599"/>
                  </a:lnTo>
                  <a:lnTo>
                    <a:pt x="1162" y="2564"/>
                  </a:lnTo>
                  <a:lnTo>
                    <a:pt x="1162" y="2539"/>
                  </a:lnTo>
                  <a:lnTo>
                    <a:pt x="1298" y="2409"/>
                  </a:lnTo>
                  <a:lnTo>
                    <a:pt x="1548" y="2605"/>
                  </a:lnTo>
                  <a:lnTo>
                    <a:pt x="1533" y="2692"/>
                  </a:lnTo>
                  <a:lnTo>
                    <a:pt x="1608" y="3279"/>
                  </a:lnTo>
                  <a:lnTo>
                    <a:pt x="1689" y="3084"/>
                  </a:lnTo>
                  <a:lnTo>
                    <a:pt x="1588" y="2581"/>
                  </a:lnTo>
                  <a:lnTo>
                    <a:pt x="1439" y="2477"/>
                  </a:lnTo>
                  <a:lnTo>
                    <a:pt x="1553" y="2342"/>
                  </a:lnTo>
                  <a:lnTo>
                    <a:pt x="1588" y="2539"/>
                  </a:lnTo>
                  <a:lnTo>
                    <a:pt x="1571" y="2238"/>
                  </a:lnTo>
                  <a:lnTo>
                    <a:pt x="1588" y="2179"/>
                  </a:lnTo>
                  <a:lnTo>
                    <a:pt x="1653" y="2155"/>
                  </a:lnTo>
                  <a:lnTo>
                    <a:pt x="1689" y="2164"/>
                  </a:lnTo>
                  <a:lnTo>
                    <a:pt x="1698" y="2097"/>
                  </a:lnTo>
                  <a:lnTo>
                    <a:pt x="1780" y="2086"/>
                  </a:lnTo>
                  <a:lnTo>
                    <a:pt x="1848" y="2070"/>
                  </a:lnTo>
                  <a:lnTo>
                    <a:pt x="1915" y="2018"/>
                  </a:lnTo>
                  <a:lnTo>
                    <a:pt x="1959" y="1978"/>
                  </a:lnTo>
                  <a:lnTo>
                    <a:pt x="2002" y="2026"/>
                  </a:lnTo>
                  <a:lnTo>
                    <a:pt x="2041" y="2070"/>
                  </a:lnTo>
                  <a:lnTo>
                    <a:pt x="2097" y="2102"/>
                  </a:lnTo>
                  <a:lnTo>
                    <a:pt x="2164" y="2112"/>
                  </a:lnTo>
                  <a:lnTo>
                    <a:pt x="2134" y="2155"/>
                  </a:lnTo>
                  <a:lnTo>
                    <a:pt x="2116" y="2205"/>
                  </a:lnTo>
                  <a:lnTo>
                    <a:pt x="2124" y="2274"/>
                  </a:lnTo>
                  <a:lnTo>
                    <a:pt x="2160" y="2316"/>
                  </a:lnTo>
                  <a:lnTo>
                    <a:pt x="2201" y="2325"/>
                  </a:lnTo>
                  <a:lnTo>
                    <a:pt x="2201" y="2391"/>
                  </a:lnTo>
                  <a:lnTo>
                    <a:pt x="2184" y="2470"/>
                  </a:lnTo>
                  <a:lnTo>
                    <a:pt x="2160" y="2512"/>
                  </a:lnTo>
                  <a:lnTo>
                    <a:pt x="1823" y="2891"/>
                  </a:lnTo>
                  <a:lnTo>
                    <a:pt x="1823" y="2931"/>
                  </a:lnTo>
                  <a:lnTo>
                    <a:pt x="1992" y="2760"/>
                  </a:lnTo>
                  <a:lnTo>
                    <a:pt x="2140" y="2882"/>
                  </a:lnTo>
                  <a:lnTo>
                    <a:pt x="2277" y="2869"/>
                  </a:lnTo>
                  <a:lnTo>
                    <a:pt x="2408" y="2817"/>
                  </a:lnTo>
                  <a:lnTo>
                    <a:pt x="2441" y="2775"/>
                  </a:lnTo>
                  <a:lnTo>
                    <a:pt x="2364" y="2787"/>
                  </a:lnTo>
                  <a:lnTo>
                    <a:pt x="2332" y="2769"/>
                  </a:lnTo>
                  <a:lnTo>
                    <a:pt x="2324" y="2715"/>
                  </a:lnTo>
                  <a:lnTo>
                    <a:pt x="2342" y="2674"/>
                  </a:lnTo>
                  <a:lnTo>
                    <a:pt x="2376" y="2621"/>
                  </a:lnTo>
                  <a:lnTo>
                    <a:pt x="2465" y="2581"/>
                  </a:lnTo>
                  <a:lnTo>
                    <a:pt x="2482" y="2546"/>
                  </a:lnTo>
                  <a:lnTo>
                    <a:pt x="2460" y="2506"/>
                  </a:lnTo>
                  <a:lnTo>
                    <a:pt x="2516" y="2512"/>
                  </a:lnTo>
                  <a:lnTo>
                    <a:pt x="2567" y="2444"/>
                  </a:lnTo>
                  <a:lnTo>
                    <a:pt x="2511" y="2385"/>
                  </a:lnTo>
                  <a:lnTo>
                    <a:pt x="2536" y="2342"/>
                  </a:lnTo>
                  <a:lnTo>
                    <a:pt x="2650" y="2325"/>
                  </a:lnTo>
                  <a:lnTo>
                    <a:pt x="2601" y="2274"/>
                  </a:lnTo>
                  <a:lnTo>
                    <a:pt x="2516" y="2274"/>
                  </a:lnTo>
                  <a:lnTo>
                    <a:pt x="2551" y="2223"/>
                  </a:lnTo>
                  <a:lnTo>
                    <a:pt x="2622" y="2179"/>
                  </a:lnTo>
                  <a:lnTo>
                    <a:pt x="2717" y="2127"/>
                  </a:lnTo>
                  <a:lnTo>
                    <a:pt x="2770" y="2050"/>
                  </a:lnTo>
                  <a:lnTo>
                    <a:pt x="2800" y="1956"/>
                  </a:lnTo>
                  <a:lnTo>
                    <a:pt x="2759" y="1889"/>
                  </a:lnTo>
                  <a:lnTo>
                    <a:pt x="2694" y="1874"/>
                  </a:lnTo>
                  <a:lnTo>
                    <a:pt x="2622" y="1884"/>
                  </a:lnTo>
                  <a:lnTo>
                    <a:pt x="2675" y="1830"/>
                  </a:lnTo>
                  <a:lnTo>
                    <a:pt x="2657" y="1788"/>
                  </a:lnTo>
                  <a:lnTo>
                    <a:pt x="2791" y="1704"/>
                  </a:lnTo>
                  <a:lnTo>
                    <a:pt x="2826" y="1592"/>
                  </a:lnTo>
                  <a:lnTo>
                    <a:pt x="2812" y="1541"/>
                  </a:lnTo>
                  <a:lnTo>
                    <a:pt x="2841" y="1462"/>
                  </a:lnTo>
                  <a:lnTo>
                    <a:pt x="2791" y="1361"/>
                  </a:lnTo>
                  <a:lnTo>
                    <a:pt x="2815" y="1438"/>
                  </a:lnTo>
                  <a:lnTo>
                    <a:pt x="2812" y="1500"/>
                  </a:lnTo>
                  <a:lnTo>
                    <a:pt x="2770" y="1541"/>
                  </a:lnTo>
                  <a:lnTo>
                    <a:pt x="2709" y="1620"/>
                  </a:lnTo>
                  <a:lnTo>
                    <a:pt x="2791" y="1557"/>
                  </a:lnTo>
                  <a:lnTo>
                    <a:pt x="2791" y="1620"/>
                  </a:lnTo>
                  <a:lnTo>
                    <a:pt x="2770" y="1676"/>
                  </a:lnTo>
                  <a:lnTo>
                    <a:pt x="2702" y="1745"/>
                  </a:lnTo>
                  <a:lnTo>
                    <a:pt x="2608" y="1779"/>
                  </a:lnTo>
                  <a:lnTo>
                    <a:pt x="2511" y="1797"/>
                  </a:lnTo>
                  <a:lnTo>
                    <a:pt x="2551" y="1676"/>
                  </a:lnTo>
                  <a:lnTo>
                    <a:pt x="2516" y="1576"/>
                  </a:lnTo>
                  <a:lnTo>
                    <a:pt x="2551" y="1480"/>
                  </a:lnTo>
                  <a:lnTo>
                    <a:pt x="2499" y="1429"/>
                  </a:lnTo>
                  <a:lnTo>
                    <a:pt x="2292" y="1462"/>
                  </a:lnTo>
                  <a:lnTo>
                    <a:pt x="2408" y="1354"/>
                  </a:lnTo>
                  <a:lnTo>
                    <a:pt x="2352" y="1259"/>
                  </a:lnTo>
                  <a:lnTo>
                    <a:pt x="2232" y="1241"/>
                  </a:lnTo>
                  <a:lnTo>
                    <a:pt x="2084" y="1253"/>
                  </a:lnTo>
                  <a:lnTo>
                    <a:pt x="2175" y="1142"/>
                  </a:lnTo>
                  <a:lnTo>
                    <a:pt x="2450" y="1090"/>
                  </a:lnTo>
                  <a:lnTo>
                    <a:pt x="2441" y="1048"/>
                  </a:lnTo>
                  <a:lnTo>
                    <a:pt x="2242" y="1023"/>
                  </a:lnTo>
                  <a:lnTo>
                    <a:pt x="2140" y="902"/>
                  </a:lnTo>
                  <a:lnTo>
                    <a:pt x="2385" y="910"/>
                  </a:lnTo>
                  <a:lnTo>
                    <a:pt x="2432" y="817"/>
                  </a:lnTo>
                  <a:lnTo>
                    <a:pt x="2277" y="605"/>
                  </a:lnTo>
                  <a:lnTo>
                    <a:pt x="1872" y="511"/>
                  </a:lnTo>
                  <a:lnTo>
                    <a:pt x="1780" y="587"/>
                  </a:lnTo>
                  <a:lnTo>
                    <a:pt x="1698" y="571"/>
                  </a:lnTo>
                  <a:lnTo>
                    <a:pt x="1809" y="435"/>
                  </a:lnTo>
                  <a:lnTo>
                    <a:pt x="1813" y="290"/>
                  </a:lnTo>
                  <a:lnTo>
                    <a:pt x="1731" y="179"/>
                  </a:lnTo>
                  <a:lnTo>
                    <a:pt x="1631" y="179"/>
                  </a:lnTo>
                  <a:lnTo>
                    <a:pt x="1614" y="373"/>
                  </a:lnTo>
                  <a:lnTo>
                    <a:pt x="1565" y="167"/>
                  </a:lnTo>
                  <a:lnTo>
                    <a:pt x="1523" y="239"/>
                  </a:lnTo>
                  <a:lnTo>
                    <a:pt x="1465" y="125"/>
                  </a:lnTo>
                  <a:lnTo>
                    <a:pt x="1348" y="137"/>
                  </a:lnTo>
                  <a:lnTo>
                    <a:pt x="1273" y="229"/>
                  </a:lnTo>
                  <a:lnTo>
                    <a:pt x="1263" y="108"/>
                  </a:lnTo>
                  <a:lnTo>
                    <a:pt x="1189" y="108"/>
                  </a:lnTo>
                  <a:lnTo>
                    <a:pt x="1273" y="0"/>
                  </a:lnTo>
                  <a:lnTo>
                    <a:pt x="1121" y="72"/>
                  </a:lnTo>
                  <a:lnTo>
                    <a:pt x="925" y="126"/>
                  </a:lnTo>
                  <a:lnTo>
                    <a:pt x="811" y="272"/>
                  </a:lnTo>
                  <a:lnTo>
                    <a:pt x="622" y="272"/>
                  </a:lnTo>
                  <a:lnTo>
                    <a:pt x="565" y="400"/>
                  </a:lnTo>
                  <a:lnTo>
                    <a:pt x="565" y="452"/>
                  </a:lnTo>
                  <a:lnTo>
                    <a:pt x="422" y="387"/>
                  </a:lnTo>
                  <a:lnTo>
                    <a:pt x="245" y="502"/>
                  </a:lnTo>
                  <a:lnTo>
                    <a:pt x="212" y="669"/>
                  </a:lnTo>
                  <a:lnTo>
                    <a:pt x="171" y="517"/>
                  </a:lnTo>
                  <a:lnTo>
                    <a:pt x="75" y="669"/>
                  </a:lnTo>
                  <a:lnTo>
                    <a:pt x="75" y="737"/>
                  </a:lnTo>
                  <a:lnTo>
                    <a:pt x="125" y="832"/>
                  </a:lnTo>
                  <a:lnTo>
                    <a:pt x="143" y="883"/>
                  </a:lnTo>
                  <a:lnTo>
                    <a:pt x="91" y="939"/>
                  </a:lnTo>
                  <a:lnTo>
                    <a:pt x="0" y="866"/>
                  </a:lnTo>
                  <a:lnTo>
                    <a:pt x="46" y="988"/>
                  </a:lnTo>
                  <a:lnTo>
                    <a:pt x="111" y="1081"/>
                  </a:lnTo>
                  <a:lnTo>
                    <a:pt x="75" y="1147"/>
                  </a:lnTo>
                  <a:lnTo>
                    <a:pt x="118" y="1259"/>
                  </a:lnTo>
                  <a:lnTo>
                    <a:pt x="61" y="1241"/>
                  </a:lnTo>
                  <a:lnTo>
                    <a:pt x="46" y="1194"/>
                  </a:lnTo>
                  <a:lnTo>
                    <a:pt x="46" y="1105"/>
                  </a:lnTo>
                  <a:lnTo>
                    <a:pt x="0" y="1184"/>
                  </a:lnTo>
                  <a:lnTo>
                    <a:pt x="46" y="1311"/>
                  </a:lnTo>
                  <a:lnTo>
                    <a:pt x="128" y="1337"/>
                  </a:lnTo>
                  <a:lnTo>
                    <a:pt x="136" y="1429"/>
                  </a:lnTo>
                  <a:lnTo>
                    <a:pt x="212" y="1480"/>
                  </a:lnTo>
                  <a:lnTo>
                    <a:pt x="269" y="1438"/>
                  </a:lnTo>
                  <a:lnTo>
                    <a:pt x="303" y="1510"/>
                  </a:lnTo>
                  <a:lnTo>
                    <a:pt x="411" y="1218"/>
                  </a:lnTo>
                  <a:lnTo>
                    <a:pt x="478" y="1147"/>
                  </a:lnTo>
                  <a:lnTo>
                    <a:pt x="487" y="1184"/>
                  </a:lnTo>
                  <a:lnTo>
                    <a:pt x="511" y="1158"/>
                  </a:lnTo>
                  <a:lnTo>
                    <a:pt x="511" y="1055"/>
                  </a:lnTo>
                  <a:lnTo>
                    <a:pt x="554" y="1120"/>
                  </a:lnTo>
                  <a:lnTo>
                    <a:pt x="535" y="1158"/>
                  </a:lnTo>
                  <a:lnTo>
                    <a:pt x="545" y="1194"/>
                  </a:lnTo>
                  <a:close/>
                </a:path>
              </a:pathLst>
            </a:custGeom>
            <a:solidFill>
              <a:srgbClr val="000000"/>
            </a:solidFill>
            <a:ln w="9525">
              <a:noFill/>
              <a:round/>
              <a:headEnd/>
              <a:tailEnd/>
            </a:ln>
          </p:spPr>
          <p:txBody>
            <a:bodyPr/>
            <a:lstStyle/>
            <a:p>
              <a:endParaRPr lang="en-GB"/>
            </a:p>
          </p:txBody>
        </p:sp>
        <p:sp>
          <p:nvSpPr>
            <p:cNvPr id="34853" name="Freeform 1060"/>
            <p:cNvSpPr>
              <a:spLocks/>
            </p:cNvSpPr>
            <p:nvPr/>
          </p:nvSpPr>
          <p:spPr bwMode="auto">
            <a:xfrm>
              <a:off x="5254" y="3083"/>
              <a:ext cx="251" cy="191"/>
            </a:xfrm>
            <a:custGeom>
              <a:avLst/>
              <a:gdLst>
                <a:gd name="T0" fmla="*/ 0 w 1507"/>
                <a:gd name="T1" fmla="*/ 0 h 1342"/>
                <a:gd name="T2" fmla="*/ 0 w 1507"/>
                <a:gd name="T3" fmla="*/ 0 h 1342"/>
                <a:gd name="T4" fmla="*/ 0 w 1507"/>
                <a:gd name="T5" fmla="*/ 0 h 1342"/>
                <a:gd name="T6" fmla="*/ 0 w 1507"/>
                <a:gd name="T7" fmla="*/ 0 h 1342"/>
                <a:gd name="T8" fmla="*/ 0 w 1507"/>
                <a:gd name="T9" fmla="*/ 0 h 1342"/>
                <a:gd name="T10" fmla="*/ 0 w 1507"/>
                <a:gd name="T11" fmla="*/ 0 h 1342"/>
                <a:gd name="T12" fmla="*/ 0 w 1507"/>
                <a:gd name="T13" fmla="*/ 0 h 1342"/>
                <a:gd name="T14" fmla="*/ 0 w 1507"/>
                <a:gd name="T15" fmla="*/ 0 h 1342"/>
                <a:gd name="T16" fmla="*/ 0 w 1507"/>
                <a:gd name="T17" fmla="*/ 0 h 1342"/>
                <a:gd name="T18" fmla="*/ 0 w 1507"/>
                <a:gd name="T19" fmla="*/ 0 h 1342"/>
                <a:gd name="T20" fmla="*/ 0 w 1507"/>
                <a:gd name="T21" fmla="*/ 0 h 1342"/>
                <a:gd name="T22" fmla="*/ 0 w 1507"/>
                <a:gd name="T23" fmla="*/ 0 h 1342"/>
                <a:gd name="T24" fmla="*/ 0 w 1507"/>
                <a:gd name="T25" fmla="*/ 0 h 1342"/>
                <a:gd name="T26" fmla="*/ 0 w 1507"/>
                <a:gd name="T27" fmla="*/ 0 h 1342"/>
                <a:gd name="T28" fmla="*/ 0 w 1507"/>
                <a:gd name="T29" fmla="*/ 0 h 1342"/>
                <a:gd name="T30" fmla="*/ 0 w 1507"/>
                <a:gd name="T31" fmla="*/ 0 h 1342"/>
                <a:gd name="T32" fmla="*/ 0 w 1507"/>
                <a:gd name="T33" fmla="*/ 0 h 1342"/>
                <a:gd name="T34" fmla="*/ 0 w 1507"/>
                <a:gd name="T35" fmla="*/ 0 h 1342"/>
                <a:gd name="T36" fmla="*/ 0 w 1507"/>
                <a:gd name="T37" fmla="*/ 0 h 1342"/>
                <a:gd name="T38" fmla="*/ 0 w 1507"/>
                <a:gd name="T39" fmla="*/ 0 h 1342"/>
                <a:gd name="T40" fmla="*/ 0 w 1507"/>
                <a:gd name="T41" fmla="*/ 0 h 1342"/>
                <a:gd name="T42" fmla="*/ 0 w 1507"/>
                <a:gd name="T43" fmla="*/ 0 h 1342"/>
                <a:gd name="T44" fmla="*/ 0 w 1507"/>
                <a:gd name="T45" fmla="*/ 0 h 1342"/>
                <a:gd name="T46" fmla="*/ 0 w 1507"/>
                <a:gd name="T47" fmla="*/ 0 h 1342"/>
                <a:gd name="T48" fmla="*/ 0 w 1507"/>
                <a:gd name="T49" fmla="*/ 0 h 1342"/>
                <a:gd name="T50" fmla="*/ 0 w 1507"/>
                <a:gd name="T51" fmla="*/ 0 h 1342"/>
                <a:gd name="T52" fmla="*/ 0 w 1507"/>
                <a:gd name="T53" fmla="*/ 0 h 1342"/>
                <a:gd name="T54" fmla="*/ 0 w 1507"/>
                <a:gd name="T55" fmla="*/ 0 h 1342"/>
                <a:gd name="T56" fmla="*/ 0 w 1507"/>
                <a:gd name="T57" fmla="*/ 0 h 1342"/>
                <a:gd name="T58" fmla="*/ 0 w 1507"/>
                <a:gd name="T59" fmla="*/ 0 h 1342"/>
                <a:gd name="T60" fmla="*/ 0 w 1507"/>
                <a:gd name="T61" fmla="*/ 0 h 1342"/>
                <a:gd name="T62" fmla="*/ 0 w 1507"/>
                <a:gd name="T63" fmla="*/ 0 h 1342"/>
                <a:gd name="T64" fmla="*/ 0 w 1507"/>
                <a:gd name="T65" fmla="*/ 0 h 1342"/>
                <a:gd name="T66" fmla="*/ 0 w 1507"/>
                <a:gd name="T67" fmla="*/ 0 h 1342"/>
                <a:gd name="T68" fmla="*/ 0 w 1507"/>
                <a:gd name="T69" fmla="*/ 0 h 1342"/>
                <a:gd name="T70" fmla="*/ 0 w 1507"/>
                <a:gd name="T71" fmla="*/ 0 h 1342"/>
                <a:gd name="T72" fmla="*/ 0 w 1507"/>
                <a:gd name="T73" fmla="*/ 0 h 1342"/>
                <a:gd name="T74" fmla="*/ 0 w 1507"/>
                <a:gd name="T75" fmla="*/ 0 h 1342"/>
                <a:gd name="T76" fmla="*/ 0 w 1507"/>
                <a:gd name="T77" fmla="*/ 0 h 134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507"/>
                <a:gd name="T118" fmla="*/ 0 h 1342"/>
                <a:gd name="T119" fmla="*/ 1507 w 1507"/>
                <a:gd name="T120" fmla="*/ 1342 h 134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507" h="1342">
                  <a:moveTo>
                    <a:pt x="0" y="24"/>
                  </a:moveTo>
                  <a:lnTo>
                    <a:pt x="345" y="0"/>
                  </a:lnTo>
                  <a:lnTo>
                    <a:pt x="599" y="114"/>
                  </a:lnTo>
                  <a:lnTo>
                    <a:pt x="599" y="209"/>
                  </a:lnTo>
                  <a:lnTo>
                    <a:pt x="798" y="227"/>
                  </a:lnTo>
                  <a:lnTo>
                    <a:pt x="989" y="353"/>
                  </a:lnTo>
                  <a:lnTo>
                    <a:pt x="1039" y="522"/>
                  </a:lnTo>
                  <a:lnTo>
                    <a:pt x="1133" y="499"/>
                  </a:lnTo>
                  <a:lnTo>
                    <a:pt x="1189" y="687"/>
                  </a:lnTo>
                  <a:lnTo>
                    <a:pt x="1282" y="687"/>
                  </a:lnTo>
                  <a:lnTo>
                    <a:pt x="1373" y="790"/>
                  </a:lnTo>
                  <a:lnTo>
                    <a:pt x="1373" y="912"/>
                  </a:lnTo>
                  <a:lnTo>
                    <a:pt x="1466" y="1011"/>
                  </a:lnTo>
                  <a:lnTo>
                    <a:pt x="1466" y="1265"/>
                  </a:lnTo>
                  <a:lnTo>
                    <a:pt x="1507" y="1342"/>
                  </a:lnTo>
                  <a:lnTo>
                    <a:pt x="1414" y="1316"/>
                  </a:lnTo>
                  <a:lnTo>
                    <a:pt x="1332" y="1342"/>
                  </a:lnTo>
                  <a:lnTo>
                    <a:pt x="1293" y="1316"/>
                  </a:lnTo>
                  <a:lnTo>
                    <a:pt x="1414" y="1289"/>
                  </a:lnTo>
                  <a:lnTo>
                    <a:pt x="1440" y="1130"/>
                  </a:lnTo>
                  <a:lnTo>
                    <a:pt x="1407" y="1060"/>
                  </a:lnTo>
                  <a:lnTo>
                    <a:pt x="1342" y="1108"/>
                  </a:lnTo>
                  <a:lnTo>
                    <a:pt x="1358" y="996"/>
                  </a:lnTo>
                  <a:lnTo>
                    <a:pt x="1299" y="932"/>
                  </a:lnTo>
                  <a:lnTo>
                    <a:pt x="1342" y="854"/>
                  </a:lnTo>
                  <a:lnTo>
                    <a:pt x="1342" y="779"/>
                  </a:lnTo>
                  <a:lnTo>
                    <a:pt x="1273" y="725"/>
                  </a:lnTo>
                  <a:lnTo>
                    <a:pt x="1174" y="805"/>
                  </a:lnTo>
                  <a:lnTo>
                    <a:pt x="1121" y="549"/>
                  </a:lnTo>
                  <a:lnTo>
                    <a:pt x="1034" y="559"/>
                  </a:lnTo>
                  <a:lnTo>
                    <a:pt x="973" y="412"/>
                  </a:lnTo>
                  <a:lnTo>
                    <a:pt x="906" y="447"/>
                  </a:lnTo>
                  <a:lnTo>
                    <a:pt x="844" y="329"/>
                  </a:lnTo>
                  <a:lnTo>
                    <a:pt x="657" y="311"/>
                  </a:lnTo>
                  <a:lnTo>
                    <a:pt x="698" y="235"/>
                  </a:lnTo>
                  <a:lnTo>
                    <a:pt x="566" y="253"/>
                  </a:lnTo>
                  <a:lnTo>
                    <a:pt x="463" y="87"/>
                  </a:lnTo>
                  <a:lnTo>
                    <a:pt x="276" y="51"/>
                  </a:lnTo>
                  <a:lnTo>
                    <a:pt x="0" y="24"/>
                  </a:lnTo>
                  <a:close/>
                </a:path>
              </a:pathLst>
            </a:custGeom>
            <a:solidFill>
              <a:srgbClr val="000000"/>
            </a:solidFill>
            <a:ln w="9525">
              <a:noFill/>
              <a:round/>
              <a:headEnd/>
              <a:tailEnd/>
            </a:ln>
          </p:spPr>
          <p:txBody>
            <a:bodyPr/>
            <a:lstStyle/>
            <a:p>
              <a:endParaRPr lang="en-GB"/>
            </a:p>
          </p:txBody>
        </p:sp>
        <p:sp>
          <p:nvSpPr>
            <p:cNvPr id="34854" name="Freeform 1061"/>
            <p:cNvSpPr>
              <a:spLocks/>
            </p:cNvSpPr>
            <p:nvPr/>
          </p:nvSpPr>
          <p:spPr bwMode="auto">
            <a:xfrm>
              <a:off x="5156" y="3494"/>
              <a:ext cx="102" cy="241"/>
            </a:xfrm>
            <a:custGeom>
              <a:avLst/>
              <a:gdLst>
                <a:gd name="T0" fmla="*/ 0 w 610"/>
                <a:gd name="T1" fmla="*/ 0 h 1684"/>
                <a:gd name="T2" fmla="*/ 0 w 610"/>
                <a:gd name="T3" fmla="*/ 0 h 1684"/>
                <a:gd name="T4" fmla="*/ 0 w 610"/>
                <a:gd name="T5" fmla="*/ 0 h 1684"/>
                <a:gd name="T6" fmla="*/ 0 w 610"/>
                <a:gd name="T7" fmla="*/ 0 h 1684"/>
                <a:gd name="T8" fmla="*/ 0 w 610"/>
                <a:gd name="T9" fmla="*/ 0 h 1684"/>
                <a:gd name="T10" fmla="*/ 0 w 610"/>
                <a:gd name="T11" fmla="*/ 0 h 1684"/>
                <a:gd name="T12" fmla="*/ 0 w 610"/>
                <a:gd name="T13" fmla="*/ 0 h 1684"/>
                <a:gd name="T14" fmla="*/ 0 w 610"/>
                <a:gd name="T15" fmla="*/ 0 h 1684"/>
                <a:gd name="T16" fmla="*/ 0 w 610"/>
                <a:gd name="T17" fmla="*/ 0 h 1684"/>
                <a:gd name="T18" fmla="*/ 0 w 610"/>
                <a:gd name="T19" fmla="*/ 0 h 1684"/>
                <a:gd name="T20" fmla="*/ 0 w 610"/>
                <a:gd name="T21" fmla="*/ 0 h 1684"/>
                <a:gd name="T22" fmla="*/ 0 w 610"/>
                <a:gd name="T23" fmla="*/ 0 h 1684"/>
                <a:gd name="T24" fmla="*/ 0 w 610"/>
                <a:gd name="T25" fmla="*/ 0 h 1684"/>
                <a:gd name="T26" fmla="*/ 0 w 610"/>
                <a:gd name="T27" fmla="*/ 0 h 1684"/>
                <a:gd name="T28" fmla="*/ 0 w 610"/>
                <a:gd name="T29" fmla="*/ 0 h 1684"/>
                <a:gd name="T30" fmla="*/ 0 w 610"/>
                <a:gd name="T31" fmla="*/ 0 h 1684"/>
                <a:gd name="T32" fmla="*/ 0 w 610"/>
                <a:gd name="T33" fmla="*/ 0 h 1684"/>
                <a:gd name="T34" fmla="*/ 0 w 610"/>
                <a:gd name="T35" fmla="*/ 0 h 1684"/>
                <a:gd name="T36" fmla="*/ 0 w 610"/>
                <a:gd name="T37" fmla="*/ 0 h 1684"/>
                <a:gd name="T38" fmla="*/ 0 w 610"/>
                <a:gd name="T39" fmla="*/ 0 h 1684"/>
                <a:gd name="T40" fmla="*/ 0 w 610"/>
                <a:gd name="T41" fmla="*/ 0 h 1684"/>
                <a:gd name="T42" fmla="*/ 0 w 610"/>
                <a:gd name="T43" fmla="*/ 0 h 1684"/>
                <a:gd name="T44" fmla="*/ 0 w 610"/>
                <a:gd name="T45" fmla="*/ 0 h 1684"/>
                <a:gd name="T46" fmla="*/ 0 w 610"/>
                <a:gd name="T47" fmla="*/ 0 h 1684"/>
                <a:gd name="T48" fmla="*/ 0 w 610"/>
                <a:gd name="T49" fmla="*/ 0 h 1684"/>
                <a:gd name="T50" fmla="*/ 0 w 610"/>
                <a:gd name="T51" fmla="*/ 0 h 1684"/>
                <a:gd name="T52" fmla="*/ 0 w 610"/>
                <a:gd name="T53" fmla="*/ 0 h 1684"/>
                <a:gd name="T54" fmla="*/ 0 w 610"/>
                <a:gd name="T55" fmla="*/ 0 h 1684"/>
                <a:gd name="T56" fmla="*/ 0 w 610"/>
                <a:gd name="T57" fmla="*/ 0 h 1684"/>
                <a:gd name="T58" fmla="*/ 0 w 610"/>
                <a:gd name="T59" fmla="*/ 0 h 168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10"/>
                <a:gd name="T91" fmla="*/ 0 h 1684"/>
                <a:gd name="T92" fmla="*/ 610 w 610"/>
                <a:gd name="T93" fmla="*/ 1684 h 168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10" h="1684">
                  <a:moveTo>
                    <a:pt x="198" y="29"/>
                  </a:moveTo>
                  <a:lnTo>
                    <a:pt x="242" y="87"/>
                  </a:lnTo>
                  <a:lnTo>
                    <a:pt x="309" y="37"/>
                  </a:lnTo>
                  <a:lnTo>
                    <a:pt x="456" y="177"/>
                  </a:lnTo>
                  <a:lnTo>
                    <a:pt x="417" y="263"/>
                  </a:lnTo>
                  <a:lnTo>
                    <a:pt x="230" y="171"/>
                  </a:lnTo>
                  <a:lnTo>
                    <a:pt x="21" y="141"/>
                  </a:lnTo>
                  <a:lnTo>
                    <a:pt x="0" y="177"/>
                  </a:lnTo>
                  <a:lnTo>
                    <a:pt x="152" y="346"/>
                  </a:lnTo>
                  <a:lnTo>
                    <a:pt x="295" y="455"/>
                  </a:lnTo>
                  <a:lnTo>
                    <a:pt x="295" y="601"/>
                  </a:lnTo>
                  <a:lnTo>
                    <a:pt x="236" y="932"/>
                  </a:lnTo>
                  <a:lnTo>
                    <a:pt x="236" y="1120"/>
                  </a:lnTo>
                  <a:lnTo>
                    <a:pt x="490" y="1623"/>
                  </a:lnTo>
                  <a:lnTo>
                    <a:pt x="568" y="1684"/>
                  </a:lnTo>
                  <a:lnTo>
                    <a:pt x="610" y="1663"/>
                  </a:lnTo>
                  <a:lnTo>
                    <a:pt x="279" y="1134"/>
                  </a:lnTo>
                  <a:lnTo>
                    <a:pt x="257" y="1029"/>
                  </a:lnTo>
                  <a:lnTo>
                    <a:pt x="257" y="899"/>
                  </a:lnTo>
                  <a:lnTo>
                    <a:pt x="318" y="661"/>
                  </a:lnTo>
                  <a:lnTo>
                    <a:pt x="324" y="522"/>
                  </a:lnTo>
                  <a:lnTo>
                    <a:pt x="324" y="442"/>
                  </a:lnTo>
                  <a:lnTo>
                    <a:pt x="186" y="346"/>
                  </a:lnTo>
                  <a:lnTo>
                    <a:pt x="35" y="188"/>
                  </a:lnTo>
                  <a:lnTo>
                    <a:pt x="204" y="201"/>
                  </a:lnTo>
                  <a:lnTo>
                    <a:pt x="486" y="324"/>
                  </a:lnTo>
                  <a:lnTo>
                    <a:pt x="486" y="171"/>
                  </a:lnTo>
                  <a:lnTo>
                    <a:pt x="339" y="0"/>
                  </a:lnTo>
                  <a:lnTo>
                    <a:pt x="218" y="0"/>
                  </a:lnTo>
                  <a:lnTo>
                    <a:pt x="198" y="29"/>
                  </a:lnTo>
                  <a:close/>
                </a:path>
              </a:pathLst>
            </a:custGeom>
            <a:solidFill>
              <a:srgbClr val="000000"/>
            </a:solidFill>
            <a:ln w="9525">
              <a:noFill/>
              <a:round/>
              <a:headEnd/>
              <a:tailEnd/>
            </a:ln>
          </p:spPr>
          <p:txBody>
            <a:bodyPr/>
            <a:lstStyle/>
            <a:p>
              <a:endParaRPr lang="en-GB"/>
            </a:p>
          </p:txBody>
        </p:sp>
        <p:sp>
          <p:nvSpPr>
            <p:cNvPr id="34855" name="Freeform 1062"/>
            <p:cNvSpPr>
              <a:spLocks/>
            </p:cNvSpPr>
            <p:nvPr/>
          </p:nvSpPr>
          <p:spPr bwMode="auto">
            <a:xfrm>
              <a:off x="5273" y="3461"/>
              <a:ext cx="9" cy="51"/>
            </a:xfrm>
            <a:custGeom>
              <a:avLst/>
              <a:gdLst>
                <a:gd name="T0" fmla="*/ 0 w 59"/>
                <a:gd name="T1" fmla="*/ 0 h 359"/>
                <a:gd name="T2" fmla="*/ 0 w 59"/>
                <a:gd name="T3" fmla="*/ 0 h 359"/>
                <a:gd name="T4" fmla="*/ 0 w 59"/>
                <a:gd name="T5" fmla="*/ 0 h 359"/>
                <a:gd name="T6" fmla="*/ 0 w 59"/>
                <a:gd name="T7" fmla="*/ 0 h 359"/>
                <a:gd name="T8" fmla="*/ 0 w 59"/>
                <a:gd name="T9" fmla="*/ 0 h 359"/>
                <a:gd name="T10" fmla="*/ 0 60000 65536"/>
                <a:gd name="T11" fmla="*/ 0 60000 65536"/>
                <a:gd name="T12" fmla="*/ 0 60000 65536"/>
                <a:gd name="T13" fmla="*/ 0 60000 65536"/>
                <a:gd name="T14" fmla="*/ 0 60000 65536"/>
                <a:gd name="T15" fmla="*/ 0 w 59"/>
                <a:gd name="T16" fmla="*/ 0 h 359"/>
                <a:gd name="T17" fmla="*/ 59 w 59"/>
                <a:gd name="T18" fmla="*/ 359 h 359"/>
              </a:gdLst>
              <a:ahLst/>
              <a:cxnLst>
                <a:cxn ang="T10">
                  <a:pos x="T0" y="T1"/>
                </a:cxn>
                <a:cxn ang="T11">
                  <a:pos x="T2" y="T3"/>
                </a:cxn>
                <a:cxn ang="T12">
                  <a:pos x="T4" y="T5"/>
                </a:cxn>
                <a:cxn ang="T13">
                  <a:pos x="T6" y="T7"/>
                </a:cxn>
                <a:cxn ang="T14">
                  <a:pos x="T8" y="T9"/>
                </a:cxn>
              </a:cxnLst>
              <a:rect l="T15" t="T16" r="T17" b="T18"/>
              <a:pathLst>
                <a:path w="59" h="359">
                  <a:moveTo>
                    <a:pt x="0" y="0"/>
                  </a:moveTo>
                  <a:lnTo>
                    <a:pt x="5" y="359"/>
                  </a:lnTo>
                  <a:lnTo>
                    <a:pt x="59" y="317"/>
                  </a:lnTo>
                  <a:lnTo>
                    <a:pt x="40" y="11"/>
                  </a:lnTo>
                  <a:lnTo>
                    <a:pt x="0" y="0"/>
                  </a:lnTo>
                  <a:close/>
                </a:path>
              </a:pathLst>
            </a:custGeom>
            <a:solidFill>
              <a:srgbClr val="000000"/>
            </a:solidFill>
            <a:ln w="9525">
              <a:noFill/>
              <a:round/>
              <a:headEnd/>
              <a:tailEnd/>
            </a:ln>
          </p:spPr>
          <p:txBody>
            <a:bodyPr/>
            <a:lstStyle/>
            <a:p>
              <a:endParaRPr lang="en-GB"/>
            </a:p>
          </p:txBody>
        </p:sp>
        <p:sp>
          <p:nvSpPr>
            <p:cNvPr id="34856" name="Freeform 1063"/>
            <p:cNvSpPr>
              <a:spLocks/>
            </p:cNvSpPr>
            <p:nvPr/>
          </p:nvSpPr>
          <p:spPr bwMode="auto">
            <a:xfrm>
              <a:off x="5252" y="3389"/>
              <a:ext cx="102" cy="324"/>
            </a:xfrm>
            <a:custGeom>
              <a:avLst/>
              <a:gdLst>
                <a:gd name="T0" fmla="*/ 0 w 613"/>
                <a:gd name="T1" fmla="*/ 0 h 2269"/>
                <a:gd name="T2" fmla="*/ 0 w 613"/>
                <a:gd name="T3" fmla="*/ 0 h 2269"/>
                <a:gd name="T4" fmla="*/ 0 w 613"/>
                <a:gd name="T5" fmla="*/ 0 h 2269"/>
                <a:gd name="T6" fmla="*/ 0 w 613"/>
                <a:gd name="T7" fmla="*/ 0 h 2269"/>
                <a:gd name="T8" fmla="*/ 0 w 613"/>
                <a:gd name="T9" fmla="*/ 0 h 2269"/>
                <a:gd name="T10" fmla="*/ 0 w 613"/>
                <a:gd name="T11" fmla="*/ 0 h 2269"/>
                <a:gd name="T12" fmla="*/ 0 w 613"/>
                <a:gd name="T13" fmla="*/ 0 h 2269"/>
                <a:gd name="T14" fmla="*/ 0 w 613"/>
                <a:gd name="T15" fmla="*/ 0 h 2269"/>
                <a:gd name="T16" fmla="*/ 0 w 613"/>
                <a:gd name="T17" fmla="*/ 0 h 2269"/>
                <a:gd name="T18" fmla="*/ 0 w 613"/>
                <a:gd name="T19" fmla="*/ 0 h 2269"/>
                <a:gd name="T20" fmla="*/ 0 w 613"/>
                <a:gd name="T21" fmla="*/ 0 h 2269"/>
                <a:gd name="T22" fmla="*/ 0 w 613"/>
                <a:gd name="T23" fmla="*/ 0 h 2269"/>
                <a:gd name="T24" fmla="*/ 0 w 613"/>
                <a:gd name="T25" fmla="*/ 0 h 2269"/>
                <a:gd name="T26" fmla="*/ 0 w 613"/>
                <a:gd name="T27" fmla="*/ 0 h 2269"/>
                <a:gd name="T28" fmla="*/ 0 w 613"/>
                <a:gd name="T29" fmla="*/ 0 h 2269"/>
                <a:gd name="T30" fmla="*/ 0 w 613"/>
                <a:gd name="T31" fmla="*/ 0 h 2269"/>
                <a:gd name="T32" fmla="*/ 0 w 613"/>
                <a:gd name="T33" fmla="*/ 0 h 2269"/>
                <a:gd name="T34" fmla="*/ 0 w 613"/>
                <a:gd name="T35" fmla="*/ 0 h 2269"/>
                <a:gd name="T36" fmla="*/ 0 w 613"/>
                <a:gd name="T37" fmla="*/ 0 h 2269"/>
                <a:gd name="T38" fmla="*/ 0 w 613"/>
                <a:gd name="T39" fmla="*/ 0 h 2269"/>
                <a:gd name="T40" fmla="*/ 0 w 613"/>
                <a:gd name="T41" fmla="*/ 0 h 2269"/>
                <a:gd name="T42" fmla="*/ 0 w 613"/>
                <a:gd name="T43" fmla="*/ 0 h 2269"/>
                <a:gd name="T44" fmla="*/ 0 w 613"/>
                <a:gd name="T45" fmla="*/ 0 h 2269"/>
                <a:gd name="T46" fmla="*/ 0 w 613"/>
                <a:gd name="T47" fmla="*/ 0 h 226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13"/>
                <a:gd name="T73" fmla="*/ 0 h 2269"/>
                <a:gd name="T74" fmla="*/ 613 w 613"/>
                <a:gd name="T75" fmla="*/ 2269 h 226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13" h="2269">
                  <a:moveTo>
                    <a:pt x="441" y="5"/>
                  </a:moveTo>
                  <a:lnTo>
                    <a:pt x="420" y="0"/>
                  </a:lnTo>
                  <a:lnTo>
                    <a:pt x="435" y="134"/>
                  </a:lnTo>
                  <a:lnTo>
                    <a:pt x="494" y="503"/>
                  </a:lnTo>
                  <a:lnTo>
                    <a:pt x="447" y="924"/>
                  </a:lnTo>
                  <a:lnTo>
                    <a:pt x="377" y="1097"/>
                  </a:lnTo>
                  <a:lnTo>
                    <a:pt x="236" y="1060"/>
                  </a:lnTo>
                  <a:lnTo>
                    <a:pt x="88" y="1300"/>
                  </a:lnTo>
                  <a:lnTo>
                    <a:pt x="0" y="1258"/>
                  </a:lnTo>
                  <a:lnTo>
                    <a:pt x="0" y="1870"/>
                  </a:lnTo>
                  <a:lnTo>
                    <a:pt x="146" y="1834"/>
                  </a:lnTo>
                  <a:lnTo>
                    <a:pt x="21" y="1977"/>
                  </a:lnTo>
                  <a:lnTo>
                    <a:pt x="109" y="2061"/>
                  </a:lnTo>
                  <a:lnTo>
                    <a:pt x="166" y="2269"/>
                  </a:lnTo>
                  <a:lnTo>
                    <a:pt x="435" y="2127"/>
                  </a:lnTo>
                  <a:lnTo>
                    <a:pt x="310" y="1799"/>
                  </a:lnTo>
                  <a:lnTo>
                    <a:pt x="310" y="1743"/>
                  </a:lnTo>
                  <a:lnTo>
                    <a:pt x="323" y="1647"/>
                  </a:lnTo>
                  <a:lnTo>
                    <a:pt x="604" y="1122"/>
                  </a:lnTo>
                  <a:lnTo>
                    <a:pt x="613" y="1050"/>
                  </a:lnTo>
                  <a:lnTo>
                    <a:pt x="604" y="626"/>
                  </a:lnTo>
                  <a:lnTo>
                    <a:pt x="551" y="224"/>
                  </a:lnTo>
                  <a:lnTo>
                    <a:pt x="460" y="5"/>
                  </a:lnTo>
                  <a:lnTo>
                    <a:pt x="441" y="5"/>
                  </a:lnTo>
                  <a:close/>
                </a:path>
              </a:pathLst>
            </a:custGeom>
            <a:solidFill>
              <a:srgbClr val="000000"/>
            </a:solidFill>
            <a:ln w="9525">
              <a:noFill/>
              <a:round/>
              <a:headEnd/>
              <a:tailEnd/>
            </a:ln>
          </p:spPr>
          <p:txBody>
            <a:bodyPr/>
            <a:lstStyle/>
            <a:p>
              <a:endParaRPr lang="en-GB"/>
            </a:p>
          </p:txBody>
        </p:sp>
        <p:sp>
          <p:nvSpPr>
            <p:cNvPr id="34857" name="Freeform 1064"/>
            <p:cNvSpPr>
              <a:spLocks/>
            </p:cNvSpPr>
            <p:nvPr/>
          </p:nvSpPr>
          <p:spPr bwMode="auto">
            <a:xfrm>
              <a:off x="5095" y="3543"/>
              <a:ext cx="109" cy="81"/>
            </a:xfrm>
            <a:custGeom>
              <a:avLst/>
              <a:gdLst>
                <a:gd name="T0" fmla="*/ 0 w 649"/>
                <a:gd name="T1" fmla="*/ 0 h 565"/>
                <a:gd name="T2" fmla="*/ 0 w 649"/>
                <a:gd name="T3" fmla="*/ 0 h 565"/>
                <a:gd name="T4" fmla="*/ 0 w 649"/>
                <a:gd name="T5" fmla="*/ 0 h 565"/>
                <a:gd name="T6" fmla="*/ 0 w 649"/>
                <a:gd name="T7" fmla="*/ 0 h 565"/>
                <a:gd name="T8" fmla="*/ 0 w 649"/>
                <a:gd name="T9" fmla="*/ 0 h 565"/>
                <a:gd name="T10" fmla="*/ 0 w 649"/>
                <a:gd name="T11" fmla="*/ 0 h 565"/>
                <a:gd name="T12" fmla="*/ 0 w 649"/>
                <a:gd name="T13" fmla="*/ 0 h 565"/>
                <a:gd name="T14" fmla="*/ 0 w 649"/>
                <a:gd name="T15" fmla="*/ 0 h 565"/>
                <a:gd name="T16" fmla="*/ 0 w 649"/>
                <a:gd name="T17" fmla="*/ 0 h 565"/>
                <a:gd name="T18" fmla="*/ 0 w 649"/>
                <a:gd name="T19" fmla="*/ 0 h 565"/>
                <a:gd name="T20" fmla="*/ 0 w 649"/>
                <a:gd name="T21" fmla="*/ 0 h 565"/>
                <a:gd name="T22" fmla="*/ 0 w 649"/>
                <a:gd name="T23" fmla="*/ 0 h 565"/>
                <a:gd name="T24" fmla="*/ 0 w 649"/>
                <a:gd name="T25" fmla="*/ 0 h 56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49"/>
                <a:gd name="T40" fmla="*/ 0 h 565"/>
                <a:gd name="T41" fmla="*/ 649 w 649"/>
                <a:gd name="T42" fmla="*/ 565 h 56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49" h="565">
                  <a:moveTo>
                    <a:pt x="0" y="293"/>
                  </a:moveTo>
                  <a:lnTo>
                    <a:pt x="27" y="322"/>
                  </a:lnTo>
                  <a:lnTo>
                    <a:pt x="377" y="565"/>
                  </a:lnTo>
                  <a:lnTo>
                    <a:pt x="429" y="547"/>
                  </a:lnTo>
                  <a:lnTo>
                    <a:pt x="642" y="419"/>
                  </a:lnTo>
                  <a:lnTo>
                    <a:pt x="649" y="376"/>
                  </a:lnTo>
                  <a:lnTo>
                    <a:pt x="415" y="517"/>
                  </a:lnTo>
                  <a:lnTo>
                    <a:pt x="377" y="517"/>
                  </a:lnTo>
                  <a:lnTo>
                    <a:pt x="73" y="307"/>
                  </a:lnTo>
                  <a:lnTo>
                    <a:pt x="549" y="15"/>
                  </a:lnTo>
                  <a:lnTo>
                    <a:pt x="530" y="0"/>
                  </a:lnTo>
                  <a:lnTo>
                    <a:pt x="50" y="293"/>
                  </a:lnTo>
                  <a:lnTo>
                    <a:pt x="0" y="293"/>
                  </a:lnTo>
                  <a:close/>
                </a:path>
              </a:pathLst>
            </a:custGeom>
            <a:solidFill>
              <a:srgbClr val="000000"/>
            </a:solidFill>
            <a:ln w="9525">
              <a:noFill/>
              <a:round/>
              <a:headEnd/>
              <a:tailEnd/>
            </a:ln>
          </p:spPr>
          <p:txBody>
            <a:bodyPr/>
            <a:lstStyle/>
            <a:p>
              <a:endParaRPr lang="en-GB"/>
            </a:p>
          </p:txBody>
        </p:sp>
        <p:sp>
          <p:nvSpPr>
            <p:cNvPr id="34858" name="Freeform 1065"/>
            <p:cNvSpPr>
              <a:spLocks/>
            </p:cNvSpPr>
            <p:nvPr/>
          </p:nvSpPr>
          <p:spPr bwMode="auto">
            <a:xfrm>
              <a:off x="5206" y="3513"/>
              <a:ext cx="23" cy="15"/>
            </a:xfrm>
            <a:custGeom>
              <a:avLst/>
              <a:gdLst>
                <a:gd name="T0" fmla="*/ 0 w 138"/>
                <a:gd name="T1" fmla="*/ 0 h 104"/>
                <a:gd name="T2" fmla="*/ 0 w 138"/>
                <a:gd name="T3" fmla="*/ 0 h 104"/>
                <a:gd name="T4" fmla="*/ 0 w 138"/>
                <a:gd name="T5" fmla="*/ 0 h 104"/>
                <a:gd name="T6" fmla="*/ 0 w 138"/>
                <a:gd name="T7" fmla="*/ 0 h 104"/>
                <a:gd name="T8" fmla="*/ 0 w 138"/>
                <a:gd name="T9" fmla="*/ 0 h 104"/>
                <a:gd name="T10" fmla="*/ 0 60000 65536"/>
                <a:gd name="T11" fmla="*/ 0 60000 65536"/>
                <a:gd name="T12" fmla="*/ 0 60000 65536"/>
                <a:gd name="T13" fmla="*/ 0 60000 65536"/>
                <a:gd name="T14" fmla="*/ 0 60000 65536"/>
                <a:gd name="T15" fmla="*/ 0 w 138"/>
                <a:gd name="T16" fmla="*/ 0 h 104"/>
                <a:gd name="T17" fmla="*/ 138 w 138"/>
                <a:gd name="T18" fmla="*/ 104 h 104"/>
              </a:gdLst>
              <a:ahLst/>
              <a:cxnLst>
                <a:cxn ang="T10">
                  <a:pos x="T0" y="T1"/>
                </a:cxn>
                <a:cxn ang="T11">
                  <a:pos x="T2" y="T3"/>
                </a:cxn>
                <a:cxn ang="T12">
                  <a:pos x="T4" y="T5"/>
                </a:cxn>
                <a:cxn ang="T13">
                  <a:pos x="T6" y="T7"/>
                </a:cxn>
                <a:cxn ang="T14">
                  <a:pos x="T8" y="T9"/>
                </a:cxn>
              </a:cxnLst>
              <a:rect l="T15" t="T16" r="T17" b="T18"/>
              <a:pathLst>
                <a:path w="138" h="104">
                  <a:moveTo>
                    <a:pt x="0" y="104"/>
                  </a:moveTo>
                  <a:lnTo>
                    <a:pt x="134" y="0"/>
                  </a:lnTo>
                  <a:lnTo>
                    <a:pt x="138" y="21"/>
                  </a:lnTo>
                  <a:lnTo>
                    <a:pt x="36" y="104"/>
                  </a:lnTo>
                  <a:lnTo>
                    <a:pt x="0" y="104"/>
                  </a:lnTo>
                  <a:close/>
                </a:path>
              </a:pathLst>
            </a:custGeom>
            <a:solidFill>
              <a:srgbClr val="000000"/>
            </a:solidFill>
            <a:ln w="9525">
              <a:noFill/>
              <a:round/>
              <a:headEnd/>
              <a:tailEnd/>
            </a:ln>
          </p:spPr>
          <p:txBody>
            <a:bodyPr/>
            <a:lstStyle/>
            <a:p>
              <a:endParaRPr lang="en-GB"/>
            </a:p>
          </p:txBody>
        </p:sp>
        <p:sp>
          <p:nvSpPr>
            <p:cNvPr id="34859" name="Freeform 1066"/>
            <p:cNvSpPr>
              <a:spLocks/>
            </p:cNvSpPr>
            <p:nvPr/>
          </p:nvSpPr>
          <p:spPr bwMode="auto">
            <a:xfrm>
              <a:off x="5255" y="3479"/>
              <a:ext cx="20" cy="18"/>
            </a:xfrm>
            <a:custGeom>
              <a:avLst/>
              <a:gdLst>
                <a:gd name="T0" fmla="*/ 0 w 118"/>
                <a:gd name="T1" fmla="*/ 0 h 125"/>
                <a:gd name="T2" fmla="*/ 0 w 118"/>
                <a:gd name="T3" fmla="*/ 0 h 125"/>
                <a:gd name="T4" fmla="*/ 0 w 118"/>
                <a:gd name="T5" fmla="*/ 0 h 125"/>
                <a:gd name="T6" fmla="*/ 0 w 118"/>
                <a:gd name="T7" fmla="*/ 0 h 125"/>
                <a:gd name="T8" fmla="*/ 0 w 118"/>
                <a:gd name="T9" fmla="*/ 0 h 125"/>
                <a:gd name="T10" fmla="*/ 0 60000 65536"/>
                <a:gd name="T11" fmla="*/ 0 60000 65536"/>
                <a:gd name="T12" fmla="*/ 0 60000 65536"/>
                <a:gd name="T13" fmla="*/ 0 60000 65536"/>
                <a:gd name="T14" fmla="*/ 0 60000 65536"/>
                <a:gd name="T15" fmla="*/ 0 w 118"/>
                <a:gd name="T16" fmla="*/ 0 h 125"/>
                <a:gd name="T17" fmla="*/ 118 w 118"/>
                <a:gd name="T18" fmla="*/ 125 h 125"/>
              </a:gdLst>
              <a:ahLst/>
              <a:cxnLst>
                <a:cxn ang="T10">
                  <a:pos x="T0" y="T1"/>
                </a:cxn>
                <a:cxn ang="T11">
                  <a:pos x="T2" y="T3"/>
                </a:cxn>
                <a:cxn ang="T12">
                  <a:pos x="T4" y="T5"/>
                </a:cxn>
                <a:cxn ang="T13">
                  <a:pos x="T6" y="T7"/>
                </a:cxn>
                <a:cxn ang="T14">
                  <a:pos x="T8" y="T9"/>
                </a:cxn>
              </a:cxnLst>
              <a:rect l="T15" t="T16" r="T17" b="T18"/>
              <a:pathLst>
                <a:path w="118" h="125">
                  <a:moveTo>
                    <a:pt x="0" y="113"/>
                  </a:moveTo>
                  <a:lnTo>
                    <a:pt x="118" y="0"/>
                  </a:lnTo>
                  <a:lnTo>
                    <a:pt x="118" y="30"/>
                  </a:lnTo>
                  <a:lnTo>
                    <a:pt x="14" y="125"/>
                  </a:lnTo>
                  <a:lnTo>
                    <a:pt x="0" y="113"/>
                  </a:lnTo>
                  <a:close/>
                </a:path>
              </a:pathLst>
            </a:custGeom>
            <a:solidFill>
              <a:srgbClr val="000000"/>
            </a:solidFill>
            <a:ln w="9525">
              <a:noFill/>
              <a:round/>
              <a:headEnd/>
              <a:tailEnd/>
            </a:ln>
          </p:spPr>
          <p:txBody>
            <a:bodyPr/>
            <a:lstStyle/>
            <a:p>
              <a:endParaRPr lang="en-GB"/>
            </a:p>
          </p:txBody>
        </p:sp>
        <p:sp>
          <p:nvSpPr>
            <p:cNvPr id="34860" name="Freeform 1067"/>
            <p:cNvSpPr>
              <a:spLocks/>
            </p:cNvSpPr>
            <p:nvPr/>
          </p:nvSpPr>
          <p:spPr bwMode="auto">
            <a:xfrm>
              <a:off x="5343" y="3373"/>
              <a:ext cx="49" cy="55"/>
            </a:xfrm>
            <a:custGeom>
              <a:avLst/>
              <a:gdLst>
                <a:gd name="T0" fmla="*/ 0 w 292"/>
                <a:gd name="T1" fmla="*/ 0 h 382"/>
                <a:gd name="T2" fmla="*/ 0 w 292"/>
                <a:gd name="T3" fmla="*/ 0 h 382"/>
                <a:gd name="T4" fmla="*/ 0 w 292"/>
                <a:gd name="T5" fmla="*/ 0 h 382"/>
                <a:gd name="T6" fmla="*/ 0 w 292"/>
                <a:gd name="T7" fmla="*/ 0 h 382"/>
                <a:gd name="T8" fmla="*/ 0 w 292"/>
                <a:gd name="T9" fmla="*/ 0 h 382"/>
                <a:gd name="T10" fmla="*/ 0 w 292"/>
                <a:gd name="T11" fmla="*/ 0 h 382"/>
                <a:gd name="T12" fmla="*/ 0 w 292"/>
                <a:gd name="T13" fmla="*/ 0 h 382"/>
                <a:gd name="T14" fmla="*/ 0 w 292"/>
                <a:gd name="T15" fmla="*/ 0 h 382"/>
                <a:gd name="T16" fmla="*/ 0 60000 65536"/>
                <a:gd name="T17" fmla="*/ 0 60000 65536"/>
                <a:gd name="T18" fmla="*/ 0 60000 65536"/>
                <a:gd name="T19" fmla="*/ 0 60000 65536"/>
                <a:gd name="T20" fmla="*/ 0 60000 65536"/>
                <a:gd name="T21" fmla="*/ 0 60000 65536"/>
                <a:gd name="T22" fmla="*/ 0 60000 65536"/>
                <a:gd name="T23" fmla="*/ 0 60000 65536"/>
                <a:gd name="T24" fmla="*/ 0 w 292"/>
                <a:gd name="T25" fmla="*/ 0 h 382"/>
                <a:gd name="T26" fmla="*/ 292 w 292"/>
                <a:gd name="T27" fmla="*/ 382 h 38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92" h="382">
                  <a:moveTo>
                    <a:pt x="13" y="382"/>
                  </a:moveTo>
                  <a:lnTo>
                    <a:pt x="138" y="242"/>
                  </a:lnTo>
                  <a:lnTo>
                    <a:pt x="292" y="23"/>
                  </a:lnTo>
                  <a:lnTo>
                    <a:pt x="278" y="0"/>
                  </a:lnTo>
                  <a:lnTo>
                    <a:pt x="161" y="176"/>
                  </a:lnTo>
                  <a:lnTo>
                    <a:pt x="89" y="265"/>
                  </a:lnTo>
                  <a:lnTo>
                    <a:pt x="0" y="362"/>
                  </a:lnTo>
                  <a:lnTo>
                    <a:pt x="13" y="382"/>
                  </a:lnTo>
                  <a:close/>
                </a:path>
              </a:pathLst>
            </a:custGeom>
            <a:solidFill>
              <a:srgbClr val="000000"/>
            </a:solidFill>
            <a:ln w="9525">
              <a:noFill/>
              <a:round/>
              <a:headEnd/>
              <a:tailEnd/>
            </a:ln>
          </p:spPr>
          <p:txBody>
            <a:bodyPr/>
            <a:lstStyle/>
            <a:p>
              <a:endParaRPr lang="en-GB"/>
            </a:p>
          </p:txBody>
        </p:sp>
        <p:sp>
          <p:nvSpPr>
            <p:cNvPr id="34861" name="Freeform 1068"/>
            <p:cNvSpPr>
              <a:spLocks/>
            </p:cNvSpPr>
            <p:nvPr/>
          </p:nvSpPr>
          <p:spPr bwMode="auto">
            <a:xfrm>
              <a:off x="5298" y="3472"/>
              <a:ext cx="308" cy="346"/>
            </a:xfrm>
            <a:custGeom>
              <a:avLst/>
              <a:gdLst>
                <a:gd name="T0" fmla="*/ 0 w 1845"/>
                <a:gd name="T1" fmla="*/ 0 h 2418"/>
                <a:gd name="T2" fmla="*/ 0 w 1845"/>
                <a:gd name="T3" fmla="*/ 0 h 2418"/>
                <a:gd name="T4" fmla="*/ 0 w 1845"/>
                <a:gd name="T5" fmla="*/ 0 h 2418"/>
                <a:gd name="T6" fmla="*/ 0 w 1845"/>
                <a:gd name="T7" fmla="*/ 0 h 2418"/>
                <a:gd name="T8" fmla="*/ 0 w 1845"/>
                <a:gd name="T9" fmla="*/ 0 h 2418"/>
                <a:gd name="T10" fmla="*/ 0 w 1845"/>
                <a:gd name="T11" fmla="*/ 0 h 2418"/>
                <a:gd name="T12" fmla="*/ 0 w 1845"/>
                <a:gd name="T13" fmla="*/ 0 h 2418"/>
                <a:gd name="T14" fmla="*/ 0 w 1845"/>
                <a:gd name="T15" fmla="*/ 0 h 2418"/>
                <a:gd name="T16" fmla="*/ 0 w 1845"/>
                <a:gd name="T17" fmla="*/ 0 h 2418"/>
                <a:gd name="T18" fmla="*/ 0 w 1845"/>
                <a:gd name="T19" fmla="*/ 0 h 2418"/>
                <a:gd name="T20" fmla="*/ 0 w 1845"/>
                <a:gd name="T21" fmla="*/ 0 h 2418"/>
                <a:gd name="T22" fmla="*/ 0 w 1845"/>
                <a:gd name="T23" fmla="*/ 0 h 2418"/>
                <a:gd name="T24" fmla="*/ 0 w 1845"/>
                <a:gd name="T25" fmla="*/ 0 h 2418"/>
                <a:gd name="T26" fmla="*/ 0 w 1845"/>
                <a:gd name="T27" fmla="*/ 0 h 2418"/>
                <a:gd name="T28" fmla="*/ 0 w 1845"/>
                <a:gd name="T29" fmla="*/ 0 h 2418"/>
                <a:gd name="T30" fmla="*/ 0 w 1845"/>
                <a:gd name="T31" fmla="*/ 0 h 2418"/>
                <a:gd name="T32" fmla="*/ 0 w 1845"/>
                <a:gd name="T33" fmla="*/ 0 h 2418"/>
                <a:gd name="T34" fmla="*/ 0 w 1845"/>
                <a:gd name="T35" fmla="*/ 0 h 2418"/>
                <a:gd name="T36" fmla="*/ 0 w 1845"/>
                <a:gd name="T37" fmla="*/ 0 h 2418"/>
                <a:gd name="T38" fmla="*/ 0 w 1845"/>
                <a:gd name="T39" fmla="*/ 0 h 2418"/>
                <a:gd name="T40" fmla="*/ 0 w 1845"/>
                <a:gd name="T41" fmla="*/ 0 h 2418"/>
                <a:gd name="T42" fmla="*/ 0 w 1845"/>
                <a:gd name="T43" fmla="*/ 0 h 241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845"/>
                <a:gd name="T67" fmla="*/ 0 h 2418"/>
                <a:gd name="T68" fmla="*/ 1845 w 1845"/>
                <a:gd name="T69" fmla="*/ 2418 h 241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845" h="2418">
                  <a:moveTo>
                    <a:pt x="378" y="104"/>
                  </a:moveTo>
                  <a:lnTo>
                    <a:pt x="401" y="487"/>
                  </a:lnTo>
                  <a:lnTo>
                    <a:pt x="392" y="538"/>
                  </a:lnTo>
                  <a:lnTo>
                    <a:pt x="271" y="753"/>
                  </a:lnTo>
                  <a:lnTo>
                    <a:pt x="87" y="1107"/>
                  </a:lnTo>
                  <a:lnTo>
                    <a:pt x="75" y="1176"/>
                  </a:lnTo>
                  <a:lnTo>
                    <a:pt x="84" y="1228"/>
                  </a:lnTo>
                  <a:lnTo>
                    <a:pt x="182" y="1470"/>
                  </a:lnTo>
                  <a:lnTo>
                    <a:pt x="0" y="1570"/>
                  </a:lnTo>
                  <a:lnTo>
                    <a:pt x="932" y="2418"/>
                  </a:lnTo>
                  <a:lnTo>
                    <a:pt x="955" y="2015"/>
                  </a:lnTo>
                  <a:lnTo>
                    <a:pt x="879" y="2054"/>
                  </a:lnTo>
                  <a:lnTo>
                    <a:pt x="984" y="1708"/>
                  </a:lnTo>
                  <a:lnTo>
                    <a:pt x="1249" y="1220"/>
                  </a:lnTo>
                  <a:lnTo>
                    <a:pt x="1396" y="1025"/>
                  </a:lnTo>
                  <a:lnTo>
                    <a:pt x="1659" y="768"/>
                  </a:lnTo>
                  <a:lnTo>
                    <a:pt x="1845" y="759"/>
                  </a:lnTo>
                  <a:lnTo>
                    <a:pt x="1513" y="632"/>
                  </a:lnTo>
                  <a:lnTo>
                    <a:pt x="1113" y="442"/>
                  </a:lnTo>
                  <a:lnTo>
                    <a:pt x="871" y="273"/>
                  </a:lnTo>
                  <a:lnTo>
                    <a:pt x="472" y="0"/>
                  </a:lnTo>
                  <a:lnTo>
                    <a:pt x="378" y="104"/>
                  </a:lnTo>
                  <a:close/>
                </a:path>
              </a:pathLst>
            </a:custGeom>
            <a:solidFill>
              <a:srgbClr val="000000"/>
            </a:solidFill>
            <a:ln w="9525">
              <a:noFill/>
              <a:round/>
              <a:headEnd/>
              <a:tailEnd/>
            </a:ln>
          </p:spPr>
          <p:txBody>
            <a:bodyPr/>
            <a:lstStyle/>
            <a:p>
              <a:endParaRPr lang="en-GB"/>
            </a:p>
          </p:txBody>
        </p:sp>
        <p:sp>
          <p:nvSpPr>
            <p:cNvPr id="34862" name="Freeform 1069"/>
            <p:cNvSpPr>
              <a:spLocks/>
            </p:cNvSpPr>
            <p:nvPr/>
          </p:nvSpPr>
          <p:spPr bwMode="auto">
            <a:xfrm>
              <a:off x="5116" y="3599"/>
              <a:ext cx="50" cy="82"/>
            </a:xfrm>
            <a:custGeom>
              <a:avLst/>
              <a:gdLst>
                <a:gd name="T0" fmla="*/ 0 w 295"/>
                <a:gd name="T1" fmla="*/ 0 h 571"/>
                <a:gd name="T2" fmla="*/ 0 w 295"/>
                <a:gd name="T3" fmla="*/ 0 h 571"/>
                <a:gd name="T4" fmla="*/ 0 w 295"/>
                <a:gd name="T5" fmla="*/ 0 h 571"/>
                <a:gd name="T6" fmla="*/ 0 w 295"/>
                <a:gd name="T7" fmla="*/ 0 h 571"/>
                <a:gd name="T8" fmla="*/ 0 w 295"/>
                <a:gd name="T9" fmla="*/ 0 h 571"/>
                <a:gd name="T10" fmla="*/ 0 w 295"/>
                <a:gd name="T11" fmla="*/ 0 h 571"/>
                <a:gd name="T12" fmla="*/ 0 w 295"/>
                <a:gd name="T13" fmla="*/ 0 h 571"/>
                <a:gd name="T14" fmla="*/ 0 w 295"/>
                <a:gd name="T15" fmla="*/ 0 h 571"/>
                <a:gd name="T16" fmla="*/ 0 w 295"/>
                <a:gd name="T17" fmla="*/ 0 h 571"/>
                <a:gd name="T18" fmla="*/ 0 w 295"/>
                <a:gd name="T19" fmla="*/ 0 h 571"/>
                <a:gd name="T20" fmla="*/ 0 w 295"/>
                <a:gd name="T21" fmla="*/ 0 h 571"/>
                <a:gd name="T22" fmla="*/ 0 w 295"/>
                <a:gd name="T23" fmla="*/ 0 h 571"/>
                <a:gd name="T24" fmla="*/ 0 w 295"/>
                <a:gd name="T25" fmla="*/ 0 h 571"/>
                <a:gd name="T26" fmla="*/ 0 w 295"/>
                <a:gd name="T27" fmla="*/ 0 h 571"/>
                <a:gd name="T28" fmla="*/ 0 w 295"/>
                <a:gd name="T29" fmla="*/ 0 h 571"/>
                <a:gd name="T30" fmla="*/ 0 w 295"/>
                <a:gd name="T31" fmla="*/ 0 h 571"/>
                <a:gd name="T32" fmla="*/ 0 w 295"/>
                <a:gd name="T33" fmla="*/ 0 h 571"/>
                <a:gd name="T34" fmla="*/ 0 w 295"/>
                <a:gd name="T35" fmla="*/ 0 h 571"/>
                <a:gd name="T36" fmla="*/ 0 w 295"/>
                <a:gd name="T37" fmla="*/ 0 h 571"/>
                <a:gd name="T38" fmla="*/ 0 w 295"/>
                <a:gd name="T39" fmla="*/ 0 h 571"/>
                <a:gd name="T40" fmla="*/ 0 w 295"/>
                <a:gd name="T41" fmla="*/ 0 h 571"/>
                <a:gd name="T42" fmla="*/ 0 w 295"/>
                <a:gd name="T43" fmla="*/ 0 h 571"/>
                <a:gd name="T44" fmla="*/ 0 w 295"/>
                <a:gd name="T45" fmla="*/ 0 h 571"/>
                <a:gd name="T46" fmla="*/ 0 w 295"/>
                <a:gd name="T47" fmla="*/ 0 h 571"/>
                <a:gd name="T48" fmla="*/ 0 w 295"/>
                <a:gd name="T49" fmla="*/ 0 h 571"/>
                <a:gd name="T50" fmla="*/ 0 w 295"/>
                <a:gd name="T51" fmla="*/ 0 h 571"/>
                <a:gd name="T52" fmla="*/ 0 w 295"/>
                <a:gd name="T53" fmla="*/ 0 h 571"/>
                <a:gd name="T54" fmla="*/ 0 w 295"/>
                <a:gd name="T55" fmla="*/ 0 h 571"/>
                <a:gd name="T56" fmla="*/ 0 w 295"/>
                <a:gd name="T57" fmla="*/ 0 h 571"/>
                <a:gd name="T58" fmla="*/ 0 w 295"/>
                <a:gd name="T59" fmla="*/ 0 h 571"/>
                <a:gd name="T60" fmla="*/ 0 w 295"/>
                <a:gd name="T61" fmla="*/ 0 h 571"/>
                <a:gd name="T62" fmla="*/ 0 w 295"/>
                <a:gd name="T63" fmla="*/ 0 h 571"/>
                <a:gd name="T64" fmla="*/ 0 w 295"/>
                <a:gd name="T65" fmla="*/ 0 h 571"/>
                <a:gd name="T66" fmla="*/ 0 w 295"/>
                <a:gd name="T67" fmla="*/ 0 h 571"/>
                <a:gd name="T68" fmla="*/ 0 w 295"/>
                <a:gd name="T69" fmla="*/ 0 h 571"/>
                <a:gd name="T70" fmla="*/ 0 w 295"/>
                <a:gd name="T71" fmla="*/ 0 h 571"/>
                <a:gd name="T72" fmla="*/ 0 w 295"/>
                <a:gd name="T73" fmla="*/ 0 h 571"/>
                <a:gd name="T74" fmla="*/ 0 w 295"/>
                <a:gd name="T75" fmla="*/ 0 h 571"/>
                <a:gd name="T76" fmla="*/ 0 w 295"/>
                <a:gd name="T77" fmla="*/ 0 h 571"/>
                <a:gd name="T78" fmla="*/ 0 w 295"/>
                <a:gd name="T79" fmla="*/ 0 h 571"/>
                <a:gd name="T80" fmla="*/ 0 w 295"/>
                <a:gd name="T81" fmla="*/ 0 h 571"/>
                <a:gd name="T82" fmla="*/ 0 w 295"/>
                <a:gd name="T83" fmla="*/ 0 h 571"/>
                <a:gd name="T84" fmla="*/ 0 w 295"/>
                <a:gd name="T85" fmla="*/ 0 h 571"/>
                <a:gd name="T86" fmla="*/ 0 w 295"/>
                <a:gd name="T87" fmla="*/ 0 h 57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95"/>
                <a:gd name="T133" fmla="*/ 0 h 571"/>
                <a:gd name="T134" fmla="*/ 295 w 295"/>
                <a:gd name="T135" fmla="*/ 571 h 57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95" h="571">
                  <a:moveTo>
                    <a:pt x="13" y="0"/>
                  </a:moveTo>
                  <a:lnTo>
                    <a:pt x="0" y="52"/>
                  </a:lnTo>
                  <a:lnTo>
                    <a:pt x="8" y="126"/>
                  </a:lnTo>
                  <a:lnTo>
                    <a:pt x="25" y="195"/>
                  </a:lnTo>
                  <a:lnTo>
                    <a:pt x="61" y="266"/>
                  </a:lnTo>
                  <a:lnTo>
                    <a:pt x="110" y="331"/>
                  </a:lnTo>
                  <a:lnTo>
                    <a:pt x="163" y="383"/>
                  </a:lnTo>
                  <a:lnTo>
                    <a:pt x="97" y="415"/>
                  </a:lnTo>
                  <a:lnTo>
                    <a:pt x="61" y="451"/>
                  </a:lnTo>
                  <a:lnTo>
                    <a:pt x="53" y="504"/>
                  </a:lnTo>
                  <a:lnTo>
                    <a:pt x="73" y="558"/>
                  </a:lnTo>
                  <a:lnTo>
                    <a:pt x="118" y="571"/>
                  </a:lnTo>
                  <a:lnTo>
                    <a:pt x="170" y="571"/>
                  </a:lnTo>
                  <a:lnTo>
                    <a:pt x="237" y="547"/>
                  </a:lnTo>
                  <a:lnTo>
                    <a:pt x="289" y="495"/>
                  </a:lnTo>
                  <a:lnTo>
                    <a:pt x="295" y="451"/>
                  </a:lnTo>
                  <a:lnTo>
                    <a:pt x="289" y="397"/>
                  </a:lnTo>
                  <a:lnTo>
                    <a:pt x="268" y="347"/>
                  </a:lnTo>
                  <a:lnTo>
                    <a:pt x="228" y="302"/>
                  </a:lnTo>
                  <a:lnTo>
                    <a:pt x="148" y="224"/>
                  </a:lnTo>
                  <a:lnTo>
                    <a:pt x="105" y="162"/>
                  </a:lnTo>
                  <a:lnTo>
                    <a:pt x="97" y="111"/>
                  </a:lnTo>
                  <a:lnTo>
                    <a:pt x="97" y="60"/>
                  </a:lnTo>
                  <a:lnTo>
                    <a:pt x="82" y="44"/>
                  </a:lnTo>
                  <a:lnTo>
                    <a:pt x="82" y="111"/>
                  </a:lnTo>
                  <a:lnTo>
                    <a:pt x="85" y="180"/>
                  </a:lnTo>
                  <a:lnTo>
                    <a:pt x="156" y="266"/>
                  </a:lnTo>
                  <a:lnTo>
                    <a:pt x="237" y="331"/>
                  </a:lnTo>
                  <a:lnTo>
                    <a:pt x="272" y="406"/>
                  </a:lnTo>
                  <a:lnTo>
                    <a:pt x="272" y="474"/>
                  </a:lnTo>
                  <a:lnTo>
                    <a:pt x="205" y="534"/>
                  </a:lnTo>
                  <a:lnTo>
                    <a:pt x="140" y="541"/>
                  </a:lnTo>
                  <a:lnTo>
                    <a:pt x="97" y="519"/>
                  </a:lnTo>
                  <a:lnTo>
                    <a:pt x="85" y="490"/>
                  </a:lnTo>
                  <a:lnTo>
                    <a:pt x="110" y="474"/>
                  </a:lnTo>
                  <a:lnTo>
                    <a:pt x="163" y="460"/>
                  </a:lnTo>
                  <a:lnTo>
                    <a:pt x="192" y="440"/>
                  </a:lnTo>
                  <a:lnTo>
                    <a:pt x="201" y="397"/>
                  </a:lnTo>
                  <a:lnTo>
                    <a:pt x="185" y="361"/>
                  </a:lnTo>
                  <a:lnTo>
                    <a:pt x="97" y="278"/>
                  </a:lnTo>
                  <a:lnTo>
                    <a:pt x="36" y="180"/>
                  </a:lnTo>
                  <a:lnTo>
                    <a:pt x="13" y="82"/>
                  </a:lnTo>
                  <a:lnTo>
                    <a:pt x="27" y="6"/>
                  </a:lnTo>
                  <a:lnTo>
                    <a:pt x="13" y="0"/>
                  </a:lnTo>
                  <a:close/>
                </a:path>
              </a:pathLst>
            </a:custGeom>
            <a:solidFill>
              <a:srgbClr val="000000"/>
            </a:solidFill>
            <a:ln w="9525">
              <a:noFill/>
              <a:round/>
              <a:headEnd/>
              <a:tailEnd/>
            </a:ln>
          </p:spPr>
          <p:txBody>
            <a:bodyPr/>
            <a:lstStyle/>
            <a:p>
              <a:endParaRPr lang="en-GB"/>
            </a:p>
          </p:txBody>
        </p:sp>
        <p:sp>
          <p:nvSpPr>
            <p:cNvPr id="34863" name="Freeform 1070"/>
            <p:cNvSpPr>
              <a:spLocks/>
            </p:cNvSpPr>
            <p:nvPr/>
          </p:nvSpPr>
          <p:spPr bwMode="auto">
            <a:xfrm>
              <a:off x="5148" y="3667"/>
              <a:ext cx="36" cy="35"/>
            </a:xfrm>
            <a:custGeom>
              <a:avLst/>
              <a:gdLst>
                <a:gd name="T0" fmla="*/ 0 w 212"/>
                <a:gd name="T1" fmla="*/ 0 h 248"/>
                <a:gd name="T2" fmla="*/ 0 w 212"/>
                <a:gd name="T3" fmla="*/ 0 h 248"/>
                <a:gd name="T4" fmla="*/ 0 w 212"/>
                <a:gd name="T5" fmla="*/ 0 h 248"/>
                <a:gd name="T6" fmla="*/ 0 w 212"/>
                <a:gd name="T7" fmla="*/ 0 h 248"/>
                <a:gd name="T8" fmla="*/ 0 w 212"/>
                <a:gd name="T9" fmla="*/ 0 h 248"/>
                <a:gd name="T10" fmla="*/ 0 w 212"/>
                <a:gd name="T11" fmla="*/ 0 h 248"/>
                <a:gd name="T12" fmla="*/ 0 w 212"/>
                <a:gd name="T13" fmla="*/ 0 h 248"/>
                <a:gd name="T14" fmla="*/ 0 w 212"/>
                <a:gd name="T15" fmla="*/ 0 h 248"/>
                <a:gd name="T16" fmla="*/ 0 w 212"/>
                <a:gd name="T17" fmla="*/ 0 h 248"/>
                <a:gd name="T18" fmla="*/ 0 w 212"/>
                <a:gd name="T19" fmla="*/ 0 h 248"/>
                <a:gd name="T20" fmla="*/ 0 w 212"/>
                <a:gd name="T21" fmla="*/ 0 h 248"/>
                <a:gd name="T22" fmla="*/ 0 w 212"/>
                <a:gd name="T23" fmla="*/ 0 h 248"/>
                <a:gd name="T24" fmla="*/ 0 w 212"/>
                <a:gd name="T25" fmla="*/ 0 h 248"/>
                <a:gd name="T26" fmla="*/ 0 w 212"/>
                <a:gd name="T27" fmla="*/ 0 h 248"/>
                <a:gd name="T28" fmla="*/ 0 w 212"/>
                <a:gd name="T29" fmla="*/ 0 h 248"/>
                <a:gd name="T30" fmla="*/ 0 w 212"/>
                <a:gd name="T31" fmla="*/ 0 h 248"/>
                <a:gd name="T32" fmla="*/ 0 w 212"/>
                <a:gd name="T33" fmla="*/ 0 h 248"/>
                <a:gd name="T34" fmla="*/ 0 w 212"/>
                <a:gd name="T35" fmla="*/ 0 h 248"/>
                <a:gd name="T36" fmla="*/ 0 w 212"/>
                <a:gd name="T37" fmla="*/ 0 h 248"/>
                <a:gd name="T38" fmla="*/ 0 w 212"/>
                <a:gd name="T39" fmla="*/ 0 h 248"/>
                <a:gd name="T40" fmla="*/ 0 w 212"/>
                <a:gd name="T41" fmla="*/ 0 h 248"/>
                <a:gd name="T42" fmla="*/ 0 w 212"/>
                <a:gd name="T43" fmla="*/ 0 h 248"/>
                <a:gd name="T44" fmla="*/ 0 w 212"/>
                <a:gd name="T45" fmla="*/ 0 h 248"/>
                <a:gd name="T46" fmla="*/ 0 w 212"/>
                <a:gd name="T47" fmla="*/ 0 h 248"/>
                <a:gd name="T48" fmla="*/ 0 w 212"/>
                <a:gd name="T49" fmla="*/ 0 h 248"/>
                <a:gd name="T50" fmla="*/ 0 w 212"/>
                <a:gd name="T51" fmla="*/ 0 h 248"/>
                <a:gd name="T52" fmla="*/ 0 w 212"/>
                <a:gd name="T53" fmla="*/ 0 h 248"/>
                <a:gd name="T54" fmla="*/ 0 w 212"/>
                <a:gd name="T55" fmla="*/ 0 h 248"/>
                <a:gd name="T56" fmla="*/ 0 w 212"/>
                <a:gd name="T57" fmla="*/ 0 h 248"/>
                <a:gd name="T58" fmla="*/ 0 w 212"/>
                <a:gd name="T59" fmla="*/ 0 h 248"/>
                <a:gd name="T60" fmla="*/ 0 w 212"/>
                <a:gd name="T61" fmla="*/ 0 h 24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12"/>
                <a:gd name="T94" fmla="*/ 0 h 248"/>
                <a:gd name="T95" fmla="*/ 212 w 212"/>
                <a:gd name="T96" fmla="*/ 248 h 24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12" h="248">
                  <a:moveTo>
                    <a:pt x="97" y="0"/>
                  </a:moveTo>
                  <a:lnTo>
                    <a:pt x="132" y="0"/>
                  </a:lnTo>
                  <a:lnTo>
                    <a:pt x="176" y="38"/>
                  </a:lnTo>
                  <a:lnTo>
                    <a:pt x="208" y="84"/>
                  </a:lnTo>
                  <a:lnTo>
                    <a:pt x="212" y="142"/>
                  </a:lnTo>
                  <a:lnTo>
                    <a:pt x="197" y="195"/>
                  </a:lnTo>
                  <a:lnTo>
                    <a:pt x="176" y="226"/>
                  </a:lnTo>
                  <a:lnTo>
                    <a:pt x="127" y="248"/>
                  </a:lnTo>
                  <a:lnTo>
                    <a:pt x="66" y="248"/>
                  </a:lnTo>
                  <a:lnTo>
                    <a:pt x="13" y="226"/>
                  </a:lnTo>
                  <a:lnTo>
                    <a:pt x="0" y="201"/>
                  </a:lnTo>
                  <a:lnTo>
                    <a:pt x="0" y="162"/>
                  </a:lnTo>
                  <a:lnTo>
                    <a:pt x="20" y="122"/>
                  </a:lnTo>
                  <a:lnTo>
                    <a:pt x="66" y="88"/>
                  </a:lnTo>
                  <a:lnTo>
                    <a:pt x="59" y="60"/>
                  </a:lnTo>
                  <a:lnTo>
                    <a:pt x="80" y="21"/>
                  </a:lnTo>
                  <a:lnTo>
                    <a:pt x="138" y="84"/>
                  </a:lnTo>
                  <a:lnTo>
                    <a:pt x="149" y="152"/>
                  </a:lnTo>
                  <a:lnTo>
                    <a:pt x="127" y="180"/>
                  </a:lnTo>
                  <a:lnTo>
                    <a:pt x="76" y="186"/>
                  </a:lnTo>
                  <a:lnTo>
                    <a:pt x="59" y="201"/>
                  </a:lnTo>
                  <a:lnTo>
                    <a:pt x="66" y="226"/>
                  </a:lnTo>
                  <a:lnTo>
                    <a:pt x="97" y="231"/>
                  </a:lnTo>
                  <a:lnTo>
                    <a:pt x="138" y="226"/>
                  </a:lnTo>
                  <a:lnTo>
                    <a:pt x="170" y="201"/>
                  </a:lnTo>
                  <a:lnTo>
                    <a:pt x="193" y="162"/>
                  </a:lnTo>
                  <a:lnTo>
                    <a:pt x="197" y="127"/>
                  </a:lnTo>
                  <a:lnTo>
                    <a:pt x="193" y="88"/>
                  </a:lnTo>
                  <a:lnTo>
                    <a:pt x="170" y="45"/>
                  </a:lnTo>
                  <a:lnTo>
                    <a:pt x="132" y="16"/>
                  </a:lnTo>
                  <a:lnTo>
                    <a:pt x="97" y="0"/>
                  </a:lnTo>
                  <a:close/>
                </a:path>
              </a:pathLst>
            </a:custGeom>
            <a:solidFill>
              <a:srgbClr val="000000"/>
            </a:solidFill>
            <a:ln w="9525">
              <a:noFill/>
              <a:round/>
              <a:headEnd/>
              <a:tailEnd/>
            </a:ln>
          </p:spPr>
          <p:txBody>
            <a:bodyPr/>
            <a:lstStyle/>
            <a:p>
              <a:endParaRPr lang="en-GB"/>
            </a:p>
          </p:txBody>
        </p:sp>
        <p:sp>
          <p:nvSpPr>
            <p:cNvPr id="34864" name="Freeform 1071"/>
            <p:cNvSpPr>
              <a:spLocks/>
            </p:cNvSpPr>
            <p:nvPr/>
          </p:nvSpPr>
          <p:spPr bwMode="auto">
            <a:xfrm>
              <a:off x="5171" y="3687"/>
              <a:ext cx="35" cy="36"/>
            </a:xfrm>
            <a:custGeom>
              <a:avLst/>
              <a:gdLst>
                <a:gd name="T0" fmla="*/ 0 w 213"/>
                <a:gd name="T1" fmla="*/ 0 h 247"/>
                <a:gd name="T2" fmla="*/ 0 w 213"/>
                <a:gd name="T3" fmla="*/ 0 h 247"/>
                <a:gd name="T4" fmla="*/ 0 w 213"/>
                <a:gd name="T5" fmla="*/ 0 h 247"/>
                <a:gd name="T6" fmla="*/ 0 w 213"/>
                <a:gd name="T7" fmla="*/ 0 h 247"/>
                <a:gd name="T8" fmla="*/ 0 w 213"/>
                <a:gd name="T9" fmla="*/ 0 h 247"/>
                <a:gd name="T10" fmla="*/ 0 w 213"/>
                <a:gd name="T11" fmla="*/ 0 h 247"/>
                <a:gd name="T12" fmla="*/ 0 w 213"/>
                <a:gd name="T13" fmla="*/ 0 h 247"/>
                <a:gd name="T14" fmla="*/ 0 w 213"/>
                <a:gd name="T15" fmla="*/ 0 h 247"/>
                <a:gd name="T16" fmla="*/ 0 w 213"/>
                <a:gd name="T17" fmla="*/ 0 h 247"/>
                <a:gd name="T18" fmla="*/ 0 w 213"/>
                <a:gd name="T19" fmla="*/ 0 h 247"/>
                <a:gd name="T20" fmla="*/ 0 w 213"/>
                <a:gd name="T21" fmla="*/ 0 h 247"/>
                <a:gd name="T22" fmla="*/ 0 w 213"/>
                <a:gd name="T23" fmla="*/ 0 h 247"/>
                <a:gd name="T24" fmla="*/ 0 w 213"/>
                <a:gd name="T25" fmla="*/ 0 h 247"/>
                <a:gd name="T26" fmla="*/ 0 w 213"/>
                <a:gd name="T27" fmla="*/ 0 h 247"/>
                <a:gd name="T28" fmla="*/ 0 w 213"/>
                <a:gd name="T29" fmla="*/ 0 h 247"/>
                <a:gd name="T30" fmla="*/ 0 w 213"/>
                <a:gd name="T31" fmla="*/ 0 h 247"/>
                <a:gd name="T32" fmla="*/ 0 w 213"/>
                <a:gd name="T33" fmla="*/ 0 h 247"/>
                <a:gd name="T34" fmla="*/ 0 w 213"/>
                <a:gd name="T35" fmla="*/ 0 h 247"/>
                <a:gd name="T36" fmla="*/ 0 w 213"/>
                <a:gd name="T37" fmla="*/ 0 h 247"/>
                <a:gd name="T38" fmla="*/ 0 w 213"/>
                <a:gd name="T39" fmla="*/ 0 h 247"/>
                <a:gd name="T40" fmla="*/ 0 w 213"/>
                <a:gd name="T41" fmla="*/ 0 h 247"/>
                <a:gd name="T42" fmla="*/ 0 w 213"/>
                <a:gd name="T43" fmla="*/ 0 h 247"/>
                <a:gd name="T44" fmla="*/ 0 w 213"/>
                <a:gd name="T45" fmla="*/ 0 h 247"/>
                <a:gd name="T46" fmla="*/ 0 w 213"/>
                <a:gd name="T47" fmla="*/ 0 h 247"/>
                <a:gd name="T48" fmla="*/ 0 w 213"/>
                <a:gd name="T49" fmla="*/ 0 h 247"/>
                <a:gd name="T50" fmla="*/ 0 w 213"/>
                <a:gd name="T51" fmla="*/ 0 h 247"/>
                <a:gd name="T52" fmla="*/ 0 w 213"/>
                <a:gd name="T53" fmla="*/ 0 h 247"/>
                <a:gd name="T54" fmla="*/ 0 w 213"/>
                <a:gd name="T55" fmla="*/ 0 h 247"/>
                <a:gd name="T56" fmla="*/ 0 w 213"/>
                <a:gd name="T57" fmla="*/ 0 h 247"/>
                <a:gd name="T58" fmla="*/ 0 w 213"/>
                <a:gd name="T59" fmla="*/ 0 h 247"/>
                <a:gd name="T60" fmla="*/ 0 w 213"/>
                <a:gd name="T61" fmla="*/ 0 h 247"/>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213"/>
                <a:gd name="T94" fmla="*/ 0 h 247"/>
                <a:gd name="T95" fmla="*/ 213 w 213"/>
                <a:gd name="T96" fmla="*/ 247 h 247"/>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213" h="247">
                  <a:moveTo>
                    <a:pt x="96" y="0"/>
                  </a:moveTo>
                  <a:lnTo>
                    <a:pt x="128" y="0"/>
                  </a:lnTo>
                  <a:lnTo>
                    <a:pt x="173" y="38"/>
                  </a:lnTo>
                  <a:lnTo>
                    <a:pt x="205" y="84"/>
                  </a:lnTo>
                  <a:lnTo>
                    <a:pt x="213" y="142"/>
                  </a:lnTo>
                  <a:lnTo>
                    <a:pt x="196" y="196"/>
                  </a:lnTo>
                  <a:lnTo>
                    <a:pt x="173" y="223"/>
                  </a:lnTo>
                  <a:lnTo>
                    <a:pt x="125" y="247"/>
                  </a:lnTo>
                  <a:lnTo>
                    <a:pt x="67" y="247"/>
                  </a:lnTo>
                  <a:lnTo>
                    <a:pt x="14" y="223"/>
                  </a:lnTo>
                  <a:lnTo>
                    <a:pt x="0" y="203"/>
                  </a:lnTo>
                  <a:lnTo>
                    <a:pt x="0" y="167"/>
                  </a:lnTo>
                  <a:lnTo>
                    <a:pt x="21" y="122"/>
                  </a:lnTo>
                  <a:lnTo>
                    <a:pt x="67" y="89"/>
                  </a:lnTo>
                  <a:lnTo>
                    <a:pt x="58" y="59"/>
                  </a:lnTo>
                  <a:lnTo>
                    <a:pt x="77" y="20"/>
                  </a:lnTo>
                  <a:lnTo>
                    <a:pt x="140" y="84"/>
                  </a:lnTo>
                  <a:lnTo>
                    <a:pt x="146" y="151"/>
                  </a:lnTo>
                  <a:lnTo>
                    <a:pt x="125" y="180"/>
                  </a:lnTo>
                  <a:lnTo>
                    <a:pt x="73" y="188"/>
                  </a:lnTo>
                  <a:lnTo>
                    <a:pt x="58" y="203"/>
                  </a:lnTo>
                  <a:lnTo>
                    <a:pt x="67" y="223"/>
                  </a:lnTo>
                  <a:lnTo>
                    <a:pt x="96" y="235"/>
                  </a:lnTo>
                  <a:lnTo>
                    <a:pt x="140" y="223"/>
                  </a:lnTo>
                  <a:lnTo>
                    <a:pt x="167" y="203"/>
                  </a:lnTo>
                  <a:lnTo>
                    <a:pt x="189" y="167"/>
                  </a:lnTo>
                  <a:lnTo>
                    <a:pt x="196" y="128"/>
                  </a:lnTo>
                  <a:lnTo>
                    <a:pt x="189" y="89"/>
                  </a:lnTo>
                  <a:lnTo>
                    <a:pt x="167" y="44"/>
                  </a:lnTo>
                  <a:lnTo>
                    <a:pt x="128" y="15"/>
                  </a:lnTo>
                  <a:lnTo>
                    <a:pt x="96" y="0"/>
                  </a:lnTo>
                  <a:close/>
                </a:path>
              </a:pathLst>
            </a:custGeom>
            <a:solidFill>
              <a:srgbClr val="000000"/>
            </a:solidFill>
            <a:ln w="9525">
              <a:noFill/>
              <a:round/>
              <a:headEnd/>
              <a:tailEnd/>
            </a:ln>
          </p:spPr>
          <p:txBody>
            <a:bodyPr/>
            <a:lstStyle/>
            <a:p>
              <a:endParaRPr lang="en-GB"/>
            </a:p>
          </p:txBody>
        </p:sp>
        <p:sp>
          <p:nvSpPr>
            <p:cNvPr id="34865" name="Freeform 1072"/>
            <p:cNvSpPr>
              <a:spLocks/>
            </p:cNvSpPr>
            <p:nvPr/>
          </p:nvSpPr>
          <p:spPr bwMode="auto">
            <a:xfrm>
              <a:off x="5197" y="3706"/>
              <a:ext cx="35" cy="35"/>
            </a:xfrm>
            <a:custGeom>
              <a:avLst/>
              <a:gdLst>
                <a:gd name="T0" fmla="*/ 0 w 212"/>
                <a:gd name="T1" fmla="*/ 0 h 250"/>
                <a:gd name="T2" fmla="*/ 0 w 212"/>
                <a:gd name="T3" fmla="*/ 0 h 250"/>
                <a:gd name="T4" fmla="*/ 0 w 212"/>
                <a:gd name="T5" fmla="*/ 0 h 250"/>
                <a:gd name="T6" fmla="*/ 0 w 212"/>
                <a:gd name="T7" fmla="*/ 0 h 250"/>
                <a:gd name="T8" fmla="*/ 0 w 212"/>
                <a:gd name="T9" fmla="*/ 0 h 250"/>
                <a:gd name="T10" fmla="*/ 0 w 212"/>
                <a:gd name="T11" fmla="*/ 0 h 250"/>
                <a:gd name="T12" fmla="*/ 0 w 212"/>
                <a:gd name="T13" fmla="*/ 0 h 250"/>
                <a:gd name="T14" fmla="*/ 0 w 212"/>
                <a:gd name="T15" fmla="*/ 0 h 250"/>
                <a:gd name="T16" fmla="*/ 0 w 212"/>
                <a:gd name="T17" fmla="*/ 0 h 250"/>
                <a:gd name="T18" fmla="*/ 0 w 212"/>
                <a:gd name="T19" fmla="*/ 0 h 250"/>
                <a:gd name="T20" fmla="*/ 0 w 212"/>
                <a:gd name="T21" fmla="*/ 0 h 250"/>
                <a:gd name="T22" fmla="*/ 0 w 212"/>
                <a:gd name="T23" fmla="*/ 0 h 250"/>
                <a:gd name="T24" fmla="*/ 0 w 212"/>
                <a:gd name="T25" fmla="*/ 0 h 250"/>
                <a:gd name="T26" fmla="*/ 0 w 212"/>
                <a:gd name="T27" fmla="*/ 0 h 250"/>
                <a:gd name="T28" fmla="*/ 0 w 212"/>
                <a:gd name="T29" fmla="*/ 0 h 250"/>
                <a:gd name="T30" fmla="*/ 0 w 212"/>
                <a:gd name="T31" fmla="*/ 0 h 250"/>
                <a:gd name="T32" fmla="*/ 0 w 212"/>
                <a:gd name="T33" fmla="*/ 0 h 250"/>
                <a:gd name="T34" fmla="*/ 0 w 212"/>
                <a:gd name="T35" fmla="*/ 0 h 250"/>
                <a:gd name="T36" fmla="*/ 0 w 212"/>
                <a:gd name="T37" fmla="*/ 0 h 250"/>
                <a:gd name="T38" fmla="*/ 0 w 212"/>
                <a:gd name="T39" fmla="*/ 0 h 250"/>
                <a:gd name="T40" fmla="*/ 0 w 212"/>
                <a:gd name="T41" fmla="*/ 0 h 250"/>
                <a:gd name="T42" fmla="*/ 0 w 212"/>
                <a:gd name="T43" fmla="*/ 0 h 250"/>
                <a:gd name="T44" fmla="*/ 0 w 212"/>
                <a:gd name="T45" fmla="*/ 0 h 250"/>
                <a:gd name="T46" fmla="*/ 0 w 212"/>
                <a:gd name="T47" fmla="*/ 0 h 250"/>
                <a:gd name="T48" fmla="*/ 0 w 212"/>
                <a:gd name="T49" fmla="*/ 0 h 250"/>
                <a:gd name="T50" fmla="*/ 0 w 212"/>
                <a:gd name="T51" fmla="*/ 0 h 250"/>
                <a:gd name="T52" fmla="*/ 0 w 212"/>
                <a:gd name="T53" fmla="*/ 0 h 250"/>
                <a:gd name="T54" fmla="*/ 0 w 212"/>
                <a:gd name="T55" fmla="*/ 0 h 250"/>
                <a:gd name="T56" fmla="*/ 0 w 212"/>
                <a:gd name="T57" fmla="*/ 0 h 250"/>
                <a:gd name="T58" fmla="*/ 0 w 212"/>
                <a:gd name="T59" fmla="*/ 0 h 250"/>
                <a:gd name="T60" fmla="*/ 0 w 212"/>
                <a:gd name="T61" fmla="*/ 0 h 250"/>
                <a:gd name="T62" fmla="*/ 0 w 212"/>
                <a:gd name="T63" fmla="*/ 0 h 250"/>
                <a:gd name="T64" fmla="*/ 0 w 212"/>
                <a:gd name="T65" fmla="*/ 0 h 250"/>
                <a:gd name="T66" fmla="*/ 0 w 212"/>
                <a:gd name="T67" fmla="*/ 0 h 25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2"/>
                <a:gd name="T103" fmla="*/ 0 h 250"/>
                <a:gd name="T104" fmla="*/ 212 w 212"/>
                <a:gd name="T105" fmla="*/ 250 h 25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2" h="250">
                  <a:moveTo>
                    <a:pt x="100" y="0"/>
                  </a:moveTo>
                  <a:lnTo>
                    <a:pt x="135" y="0"/>
                  </a:lnTo>
                  <a:lnTo>
                    <a:pt x="179" y="39"/>
                  </a:lnTo>
                  <a:lnTo>
                    <a:pt x="209" y="82"/>
                  </a:lnTo>
                  <a:lnTo>
                    <a:pt x="212" y="142"/>
                  </a:lnTo>
                  <a:lnTo>
                    <a:pt x="200" y="198"/>
                  </a:lnTo>
                  <a:lnTo>
                    <a:pt x="179" y="226"/>
                  </a:lnTo>
                  <a:lnTo>
                    <a:pt x="124" y="250"/>
                  </a:lnTo>
                  <a:lnTo>
                    <a:pt x="66" y="250"/>
                  </a:lnTo>
                  <a:lnTo>
                    <a:pt x="13" y="226"/>
                  </a:lnTo>
                  <a:lnTo>
                    <a:pt x="0" y="203"/>
                  </a:lnTo>
                  <a:lnTo>
                    <a:pt x="0" y="166"/>
                  </a:lnTo>
                  <a:lnTo>
                    <a:pt x="25" y="119"/>
                  </a:lnTo>
                  <a:lnTo>
                    <a:pt x="66" y="91"/>
                  </a:lnTo>
                  <a:lnTo>
                    <a:pt x="59" y="60"/>
                  </a:lnTo>
                  <a:lnTo>
                    <a:pt x="35" y="52"/>
                  </a:lnTo>
                  <a:lnTo>
                    <a:pt x="42" y="29"/>
                  </a:lnTo>
                  <a:lnTo>
                    <a:pt x="51" y="0"/>
                  </a:lnTo>
                  <a:lnTo>
                    <a:pt x="95" y="29"/>
                  </a:lnTo>
                  <a:lnTo>
                    <a:pt x="140" y="82"/>
                  </a:lnTo>
                  <a:lnTo>
                    <a:pt x="147" y="151"/>
                  </a:lnTo>
                  <a:lnTo>
                    <a:pt x="124" y="182"/>
                  </a:lnTo>
                  <a:lnTo>
                    <a:pt x="77" y="188"/>
                  </a:lnTo>
                  <a:lnTo>
                    <a:pt x="59" y="203"/>
                  </a:lnTo>
                  <a:lnTo>
                    <a:pt x="66" y="226"/>
                  </a:lnTo>
                  <a:lnTo>
                    <a:pt x="100" y="232"/>
                  </a:lnTo>
                  <a:lnTo>
                    <a:pt x="140" y="226"/>
                  </a:lnTo>
                  <a:lnTo>
                    <a:pt x="170" y="203"/>
                  </a:lnTo>
                  <a:lnTo>
                    <a:pt x="193" y="166"/>
                  </a:lnTo>
                  <a:lnTo>
                    <a:pt x="200" y="128"/>
                  </a:lnTo>
                  <a:lnTo>
                    <a:pt x="193" y="91"/>
                  </a:lnTo>
                  <a:lnTo>
                    <a:pt x="170" y="45"/>
                  </a:lnTo>
                  <a:lnTo>
                    <a:pt x="135" y="14"/>
                  </a:lnTo>
                  <a:lnTo>
                    <a:pt x="100" y="0"/>
                  </a:lnTo>
                  <a:close/>
                </a:path>
              </a:pathLst>
            </a:custGeom>
            <a:solidFill>
              <a:srgbClr val="000000"/>
            </a:solidFill>
            <a:ln w="9525">
              <a:noFill/>
              <a:round/>
              <a:headEnd/>
              <a:tailEnd/>
            </a:ln>
          </p:spPr>
          <p:txBody>
            <a:bodyPr/>
            <a:lstStyle/>
            <a:p>
              <a:endParaRPr lang="en-GB"/>
            </a:p>
          </p:txBody>
        </p:sp>
        <p:sp>
          <p:nvSpPr>
            <p:cNvPr id="34866" name="Freeform 1073"/>
            <p:cNvSpPr>
              <a:spLocks/>
            </p:cNvSpPr>
            <p:nvPr/>
          </p:nvSpPr>
          <p:spPr bwMode="auto">
            <a:xfrm>
              <a:off x="5223" y="3721"/>
              <a:ext cx="36" cy="34"/>
            </a:xfrm>
            <a:custGeom>
              <a:avLst/>
              <a:gdLst>
                <a:gd name="T0" fmla="*/ 0 w 217"/>
                <a:gd name="T1" fmla="*/ 0 h 240"/>
                <a:gd name="T2" fmla="*/ 0 w 217"/>
                <a:gd name="T3" fmla="*/ 0 h 240"/>
                <a:gd name="T4" fmla="*/ 0 w 217"/>
                <a:gd name="T5" fmla="*/ 0 h 240"/>
                <a:gd name="T6" fmla="*/ 0 w 217"/>
                <a:gd name="T7" fmla="*/ 0 h 240"/>
                <a:gd name="T8" fmla="*/ 0 w 217"/>
                <a:gd name="T9" fmla="*/ 0 h 240"/>
                <a:gd name="T10" fmla="*/ 0 w 217"/>
                <a:gd name="T11" fmla="*/ 0 h 240"/>
                <a:gd name="T12" fmla="*/ 0 w 217"/>
                <a:gd name="T13" fmla="*/ 0 h 240"/>
                <a:gd name="T14" fmla="*/ 0 w 217"/>
                <a:gd name="T15" fmla="*/ 0 h 240"/>
                <a:gd name="T16" fmla="*/ 0 w 217"/>
                <a:gd name="T17" fmla="*/ 0 h 240"/>
                <a:gd name="T18" fmla="*/ 0 w 217"/>
                <a:gd name="T19" fmla="*/ 0 h 240"/>
                <a:gd name="T20" fmla="*/ 0 w 217"/>
                <a:gd name="T21" fmla="*/ 0 h 240"/>
                <a:gd name="T22" fmla="*/ 0 w 217"/>
                <a:gd name="T23" fmla="*/ 0 h 240"/>
                <a:gd name="T24" fmla="*/ 0 w 217"/>
                <a:gd name="T25" fmla="*/ 0 h 24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7"/>
                <a:gd name="T40" fmla="*/ 0 h 240"/>
                <a:gd name="T41" fmla="*/ 217 w 217"/>
                <a:gd name="T42" fmla="*/ 240 h 24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7" h="240">
                  <a:moveTo>
                    <a:pt x="46" y="0"/>
                  </a:moveTo>
                  <a:lnTo>
                    <a:pt x="99" y="6"/>
                  </a:lnTo>
                  <a:lnTo>
                    <a:pt x="200" y="66"/>
                  </a:lnTo>
                  <a:lnTo>
                    <a:pt x="217" y="113"/>
                  </a:lnTo>
                  <a:lnTo>
                    <a:pt x="84" y="240"/>
                  </a:lnTo>
                  <a:lnTo>
                    <a:pt x="35" y="232"/>
                  </a:lnTo>
                  <a:lnTo>
                    <a:pt x="0" y="197"/>
                  </a:lnTo>
                  <a:lnTo>
                    <a:pt x="0" y="158"/>
                  </a:lnTo>
                  <a:lnTo>
                    <a:pt x="15" y="119"/>
                  </a:lnTo>
                  <a:lnTo>
                    <a:pt x="54" y="91"/>
                  </a:lnTo>
                  <a:lnTo>
                    <a:pt x="69" y="83"/>
                  </a:lnTo>
                  <a:lnTo>
                    <a:pt x="39" y="44"/>
                  </a:lnTo>
                  <a:lnTo>
                    <a:pt x="46" y="0"/>
                  </a:lnTo>
                  <a:close/>
                </a:path>
              </a:pathLst>
            </a:custGeom>
            <a:solidFill>
              <a:srgbClr val="000000"/>
            </a:solidFill>
            <a:ln w="9525">
              <a:noFill/>
              <a:round/>
              <a:headEnd/>
              <a:tailEnd/>
            </a:ln>
          </p:spPr>
          <p:txBody>
            <a:bodyPr/>
            <a:lstStyle/>
            <a:p>
              <a:endParaRPr lang="en-GB"/>
            </a:p>
          </p:txBody>
        </p:sp>
        <p:sp>
          <p:nvSpPr>
            <p:cNvPr id="34867" name="Freeform 1074"/>
            <p:cNvSpPr>
              <a:spLocks/>
            </p:cNvSpPr>
            <p:nvPr/>
          </p:nvSpPr>
          <p:spPr bwMode="auto">
            <a:xfrm>
              <a:off x="5194" y="3578"/>
              <a:ext cx="457" cy="498"/>
            </a:xfrm>
            <a:custGeom>
              <a:avLst/>
              <a:gdLst>
                <a:gd name="T0" fmla="*/ 0 w 2742"/>
                <a:gd name="T1" fmla="*/ 0 h 3485"/>
                <a:gd name="T2" fmla="*/ 0 w 2742"/>
                <a:gd name="T3" fmla="*/ 0 h 3485"/>
                <a:gd name="T4" fmla="*/ 0 w 2742"/>
                <a:gd name="T5" fmla="*/ 0 h 3485"/>
                <a:gd name="T6" fmla="*/ 0 w 2742"/>
                <a:gd name="T7" fmla="*/ 0 h 3485"/>
                <a:gd name="T8" fmla="*/ 0 w 2742"/>
                <a:gd name="T9" fmla="*/ 0 h 3485"/>
                <a:gd name="T10" fmla="*/ 0 w 2742"/>
                <a:gd name="T11" fmla="*/ 0 h 3485"/>
                <a:gd name="T12" fmla="*/ 0 w 2742"/>
                <a:gd name="T13" fmla="*/ 0 h 3485"/>
                <a:gd name="T14" fmla="*/ 0 w 2742"/>
                <a:gd name="T15" fmla="*/ 0 h 3485"/>
                <a:gd name="T16" fmla="*/ 0 w 2742"/>
                <a:gd name="T17" fmla="*/ 0 h 3485"/>
                <a:gd name="T18" fmla="*/ 0 w 2742"/>
                <a:gd name="T19" fmla="*/ 0 h 3485"/>
                <a:gd name="T20" fmla="*/ 0 w 2742"/>
                <a:gd name="T21" fmla="*/ 0 h 3485"/>
                <a:gd name="T22" fmla="*/ 0 w 2742"/>
                <a:gd name="T23" fmla="*/ 0 h 3485"/>
                <a:gd name="T24" fmla="*/ 0 w 2742"/>
                <a:gd name="T25" fmla="*/ 0 h 3485"/>
                <a:gd name="T26" fmla="*/ 0 w 2742"/>
                <a:gd name="T27" fmla="*/ 0 h 3485"/>
                <a:gd name="T28" fmla="*/ 0 w 2742"/>
                <a:gd name="T29" fmla="*/ 0 h 3485"/>
                <a:gd name="T30" fmla="*/ 0 w 2742"/>
                <a:gd name="T31" fmla="*/ 0 h 3485"/>
                <a:gd name="T32" fmla="*/ 0 w 2742"/>
                <a:gd name="T33" fmla="*/ 0 h 3485"/>
                <a:gd name="T34" fmla="*/ 0 w 2742"/>
                <a:gd name="T35" fmla="*/ 0 h 3485"/>
                <a:gd name="T36" fmla="*/ 0 w 2742"/>
                <a:gd name="T37" fmla="*/ 0 h 3485"/>
                <a:gd name="T38" fmla="*/ 0 w 2742"/>
                <a:gd name="T39" fmla="*/ 0 h 3485"/>
                <a:gd name="T40" fmla="*/ 0 w 2742"/>
                <a:gd name="T41" fmla="*/ 0 h 3485"/>
                <a:gd name="T42" fmla="*/ 0 w 2742"/>
                <a:gd name="T43" fmla="*/ 0 h 3485"/>
                <a:gd name="T44" fmla="*/ 0 w 2742"/>
                <a:gd name="T45" fmla="*/ 0 h 3485"/>
                <a:gd name="T46" fmla="*/ 0 w 2742"/>
                <a:gd name="T47" fmla="*/ 0 h 3485"/>
                <a:gd name="T48" fmla="*/ 0 w 2742"/>
                <a:gd name="T49" fmla="*/ 0 h 3485"/>
                <a:gd name="T50" fmla="*/ 0 w 2742"/>
                <a:gd name="T51" fmla="*/ 0 h 3485"/>
                <a:gd name="T52" fmla="*/ 0 w 2742"/>
                <a:gd name="T53" fmla="*/ 0 h 3485"/>
                <a:gd name="T54" fmla="*/ 0 w 2742"/>
                <a:gd name="T55" fmla="*/ 0 h 3485"/>
                <a:gd name="T56" fmla="*/ 0 w 2742"/>
                <a:gd name="T57" fmla="*/ 0 h 348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742"/>
                <a:gd name="T88" fmla="*/ 0 h 3485"/>
                <a:gd name="T89" fmla="*/ 2742 w 2742"/>
                <a:gd name="T90" fmla="*/ 3485 h 348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742" h="3485">
                  <a:moveTo>
                    <a:pt x="2682" y="141"/>
                  </a:moveTo>
                  <a:lnTo>
                    <a:pt x="2742" y="1142"/>
                  </a:lnTo>
                  <a:lnTo>
                    <a:pt x="2692" y="1760"/>
                  </a:lnTo>
                  <a:lnTo>
                    <a:pt x="2544" y="2348"/>
                  </a:lnTo>
                  <a:lnTo>
                    <a:pt x="2496" y="2965"/>
                  </a:lnTo>
                  <a:lnTo>
                    <a:pt x="2340" y="3277"/>
                  </a:lnTo>
                  <a:lnTo>
                    <a:pt x="2047" y="3485"/>
                  </a:lnTo>
                  <a:lnTo>
                    <a:pt x="1907" y="3207"/>
                  </a:lnTo>
                  <a:lnTo>
                    <a:pt x="1141" y="2869"/>
                  </a:lnTo>
                  <a:lnTo>
                    <a:pt x="0" y="2869"/>
                  </a:lnTo>
                  <a:lnTo>
                    <a:pt x="27" y="2528"/>
                  </a:lnTo>
                  <a:lnTo>
                    <a:pt x="193" y="1959"/>
                  </a:lnTo>
                  <a:lnTo>
                    <a:pt x="233" y="1840"/>
                  </a:lnTo>
                  <a:lnTo>
                    <a:pt x="233" y="1868"/>
                  </a:lnTo>
                  <a:lnTo>
                    <a:pt x="890" y="2835"/>
                  </a:lnTo>
                  <a:lnTo>
                    <a:pt x="939" y="2835"/>
                  </a:lnTo>
                  <a:lnTo>
                    <a:pt x="47" y="1526"/>
                  </a:lnTo>
                  <a:lnTo>
                    <a:pt x="184" y="1288"/>
                  </a:lnTo>
                  <a:lnTo>
                    <a:pt x="338" y="1128"/>
                  </a:lnTo>
                  <a:lnTo>
                    <a:pt x="487" y="960"/>
                  </a:lnTo>
                  <a:lnTo>
                    <a:pt x="576" y="877"/>
                  </a:lnTo>
                  <a:lnTo>
                    <a:pt x="672" y="848"/>
                  </a:lnTo>
                  <a:lnTo>
                    <a:pt x="1821" y="1789"/>
                  </a:lnTo>
                  <a:lnTo>
                    <a:pt x="1753" y="1288"/>
                  </a:lnTo>
                  <a:lnTo>
                    <a:pt x="2028" y="360"/>
                  </a:lnTo>
                  <a:lnTo>
                    <a:pt x="2028" y="259"/>
                  </a:lnTo>
                  <a:lnTo>
                    <a:pt x="2251" y="0"/>
                  </a:lnTo>
                  <a:lnTo>
                    <a:pt x="2467" y="18"/>
                  </a:lnTo>
                  <a:lnTo>
                    <a:pt x="2682" y="141"/>
                  </a:lnTo>
                  <a:close/>
                </a:path>
              </a:pathLst>
            </a:custGeom>
            <a:solidFill>
              <a:srgbClr val="000000"/>
            </a:solidFill>
            <a:ln w="9525">
              <a:noFill/>
              <a:round/>
              <a:headEnd/>
              <a:tailEnd/>
            </a:ln>
          </p:spPr>
          <p:txBody>
            <a:bodyPr/>
            <a:lstStyle/>
            <a:p>
              <a:endParaRPr lang="en-GB"/>
            </a:p>
          </p:txBody>
        </p:sp>
        <p:sp>
          <p:nvSpPr>
            <p:cNvPr id="34868" name="Freeform 1075"/>
            <p:cNvSpPr>
              <a:spLocks/>
            </p:cNvSpPr>
            <p:nvPr/>
          </p:nvSpPr>
          <p:spPr bwMode="auto">
            <a:xfrm>
              <a:off x="4983" y="3988"/>
              <a:ext cx="552" cy="120"/>
            </a:xfrm>
            <a:custGeom>
              <a:avLst/>
              <a:gdLst>
                <a:gd name="T0" fmla="*/ 0 w 3314"/>
                <a:gd name="T1" fmla="*/ 0 h 838"/>
                <a:gd name="T2" fmla="*/ 0 w 3314"/>
                <a:gd name="T3" fmla="*/ 0 h 838"/>
                <a:gd name="T4" fmla="*/ 0 w 3314"/>
                <a:gd name="T5" fmla="*/ 0 h 838"/>
                <a:gd name="T6" fmla="*/ 0 w 3314"/>
                <a:gd name="T7" fmla="*/ 0 h 838"/>
                <a:gd name="T8" fmla="*/ 0 w 3314"/>
                <a:gd name="T9" fmla="*/ 0 h 838"/>
                <a:gd name="T10" fmla="*/ 0 w 3314"/>
                <a:gd name="T11" fmla="*/ 0 h 838"/>
                <a:gd name="T12" fmla="*/ 0 w 3314"/>
                <a:gd name="T13" fmla="*/ 0 h 838"/>
                <a:gd name="T14" fmla="*/ 0 60000 65536"/>
                <a:gd name="T15" fmla="*/ 0 60000 65536"/>
                <a:gd name="T16" fmla="*/ 0 60000 65536"/>
                <a:gd name="T17" fmla="*/ 0 60000 65536"/>
                <a:gd name="T18" fmla="*/ 0 60000 65536"/>
                <a:gd name="T19" fmla="*/ 0 60000 65536"/>
                <a:gd name="T20" fmla="*/ 0 60000 65536"/>
                <a:gd name="T21" fmla="*/ 0 w 3314"/>
                <a:gd name="T22" fmla="*/ 0 h 838"/>
                <a:gd name="T23" fmla="*/ 3314 w 3314"/>
                <a:gd name="T24" fmla="*/ 838 h 83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314" h="838">
                  <a:moveTo>
                    <a:pt x="3314" y="616"/>
                  </a:moveTo>
                  <a:lnTo>
                    <a:pt x="3243" y="687"/>
                  </a:lnTo>
                  <a:lnTo>
                    <a:pt x="2236" y="838"/>
                  </a:lnTo>
                  <a:lnTo>
                    <a:pt x="79" y="757"/>
                  </a:lnTo>
                  <a:lnTo>
                    <a:pt x="0" y="335"/>
                  </a:lnTo>
                  <a:lnTo>
                    <a:pt x="253" y="0"/>
                  </a:lnTo>
                  <a:lnTo>
                    <a:pt x="2470" y="0"/>
                  </a:lnTo>
                </a:path>
              </a:pathLst>
            </a:custGeom>
            <a:noFill/>
            <a:ln w="0">
              <a:solidFill>
                <a:srgbClr val="000000"/>
              </a:solidFill>
              <a:round/>
              <a:headEnd/>
              <a:tailEnd/>
            </a:ln>
          </p:spPr>
          <p:txBody>
            <a:bodyPr/>
            <a:lstStyle/>
            <a:p>
              <a:endParaRPr lang="en-GB"/>
            </a:p>
          </p:txBody>
        </p:sp>
        <p:sp>
          <p:nvSpPr>
            <p:cNvPr id="34869" name="Freeform 1076"/>
            <p:cNvSpPr>
              <a:spLocks/>
            </p:cNvSpPr>
            <p:nvPr/>
          </p:nvSpPr>
          <p:spPr bwMode="auto">
            <a:xfrm>
              <a:off x="5344" y="3988"/>
              <a:ext cx="42" cy="118"/>
            </a:xfrm>
            <a:custGeom>
              <a:avLst/>
              <a:gdLst>
                <a:gd name="T0" fmla="*/ 0 w 258"/>
                <a:gd name="T1" fmla="*/ 0 h 827"/>
                <a:gd name="T2" fmla="*/ 0 w 258"/>
                <a:gd name="T3" fmla="*/ 0 h 827"/>
                <a:gd name="T4" fmla="*/ 0 w 258"/>
                <a:gd name="T5" fmla="*/ 0 h 827"/>
                <a:gd name="T6" fmla="*/ 0 60000 65536"/>
                <a:gd name="T7" fmla="*/ 0 60000 65536"/>
                <a:gd name="T8" fmla="*/ 0 60000 65536"/>
                <a:gd name="T9" fmla="*/ 0 w 258"/>
                <a:gd name="T10" fmla="*/ 0 h 827"/>
                <a:gd name="T11" fmla="*/ 258 w 258"/>
                <a:gd name="T12" fmla="*/ 827 h 827"/>
              </a:gdLst>
              <a:ahLst/>
              <a:cxnLst>
                <a:cxn ang="T6">
                  <a:pos x="T0" y="T1"/>
                </a:cxn>
                <a:cxn ang="T7">
                  <a:pos x="T2" y="T3"/>
                </a:cxn>
                <a:cxn ang="T8">
                  <a:pos x="T4" y="T5"/>
                </a:cxn>
              </a:cxnLst>
              <a:rect l="T9" t="T10" r="T11" b="T12"/>
              <a:pathLst>
                <a:path w="258" h="827">
                  <a:moveTo>
                    <a:pt x="258" y="0"/>
                  </a:moveTo>
                  <a:lnTo>
                    <a:pt x="0" y="379"/>
                  </a:lnTo>
                  <a:lnTo>
                    <a:pt x="68" y="827"/>
                  </a:lnTo>
                </a:path>
              </a:pathLst>
            </a:custGeom>
            <a:noFill/>
            <a:ln w="0">
              <a:solidFill>
                <a:srgbClr val="000000"/>
              </a:solidFill>
              <a:round/>
              <a:headEnd/>
              <a:tailEnd/>
            </a:ln>
          </p:spPr>
          <p:txBody>
            <a:bodyPr/>
            <a:lstStyle/>
            <a:p>
              <a:endParaRPr lang="en-GB"/>
            </a:p>
          </p:txBody>
        </p:sp>
        <p:sp>
          <p:nvSpPr>
            <p:cNvPr id="34870" name="Line 1077"/>
            <p:cNvSpPr>
              <a:spLocks noChangeShapeType="1"/>
            </p:cNvSpPr>
            <p:nvPr/>
          </p:nvSpPr>
          <p:spPr bwMode="auto">
            <a:xfrm>
              <a:off x="4982" y="4036"/>
              <a:ext cx="362" cy="7"/>
            </a:xfrm>
            <a:prstGeom prst="line">
              <a:avLst/>
            </a:prstGeom>
            <a:noFill/>
            <a:ln w="0">
              <a:solidFill>
                <a:srgbClr val="000000"/>
              </a:solidFill>
              <a:round/>
              <a:headEnd/>
              <a:tailEnd/>
            </a:ln>
          </p:spPr>
          <p:txBody>
            <a:bodyPr/>
            <a:lstStyle/>
            <a:p>
              <a:endParaRPr lang="en-GB"/>
            </a:p>
          </p:txBody>
        </p:sp>
        <p:sp>
          <p:nvSpPr>
            <p:cNvPr id="34871" name="Freeform 1078"/>
            <p:cNvSpPr>
              <a:spLocks/>
            </p:cNvSpPr>
            <p:nvPr/>
          </p:nvSpPr>
          <p:spPr bwMode="auto">
            <a:xfrm>
              <a:off x="4381" y="3501"/>
              <a:ext cx="769" cy="545"/>
            </a:xfrm>
            <a:custGeom>
              <a:avLst/>
              <a:gdLst>
                <a:gd name="T0" fmla="*/ 0 w 4616"/>
                <a:gd name="T1" fmla="*/ 0 h 3819"/>
                <a:gd name="T2" fmla="*/ 0 w 4616"/>
                <a:gd name="T3" fmla="*/ 0 h 3819"/>
                <a:gd name="T4" fmla="*/ 0 w 4616"/>
                <a:gd name="T5" fmla="*/ 0 h 3819"/>
                <a:gd name="T6" fmla="*/ 0 w 4616"/>
                <a:gd name="T7" fmla="*/ 0 h 3819"/>
                <a:gd name="T8" fmla="*/ 0 w 4616"/>
                <a:gd name="T9" fmla="*/ 0 h 3819"/>
                <a:gd name="T10" fmla="*/ 0 w 4616"/>
                <a:gd name="T11" fmla="*/ 0 h 3819"/>
                <a:gd name="T12" fmla="*/ 0 w 4616"/>
                <a:gd name="T13" fmla="*/ 0 h 3819"/>
                <a:gd name="T14" fmla="*/ 0 w 4616"/>
                <a:gd name="T15" fmla="*/ 0 h 3819"/>
                <a:gd name="T16" fmla="*/ 0 w 4616"/>
                <a:gd name="T17" fmla="*/ 0 h 3819"/>
                <a:gd name="T18" fmla="*/ 0 w 4616"/>
                <a:gd name="T19" fmla="*/ 0 h 3819"/>
                <a:gd name="T20" fmla="*/ 0 w 4616"/>
                <a:gd name="T21" fmla="*/ 0 h 3819"/>
                <a:gd name="T22" fmla="*/ 0 w 4616"/>
                <a:gd name="T23" fmla="*/ 0 h 3819"/>
                <a:gd name="T24" fmla="*/ 0 w 4616"/>
                <a:gd name="T25" fmla="*/ 0 h 3819"/>
                <a:gd name="T26" fmla="*/ 0 w 4616"/>
                <a:gd name="T27" fmla="*/ 0 h 3819"/>
                <a:gd name="T28" fmla="*/ 0 w 4616"/>
                <a:gd name="T29" fmla="*/ 0 h 3819"/>
                <a:gd name="T30" fmla="*/ 0 w 4616"/>
                <a:gd name="T31" fmla="*/ 0 h 3819"/>
                <a:gd name="T32" fmla="*/ 0 w 4616"/>
                <a:gd name="T33" fmla="*/ 0 h 3819"/>
                <a:gd name="T34" fmla="*/ 0 w 4616"/>
                <a:gd name="T35" fmla="*/ 0 h 3819"/>
                <a:gd name="T36" fmla="*/ 0 w 4616"/>
                <a:gd name="T37" fmla="*/ 0 h 3819"/>
                <a:gd name="T38" fmla="*/ 0 w 4616"/>
                <a:gd name="T39" fmla="*/ 0 h 3819"/>
                <a:gd name="T40" fmla="*/ 0 w 4616"/>
                <a:gd name="T41" fmla="*/ 0 h 3819"/>
                <a:gd name="T42" fmla="*/ 0 w 4616"/>
                <a:gd name="T43" fmla="*/ 0 h 3819"/>
                <a:gd name="T44" fmla="*/ 0 w 4616"/>
                <a:gd name="T45" fmla="*/ 0 h 3819"/>
                <a:gd name="T46" fmla="*/ 0 w 4616"/>
                <a:gd name="T47" fmla="*/ 0 h 3819"/>
                <a:gd name="T48" fmla="*/ 0 w 4616"/>
                <a:gd name="T49" fmla="*/ 0 h 3819"/>
                <a:gd name="T50" fmla="*/ 0 w 4616"/>
                <a:gd name="T51" fmla="*/ 0 h 3819"/>
                <a:gd name="T52" fmla="*/ 0 w 4616"/>
                <a:gd name="T53" fmla="*/ 0 h 3819"/>
                <a:gd name="T54" fmla="*/ 0 w 4616"/>
                <a:gd name="T55" fmla="*/ 0 h 3819"/>
                <a:gd name="T56" fmla="*/ 0 w 4616"/>
                <a:gd name="T57" fmla="*/ 0 h 3819"/>
                <a:gd name="T58" fmla="*/ 0 w 4616"/>
                <a:gd name="T59" fmla="*/ 0 h 3819"/>
                <a:gd name="T60" fmla="*/ 0 w 4616"/>
                <a:gd name="T61" fmla="*/ 0 h 3819"/>
                <a:gd name="T62" fmla="*/ 0 w 4616"/>
                <a:gd name="T63" fmla="*/ 0 h 3819"/>
                <a:gd name="T64" fmla="*/ 0 w 4616"/>
                <a:gd name="T65" fmla="*/ 0 h 3819"/>
                <a:gd name="T66" fmla="*/ 0 w 4616"/>
                <a:gd name="T67" fmla="*/ 0 h 3819"/>
                <a:gd name="T68" fmla="*/ 0 w 4616"/>
                <a:gd name="T69" fmla="*/ 0 h 3819"/>
                <a:gd name="T70" fmla="*/ 0 w 4616"/>
                <a:gd name="T71" fmla="*/ 0 h 3819"/>
                <a:gd name="T72" fmla="*/ 0 w 4616"/>
                <a:gd name="T73" fmla="*/ 0 h 3819"/>
                <a:gd name="T74" fmla="*/ 0 w 4616"/>
                <a:gd name="T75" fmla="*/ 0 h 3819"/>
                <a:gd name="T76" fmla="*/ 0 w 4616"/>
                <a:gd name="T77" fmla="*/ 0 h 3819"/>
                <a:gd name="T78" fmla="*/ 0 w 4616"/>
                <a:gd name="T79" fmla="*/ 0 h 3819"/>
                <a:gd name="T80" fmla="*/ 0 w 4616"/>
                <a:gd name="T81" fmla="*/ 0 h 3819"/>
                <a:gd name="T82" fmla="*/ 0 w 4616"/>
                <a:gd name="T83" fmla="*/ 0 h 3819"/>
                <a:gd name="T84" fmla="*/ 0 w 4616"/>
                <a:gd name="T85" fmla="*/ 0 h 3819"/>
                <a:gd name="T86" fmla="*/ 0 w 4616"/>
                <a:gd name="T87" fmla="*/ 0 h 3819"/>
                <a:gd name="T88" fmla="*/ 0 w 4616"/>
                <a:gd name="T89" fmla="*/ 0 h 3819"/>
                <a:gd name="T90" fmla="*/ 0 w 4616"/>
                <a:gd name="T91" fmla="*/ 0 h 3819"/>
                <a:gd name="T92" fmla="*/ 0 w 4616"/>
                <a:gd name="T93" fmla="*/ 0 h 3819"/>
                <a:gd name="T94" fmla="*/ 0 w 4616"/>
                <a:gd name="T95" fmla="*/ 0 h 3819"/>
                <a:gd name="T96" fmla="*/ 0 w 4616"/>
                <a:gd name="T97" fmla="*/ 0 h 3819"/>
                <a:gd name="T98" fmla="*/ 0 w 4616"/>
                <a:gd name="T99" fmla="*/ 0 h 3819"/>
                <a:gd name="T100" fmla="*/ 0 w 4616"/>
                <a:gd name="T101" fmla="*/ 0 h 381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4616"/>
                <a:gd name="T154" fmla="*/ 0 h 3819"/>
                <a:gd name="T155" fmla="*/ 4616 w 4616"/>
                <a:gd name="T156" fmla="*/ 3819 h 381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4616" h="3819">
                  <a:moveTo>
                    <a:pt x="4438" y="705"/>
                  </a:moveTo>
                  <a:lnTo>
                    <a:pt x="4376" y="851"/>
                  </a:lnTo>
                  <a:lnTo>
                    <a:pt x="4317" y="1043"/>
                  </a:lnTo>
                  <a:lnTo>
                    <a:pt x="4270" y="1325"/>
                  </a:lnTo>
                  <a:lnTo>
                    <a:pt x="4207" y="1637"/>
                  </a:lnTo>
                  <a:lnTo>
                    <a:pt x="4105" y="1938"/>
                  </a:lnTo>
                  <a:lnTo>
                    <a:pt x="3996" y="2245"/>
                  </a:lnTo>
                  <a:lnTo>
                    <a:pt x="3830" y="2595"/>
                  </a:lnTo>
                  <a:lnTo>
                    <a:pt x="3736" y="2827"/>
                  </a:lnTo>
                  <a:lnTo>
                    <a:pt x="3628" y="3138"/>
                  </a:lnTo>
                  <a:lnTo>
                    <a:pt x="3557" y="3495"/>
                  </a:lnTo>
                  <a:lnTo>
                    <a:pt x="3544" y="3819"/>
                  </a:lnTo>
                  <a:lnTo>
                    <a:pt x="3368" y="3819"/>
                  </a:lnTo>
                  <a:lnTo>
                    <a:pt x="3342" y="3772"/>
                  </a:lnTo>
                  <a:lnTo>
                    <a:pt x="3200" y="3772"/>
                  </a:lnTo>
                  <a:lnTo>
                    <a:pt x="3023" y="3746"/>
                  </a:lnTo>
                  <a:lnTo>
                    <a:pt x="2889" y="3723"/>
                  </a:lnTo>
                  <a:lnTo>
                    <a:pt x="2962" y="3543"/>
                  </a:lnTo>
                  <a:lnTo>
                    <a:pt x="3010" y="3346"/>
                  </a:lnTo>
                  <a:lnTo>
                    <a:pt x="3023" y="3166"/>
                  </a:lnTo>
                  <a:lnTo>
                    <a:pt x="3010" y="2982"/>
                  </a:lnTo>
                  <a:lnTo>
                    <a:pt x="2975" y="2728"/>
                  </a:lnTo>
                  <a:lnTo>
                    <a:pt x="2773" y="2886"/>
                  </a:lnTo>
                  <a:lnTo>
                    <a:pt x="2714" y="3029"/>
                  </a:lnTo>
                  <a:lnTo>
                    <a:pt x="2700" y="3179"/>
                  </a:lnTo>
                  <a:lnTo>
                    <a:pt x="2307" y="3358"/>
                  </a:lnTo>
                  <a:lnTo>
                    <a:pt x="2070" y="3507"/>
                  </a:lnTo>
                  <a:lnTo>
                    <a:pt x="2416" y="3638"/>
                  </a:lnTo>
                  <a:lnTo>
                    <a:pt x="2843" y="3723"/>
                  </a:lnTo>
                  <a:lnTo>
                    <a:pt x="2391" y="3650"/>
                  </a:lnTo>
                  <a:lnTo>
                    <a:pt x="1949" y="3517"/>
                  </a:lnTo>
                  <a:lnTo>
                    <a:pt x="1725" y="3454"/>
                  </a:lnTo>
                  <a:lnTo>
                    <a:pt x="1535" y="3421"/>
                  </a:lnTo>
                  <a:lnTo>
                    <a:pt x="1380" y="3421"/>
                  </a:lnTo>
                  <a:lnTo>
                    <a:pt x="1167" y="3441"/>
                  </a:lnTo>
                  <a:lnTo>
                    <a:pt x="0" y="3650"/>
                  </a:lnTo>
                  <a:lnTo>
                    <a:pt x="216" y="3495"/>
                  </a:lnTo>
                  <a:lnTo>
                    <a:pt x="253" y="3275"/>
                  </a:lnTo>
                  <a:lnTo>
                    <a:pt x="309" y="3289"/>
                  </a:lnTo>
                  <a:lnTo>
                    <a:pt x="332" y="3346"/>
                  </a:lnTo>
                  <a:lnTo>
                    <a:pt x="418" y="3289"/>
                  </a:lnTo>
                  <a:lnTo>
                    <a:pt x="418" y="3152"/>
                  </a:lnTo>
                  <a:lnTo>
                    <a:pt x="277" y="3021"/>
                  </a:lnTo>
                  <a:lnTo>
                    <a:pt x="203" y="3029"/>
                  </a:lnTo>
                  <a:lnTo>
                    <a:pt x="181" y="2982"/>
                  </a:lnTo>
                  <a:lnTo>
                    <a:pt x="288" y="2946"/>
                  </a:lnTo>
                  <a:lnTo>
                    <a:pt x="418" y="2932"/>
                  </a:lnTo>
                  <a:lnTo>
                    <a:pt x="528" y="3008"/>
                  </a:lnTo>
                  <a:lnTo>
                    <a:pt x="572" y="3080"/>
                  </a:lnTo>
                  <a:lnTo>
                    <a:pt x="595" y="3132"/>
                  </a:lnTo>
                  <a:lnTo>
                    <a:pt x="703" y="3080"/>
                  </a:lnTo>
                  <a:lnTo>
                    <a:pt x="773" y="3080"/>
                  </a:lnTo>
                  <a:lnTo>
                    <a:pt x="860" y="3138"/>
                  </a:lnTo>
                  <a:lnTo>
                    <a:pt x="917" y="3215"/>
                  </a:lnTo>
                  <a:lnTo>
                    <a:pt x="1036" y="3201"/>
                  </a:lnTo>
                  <a:lnTo>
                    <a:pt x="1108" y="2973"/>
                  </a:lnTo>
                  <a:lnTo>
                    <a:pt x="1333" y="3021"/>
                  </a:lnTo>
                  <a:lnTo>
                    <a:pt x="1800" y="2886"/>
                  </a:lnTo>
                  <a:lnTo>
                    <a:pt x="2049" y="3190"/>
                  </a:lnTo>
                  <a:lnTo>
                    <a:pt x="2353" y="3029"/>
                  </a:lnTo>
                  <a:lnTo>
                    <a:pt x="2298" y="2946"/>
                  </a:lnTo>
                  <a:lnTo>
                    <a:pt x="2143" y="2812"/>
                  </a:lnTo>
                  <a:lnTo>
                    <a:pt x="1975" y="2728"/>
                  </a:lnTo>
                  <a:lnTo>
                    <a:pt x="1853" y="2679"/>
                  </a:lnTo>
                  <a:lnTo>
                    <a:pt x="2070" y="2669"/>
                  </a:lnTo>
                  <a:lnTo>
                    <a:pt x="2307" y="2669"/>
                  </a:lnTo>
                  <a:lnTo>
                    <a:pt x="2606" y="2511"/>
                  </a:lnTo>
                  <a:lnTo>
                    <a:pt x="2773" y="2096"/>
                  </a:lnTo>
                  <a:lnTo>
                    <a:pt x="2630" y="1759"/>
                  </a:lnTo>
                  <a:lnTo>
                    <a:pt x="2630" y="1712"/>
                  </a:lnTo>
                  <a:lnTo>
                    <a:pt x="2700" y="1673"/>
                  </a:lnTo>
                  <a:lnTo>
                    <a:pt x="3010" y="1720"/>
                  </a:lnTo>
                  <a:lnTo>
                    <a:pt x="2714" y="1566"/>
                  </a:lnTo>
                  <a:lnTo>
                    <a:pt x="2619" y="1493"/>
                  </a:lnTo>
                  <a:lnTo>
                    <a:pt x="2559" y="1419"/>
                  </a:lnTo>
                  <a:lnTo>
                    <a:pt x="2523" y="1347"/>
                  </a:lnTo>
                  <a:lnTo>
                    <a:pt x="2523" y="1308"/>
                  </a:lnTo>
                  <a:lnTo>
                    <a:pt x="2548" y="1272"/>
                  </a:lnTo>
                  <a:lnTo>
                    <a:pt x="2796" y="730"/>
                  </a:lnTo>
                  <a:lnTo>
                    <a:pt x="2583" y="1308"/>
                  </a:lnTo>
                  <a:lnTo>
                    <a:pt x="2641" y="1409"/>
                  </a:lnTo>
                  <a:lnTo>
                    <a:pt x="2714" y="1457"/>
                  </a:lnTo>
                  <a:lnTo>
                    <a:pt x="2951" y="1347"/>
                  </a:lnTo>
                  <a:lnTo>
                    <a:pt x="3164" y="752"/>
                  </a:lnTo>
                  <a:lnTo>
                    <a:pt x="3316" y="873"/>
                  </a:lnTo>
                  <a:lnTo>
                    <a:pt x="3355" y="631"/>
                  </a:lnTo>
                  <a:lnTo>
                    <a:pt x="3355" y="437"/>
                  </a:lnTo>
                  <a:lnTo>
                    <a:pt x="3316" y="281"/>
                  </a:lnTo>
                  <a:lnTo>
                    <a:pt x="3275" y="148"/>
                  </a:lnTo>
                  <a:lnTo>
                    <a:pt x="3368" y="300"/>
                  </a:lnTo>
                  <a:lnTo>
                    <a:pt x="3422" y="499"/>
                  </a:lnTo>
                  <a:lnTo>
                    <a:pt x="3462" y="715"/>
                  </a:lnTo>
                  <a:lnTo>
                    <a:pt x="3462" y="801"/>
                  </a:lnTo>
                  <a:lnTo>
                    <a:pt x="3769" y="452"/>
                  </a:lnTo>
                  <a:lnTo>
                    <a:pt x="3974" y="281"/>
                  </a:lnTo>
                  <a:lnTo>
                    <a:pt x="4201" y="120"/>
                  </a:lnTo>
                  <a:lnTo>
                    <a:pt x="4411" y="0"/>
                  </a:lnTo>
                  <a:lnTo>
                    <a:pt x="4616" y="74"/>
                  </a:lnTo>
                  <a:lnTo>
                    <a:pt x="4309" y="281"/>
                  </a:lnTo>
                  <a:lnTo>
                    <a:pt x="4256" y="560"/>
                  </a:lnTo>
                  <a:lnTo>
                    <a:pt x="4317" y="596"/>
                  </a:lnTo>
                  <a:lnTo>
                    <a:pt x="4438" y="705"/>
                  </a:lnTo>
                  <a:close/>
                </a:path>
              </a:pathLst>
            </a:custGeom>
            <a:solidFill>
              <a:srgbClr val="000000"/>
            </a:solidFill>
            <a:ln w="9525">
              <a:noFill/>
              <a:round/>
              <a:headEnd/>
              <a:tailEnd/>
            </a:ln>
          </p:spPr>
          <p:txBody>
            <a:bodyPr/>
            <a:lstStyle/>
            <a:p>
              <a:endParaRPr lang="en-GB"/>
            </a:p>
          </p:txBody>
        </p:sp>
        <p:sp>
          <p:nvSpPr>
            <p:cNvPr id="34872" name="Freeform 1079"/>
            <p:cNvSpPr>
              <a:spLocks/>
            </p:cNvSpPr>
            <p:nvPr/>
          </p:nvSpPr>
          <p:spPr bwMode="auto">
            <a:xfrm>
              <a:off x="4429" y="3686"/>
              <a:ext cx="379" cy="238"/>
            </a:xfrm>
            <a:custGeom>
              <a:avLst/>
              <a:gdLst>
                <a:gd name="T0" fmla="*/ 0 w 2271"/>
                <a:gd name="T1" fmla="*/ 0 h 1663"/>
                <a:gd name="T2" fmla="*/ 0 w 2271"/>
                <a:gd name="T3" fmla="*/ 0 h 1663"/>
                <a:gd name="T4" fmla="*/ 0 w 2271"/>
                <a:gd name="T5" fmla="*/ 0 h 1663"/>
                <a:gd name="T6" fmla="*/ 0 w 2271"/>
                <a:gd name="T7" fmla="*/ 0 h 1663"/>
                <a:gd name="T8" fmla="*/ 0 w 2271"/>
                <a:gd name="T9" fmla="*/ 0 h 1663"/>
                <a:gd name="T10" fmla="*/ 0 w 2271"/>
                <a:gd name="T11" fmla="*/ 0 h 1663"/>
                <a:gd name="T12" fmla="*/ 0 w 2271"/>
                <a:gd name="T13" fmla="*/ 0 h 1663"/>
                <a:gd name="T14" fmla="*/ 0 w 2271"/>
                <a:gd name="T15" fmla="*/ 0 h 1663"/>
                <a:gd name="T16" fmla="*/ 0 w 2271"/>
                <a:gd name="T17" fmla="*/ 0 h 1663"/>
                <a:gd name="T18" fmla="*/ 0 w 2271"/>
                <a:gd name="T19" fmla="*/ 0 h 1663"/>
                <a:gd name="T20" fmla="*/ 0 w 2271"/>
                <a:gd name="T21" fmla="*/ 0 h 1663"/>
                <a:gd name="T22" fmla="*/ 0 w 2271"/>
                <a:gd name="T23" fmla="*/ 0 h 1663"/>
                <a:gd name="T24" fmla="*/ 0 w 2271"/>
                <a:gd name="T25" fmla="*/ 0 h 1663"/>
                <a:gd name="T26" fmla="*/ 0 w 2271"/>
                <a:gd name="T27" fmla="*/ 0 h 1663"/>
                <a:gd name="T28" fmla="*/ 0 w 2271"/>
                <a:gd name="T29" fmla="*/ 0 h 1663"/>
                <a:gd name="T30" fmla="*/ 0 w 2271"/>
                <a:gd name="T31" fmla="*/ 0 h 1663"/>
                <a:gd name="T32" fmla="*/ 0 w 2271"/>
                <a:gd name="T33" fmla="*/ 0 h 1663"/>
                <a:gd name="T34" fmla="*/ 0 w 2271"/>
                <a:gd name="T35" fmla="*/ 0 h 1663"/>
                <a:gd name="T36" fmla="*/ 0 w 2271"/>
                <a:gd name="T37" fmla="*/ 0 h 1663"/>
                <a:gd name="T38" fmla="*/ 0 w 2271"/>
                <a:gd name="T39" fmla="*/ 0 h 1663"/>
                <a:gd name="T40" fmla="*/ 0 w 2271"/>
                <a:gd name="T41" fmla="*/ 0 h 166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271"/>
                <a:gd name="T64" fmla="*/ 0 h 1663"/>
                <a:gd name="T65" fmla="*/ 2271 w 2271"/>
                <a:gd name="T66" fmla="*/ 1663 h 166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271" h="1663">
                  <a:moveTo>
                    <a:pt x="0" y="1635"/>
                  </a:moveTo>
                  <a:lnTo>
                    <a:pt x="618" y="1465"/>
                  </a:lnTo>
                  <a:lnTo>
                    <a:pt x="841" y="1465"/>
                  </a:lnTo>
                  <a:lnTo>
                    <a:pt x="1092" y="1309"/>
                  </a:lnTo>
                  <a:lnTo>
                    <a:pt x="1379" y="1226"/>
                  </a:lnTo>
                  <a:lnTo>
                    <a:pt x="1565" y="1031"/>
                  </a:lnTo>
                  <a:lnTo>
                    <a:pt x="1565" y="948"/>
                  </a:lnTo>
                  <a:lnTo>
                    <a:pt x="1761" y="752"/>
                  </a:lnTo>
                  <a:lnTo>
                    <a:pt x="2248" y="0"/>
                  </a:lnTo>
                  <a:lnTo>
                    <a:pt x="2271" y="74"/>
                  </a:lnTo>
                  <a:lnTo>
                    <a:pt x="1842" y="752"/>
                  </a:lnTo>
                  <a:lnTo>
                    <a:pt x="1651" y="959"/>
                  </a:lnTo>
                  <a:lnTo>
                    <a:pt x="1687" y="1031"/>
                  </a:lnTo>
                  <a:lnTo>
                    <a:pt x="1392" y="1263"/>
                  </a:lnTo>
                  <a:lnTo>
                    <a:pt x="1071" y="1393"/>
                  </a:lnTo>
                  <a:lnTo>
                    <a:pt x="1355" y="1482"/>
                  </a:lnTo>
                  <a:lnTo>
                    <a:pt x="928" y="1482"/>
                  </a:lnTo>
                  <a:lnTo>
                    <a:pt x="721" y="1566"/>
                  </a:lnTo>
                  <a:lnTo>
                    <a:pt x="499" y="1542"/>
                  </a:lnTo>
                  <a:lnTo>
                    <a:pt x="0" y="1663"/>
                  </a:lnTo>
                  <a:lnTo>
                    <a:pt x="0" y="1635"/>
                  </a:lnTo>
                  <a:close/>
                </a:path>
              </a:pathLst>
            </a:custGeom>
            <a:solidFill>
              <a:srgbClr val="000000"/>
            </a:solidFill>
            <a:ln w="9525">
              <a:noFill/>
              <a:round/>
              <a:headEnd/>
              <a:tailEnd/>
            </a:ln>
          </p:spPr>
          <p:txBody>
            <a:bodyPr/>
            <a:lstStyle/>
            <a:p>
              <a:endParaRPr lang="en-GB"/>
            </a:p>
          </p:txBody>
        </p:sp>
        <p:sp>
          <p:nvSpPr>
            <p:cNvPr id="34873" name="Freeform 1080"/>
            <p:cNvSpPr>
              <a:spLocks/>
            </p:cNvSpPr>
            <p:nvPr/>
          </p:nvSpPr>
          <p:spPr bwMode="auto">
            <a:xfrm>
              <a:off x="4855" y="3516"/>
              <a:ext cx="60" cy="85"/>
            </a:xfrm>
            <a:custGeom>
              <a:avLst/>
              <a:gdLst>
                <a:gd name="T0" fmla="*/ 0 w 357"/>
                <a:gd name="T1" fmla="*/ 0 h 596"/>
                <a:gd name="T2" fmla="*/ 0 w 357"/>
                <a:gd name="T3" fmla="*/ 0 h 596"/>
                <a:gd name="T4" fmla="*/ 0 w 357"/>
                <a:gd name="T5" fmla="*/ 0 h 596"/>
                <a:gd name="T6" fmla="*/ 0 w 357"/>
                <a:gd name="T7" fmla="*/ 0 h 596"/>
                <a:gd name="T8" fmla="*/ 0 w 357"/>
                <a:gd name="T9" fmla="*/ 0 h 596"/>
                <a:gd name="T10" fmla="*/ 0 w 357"/>
                <a:gd name="T11" fmla="*/ 0 h 596"/>
                <a:gd name="T12" fmla="*/ 0 w 357"/>
                <a:gd name="T13" fmla="*/ 0 h 596"/>
                <a:gd name="T14" fmla="*/ 0 w 357"/>
                <a:gd name="T15" fmla="*/ 0 h 596"/>
                <a:gd name="T16" fmla="*/ 0 w 357"/>
                <a:gd name="T17" fmla="*/ 0 h 59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57"/>
                <a:gd name="T28" fmla="*/ 0 h 596"/>
                <a:gd name="T29" fmla="*/ 357 w 357"/>
                <a:gd name="T30" fmla="*/ 596 h 59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57" h="596">
                  <a:moveTo>
                    <a:pt x="0" y="596"/>
                  </a:moveTo>
                  <a:lnTo>
                    <a:pt x="132" y="546"/>
                  </a:lnTo>
                  <a:lnTo>
                    <a:pt x="84" y="390"/>
                  </a:lnTo>
                  <a:lnTo>
                    <a:pt x="357" y="0"/>
                  </a:lnTo>
                  <a:lnTo>
                    <a:pt x="275" y="191"/>
                  </a:lnTo>
                  <a:lnTo>
                    <a:pt x="357" y="512"/>
                  </a:lnTo>
                  <a:lnTo>
                    <a:pt x="357" y="546"/>
                  </a:lnTo>
                  <a:lnTo>
                    <a:pt x="275" y="569"/>
                  </a:lnTo>
                  <a:lnTo>
                    <a:pt x="0" y="596"/>
                  </a:lnTo>
                  <a:close/>
                </a:path>
              </a:pathLst>
            </a:custGeom>
            <a:solidFill>
              <a:srgbClr val="000000"/>
            </a:solidFill>
            <a:ln w="9525">
              <a:noFill/>
              <a:round/>
              <a:headEnd/>
              <a:tailEnd/>
            </a:ln>
          </p:spPr>
          <p:txBody>
            <a:bodyPr/>
            <a:lstStyle/>
            <a:p>
              <a:endParaRPr lang="en-GB"/>
            </a:p>
          </p:txBody>
        </p:sp>
        <p:sp>
          <p:nvSpPr>
            <p:cNvPr id="34874" name="Freeform 1081"/>
            <p:cNvSpPr>
              <a:spLocks/>
            </p:cNvSpPr>
            <p:nvPr/>
          </p:nvSpPr>
          <p:spPr bwMode="auto">
            <a:xfrm>
              <a:off x="4934" y="3495"/>
              <a:ext cx="181" cy="23"/>
            </a:xfrm>
            <a:custGeom>
              <a:avLst/>
              <a:gdLst>
                <a:gd name="T0" fmla="*/ 0 w 1087"/>
                <a:gd name="T1" fmla="*/ 0 h 157"/>
                <a:gd name="T2" fmla="*/ 0 w 1087"/>
                <a:gd name="T3" fmla="*/ 0 h 157"/>
                <a:gd name="T4" fmla="*/ 0 w 1087"/>
                <a:gd name="T5" fmla="*/ 0 h 157"/>
                <a:gd name="T6" fmla="*/ 0 w 1087"/>
                <a:gd name="T7" fmla="*/ 0 h 157"/>
                <a:gd name="T8" fmla="*/ 0 w 1087"/>
                <a:gd name="T9" fmla="*/ 0 h 157"/>
                <a:gd name="T10" fmla="*/ 0 w 1087"/>
                <a:gd name="T11" fmla="*/ 0 h 157"/>
                <a:gd name="T12" fmla="*/ 0 w 1087"/>
                <a:gd name="T13" fmla="*/ 0 h 157"/>
                <a:gd name="T14" fmla="*/ 0 60000 65536"/>
                <a:gd name="T15" fmla="*/ 0 60000 65536"/>
                <a:gd name="T16" fmla="*/ 0 60000 65536"/>
                <a:gd name="T17" fmla="*/ 0 60000 65536"/>
                <a:gd name="T18" fmla="*/ 0 60000 65536"/>
                <a:gd name="T19" fmla="*/ 0 60000 65536"/>
                <a:gd name="T20" fmla="*/ 0 60000 65536"/>
                <a:gd name="T21" fmla="*/ 0 w 1087"/>
                <a:gd name="T22" fmla="*/ 0 h 157"/>
                <a:gd name="T23" fmla="*/ 1087 w 1087"/>
                <a:gd name="T24" fmla="*/ 157 h 15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87" h="157">
                  <a:moveTo>
                    <a:pt x="0" y="157"/>
                  </a:moveTo>
                  <a:lnTo>
                    <a:pt x="439" y="74"/>
                  </a:lnTo>
                  <a:lnTo>
                    <a:pt x="803" y="27"/>
                  </a:lnTo>
                  <a:lnTo>
                    <a:pt x="1074" y="0"/>
                  </a:lnTo>
                  <a:lnTo>
                    <a:pt x="1087" y="27"/>
                  </a:lnTo>
                  <a:lnTo>
                    <a:pt x="526" y="89"/>
                  </a:lnTo>
                  <a:lnTo>
                    <a:pt x="0" y="157"/>
                  </a:lnTo>
                  <a:close/>
                </a:path>
              </a:pathLst>
            </a:custGeom>
            <a:solidFill>
              <a:srgbClr val="000000"/>
            </a:solidFill>
            <a:ln w="9525">
              <a:noFill/>
              <a:round/>
              <a:headEnd/>
              <a:tailEnd/>
            </a:ln>
          </p:spPr>
          <p:txBody>
            <a:bodyPr/>
            <a:lstStyle/>
            <a:p>
              <a:endParaRPr lang="en-GB"/>
            </a:p>
          </p:txBody>
        </p:sp>
        <p:sp>
          <p:nvSpPr>
            <p:cNvPr id="34875" name="Freeform 1082"/>
            <p:cNvSpPr>
              <a:spLocks/>
            </p:cNvSpPr>
            <p:nvPr/>
          </p:nvSpPr>
          <p:spPr bwMode="auto">
            <a:xfrm>
              <a:off x="5089" y="3745"/>
              <a:ext cx="69" cy="241"/>
            </a:xfrm>
            <a:custGeom>
              <a:avLst/>
              <a:gdLst>
                <a:gd name="T0" fmla="*/ 0 w 414"/>
                <a:gd name="T1" fmla="*/ 0 h 1684"/>
                <a:gd name="T2" fmla="*/ 0 w 414"/>
                <a:gd name="T3" fmla="*/ 0 h 1684"/>
                <a:gd name="T4" fmla="*/ 0 w 414"/>
                <a:gd name="T5" fmla="*/ 0 h 1684"/>
                <a:gd name="T6" fmla="*/ 0 w 414"/>
                <a:gd name="T7" fmla="*/ 0 h 1684"/>
                <a:gd name="T8" fmla="*/ 0 w 414"/>
                <a:gd name="T9" fmla="*/ 0 h 1684"/>
                <a:gd name="T10" fmla="*/ 0 w 414"/>
                <a:gd name="T11" fmla="*/ 0 h 1684"/>
                <a:gd name="T12" fmla="*/ 0 w 414"/>
                <a:gd name="T13" fmla="*/ 0 h 1684"/>
                <a:gd name="T14" fmla="*/ 0 60000 65536"/>
                <a:gd name="T15" fmla="*/ 0 60000 65536"/>
                <a:gd name="T16" fmla="*/ 0 60000 65536"/>
                <a:gd name="T17" fmla="*/ 0 60000 65536"/>
                <a:gd name="T18" fmla="*/ 0 60000 65536"/>
                <a:gd name="T19" fmla="*/ 0 60000 65536"/>
                <a:gd name="T20" fmla="*/ 0 60000 65536"/>
                <a:gd name="T21" fmla="*/ 0 w 414"/>
                <a:gd name="T22" fmla="*/ 0 h 1684"/>
                <a:gd name="T23" fmla="*/ 414 w 414"/>
                <a:gd name="T24" fmla="*/ 1684 h 16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4" h="1684">
                  <a:moveTo>
                    <a:pt x="414" y="0"/>
                  </a:moveTo>
                  <a:lnTo>
                    <a:pt x="319" y="312"/>
                  </a:lnTo>
                  <a:lnTo>
                    <a:pt x="190" y="653"/>
                  </a:lnTo>
                  <a:lnTo>
                    <a:pt x="83" y="1031"/>
                  </a:lnTo>
                  <a:lnTo>
                    <a:pt x="22" y="1330"/>
                  </a:lnTo>
                  <a:lnTo>
                    <a:pt x="0" y="1563"/>
                  </a:lnTo>
                  <a:lnTo>
                    <a:pt x="0" y="1684"/>
                  </a:lnTo>
                </a:path>
              </a:pathLst>
            </a:custGeom>
            <a:noFill/>
            <a:ln w="0">
              <a:solidFill>
                <a:srgbClr val="000000"/>
              </a:solidFill>
              <a:round/>
              <a:headEnd/>
              <a:tailEnd/>
            </a:ln>
          </p:spPr>
          <p:txBody>
            <a:bodyPr/>
            <a:lstStyle/>
            <a:p>
              <a:endParaRPr lang="en-GB"/>
            </a:p>
          </p:txBody>
        </p:sp>
        <p:sp>
          <p:nvSpPr>
            <p:cNvPr id="34876" name="Freeform 1083"/>
            <p:cNvSpPr>
              <a:spLocks/>
            </p:cNvSpPr>
            <p:nvPr/>
          </p:nvSpPr>
          <p:spPr bwMode="auto">
            <a:xfrm>
              <a:off x="5146" y="3807"/>
              <a:ext cx="22" cy="26"/>
            </a:xfrm>
            <a:custGeom>
              <a:avLst/>
              <a:gdLst>
                <a:gd name="T0" fmla="*/ 0 w 129"/>
                <a:gd name="T1" fmla="*/ 0 h 181"/>
                <a:gd name="T2" fmla="*/ 0 w 129"/>
                <a:gd name="T3" fmla="*/ 0 h 181"/>
                <a:gd name="T4" fmla="*/ 0 w 129"/>
                <a:gd name="T5" fmla="*/ 0 h 181"/>
                <a:gd name="T6" fmla="*/ 0 w 129"/>
                <a:gd name="T7" fmla="*/ 0 h 181"/>
                <a:gd name="T8" fmla="*/ 0 w 129"/>
                <a:gd name="T9" fmla="*/ 0 h 181"/>
                <a:gd name="T10" fmla="*/ 0 w 129"/>
                <a:gd name="T11" fmla="*/ 0 h 181"/>
                <a:gd name="T12" fmla="*/ 0 w 129"/>
                <a:gd name="T13" fmla="*/ 0 h 181"/>
                <a:gd name="T14" fmla="*/ 0 w 129"/>
                <a:gd name="T15" fmla="*/ 0 h 181"/>
                <a:gd name="T16" fmla="*/ 0 w 129"/>
                <a:gd name="T17" fmla="*/ 0 h 181"/>
                <a:gd name="T18" fmla="*/ 0 w 129"/>
                <a:gd name="T19" fmla="*/ 0 h 181"/>
                <a:gd name="T20" fmla="*/ 0 w 129"/>
                <a:gd name="T21" fmla="*/ 0 h 18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9"/>
                <a:gd name="T34" fmla="*/ 0 h 181"/>
                <a:gd name="T35" fmla="*/ 129 w 129"/>
                <a:gd name="T36" fmla="*/ 181 h 18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9" h="181">
                  <a:moveTo>
                    <a:pt x="0" y="98"/>
                  </a:moveTo>
                  <a:lnTo>
                    <a:pt x="47" y="37"/>
                  </a:lnTo>
                  <a:lnTo>
                    <a:pt x="97" y="98"/>
                  </a:lnTo>
                  <a:lnTo>
                    <a:pt x="70" y="146"/>
                  </a:lnTo>
                  <a:lnTo>
                    <a:pt x="11" y="156"/>
                  </a:lnTo>
                  <a:lnTo>
                    <a:pt x="61" y="181"/>
                  </a:lnTo>
                  <a:lnTo>
                    <a:pt x="116" y="146"/>
                  </a:lnTo>
                  <a:lnTo>
                    <a:pt x="129" y="72"/>
                  </a:lnTo>
                  <a:lnTo>
                    <a:pt x="108" y="25"/>
                  </a:lnTo>
                  <a:lnTo>
                    <a:pt x="24" y="0"/>
                  </a:lnTo>
                  <a:lnTo>
                    <a:pt x="0" y="98"/>
                  </a:lnTo>
                  <a:close/>
                </a:path>
              </a:pathLst>
            </a:custGeom>
            <a:solidFill>
              <a:srgbClr val="000000"/>
            </a:solidFill>
            <a:ln w="9525">
              <a:noFill/>
              <a:round/>
              <a:headEnd/>
              <a:tailEnd/>
            </a:ln>
          </p:spPr>
          <p:txBody>
            <a:bodyPr/>
            <a:lstStyle/>
            <a:p>
              <a:endParaRPr lang="en-GB"/>
            </a:p>
          </p:txBody>
        </p:sp>
        <p:sp>
          <p:nvSpPr>
            <p:cNvPr id="34877" name="Freeform 1084"/>
            <p:cNvSpPr>
              <a:spLocks/>
            </p:cNvSpPr>
            <p:nvPr/>
          </p:nvSpPr>
          <p:spPr bwMode="auto">
            <a:xfrm>
              <a:off x="5103" y="3955"/>
              <a:ext cx="21" cy="22"/>
            </a:xfrm>
            <a:custGeom>
              <a:avLst/>
              <a:gdLst>
                <a:gd name="T0" fmla="*/ 0 w 127"/>
                <a:gd name="T1" fmla="*/ 0 h 152"/>
                <a:gd name="T2" fmla="*/ 0 w 127"/>
                <a:gd name="T3" fmla="*/ 0 h 152"/>
                <a:gd name="T4" fmla="*/ 0 w 127"/>
                <a:gd name="T5" fmla="*/ 0 h 152"/>
                <a:gd name="T6" fmla="*/ 0 w 127"/>
                <a:gd name="T7" fmla="*/ 0 h 152"/>
                <a:gd name="T8" fmla="*/ 0 w 127"/>
                <a:gd name="T9" fmla="*/ 0 h 152"/>
                <a:gd name="T10" fmla="*/ 0 w 127"/>
                <a:gd name="T11" fmla="*/ 0 h 152"/>
                <a:gd name="T12" fmla="*/ 0 w 127"/>
                <a:gd name="T13" fmla="*/ 0 h 152"/>
                <a:gd name="T14" fmla="*/ 0 w 127"/>
                <a:gd name="T15" fmla="*/ 0 h 152"/>
                <a:gd name="T16" fmla="*/ 0 w 127"/>
                <a:gd name="T17" fmla="*/ 0 h 152"/>
                <a:gd name="T18" fmla="*/ 0 w 127"/>
                <a:gd name="T19" fmla="*/ 0 h 15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7"/>
                <a:gd name="T31" fmla="*/ 0 h 152"/>
                <a:gd name="T32" fmla="*/ 127 w 127"/>
                <a:gd name="T33" fmla="*/ 152 h 1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7" h="152">
                  <a:moveTo>
                    <a:pt x="13" y="36"/>
                  </a:moveTo>
                  <a:lnTo>
                    <a:pt x="80" y="22"/>
                  </a:lnTo>
                  <a:lnTo>
                    <a:pt x="93" y="69"/>
                  </a:lnTo>
                  <a:lnTo>
                    <a:pt x="72" y="119"/>
                  </a:lnTo>
                  <a:lnTo>
                    <a:pt x="0" y="84"/>
                  </a:lnTo>
                  <a:lnTo>
                    <a:pt x="45" y="152"/>
                  </a:lnTo>
                  <a:lnTo>
                    <a:pt x="127" y="119"/>
                  </a:lnTo>
                  <a:lnTo>
                    <a:pt x="120" y="22"/>
                  </a:lnTo>
                  <a:lnTo>
                    <a:pt x="59" y="0"/>
                  </a:lnTo>
                  <a:lnTo>
                    <a:pt x="13" y="36"/>
                  </a:lnTo>
                  <a:close/>
                </a:path>
              </a:pathLst>
            </a:custGeom>
            <a:solidFill>
              <a:srgbClr val="000000"/>
            </a:solidFill>
            <a:ln w="9525">
              <a:noFill/>
              <a:round/>
              <a:headEnd/>
              <a:tailEnd/>
            </a:ln>
          </p:spPr>
          <p:txBody>
            <a:bodyPr/>
            <a:lstStyle/>
            <a:p>
              <a:endParaRPr lang="en-GB"/>
            </a:p>
          </p:txBody>
        </p:sp>
        <p:sp>
          <p:nvSpPr>
            <p:cNvPr id="34878" name="Freeform 1085"/>
            <p:cNvSpPr>
              <a:spLocks/>
            </p:cNvSpPr>
            <p:nvPr/>
          </p:nvSpPr>
          <p:spPr bwMode="auto">
            <a:xfrm>
              <a:off x="4216" y="3822"/>
              <a:ext cx="173" cy="220"/>
            </a:xfrm>
            <a:custGeom>
              <a:avLst/>
              <a:gdLst>
                <a:gd name="T0" fmla="*/ 0 w 1040"/>
                <a:gd name="T1" fmla="*/ 0 h 1541"/>
                <a:gd name="T2" fmla="*/ 0 w 1040"/>
                <a:gd name="T3" fmla="*/ 0 h 1541"/>
                <a:gd name="T4" fmla="*/ 0 w 1040"/>
                <a:gd name="T5" fmla="*/ 0 h 1541"/>
                <a:gd name="T6" fmla="*/ 0 w 1040"/>
                <a:gd name="T7" fmla="*/ 0 h 1541"/>
                <a:gd name="T8" fmla="*/ 0 w 1040"/>
                <a:gd name="T9" fmla="*/ 0 h 1541"/>
                <a:gd name="T10" fmla="*/ 0 w 1040"/>
                <a:gd name="T11" fmla="*/ 0 h 1541"/>
                <a:gd name="T12" fmla="*/ 0 w 1040"/>
                <a:gd name="T13" fmla="*/ 0 h 1541"/>
                <a:gd name="T14" fmla="*/ 0 w 1040"/>
                <a:gd name="T15" fmla="*/ 0 h 1541"/>
                <a:gd name="T16" fmla="*/ 0 w 1040"/>
                <a:gd name="T17" fmla="*/ 0 h 1541"/>
                <a:gd name="T18" fmla="*/ 0 w 1040"/>
                <a:gd name="T19" fmla="*/ 0 h 1541"/>
                <a:gd name="T20" fmla="*/ 0 w 1040"/>
                <a:gd name="T21" fmla="*/ 0 h 1541"/>
                <a:gd name="T22" fmla="*/ 0 w 1040"/>
                <a:gd name="T23" fmla="*/ 0 h 1541"/>
                <a:gd name="T24" fmla="*/ 0 w 1040"/>
                <a:gd name="T25" fmla="*/ 0 h 1541"/>
                <a:gd name="T26" fmla="*/ 0 w 1040"/>
                <a:gd name="T27" fmla="*/ 0 h 1541"/>
                <a:gd name="T28" fmla="*/ 0 w 1040"/>
                <a:gd name="T29" fmla="*/ 0 h 1541"/>
                <a:gd name="T30" fmla="*/ 0 w 1040"/>
                <a:gd name="T31" fmla="*/ 0 h 1541"/>
                <a:gd name="T32" fmla="*/ 0 w 1040"/>
                <a:gd name="T33" fmla="*/ 0 h 1541"/>
                <a:gd name="T34" fmla="*/ 0 w 1040"/>
                <a:gd name="T35" fmla="*/ 0 h 1541"/>
                <a:gd name="T36" fmla="*/ 0 w 1040"/>
                <a:gd name="T37" fmla="*/ 0 h 1541"/>
                <a:gd name="T38" fmla="*/ 0 w 1040"/>
                <a:gd name="T39" fmla="*/ 0 h 1541"/>
                <a:gd name="T40" fmla="*/ 0 w 1040"/>
                <a:gd name="T41" fmla="*/ 0 h 1541"/>
                <a:gd name="T42" fmla="*/ 0 w 1040"/>
                <a:gd name="T43" fmla="*/ 0 h 1541"/>
                <a:gd name="T44" fmla="*/ 0 w 1040"/>
                <a:gd name="T45" fmla="*/ 0 h 1541"/>
                <a:gd name="T46" fmla="*/ 0 w 1040"/>
                <a:gd name="T47" fmla="*/ 0 h 1541"/>
                <a:gd name="T48" fmla="*/ 0 w 1040"/>
                <a:gd name="T49" fmla="*/ 0 h 1541"/>
                <a:gd name="T50" fmla="*/ 0 w 1040"/>
                <a:gd name="T51" fmla="*/ 0 h 1541"/>
                <a:gd name="T52" fmla="*/ 0 w 1040"/>
                <a:gd name="T53" fmla="*/ 0 h 1541"/>
                <a:gd name="T54" fmla="*/ 0 w 1040"/>
                <a:gd name="T55" fmla="*/ 0 h 1541"/>
                <a:gd name="T56" fmla="*/ 0 w 1040"/>
                <a:gd name="T57" fmla="*/ 0 h 1541"/>
                <a:gd name="T58" fmla="*/ 0 w 1040"/>
                <a:gd name="T59" fmla="*/ 0 h 1541"/>
                <a:gd name="T60" fmla="*/ 0 w 1040"/>
                <a:gd name="T61" fmla="*/ 0 h 1541"/>
                <a:gd name="T62" fmla="*/ 0 w 1040"/>
                <a:gd name="T63" fmla="*/ 0 h 1541"/>
                <a:gd name="T64" fmla="*/ 0 w 1040"/>
                <a:gd name="T65" fmla="*/ 0 h 1541"/>
                <a:gd name="T66" fmla="*/ 0 w 1040"/>
                <a:gd name="T67" fmla="*/ 0 h 1541"/>
                <a:gd name="T68" fmla="*/ 0 w 1040"/>
                <a:gd name="T69" fmla="*/ 0 h 1541"/>
                <a:gd name="T70" fmla="*/ 0 w 1040"/>
                <a:gd name="T71" fmla="*/ 0 h 1541"/>
                <a:gd name="T72" fmla="*/ 0 w 1040"/>
                <a:gd name="T73" fmla="*/ 0 h 1541"/>
                <a:gd name="T74" fmla="*/ 0 w 1040"/>
                <a:gd name="T75" fmla="*/ 0 h 1541"/>
                <a:gd name="T76" fmla="*/ 0 w 1040"/>
                <a:gd name="T77" fmla="*/ 0 h 1541"/>
                <a:gd name="T78" fmla="*/ 0 w 1040"/>
                <a:gd name="T79" fmla="*/ 0 h 1541"/>
                <a:gd name="T80" fmla="*/ 0 w 1040"/>
                <a:gd name="T81" fmla="*/ 0 h 1541"/>
                <a:gd name="T82" fmla="*/ 0 w 1040"/>
                <a:gd name="T83" fmla="*/ 0 h 1541"/>
                <a:gd name="T84" fmla="*/ 0 w 1040"/>
                <a:gd name="T85" fmla="*/ 0 h 1541"/>
                <a:gd name="T86" fmla="*/ 0 w 1040"/>
                <a:gd name="T87" fmla="*/ 0 h 1541"/>
                <a:gd name="T88" fmla="*/ 0 w 1040"/>
                <a:gd name="T89" fmla="*/ 0 h 1541"/>
                <a:gd name="T90" fmla="*/ 0 w 1040"/>
                <a:gd name="T91" fmla="*/ 0 h 1541"/>
                <a:gd name="T92" fmla="*/ 0 w 1040"/>
                <a:gd name="T93" fmla="*/ 0 h 154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040"/>
                <a:gd name="T142" fmla="*/ 0 h 1541"/>
                <a:gd name="T143" fmla="*/ 1040 w 1040"/>
                <a:gd name="T144" fmla="*/ 1541 h 154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040" h="1541">
                  <a:moveTo>
                    <a:pt x="1040" y="1372"/>
                  </a:moveTo>
                  <a:lnTo>
                    <a:pt x="892" y="1389"/>
                  </a:lnTo>
                  <a:lnTo>
                    <a:pt x="387" y="1435"/>
                  </a:lnTo>
                  <a:lnTo>
                    <a:pt x="475" y="1541"/>
                  </a:lnTo>
                  <a:lnTo>
                    <a:pt x="335" y="1446"/>
                  </a:lnTo>
                  <a:lnTo>
                    <a:pt x="201" y="1380"/>
                  </a:lnTo>
                  <a:lnTo>
                    <a:pt x="128" y="1356"/>
                  </a:lnTo>
                  <a:lnTo>
                    <a:pt x="110" y="1216"/>
                  </a:lnTo>
                  <a:lnTo>
                    <a:pt x="145" y="1157"/>
                  </a:lnTo>
                  <a:lnTo>
                    <a:pt x="38" y="1098"/>
                  </a:lnTo>
                  <a:lnTo>
                    <a:pt x="6" y="952"/>
                  </a:lnTo>
                  <a:lnTo>
                    <a:pt x="23" y="872"/>
                  </a:lnTo>
                  <a:lnTo>
                    <a:pt x="0" y="846"/>
                  </a:lnTo>
                  <a:lnTo>
                    <a:pt x="48" y="634"/>
                  </a:lnTo>
                  <a:lnTo>
                    <a:pt x="230" y="560"/>
                  </a:lnTo>
                  <a:lnTo>
                    <a:pt x="402" y="534"/>
                  </a:lnTo>
                  <a:lnTo>
                    <a:pt x="240" y="35"/>
                  </a:lnTo>
                  <a:lnTo>
                    <a:pt x="265" y="11"/>
                  </a:lnTo>
                  <a:lnTo>
                    <a:pt x="298" y="0"/>
                  </a:lnTo>
                  <a:lnTo>
                    <a:pt x="265" y="17"/>
                  </a:lnTo>
                  <a:lnTo>
                    <a:pt x="265" y="44"/>
                  </a:lnTo>
                  <a:lnTo>
                    <a:pt x="532" y="829"/>
                  </a:lnTo>
                  <a:lnTo>
                    <a:pt x="507" y="823"/>
                  </a:lnTo>
                  <a:lnTo>
                    <a:pt x="409" y="551"/>
                  </a:lnTo>
                  <a:lnTo>
                    <a:pt x="247" y="602"/>
                  </a:lnTo>
                  <a:lnTo>
                    <a:pt x="72" y="657"/>
                  </a:lnTo>
                  <a:lnTo>
                    <a:pt x="23" y="829"/>
                  </a:lnTo>
                  <a:lnTo>
                    <a:pt x="38" y="855"/>
                  </a:lnTo>
                  <a:lnTo>
                    <a:pt x="387" y="937"/>
                  </a:lnTo>
                  <a:lnTo>
                    <a:pt x="628" y="1026"/>
                  </a:lnTo>
                  <a:lnTo>
                    <a:pt x="700" y="971"/>
                  </a:lnTo>
                  <a:lnTo>
                    <a:pt x="668" y="1053"/>
                  </a:lnTo>
                  <a:lnTo>
                    <a:pt x="741" y="1174"/>
                  </a:lnTo>
                  <a:lnTo>
                    <a:pt x="706" y="1282"/>
                  </a:lnTo>
                  <a:lnTo>
                    <a:pt x="706" y="1205"/>
                  </a:lnTo>
                  <a:lnTo>
                    <a:pt x="683" y="1174"/>
                  </a:lnTo>
                  <a:lnTo>
                    <a:pt x="201" y="971"/>
                  </a:lnTo>
                  <a:lnTo>
                    <a:pt x="96" y="895"/>
                  </a:lnTo>
                  <a:lnTo>
                    <a:pt x="64" y="986"/>
                  </a:lnTo>
                  <a:lnTo>
                    <a:pt x="64" y="1094"/>
                  </a:lnTo>
                  <a:lnTo>
                    <a:pt x="201" y="1157"/>
                  </a:lnTo>
                  <a:lnTo>
                    <a:pt x="642" y="1289"/>
                  </a:lnTo>
                  <a:lnTo>
                    <a:pt x="387" y="1258"/>
                  </a:lnTo>
                  <a:lnTo>
                    <a:pt x="207" y="1231"/>
                  </a:lnTo>
                  <a:lnTo>
                    <a:pt x="192" y="1303"/>
                  </a:lnTo>
                  <a:lnTo>
                    <a:pt x="481" y="1363"/>
                  </a:lnTo>
                  <a:lnTo>
                    <a:pt x="1040" y="1372"/>
                  </a:lnTo>
                  <a:close/>
                </a:path>
              </a:pathLst>
            </a:custGeom>
            <a:solidFill>
              <a:srgbClr val="000000"/>
            </a:solidFill>
            <a:ln w="9525">
              <a:noFill/>
              <a:round/>
              <a:headEnd/>
              <a:tailEnd/>
            </a:ln>
          </p:spPr>
          <p:txBody>
            <a:bodyPr/>
            <a:lstStyle/>
            <a:p>
              <a:endParaRPr lang="en-GB"/>
            </a:p>
          </p:txBody>
        </p:sp>
        <p:sp>
          <p:nvSpPr>
            <p:cNvPr id="34879" name="Freeform 1086"/>
            <p:cNvSpPr>
              <a:spLocks/>
            </p:cNvSpPr>
            <p:nvPr/>
          </p:nvSpPr>
          <p:spPr bwMode="auto">
            <a:xfrm>
              <a:off x="4232" y="3824"/>
              <a:ext cx="191" cy="197"/>
            </a:xfrm>
            <a:custGeom>
              <a:avLst/>
              <a:gdLst>
                <a:gd name="T0" fmla="*/ 0 w 1142"/>
                <a:gd name="T1" fmla="*/ 0 h 1378"/>
                <a:gd name="T2" fmla="*/ 0 w 1142"/>
                <a:gd name="T3" fmla="*/ 0 h 1378"/>
                <a:gd name="T4" fmla="*/ 0 w 1142"/>
                <a:gd name="T5" fmla="*/ 0 h 1378"/>
                <a:gd name="T6" fmla="*/ 0 w 1142"/>
                <a:gd name="T7" fmla="*/ 0 h 1378"/>
                <a:gd name="T8" fmla="*/ 0 w 1142"/>
                <a:gd name="T9" fmla="*/ 0 h 1378"/>
                <a:gd name="T10" fmla="*/ 0 w 1142"/>
                <a:gd name="T11" fmla="*/ 0 h 1378"/>
                <a:gd name="T12" fmla="*/ 0 w 1142"/>
                <a:gd name="T13" fmla="*/ 0 h 1378"/>
                <a:gd name="T14" fmla="*/ 0 w 1142"/>
                <a:gd name="T15" fmla="*/ 0 h 1378"/>
                <a:gd name="T16" fmla="*/ 0 w 1142"/>
                <a:gd name="T17" fmla="*/ 0 h 1378"/>
                <a:gd name="T18" fmla="*/ 0 w 1142"/>
                <a:gd name="T19" fmla="*/ 0 h 1378"/>
                <a:gd name="T20" fmla="*/ 0 w 1142"/>
                <a:gd name="T21" fmla="*/ 0 h 1378"/>
                <a:gd name="T22" fmla="*/ 0 w 1142"/>
                <a:gd name="T23" fmla="*/ 0 h 1378"/>
                <a:gd name="T24" fmla="*/ 0 w 1142"/>
                <a:gd name="T25" fmla="*/ 0 h 1378"/>
                <a:gd name="T26" fmla="*/ 0 w 1142"/>
                <a:gd name="T27" fmla="*/ 0 h 1378"/>
                <a:gd name="T28" fmla="*/ 0 w 1142"/>
                <a:gd name="T29" fmla="*/ 0 h 1378"/>
                <a:gd name="T30" fmla="*/ 0 w 1142"/>
                <a:gd name="T31" fmla="*/ 0 h 1378"/>
                <a:gd name="T32" fmla="*/ 0 w 1142"/>
                <a:gd name="T33" fmla="*/ 0 h 1378"/>
                <a:gd name="T34" fmla="*/ 0 w 1142"/>
                <a:gd name="T35" fmla="*/ 0 h 1378"/>
                <a:gd name="T36" fmla="*/ 0 w 1142"/>
                <a:gd name="T37" fmla="*/ 0 h 1378"/>
                <a:gd name="T38" fmla="*/ 0 w 1142"/>
                <a:gd name="T39" fmla="*/ 0 h 1378"/>
                <a:gd name="T40" fmla="*/ 0 w 1142"/>
                <a:gd name="T41" fmla="*/ 0 h 1378"/>
                <a:gd name="T42" fmla="*/ 0 w 1142"/>
                <a:gd name="T43" fmla="*/ 0 h 1378"/>
                <a:gd name="T44" fmla="*/ 0 w 1142"/>
                <a:gd name="T45" fmla="*/ 0 h 1378"/>
                <a:gd name="T46" fmla="*/ 0 w 1142"/>
                <a:gd name="T47" fmla="*/ 0 h 1378"/>
                <a:gd name="T48" fmla="*/ 0 w 1142"/>
                <a:gd name="T49" fmla="*/ 0 h 1378"/>
                <a:gd name="T50" fmla="*/ 0 w 1142"/>
                <a:gd name="T51" fmla="*/ 0 h 1378"/>
                <a:gd name="T52" fmla="*/ 0 w 1142"/>
                <a:gd name="T53" fmla="*/ 0 h 1378"/>
                <a:gd name="T54" fmla="*/ 0 w 1142"/>
                <a:gd name="T55" fmla="*/ 0 h 1378"/>
                <a:gd name="T56" fmla="*/ 0 w 1142"/>
                <a:gd name="T57" fmla="*/ 0 h 1378"/>
                <a:gd name="T58" fmla="*/ 0 w 1142"/>
                <a:gd name="T59" fmla="*/ 0 h 1378"/>
                <a:gd name="T60" fmla="*/ 0 w 1142"/>
                <a:gd name="T61" fmla="*/ 0 h 1378"/>
                <a:gd name="T62" fmla="*/ 0 w 1142"/>
                <a:gd name="T63" fmla="*/ 0 h 1378"/>
                <a:gd name="T64" fmla="*/ 0 w 1142"/>
                <a:gd name="T65" fmla="*/ 0 h 1378"/>
                <a:gd name="T66" fmla="*/ 0 w 1142"/>
                <a:gd name="T67" fmla="*/ 0 h 1378"/>
                <a:gd name="T68" fmla="*/ 0 w 1142"/>
                <a:gd name="T69" fmla="*/ 0 h 1378"/>
                <a:gd name="T70" fmla="*/ 0 w 1142"/>
                <a:gd name="T71" fmla="*/ 0 h 1378"/>
                <a:gd name="T72" fmla="*/ 0 w 1142"/>
                <a:gd name="T73" fmla="*/ 0 h 1378"/>
                <a:gd name="T74" fmla="*/ 0 w 1142"/>
                <a:gd name="T75" fmla="*/ 0 h 1378"/>
                <a:gd name="T76" fmla="*/ 0 w 1142"/>
                <a:gd name="T77" fmla="*/ 0 h 1378"/>
                <a:gd name="T78" fmla="*/ 0 w 1142"/>
                <a:gd name="T79" fmla="*/ 0 h 137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142"/>
                <a:gd name="T121" fmla="*/ 0 h 1378"/>
                <a:gd name="T122" fmla="*/ 1142 w 1142"/>
                <a:gd name="T123" fmla="*/ 1378 h 137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142" h="1378">
                  <a:moveTo>
                    <a:pt x="0" y="624"/>
                  </a:moveTo>
                  <a:lnTo>
                    <a:pt x="151" y="675"/>
                  </a:lnTo>
                  <a:lnTo>
                    <a:pt x="353" y="774"/>
                  </a:lnTo>
                  <a:lnTo>
                    <a:pt x="449" y="838"/>
                  </a:lnTo>
                  <a:lnTo>
                    <a:pt x="594" y="963"/>
                  </a:lnTo>
                  <a:lnTo>
                    <a:pt x="557" y="1026"/>
                  </a:lnTo>
                  <a:lnTo>
                    <a:pt x="619" y="1184"/>
                  </a:lnTo>
                  <a:lnTo>
                    <a:pt x="610" y="1249"/>
                  </a:lnTo>
                  <a:lnTo>
                    <a:pt x="539" y="1265"/>
                  </a:lnTo>
                  <a:lnTo>
                    <a:pt x="467" y="1265"/>
                  </a:lnTo>
                  <a:lnTo>
                    <a:pt x="459" y="1300"/>
                  </a:lnTo>
                  <a:lnTo>
                    <a:pt x="353" y="1339"/>
                  </a:lnTo>
                  <a:lnTo>
                    <a:pt x="436" y="1378"/>
                  </a:lnTo>
                  <a:lnTo>
                    <a:pt x="949" y="1355"/>
                  </a:lnTo>
                  <a:lnTo>
                    <a:pt x="1118" y="1231"/>
                  </a:lnTo>
                  <a:lnTo>
                    <a:pt x="1142" y="1130"/>
                  </a:lnTo>
                  <a:lnTo>
                    <a:pt x="1060" y="1199"/>
                  </a:lnTo>
                  <a:lnTo>
                    <a:pt x="989" y="1199"/>
                  </a:lnTo>
                  <a:lnTo>
                    <a:pt x="923" y="1130"/>
                  </a:lnTo>
                  <a:lnTo>
                    <a:pt x="869" y="1009"/>
                  </a:lnTo>
                  <a:lnTo>
                    <a:pt x="869" y="870"/>
                  </a:lnTo>
                  <a:lnTo>
                    <a:pt x="980" y="763"/>
                  </a:lnTo>
                  <a:lnTo>
                    <a:pt x="902" y="779"/>
                  </a:lnTo>
                  <a:lnTo>
                    <a:pt x="902" y="732"/>
                  </a:lnTo>
                  <a:lnTo>
                    <a:pt x="952" y="640"/>
                  </a:lnTo>
                  <a:lnTo>
                    <a:pt x="842" y="757"/>
                  </a:lnTo>
                  <a:lnTo>
                    <a:pt x="741" y="893"/>
                  </a:lnTo>
                  <a:lnTo>
                    <a:pt x="630" y="954"/>
                  </a:lnTo>
                  <a:lnTo>
                    <a:pt x="557" y="893"/>
                  </a:lnTo>
                  <a:lnTo>
                    <a:pt x="645" y="757"/>
                  </a:lnTo>
                  <a:lnTo>
                    <a:pt x="699" y="600"/>
                  </a:lnTo>
                  <a:lnTo>
                    <a:pt x="604" y="739"/>
                  </a:lnTo>
                  <a:lnTo>
                    <a:pt x="546" y="796"/>
                  </a:lnTo>
                  <a:lnTo>
                    <a:pt x="218" y="0"/>
                  </a:lnTo>
                  <a:lnTo>
                    <a:pt x="522" y="806"/>
                  </a:lnTo>
                  <a:lnTo>
                    <a:pt x="488" y="823"/>
                  </a:lnTo>
                  <a:lnTo>
                    <a:pt x="323" y="707"/>
                  </a:lnTo>
                  <a:lnTo>
                    <a:pt x="169" y="632"/>
                  </a:lnTo>
                  <a:lnTo>
                    <a:pt x="55" y="600"/>
                  </a:lnTo>
                  <a:lnTo>
                    <a:pt x="0" y="624"/>
                  </a:lnTo>
                  <a:close/>
                </a:path>
              </a:pathLst>
            </a:custGeom>
            <a:solidFill>
              <a:srgbClr val="000000"/>
            </a:solidFill>
            <a:ln w="9525">
              <a:noFill/>
              <a:round/>
              <a:headEnd/>
              <a:tailEnd/>
            </a:ln>
          </p:spPr>
          <p:txBody>
            <a:bodyPr/>
            <a:lstStyle/>
            <a:p>
              <a:endParaRPr lang="en-GB"/>
            </a:p>
          </p:txBody>
        </p:sp>
        <p:sp>
          <p:nvSpPr>
            <p:cNvPr id="34880" name="Freeform 1087"/>
            <p:cNvSpPr>
              <a:spLocks/>
            </p:cNvSpPr>
            <p:nvPr/>
          </p:nvSpPr>
          <p:spPr bwMode="auto">
            <a:xfrm>
              <a:off x="4303" y="3897"/>
              <a:ext cx="124" cy="94"/>
            </a:xfrm>
            <a:custGeom>
              <a:avLst/>
              <a:gdLst>
                <a:gd name="T0" fmla="*/ 0 w 742"/>
                <a:gd name="T1" fmla="*/ 0 h 658"/>
                <a:gd name="T2" fmla="*/ 0 w 742"/>
                <a:gd name="T3" fmla="*/ 0 h 658"/>
                <a:gd name="T4" fmla="*/ 0 w 742"/>
                <a:gd name="T5" fmla="*/ 0 h 658"/>
                <a:gd name="T6" fmla="*/ 0 w 742"/>
                <a:gd name="T7" fmla="*/ 0 h 658"/>
                <a:gd name="T8" fmla="*/ 0 w 742"/>
                <a:gd name="T9" fmla="*/ 0 h 658"/>
                <a:gd name="T10" fmla="*/ 0 w 742"/>
                <a:gd name="T11" fmla="*/ 0 h 658"/>
                <a:gd name="T12" fmla="*/ 0 w 742"/>
                <a:gd name="T13" fmla="*/ 0 h 658"/>
                <a:gd name="T14" fmla="*/ 0 w 742"/>
                <a:gd name="T15" fmla="*/ 0 h 658"/>
                <a:gd name="T16" fmla="*/ 0 w 742"/>
                <a:gd name="T17" fmla="*/ 0 h 658"/>
                <a:gd name="T18" fmla="*/ 0 w 742"/>
                <a:gd name="T19" fmla="*/ 0 h 658"/>
                <a:gd name="T20" fmla="*/ 0 w 742"/>
                <a:gd name="T21" fmla="*/ 0 h 658"/>
                <a:gd name="T22" fmla="*/ 0 w 742"/>
                <a:gd name="T23" fmla="*/ 0 h 658"/>
                <a:gd name="T24" fmla="*/ 0 w 742"/>
                <a:gd name="T25" fmla="*/ 0 h 658"/>
                <a:gd name="T26" fmla="*/ 0 w 742"/>
                <a:gd name="T27" fmla="*/ 0 h 658"/>
                <a:gd name="T28" fmla="*/ 0 w 742"/>
                <a:gd name="T29" fmla="*/ 0 h 658"/>
                <a:gd name="T30" fmla="*/ 0 w 742"/>
                <a:gd name="T31" fmla="*/ 0 h 658"/>
                <a:gd name="T32" fmla="*/ 0 w 742"/>
                <a:gd name="T33" fmla="*/ 0 h 658"/>
                <a:gd name="T34" fmla="*/ 0 w 742"/>
                <a:gd name="T35" fmla="*/ 0 h 658"/>
                <a:gd name="T36" fmla="*/ 0 w 742"/>
                <a:gd name="T37" fmla="*/ 0 h 658"/>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742"/>
                <a:gd name="T58" fmla="*/ 0 h 658"/>
                <a:gd name="T59" fmla="*/ 742 w 742"/>
                <a:gd name="T60" fmla="*/ 658 h 658"/>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742" h="658">
                  <a:moveTo>
                    <a:pt x="0" y="0"/>
                  </a:moveTo>
                  <a:lnTo>
                    <a:pt x="260" y="76"/>
                  </a:lnTo>
                  <a:lnTo>
                    <a:pt x="339" y="43"/>
                  </a:lnTo>
                  <a:lnTo>
                    <a:pt x="518" y="58"/>
                  </a:lnTo>
                  <a:lnTo>
                    <a:pt x="634" y="171"/>
                  </a:lnTo>
                  <a:lnTo>
                    <a:pt x="701" y="279"/>
                  </a:lnTo>
                  <a:lnTo>
                    <a:pt x="735" y="384"/>
                  </a:lnTo>
                  <a:lnTo>
                    <a:pt x="742" y="460"/>
                  </a:lnTo>
                  <a:lnTo>
                    <a:pt x="742" y="533"/>
                  </a:lnTo>
                  <a:lnTo>
                    <a:pt x="692" y="658"/>
                  </a:lnTo>
                  <a:lnTo>
                    <a:pt x="716" y="493"/>
                  </a:lnTo>
                  <a:lnTo>
                    <a:pt x="701" y="395"/>
                  </a:lnTo>
                  <a:lnTo>
                    <a:pt x="653" y="230"/>
                  </a:lnTo>
                  <a:lnTo>
                    <a:pt x="538" y="123"/>
                  </a:lnTo>
                  <a:lnTo>
                    <a:pt x="476" y="80"/>
                  </a:lnTo>
                  <a:lnTo>
                    <a:pt x="345" y="64"/>
                  </a:lnTo>
                  <a:lnTo>
                    <a:pt x="266" y="100"/>
                  </a:lnTo>
                  <a:lnTo>
                    <a:pt x="10" y="25"/>
                  </a:lnTo>
                  <a:lnTo>
                    <a:pt x="0" y="0"/>
                  </a:lnTo>
                  <a:close/>
                </a:path>
              </a:pathLst>
            </a:custGeom>
            <a:solidFill>
              <a:srgbClr val="000000"/>
            </a:solidFill>
            <a:ln w="9525">
              <a:noFill/>
              <a:round/>
              <a:headEnd/>
              <a:tailEnd/>
            </a:ln>
          </p:spPr>
          <p:txBody>
            <a:bodyPr/>
            <a:lstStyle/>
            <a:p>
              <a:endParaRPr lang="en-GB"/>
            </a:p>
          </p:txBody>
        </p:sp>
        <p:sp>
          <p:nvSpPr>
            <p:cNvPr id="34881" name="Freeform 1088"/>
            <p:cNvSpPr>
              <a:spLocks/>
            </p:cNvSpPr>
            <p:nvPr/>
          </p:nvSpPr>
          <p:spPr bwMode="auto">
            <a:xfrm>
              <a:off x="4340" y="3927"/>
              <a:ext cx="17" cy="28"/>
            </a:xfrm>
            <a:custGeom>
              <a:avLst/>
              <a:gdLst>
                <a:gd name="T0" fmla="*/ 0 w 102"/>
                <a:gd name="T1" fmla="*/ 0 h 197"/>
                <a:gd name="T2" fmla="*/ 0 w 102"/>
                <a:gd name="T3" fmla="*/ 0 h 197"/>
                <a:gd name="T4" fmla="*/ 0 w 102"/>
                <a:gd name="T5" fmla="*/ 0 h 197"/>
                <a:gd name="T6" fmla="*/ 0 w 102"/>
                <a:gd name="T7" fmla="*/ 0 h 197"/>
                <a:gd name="T8" fmla="*/ 0 w 102"/>
                <a:gd name="T9" fmla="*/ 0 h 197"/>
                <a:gd name="T10" fmla="*/ 0 w 102"/>
                <a:gd name="T11" fmla="*/ 0 h 197"/>
                <a:gd name="T12" fmla="*/ 0 w 102"/>
                <a:gd name="T13" fmla="*/ 0 h 197"/>
                <a:gd name="T14" fmla="*/ 0 w 102"/>
                <a:gd name="T15" fmla="*/ 0 h 197"/>
                <a:gd name="T16" fmla="*/ 0 w 102"/>
                <a:gd name="T17" fmla="*/ 0 h 1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2"/>
                <a:gd name="T28" fmla="*/ 0 h 197"/>
                <a:gd name="T29" fmla="*/ 102 w 102"/>
                <a:gd name="T30" fmla="*/ 197 h 1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2" h="197">
                  <a:moveTo>
                    <a:pt x="0" y="23"/>
                  </a:moveTo>
                  <a:lnTo>
                    <a:pt x="77" y="63"/>
                  </a:lnTo>
                  <a:lnTo>
                    <a:pt x="77" y="122"/>
                  </a:lnTo>
                  <a:lnTo>
                    <a:pt x="41" y="197"/>
                  </a:lnTo>
                  <a:lnTo>
                    <a:pt x="102" y="113"/>
                  </a:lnTo>
                  <a:lnTo>
                    <a:pt x="102" y="47"/>
                  </a:lnTo>
                  <a:lnTo>
                    <a:pt x="62" y="6"/>
                  </a:lnTo>
                  <a:lnTo>
                    <a:pt x="5" y="0"/>
                  </a:lnTo>
                  <a:lnTo>
                    <a:pt x="0" y="23"/>
                  </a:lnTo>
                  <a:close/>
                </a:path>
              </a:pathLst>
            </a:custGeom>
            <a:solidFill>
              <a:srgbClr val="000000"/>
            </a:solidFill>
            <a:ln w="9525">
              <a:noFill/>
              <a:round/>
              <a:headEnd/>
              <a:tailEnd/>
            </a:ln>
          </p:spPr>
          <p:txBody>
            <a:bodyPr/>
            <a:lstStyle/>
            <a:p>
              <a:endParaRPr lang="en-GB"/>
            </a:p>
          </p:txBody>
        </p:sp>
        <p:sp>
          <p:nvSpPr>
            <p:cNvPr id="34882" name="Freeform 1089"/>
            <p:cNvSpPr>
              <a:spLocks/>
            </p:cNvSpPr>
            <p:nvPr/>
          </p:nvSpPr>
          <p:spPr bwMode="auto">
            <a:xfrm>
              <a:off x="4271" y="4016"/>
              <a:ext cx="677" cy="87"/>
            </a:xfrm>
            <a:custGeom>
              <a:avLst/>
              <a:gdLst>
                <a:gd name="T0" fmla="*/ 0 w 4063"/>
                <a:gd name="T1" fmla="*/ 0 h 607"/>
                <a:gd name="T2" fmla="*/ 0 w 4063"/>
                <a:gd name="T3" fmla="*/ 0 h 607"/>
                <a:gd name="T4" fmla="*/ 0 w 4063"/>
                <a:gd name="T5" fmla="*/ 0 h 607"/>
                <a:gd name="T6" fmla="*/ 0 w 4063"/>
                <a:gd name="T7" fmla="*/ 0 h 607"/>
                <a:gd name="T8" fmla="*/ 0 w 4063"/>
                <a:gd name="T9" fmla="*/ 0 h 607"/>
                <a:gd name="T10" fmla="*/ 0 w 4063"/>
                <a:gd name="T11" fmla="*/ 0 h 607"/>
                <a:gd name="T12" fmla="*/ 0 w 4063"/>
                <a:gd name="T13" fmla="*/ 0 h 607"/>
                <a:gd name="T14" fmla="*/ 0 w 4063"/>
                <a:gd name="T15" fmla="*/ 0 h 607"/>
                <a:gd name="T16" fmla="*/ 0 w 4063"/>
                <a:gd name="T17" fmla="*/ 0 h 607"/>
                <a:gd name="T18" fmla="*/ 0 w 4063"/>
                <a:gd name="T19" fmla="*/ 0 h 607"/>
                <a:gd name="T20" fmla="*/ 0 w 4063"/>
                <a:gd name="T21" fmla="*/ 0 h 607"/>
                <a:gd name="T22" fmla="*/ 0 w 4063"/>
                <a:gd name="T23" fmla="*/ 0 h 607"/>
                <a:gd name="T24" fmla="*/ 0 w 4063"/>
                <a:gd name="T25" fmla="*/ 0 h 607"/>
                <a:gd name="T26" fmla="*/ 0 w 4063"/>
                <a:gd name="T27" fmla="*/ 0 h 607"/>
                <a:gd name="T28" fmla="*/ 0 w 4063"/>
                <a:gd name="T29" fmla="*/ 0 h 607"/>
                <a:gd name="T30" fmla="*/ 0 w 4063"/>
                <a:gd name="T31" fmla="*/ 0 h 607"/>
                <a:gd name="T32" fmla="*/ 0 w 4063"/>
                <a:gd name="T33" fmla="*/ 0 h 607"/>
                <a:gd name="T34" fmla="*/ 0 w 4063"/>
                <a:gd name="T35" fmla="*/ 0 h 607"/>
                <a:gd name="T36" fmla="*/ 0 w 4063"/>
                <a:gd name="T37" fmla="*/ 0 h 607"/>
                <a:gd name="T38" fmla="*/ 0 w 4063"/>
                <a:gd name="T39" fmla="*/ 0 h 607"/>
                <a:gd name="T40" fmla="*/ 0 w 4063"/>
                <a:gd name="T41" fmla="*/ 0 h 607"/>
                <a:gd name="T42" fmla="*/ 0 w 4063"/>
                <a:gd name="T43" fmla="*/ 0 h 607"/>
                <a:gd name="T44" fmla="*/ 0 w 4063"/>
                <a:gd name="T45" fmla="*/ 0 h 607"/>
                <a:gd name="T46" fmla="*/ 0 w 4063"/>
                <a:gd name="T47" fmla="*/ 0 h 607"/>
                <a:gd name="T48" fmla="*/ 0 w 4063"/>
                <a:gd name="T49" fmla="*/ 0 h 60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063"/>
                <a:gd name="T76" fmla="*/ 0 h 607"/>
                <a:gd name="T77" fmla="*/ 4063 w 4063"/>
                <a:gd name="T78" fmla="*/ 607 h 60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063" h="607">
                  <a:moveTo>
                    <a:pt x="4063" y="253"/>
                  </a:moveTo>
                  <a:lnTo>
                    <a:pt x="2820" y="607"/>
                  </a:lnTo>
                  <a:lnTo>
                    <a:pt x="190" y="522"/>
                  </a:lnTo>
                  <a:lnTo>
                    <a:pt x="2352" y="536"/>
                  </a:lnTo>
                  <a:lnTo>
                    <a:pt x="1588" y="398"/>
                  </a:lnTo>
                  <a:lnTo>
                    <a:pt x="1094" y="284"/>
                  </a:lnTo>
                  <a:lnTo>
                    <a:pt x="842" y="240"/>
                  </a:lnTo>
                  <a:lnTo>
                    <a:pt x="596" y="225"/>
                  </a:lnTo>
                  <a:lnTo>
                    <a:pt x="398" y="268"/>
                  </a:lnTo>
                  <a:lnTo>
                    <a:pt x="190" y="398"/>
                  </a:lnTo>
                  <a:lnTo>
                    <a:pt x="54" y="536"/>
                  </a:lnTo>
                  <a:lnTo>
                    <a:pt x="0" y="452"/>
                  </a:lnTo>
                  <a:lnTo>
                    <a:pt x="80" y="253"/>
                  </a:lnTo>
                  <a:lnTo>
                    <a:pt x="234" y="142"/>
                  </a:lnTo>
                  <a:lnTo>
                    <a:pt x="508" y="58"/>
                  </a:lnTo>
                  <a:lnTo>
                    <a:pt x="812" y="0"/>
                  </a:lnTo>
                  <a:lnTo>
                    <a:pt x="453" y="142"/>
                  </a:lnTo>
                  <a:lnTo>
                    <a:pt x="772" y="142"/>
                  </a:lnTo>
                  <a:lnTo>
                    <a:pt x="1174" y="200"/>
                  </a:lnTo>
                  <a:lnTo>
                    <a:pt x="1605" y="297"/>
                  </a:lnTo>
                  <a:lnTo>
                    <a:pt x="2102" y="420"/>
                  </a:lnTo>
                  <a:lnTo>
                    <a:pt x="2499" y="511"/>
                  </a:lnTo>
                  <a:lnTo>
                    <a:pt x="2764" y="522"/>
                  </a:lnTo>
                  <a:lnTo>
                    <a:pt x="4010" y="200"/>
                  </a:lnTo>
                  <a:lnTo>
                    <a:pt x="4063" y="253"/>
                  </a:lnTo>
                  <a:close/>
                </a:path>
              </a:pathLst>
            </a:custGeom>
            <a:solidFill>
              <a:srgbClr val="000000"/>
            </a:solidFill>
            <a:ln w="9525">
              <a:noFill/>
              <a:round/>
              <a:headEnd/>
              <a:tailEnd/>
            </a:ln>
          </p:spPr>
          <p:txBody>
            <a:bodyPr/>
            <a:lstStyle/>
            <a:p>
              <a:endParaRPr lang="en-GB"/>
            </a:p>
          </p:txBody>
        </p:sp>
        <p:sp>
          <p:nvSpPr>
            <p:cNvPr id="34883" name="Freeform 1090"/>
            <p:cNvSpPr>
              <a:spLocks/>
            </p:cNvSpPr>
            <p:nvPr/>
          </p:nvSpPr>
          <p:spPr bwMode="auto">
            <a:xfrm>
              <a:off x="3844" y="4035"/>
              <a:ext cx="440" cy="58"/>
            </a:xfrm>
            <a:custGeom>
              <a:avLst/>
              <a:gdLst>
                <a:gd name="T0" fmla="*/ 0 w 2641"/>
                <a:gd name="T1" fmla="*/ 0 h 406"/>
                <a:gd name="T2" fmla="*/ 0 w 2641"/>
                <a:gd name="T3" fmla="*/ 0 h 406"/>
                <a:gd name="T4" fmla="*/ 0 w 2641"/>
                <a:gd name="T5" fmla="*/ 0 h 406"/>
                <a:gd name="T6" fmla="*/ 0 w 2641"/>
                <a:gd name="T7" fmla="*/ 0 h 406"/>
                <a:gd name="T8" fmla="*/ 0 w 2641"/>
                <a:gd name="T9" fmla="*/ 0 h 406"/>
                <a:gd name="T10" fmla="*/ 0 w 2641"/>
                <a:gd name="T11" fmla="*/ 0 h 406"/>
                <a:gd name="T12" fmla="*/ 0 w 2641"/>
                <a:gd name="T13" fmla="*/ 0 h 406"/>
                <a:gd name="T14" fmla="*/ 0 w 2641"/>
                <a:gd name="T15" fmla="*/ 0 h 406"/>
                <a:gd name="T16" fmla="*/ 0 w 2641"/>
                <a:gd name="T17" fmla="*/ 0 h 406"/>
                <a:gd name="T18" fmla="*/ 0 w 2641"/>
                <a:gd name="T19" fmla="*/ 0 h 406"/>
                <a:gd name="T20" fmla="*/ 0 w 2641"/>
                <a:gd name="T21" fmla="*/ 0 h 406"/>
                <a:gd name="T22" fmla="*/ 0 w 2641"/>
                <a:gd name="T23" fmla="*/ 0 h 406"/>
                <a:gd name="T24" fmla="*/ 0 w 2641"/>
                <a:gd name="T25" fmla="*/ 0 h 406"/>
                <a:gd name="T26" fmla="*/ 0 w 2641"/>
                <a:gd name="T27" fmla="*/ 0 h 40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641"/>
                <a:gd name="T43" fmla="*/ 0 h 406"/>
                <a:gd name="T44" fmla="*/ 2641 w 2641"/>
                <a:gd name="T45" fmla="*/ 406 h 40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641" h="406">
                  <a:moveTo>
                    <a:pt x="2615" y="406"/>
                  </a:moveTo>
                  <a:lnTo>
                    <a:pt x="0" y="154"/>
                  </a:lnTo>
                  <a:lnTo>
                    <a:pt x="334" y="95"/>
                  </a:lnTo>
                  <a:lnTo>
                    <a:pt x="155" y="0"/>
                  </a:lnTo>
                  <a:lnTo>
                    <a:pt x="386" y="82"/>
                  </a:lnTo>
                  <a:lnTo>
                    <a:pt x="599" y="123"/>
                  </a:lnTo>
                  <a:lnTo>
                    <a:pt x="818" y="123"/>
                  </a:lnTo>
                  <a:lnTo>
                    <a:pt x="1204" y="82"/>
                  </a:lnTo>
                  <a:lnTo>
                    <a:pt x="1689" y="12"/>
                  </a:lnTo>
                  <a:lnTo>
                    <a:pt x="1992" y="12"/>
                  </a:lnTo>
                  <a:lnTo>
                    <a:pt x="2255" y="70"/>
                  </a:lnTo>
                  <a:lnTo>
                    <a:pt x="2494" y="177"/>
                  </a:lnTo>
                  <a:lnTo>
                    <a:pt x="2641" y="280"/>
                  </a:lnTo>
                  <a:lnTo>
                    <a:pt x="2615" y="406"/>
                  </a:lnTo>
                  <a:close/>
                </a:path>
              </a:pathLst>
            </a:custGeom>
            <a:solidFill>
              <a:srgbClr val="000000"/>
            </a:solidFill>
            <a:ln w="9525">
              <a:noFill/>
              <a:round/>
              <a:headEnd/>
              <a:tailEnd/>
            </a:ln>
          </p:spPr>
          <p:txBody>
            <a:bodyPr/>
            <a:lstStyle/>
            <a:p>
              <a:endParaRPr lang="en-GB"/>
            </a:p>
          </p:txBody>
        </p:sp>
        <p:sp>
          <p:nvSpPr>
            <p:cNvPr id="34884" name="Freeform 1091"/>
            <p:cNvSpPr>
              <a:spLocks/>
            </p:cNvSpPr>
            <p:nvPr/>
          </p:nvSpPr>
          <p:spPr bwMode="auto">
            <a:xfrm>
              <a:off x="3900" y="4004"/>
              <a:ext cx="350" cy="34"/>
            </a:xfrm>
            <a:custGeom>
              <a:avLst/>
              <a:gdLst>
                <a:gd name="T0" fmla="*/ 0 w 2100"/>
                <a:gd name="T1" fmla="*/ 0 h 241"/>
                <a:gd name="T2" fmla="*/ 0 w 2100"/>
                <a:gd name="T3" fmla="*/ 0 h 241"/>
                <a:gd name="T4" fmla="*/ 0 w 2100"/>
                <a:gd name="T5" fmla="*/ 0 h 241"/>
                <a:gd name="T6" fmla="*/ 0 w 2100"/>
                <a:gd name="T7" fmla="*/ 0 h 241"/>
                <a:gd name="T8" fmla="*/ 0 w 2100"/>
                <a:gd name="T9" fmla="*/ 0 h 241"/>
                <a:gd name="T10" fmla="*/ 0 w 2100"/>
                <a:gd name="T11" fmla="*/ 0 h 241"/>
                <a:gd name="T12" fmla="*/ 0 w 2100"/>
                <a:gd name="T13" fmla="*/ 0 h 241"/>
                <a:gd name="T14" fmla="*/ 0 w 2100"/>
                <a:gd name="T15" fmla="*/ 0 h 241"/>
                <a:gd name="T16" fmla="*/ 0 w 2100"/>
                <a:gd name="T17" fmla="*/ 0 h 241"/>
                <a:gd name="T18" fmla="*/ 0 w 2100"/>
                <a:gd name="T19" fmla="*/ 0 h 241"/>
                <a:gd name="T20" fmla="*/ 0 w 2100"/>
                <a:gd name="T21" fmla="*/ 0 h 241"/>
                <a:gd name="T22" fmla="*/ 0 w 2100"/>
                <a:gd name="T23" fmla="*/ 0 h 241"/>
                <a:gd name="T24" fmla="*/ 0 w 2100"/>
                <a:gd name="T25" fmla="*/ 0 h 241"/>
                <a:gd name="T26" fmla="*/ 0 w 2100"/>
                <a:gd name="T27" fmla="*/ 0 h 241"/>
                <a:gd name="T28" fmla="*/ 0 w 2100"/>
                <a:gd name="T29" fmla="*/ 0 h 24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100"/>
                <a:gd name="T46" fmla="*/ 0 h 241"/>
                <a:gd name="T47" fmla="*/ 2100 w 2100"/>
                <a:gd name="T48" fmla="*/ 241 h 24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100" h="241">
                  <a:moveTo>
                    <a:pt x="0" y="226"/>
                  </a:moveTo>
                  <a:lnTo>
                    <a:pt x="265" y="241"/>
                  </a:lnTo>
                  <a:lnTo>
                    <a:pt x="510" y="241"/>
                  </a:lnTo>
                  <a:lnTo>
                    <a:pt x="1038" y="172"/>
                  </a:lnTo>
                  <a:lnTo>
                    <a:pt x="1453" y="71"/>
                  </a:lnTo>
                  <a:lnTo>
                    <a:pt x="1699" y="43"/>
                  </a:lnTo>
                  <a:lnTo>
                    <a:pt x="1921" y="54"/>
                  </a:lnTo>
                  <a:lnTo>
                    <a:pt x="2100" y="101"/>
                  </a:lnTo>
                  <a:lnTo>
                    <a:pt x="2073" y="43"/>
                  </a:lnTo>
                  <a:lnTo>
                    <a:pt x="1785" y="0"/>
                  </a:lnTo>
                  <a:lnTo>
                    <a:pt x="1481" y="29"/>
                  </a:lnTo>
                  <a:lnTo>
                    <a:pt x="1202" y="101"/>
                  </a:lnTo>
                  <a:lnTo>
                    <a:pt x="844" y="172"/>
                  </a:lnTo>
                  <a:lnTo>
                    <a:pt x="456" y="214"/>
                  </a:lnTo>
                  <a:lnTo>
                    <a:pt x="0" y="226"/>
                  </a:lnTo>
                  <a:close/>
                </a:path>
              </a:pathLst>
            </a:custGeom>
            <a:solidFill>
              <a:srgbClr val="000000"/>
            </a:solidFill>
            <a:ln w="9525">
              <a:noFill/>
              <a:round/>
              <a:headEnd/>
              <a:tailEnd/>
            </a:ln>
          </p:spPr>
          <p:txBody>
            <a:bodyPr/>
            <a:lstStyle/>
            <a:p>
              <a:endParaRPr lang="en-GB"/>
            </a:p>
          </p:txBody>
        </p:sp>
        <p:sp>
          <p:nvSpPr>
            <p:cNvPr id="34885" name="Line 1092"/>
            <p:cNvSpPr>
              <a:spLocks noChangeShapeType="1"/>
            </p:cNvSpPr>
            <p:nvPr/>
          </p:nvSpPr>
          <p:spPr bwMode="auto">
            <a:xfrm>
              <a:off x="5554" y="4047"/>
              <a:ext cx="99" cy="1"/>
            </a:xfrm>
            <a:prstGeom prst="line">
              <a:avLst/>
            </a:prstGeom>
            <a:noFill/>
            <a:ln w="0">
              <a:solidFill>
                <a:srgbClr val="000000"/>
              </a:solidFill>
              <a:round/>
              <a:headEnd/>
              <a:tailEnd/>
            </a:ln>
          </p:spPr>
          <p:txBody>
            <a:bodyPr/>
            <a:lstStyle/>
            <a:p>
              <a:endParaRPr lang="en-GB"/>
            </a:p>
          </p:txBody>
        </p:sp>
        <p:sp>
          <p:nvSpPr>
            <p:cNvPr id="34886" name="Freeform 1093"/>
            <p:cNvSpPr>
              <a:spLocks/>
            </p:cNvSpPr>
            <p:nvPr/>
          </p:nvSpPr>
          <p:spPr bwMode="auto">
            <a:xfrm>
              <a:off x="3776" y="3504"/>
              <a:ext cx="553" cy="474"/>
            </a:xfrm>
            <a:custGeom>
              <a:avLst/>
              <a:gdLst>
                <a:gd name="T0" fmla="*/ 0 w 3318"/>
                <a:gd name="T1" fmla="*/ 0 h 3316"/>
                <a:gd name="T2" fmla="*/ 0 w 3318"/>
                <a:gd name="T3" fmla="*/ 0 h 3316"/>
                <a:gd name="T4" fmla="*/ 0 w 3318"/>
                <a:gd name="T5" fmla="*/ 0 h 3316"/>
                <a:gd name="T6" fmla="*/ 0 w 3318"/>
                <a:gd name="T7" fmla="*/ 0 h 3316"/>
                <a:gd name="T8" fmla="*/ 0 60000 65536"/>
                <a:gd name="T9" fmla="*/ 0 60000 65536"/>
                <a:gd name="T10" fmla="*/ 0 60000 65536"/>
                <a:gd name="T11" fmla="*/ 0 60000 65536"/>
                <a:gd name="T12" fmla="*/ 0 w 3318"/>
                <a:gd name="T13" fmla="*/ 0 h 3316"/>
                <a:gd name="T14" fmla="*/ 3318 w 3318"/>
                <a:gd name="T15" fmla="*/ 3316 h 3316"/>
              </a:gdLst>
              <a:ahLst/>
              <a:cxnLst>
                <a:cxn ang="T8">
                  <a:pos x="T0" y="T1"/>
                </a:cxn>
                <a:cxn ang="T9">
                  <a:pos x="T2" y="T3"/>
                </a:cxn>
                <a:cxn ang="T10">
                  <a:pos x="T4" y="T5"/>
                </a:cxn>
                <a:cxn ang="T11">
                  <a:pos x="T6" y="T7"/>
                </a:cxn>
              </a:cxnLst>
              <a:rect l="T12" t="T13" r="T14" b="T15"/>
              <a:pathLst>
                <a:path w="3318" h="3316">
                  <a:moveTo>
                    <a:pt x="250" y="3316"/>
                  </a:moveTo>
                  <a:lnTo>
                    <a:pt x="0" y="0"/>
                  </a:lnTo>
                  <a:lnTo>
                    <a:pt x="3068" y="45"/>
                  </a:lnTo>
                  <a:lnTo>
                    <a:pt x="3318" y="2825"/>
                  </a:lnTo>
                </a:path>
              </a:pathLst>
            </a:custGeom>
            <a:noFill/>
            <a:ln w="0">
              <a:solidFill>
                <a:srgbClr val="000000"/>
              </a:solidFill>
              <a:round/>
              <a:headEnd/>
              <a:tailEnd/>
            </a:ln>
          </p:spPr>
          <p:txBody>
            <a:bodyPr/>
            <a:lstStyle/>
            <a:p>
              <a:endParaRPr lang="en-GB"/>
            </a:p>
          </p:txBody>
        </p:sp>
        <p:sp>
          <p:nvSpPr>
            <p:cNvPr id="34887" name="Freeform 1094"/>
            <p:cNvSpPr>
              <a:spLocks/>
            </p:cNvSpPr>
            <p:nvPr/>
          </p:nvSpPr>
          <p:spPr bwMode="auto">
            <a:xfrm>
              <a:off x="3783" y="3978"/>
              <a:ext cx="240" cy="73"/>
            </a:xfrm>
            <a:custGeom>
              <a:avLst/>
              <a:gdLst>
                <a:gd name="T0" fmla="*/ 0 w 1440"/>
                <a:gd name="T1" fmla="*/ 0 h 513"/>
                <a:gd name="T2" fmla="*/ 0 w 1440"/>
                <a:gd name="T3" fmla="*/ 0 h 513"/>
                <a:gd name="T4" fmla="*/ 0 w 1440"/>
                <a:gd name="T5" fmla="*/ 0 h 513"/>
                <a:gd name="T6" fmla="*/ 0 w 1440"/>
                <a:gd name="T7" fmla="*/ 0 h 513"/>
                <a:gd name="T8" fmla="*/ 0 w 1440"/>
                <a:gd name="T9" fmla="*/ 0 h 513"/>
                <a:gd name="T10" fmla="*/ 0 w 1440"/>
                <a:gd name="T11" fmla="*/ 0 h 513"/>
                <a:gd name="T12" fmla="*/ 0 w 1440"/>
                <a:gd name="T13" fmla="*/ 0 h 513"/>
                <a:gd name="T14" fmla="*/ 0 w 1440"/>
                <a:gd name="T15" fmla="*/ 0 h 513"/>
                <a:gd name="T16" fmla="*/ 0 w 1440"/>
                <a:gd name="T17" fmla="*/ 0 h 513"/>
                <a:gd name="T18" fmla="*/ 0 w 1440"/>
                <a:gd name="T19" fmla="*/ 0 h 513"/>
                <a:gd name="T20" fmla="*/ 0 w 1440"/>
                <a:gd name="T21" fmla="*/ 0 h 513"/>
                <a:gd name="T22" fmla="*/ 0 w 1440"/>
                <a:gd name="T23" fmla="*/ 0 h 513"/>
                <a:gd name="T24" fmla="*/ 0 w 1440"/>
                <a:gd name="T25" fmla="*/ 0 h 513"/>
                <a:gd name="T26" fmla="*/ 0 w 1440"/>
                <a:gd name="T27" fmla="*/ 0 h 513"/>
                <a:gd name="T28" fmla="*/ 0 w 1440"/>
                <a:gd name="T29" fmla="*/ 0 h 513"/>
                <a:gd name="T30" fmla="*/ 0 w 1440"/>
                <a:gd name="T31" fmla="*/ 0 h 513"/>
                <a:gd name="T32" fmla="*/ 0 w 1440"/>
                <a:gd name="T33" fmla="*/ 0 h 513"/>
                <a:gd name="T34" fmla="*/ 0 w 1440"/>
                <a:gd name="T35" fmla="*/ 0 h 513"/>
                <a:gd name="T36" fmla="*/ 0 w 1440"/>
                <a:gd name="T37" fmla="*/ 0 h 513"/>
                <a:gd name="T38" fmla="*/ 0 w 1440"/>
                <a:gd name="T39" fmla="*/ 0 h 513"/>
                <a:gd name="T40" fmla="*/ 0 w 1440"/>
                <a:gd name="T41" fmla="*/ 0 h 513"/>
                <a:gd name="T42" fmla="*/ 0 w 1440"/>
                <a:gd name="T43" fmla="*/ 0 h 513"/>
                <a:gd name="T44" fmla="*/ 0 w 1440"/>
                <a:gd name="T45" fmla="*/ 0 h 513"/>
                <a:gd name="T46" fmla="*/ 0 w 1440"/>
                <a:gd name="T47" fmla="*/ 0 h 513"/>
                <a:gd name="T48" fmla="*/ 0 w 1440"/>
                <a:gd name="T49" fmla="*/ 0 h 513"/>
                <a:gd name="T50" fmla="*/ 0 w 1440"/>
                <a:gd name="T51" fmla="*/ 0 h 513"/>
                <a:gd name="T52" fmla="*/ 0 w 1440"/>
                <a:gd name="T53" fmla="*/ 0 h 513"/>
                <a:gd name="T54" fmla="*/ 0 w 1440"/>
                <a:gd name="T55" fmla="*/ 0 h 513"/>
                <a:gd name="T56" fmla="*/ 0 w 1440"/>
                <a:gd name="T57" fmla="*/ 0 h 51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440"/>
                <a:gd name="T88" fmla="*/ 0 h 513"/>
                <a:gd name="T89" fmla="*/ 1440 w 1440"/>
                <a:gd name="T90" fmla="*/ 513 h 51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440" h="513">
                  <a:moveTo>
                    <a:pt x="1440" y="372"/>
                  </a:moveTo>
                  <a:lnTo>
                    <a:pt x="318" y="32"/>
                  </a:lnTo>
                  <a:lnTo>
                    <a:pt x="289" y="20"/>
                  </a:lnTo>
                  <a:lnTo>
                    <a:pt x="265" y="8"/>
                  </a:lnTo>
                  <a:lnTo>
                    <a:pt x="234" y="0"/>
                  </a:lnTo>
                  <a:lnTo>
                    <a:pt x="207" y="0"/>
                  </a:lnTo>
                  <a:lnTo>
                    <a:pt x="177" y="0"/>
                  </a:lnTo>
                  <a:lnTo>
                    <a:pt x="147" y="8"/>
                  </a:lnTo>
                  <a:lnTo>
                    <a:pt x="122" y="20"/>
                  </a:lnTo>
                  <a:lnTo>
                    <a:pt x="96" y="32"/>
                  </a:lnTo>
                  <a:lnTo>
                    <a:pt x="72" y="47"/>
                  </a:lnTo>
                  <a:lnTo>
                    <a:pt x="50" y="73"/>
                  </a:lnTo>
                  <a:lnTo>
                    <a:pt x="32" y="95"/>
                  </a:lnTo>
                  <a:lnTo>
                    <a:pt x="21" y="122"/>
                  </a:lnTo>
                  <a:lnTo>
                    <a:pt x="8" y="148"/>
                  </a:lnTo>
                  <a:lnTo>
                    <a:pt x="3" y="179"/>
                  </a:lnTo>
                  <a:lnTo>
                    <a:pt x="0" y="209"/>
                  </a:lnTo>
                  <a:lnTo>
                    <a:pt x="3" y="235"/>
                  </a:lnTo>
                  <a:lnTo>
                    <a:pt x="8" y="267"/>
                  </a:lnTo>
                  <a:lnTo>
                    <a:pt x="20" y="292"/>
                  </a:lnTo>
                  <a:lnTo>
                    <a:pt x="29" y="321"/>
                  </a:lnTo>
                  <a:lnTo>
                    <a:pt x="47" y="343"/>
                  </a:lnTo>
                  <a:lnTo>
                    <a:pt x="67" y="367"/>
                  </a:lnTo>
                  <a:lnTo>
                    <a:pt x="93" y="385"/>
                  </a:lnTo>
                  <a:lnTo>
                    <a:pt x="119" y="400"/>
                  </a:lnTo>
                  <a:lnTo>
                    <a:pt x="143" y="411"/>
                  </a:lnTo>
                  <a:lnTo>
                    <a:pt x="172" y="417"/>
                  </a:lnTo>
                  <a:lnTo>
                    <a:pt x="201" y="420"/>
                  </a:lnTo>
                  <a:lnTo>
                    <a:pt x="732" y="513"/>
                  </a:lnTo>
                </a:path>
              </a:pathLst>
            </a:custGeom>
            <a:noFill/>
            <a:ln w="0">
              <a:solidFill>
                <a:srgbClr val="000000"/>
              </a:solidFill>
              <a:round/>
              <a:headEnd/>
              <a:tailEnd/>
            </a:ln>
          </p:spPr>
          <p:txBody>
            <a:bodyPr/>
            <a:lstStyle/>
            <a:p>
              <a:endParaRPr lang="en-GB"/>
            </a:p>
          </p:txBody>
        </p:sp>
        <p:sp>
          <p:nvSpPr>
            <p:cNvPr id="34888" name="Line 1095"/>
            <p:cNvSpPr>
              <a:spLocks noChangeShapeType="1"/>
            </p:cNvSpPr>
            <p:nvPr/>
          </p:nvSpPr>
          <p:spPr bwMode="auto">
            <a:xfrm flipV="1">
              <a:off x="3818" y="3964"/>
              <a:ext cx="404" cy="14"/>
            </a:xfrm>
            <a:prstGeom prst="line">
              <a:avLst/>
            </a:prstGeom>
            <a:noFill/>
            <a:ln w="0">
              <a:solidFill>
                <a:srgbClr val="000000"/>
              </a:solidFill>
              <a:round/>
              <a:headEnd/>
              <a:tailEnd/>
            </a:ln>
          </p:spPr>
          <p:txBody>
            <a:bodyPr/>
            <a:lstStyle/>
            <a:p>
              <a:endParaRPr lang="en-GB"/>
            </a:p>
          </p:txBody>
        </p:sp>
        <p:sp>
          <p:nvSpPr>
            <p:cNvPr id="34889" name="Freeform 1096"/>
            <p:cNvSpPr>
              <a:spLocks/>
            </p:cNvSpPr>
            <p:nvPr/>
          </p:nvSpPr>
          <p:spPr bwMode="auto">
            <a:xfrm>
              <a:off x="3852" y="3557"/>
              <a:ext cx="417" cy="364"/>
            </a:xfrm>
            <a:custGeom>
              <a:avLst/>
              <a:gdLst>
                <a:gd name="T0" fmla="*/ 0 w 2500"/>
                <a:gd name="T1" fmla="*/ 0 h 2546"/>
                <a:gd name="T2" fmla="*/ 0 w 2500"/>
                <a:gd name="T3" fmla="*/ 0 h 2546"/>
                <a:gd name="T4" fmla="*/ 0 w 2500"/>
                <a:gd name="T5" fmla="*/ 0 h 2546"/>
                <a:gd name="T6" fmla="*/ 0 w 2500"/>
                <a:gd name="T7" fmla="*/ 0 h 2546"/>
                <a:gd name="T8" fmla="*/ 0 w 2500"/>
                <a:gd name="T9" fmla="*/ 0 h 2546"/>
                <a:gd name="T10" fmla="*/ 0 60000 65536"/>
                <a:gd name="T11" fmla="*/ 0 60000 65536"/>
                <a:gd name="T12" fmla="*/ 0 60000 65536"/>
                <a:gd name="T13" fmla="*/ 0 60000 65536"/>
                <a:gd name="T14" fmla="*/ 0 60000 65536"/>
                <a:gd name="T15" fmla="*/ 0 w 2500"/>
                <a:gd name="T16" fmla="*/ 0 h 2546"/>
                <a:gd name="T17" fmla="*/ 2500 w 2500"/>
                <a:gd name="T18" fmla="*/ 2546 h 2546"/>
              </a:gdLst>
              <a:ahLst/>
              <a:cxnLst>
                <a:cxn ang="T10">
                  <a:pos x="T0" y="T1"/>
                </a:cxn>
                <a:cxn ang="T11">
                  <a:pos x="T2" y="T3"/>
                </a:cxn>
                <a:cxn ang="T12">
                  <a:pos x="T4" y="T5"/>
                </a:cxn>
                <a:cxn ang="T13">
                  <a:pos x="T6" y="T7"/>
                </a:cxn>
                <a:cxn ang="T14">
                  <a:pos x="T8" y="T9"/>
                </a:cxn>
              </a:cxnLst>
              <a:rect l="T15" t="T16" r="T17" b="T18"/>
              <a:pathLst>
                <a:path w="2500" h="2546">
                  <a:moveTo>
                    <a:pt x="2316" y="2477"/>
                  </a:moveTo>
                  <a:lnTo>
                    <a:pt x="163" y="2546"/>
                  </a:lnTo>
                  <a:lnTo>
                    <a:pt x="0" y="0"/>
                  </a:lnTo>
                  <a:lnTo>
                    <a:pt x="2290" y="23"/>
                  </a:lnTo>
                  <a:lnTo>
                    <a:pt x="2500" y="2405"/>
                  </a:lnTo>
                </a:path>
              </a:pathLst>
            </a:custGeom>
            <a:noFill/>
            <a:ln w="0">
              <a:solidFill>
                <a:srgbClr val="000000"/>
              </a:solidFill>
              <a:round/>
              <a:headEnd/>
              <a:tailEnd/>
            </a:ln>
          </p:spPr>
          <p:txBody>
            <a:bodyPr/>
            <a:lstStyle/>
            <a:p>
              <a:endParaRPr lang="en-GB"/>
            </a:p>
          </p:txBody>
        </p:sp>
        <p:sp>
          <p:nvSpPr>
            <p:cNvPr id="34890" name="Freeform 1097"/>
            <p:cNvSpPr>
              <a:spLocks/>
            </p:cNvSpPr>
            <p:nvPr/>
          </p:nvSpPr>
          <p:spPr bwMode="auto">
            <a:xfrm>
              <a:off x="3852" y="3557"/>
              <a:ext cx="389" cy="331"/>
            </a:xfrm>
            <a:custGeom>
              <a:avLst/>
              <a:gdLst>
                <a:gd name="T0" fmla="*/ 0 w 2337"/>
                <a:gd name="T1" fmla="*/ 0 h 2314"/>
                <a:gd name="T2" fmla="*/ 0 w 2337"/>
                <a:gd name="T3" fmla="*/ 0 h 2314"/>
                <a:gd name="T4" fmla="*/ 0 w 2337"/>
                <a:gd name="T5" fmla="*/ 0 h 2314"/>
                <a:gd name="T6" fmla="*/ 0 w 2337"/>
                <a:gd name="T7" fmla="*/ 0 h 2314"/>
                <a:gd name="T8" fmla="*/ 0 w 2337"/>
                <a:gd name="T9" fmla="*/ 0 h 2314"/>
                <a:gd name="T10" fmla="*/ 0 w 2337"/>
                <a:gd name="T11" fmla="*/ 0 h 2314"/>
                <a:gd name="T12" fmla="*/ 0 w 2337"/>
                <a:gd name="T13" fmla="*/ 0 h 2314"/>
                <a:gd name="T14" fmla="*/ 0 60000 65536"/>
                <a:gd name="T15" fmla="*/ 0 60000 65536"/>
                <a:gd name="T16" fmla="*/ 0 60000 65536"/>
                <a:gd name="T17" fmla="*/ 0 60000 65536"/>
                <a:gd name="T18" fmla="*/ 0 60000 65536"/>
                <a:gd name="T19" fmla="*/ 0 60000 65536"/>
                <a:gd name="T20" fmla="*/ 0 60000 65536"/>
                <a:gd name="T21" fmla="*/ 0 w 2337"/>
                <a:gd name="T22" fmla="*/ 0 h 2314"/>
                <a:gd name="T23" fmla="*/ 2337 w 2337"/>
                <a:gd name="T24" fmla="*/ 2314 h 23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37" h="2314">
                  <a:moveTo>
                    <a:pt x="0" y="0"/>
                  </a:moveTo>
                  <a:lnTo>
                    <a:pt x="0" y="139"/>
                  </a:lnTo>
                  <a:lnTo>
                    <a:pt x="2155" y="165"/>
                  </a:lnTo>
                  <a:lnTo>
                    <a:pt x="2337" y="2314"/>
                  </a:lnTo>
                  <a:lnTo>
                    <a:pt x="2224" y="561"/>
                  </a:lnTo>
                  <a:lnTo>
                    <a:pt x="2290" y="23"/>
                  </a:lnTo>
                  <a:lnTo>
                    <a:pt x="0" y="0"/>
                  </a:lnTo>
                  <a:close/>
                </a:path>
              </a:pathLst>
            </a:custGeom>
            <a:solidFill>
              <a:srgbClr val="000000"/>
            </a:solidFill>
            <a:ln w="9525">
              <a:noFill/>
              <a:round/>
              <a:headEnd/>
              <a:tailEnd/>
            </a:ln>
          </p:spPr>
          <p:txBody>
            <a:bodyPr/>
            <a:lstStyle/>
            <a:p>
              <a:endParaRPr lang="en-GB"/>
            </a:p>
          </p:txBody>
        </p:sp>
        <p:sp>
          <p:nvSpPr>
            <p:cNvPr id="34891" name="Freeform 1098"/>
            <p:cNvSpPr>
              <a:spLocks/>
            </p:cNvSpPr>
            <p:nvPr/>
          </p:nvSpPr>
          <p:spPr bwMode="auto">
            <a:xfrm>
              <a:off x="3564" y="3504"/>
              <a:ext cx="221" cy="497"/>
            </a:xfrm>
            <a:custGeom>
              <a:avLst/>
              <a:gdLst>
                <a:gd name="T0" fmla="*/ 0 w 1327"/>
                <a:gd name="T1" fmla="*/ 0 h 3477"/>
                <a:gd name="T2" fmla="*/ 0 w 1327"/>
                <a:gd name="T3" fmla="*/ 0 h 3477"/>
                <a:gd name="T4" fmla="*/ 0 w 1327"/>
                <a:gd name="T5" fmla="*/ 0 h 3477"/>
                <a:gd name="T6" fmla="*/ 0 w 1327"/>
                <a:gd name="T7" fmla="*/ 0 h 3477"/>
                <a:gd name="T8" fmla="*/ 0 60000 65536"/>
                <a:gd name="T9" fmla="*/ 0 60000 65536"/>
                <a:gd name="T10" fmla="*/ 0 60000 65536"/>
                <a:gd name="T11" fmla="*/ 0 60000 65536"/>
                <a:gd name="T12" fmla="*/ 0 w 1327"/>
                <a:gd name="T13" fmla="*/ 0 h 3477"/>
                <a:gd name="T14" fmla="*/ 1327 w 1327"/>
                <a:gd name="T15" fmla="*/ 3477 h 3477"/>
              </a:gdLst>
              <a:ahLst/>
              <a:cxnLst>
                <a:cxn ang="T8">
                  <a:pos x="T0" y="T1"/>
                </a:cxn>
                <a:cxn ang="T9">
                  <a:pos x="T2" y="T3"/>
                </a:cxn>
                <a:cxn ang="T10">
                  <a:pos x="T4" y="T5"/>
                </a:cxn>
                <a:cxn ang="T11">
                  <a:pos x="T6" y="T7"/>
                </a:cxn>
              </a:cxnLst>
              <a:rect l="T12" t="T13" r="T14" b="T15"/>
              <a:pathLst>
                <a:path w="1327" h="3477">
                  <a:moveTo>
                    <a:pt x="1281" y="0"/>
                  </a:moveTo>
                  <a:lnTo>
                    <a:pt x="116" y="147"/>
                  </a:lnTo>
                  <a:lnTo>
                    <a:pt x="0" y="3307"/>
                  </a:lnTo>
                  <a:lnTo>
                    <a:pt x="1327" y="3477"/>
                  </a:lnTo>
                </a:path>
              </a:pathLst>
            </a:custGeom>
            <a:noFill/>
            <a:ln w="0">
              <a:solidFill>
                <a:srgbClr val="000000"/>
              </a:solidFill>
              <a:round/>
              <a:headEnd/>
              <a:tailEnd/>
            </a:ln>
          </p:spPr>
          <p:txBody>
            <a:bodyPr/>
            <a:lstStyle/>
            <a:p>
              <a:endParaRPr lang="en-GB"/>
            </a:p>
          </p:txBody>
        </p:sp>
        <p:sp>
          <p:nvSpPr>
            <p:cNvPr id="34892" name="Line 1099"/>
            <p:cNvSpPr>
              <a:spLocks noChangeShapeType="1"/>
            </p:cNvSpPr>
            <p:nvPr/>
          </p:nvSpPr>
          <p:spPr bwMode="auto">
            <a:xfrm flipV="1">
              <a:off x="3888" y="3901"/>
              <a:ext cx="344" cy="6"/>
            </a:xfrm>
            <a:prstGeom prst="line">
              <a:avLst/>
            </a:prstGeom>
            <a:noFill/>
            <a:ln w="0">
              <a:solidFill>
                <a:srgbClr val="000000"/>
              </a:solidFill>
              <a:round/>
              <a:headEnd/>
              <a:tailEnd/>
            </a:ln>
          </p:spPr>
          <p:txBody>
            <a:bodyPr/>
            <a:lstStyle/>
            <a:p>
              <a:endParaRPr lang="en-GB"/>
            </a:p>
          </p:txBody>
        </p:sp>
        <p:sp>
          <p:nvSpPr>
            <p:cNvPr id="34893" name="Freeform 1100"/>
            <p:cNvSpPr>
              <a:spLocks/>
            </p:cNvSpPr>
            <p:nvPr/>
          </p:nvSpPr>
          <p:spPr bwMode="auto">
            <a:xfrm>
              <a:off x="3864" y="3621"/>
              <a:ext cx="359" cy="236"/>
            </a:xfrm>
            <a:custGeom>
              <a:avLst/>
              <a:gdLst>
                <a:gd name="T0" fmla="*/ 0 w 2152"/>
                <a:gd name="T1" fmla="*/ 0 h 1650"/>
                <a:gd name="T2" fmla="*/ 0 w 2152"/>
                <a:gd name="T3" fmla="*/ 0 h 1650"/>
                <a:gd name="T4" fmla="*/ 0 w 2152"/>
                <a:gd name="T5" fmla="*/ 0 h 1650"/>
                <a:gd name="T6" fmla="*/ 0 w 2152"/>
                <a:gd name="T7" fmla="*/ 0 h 1650"/>
                <a:gd name="T8" fmla="*/ 0 w 2152"/>
                <a:gd name="T9" fmla="*/ 0 h 1650"/>
                <a:gd name="T10" fmla="*/ 0 60000 65536"/>
                <a:gd name="T11" fmla="*/ 0 60000 65536"/>
                <a:gd name="T12" fmla="*/ 0 60000 65536"/>
                <a:gd name="T13" fmla="*/ 0 60000 65536"/>
                <a:gd name="T14" fmla="*/ 0 60000 65536"/>
                <a:gd name="T15" fmla="*/ 0 w 2152"/>
                <a:gd name="T16" fmla="*/ 0 h 1650"/>
                <a:gd name="T17" fmla="*/ 2152 w 2152"/>
                <a:gd name="T18" fmla="*/ 1650 h 1650"/>
              </a:gdLst>
              <a:ahLst/>
              <a:cxnLst>
                <a:cxn ang="T10">
                  <a:pos x="T0" y="T1"/>
                </a:cxn>
                <a:cxn ang="T11">
                  <a:pos x="T2" y="T3"/>
                </a:cxn>
                <a:cxn ang="T12">
                  <a:pos x="T4" y="T5"/>
                </a:cxn>
                <a:cxn ang="T13">
                  <a:pos x="T6" y="T7"/>
                </a:cxn>
                <a:cxn ang="T14">
                  <a:pos x="T8" y="T9"/>
                </a:cxn>
              </a:cxnLst>
              <a:rect l="T15" t="T16" r="T17" b="T18"/>
              <a:pathLst>
                <a:path w="2152" h="1650">
                  <a:moveTo>
                    <a:pt x="0" y="0"/>
                  </a:moveTo>
                  <a:lnTo>
                    <a:pt x="2023" y="18"/>
                  </a:lnTo>
                  <a:lnTo>
                    <a:pt x="2152" y="1611"/>
                  </a:lnTo>
                  <a:lnTo>
                    <a:pt x="96" y="1650"/>
                  </a:lnTo>
                  <a:lnTo>
                    <a:pt x="0" y="0"/>
                  </a:lnTo>
                  <a:close/>
                </a:path>
              </a:pathLst>
            </a:custGeom>
            <a:noFill/>
            <a:ln w="9525">
              <a:noFill/>
              <a:round/>
              <a:headEnd/>
              <a:tailEnd/>
            </a:ln>
          </p:spPr>
          <p:txBody>
            <a:bodyPr/>
            <a:lstStyle/>
            <a:p>
              <a:endParaRPr lang="en-GB"/>
            </a:p>
          </p:txBody>
        </p:sp>
        <p:sp>
          <p:nvSpPr>
            <p:cNvPr id="34894" name="Freeform 1101"/>
            <p:cNvSpPr>
              <a:spLocks/>
            </p:cNvSpPr>
            <p:nvPr/>
          </p:nvSpPr>
          <p:spPr bwMode="auto">
            <a:xfrm>
              <a:off x="3944" y="3640"/>
              <a:ext cx="203" cy="195"/>
            </a:xfrm>
            <a:custGeom>
              <a:avLst/>
              <a:gdLst>
                <a:gd name="T0" fmla="*/ 0 w 1217"/>
                <a:gd name="T1" fmla="*/ 0 h 1360"/>
                <a:gd name="T2" fmla="*/ 0 w 1217"/>
                <a:gd name="T3" fmla="*/ 0 h 1360"/>
                <a:gd name="T4" fmla="*/ 0 w 1217"/>
                <a:gd name="T5" fmla="*/ 0 h 1360"/>
                <a:gd name="T6" fmla="*/ 0 w 1217"/>
                <a:gd name="T7" fmla="*/ 0 h 1360"/>
                <a:gd name="T8" fmla="*/ 0 w 1217"/>
                <a:gd name="T9" fmla="*/ 0 h 1360"/>
                <a:gd name="T10" fmla="*/ 0 w 1217"/>
                <a:gd name="T11" fmla="*/ 0 h 1360"/>
                <a:gd name="T12" fmla="*/ 0 w 1217"/>
                <a:gd name="T13" fmla="*/ 0 h 1360"/>
                <a:gd name="T14" fmla="*/ 0 w 1217"/>
                <a:gd name="T15" fmla="*/ 0 h 1360"/>
                <a:gd name="T16" fmla="*/ 0 w 1217"/>
                <a:gd name="T17" fmla="*/ 0 h 1360"/>
                <a:gd name="T18" fmla="*/ 0 w 1217"/>
                <a:gd name="T19" fmla="*/ 0 h 1360"/>
                <a:gd name="T20" fmla="*/ 0 w 1217"/>
                <a:gd name="T21" fmla="*/ 0 h 1360"/>
                <a:gd name="T22" fmla="*/ 0 w 1217"/>
                <a:gd name="T23" fmla="*/ 0 h 1360"/>
                <a:gd name="T24" fmla="*/ 0 w 1217"/>
                <a:gd name="T25" fmla="*/ 0 h 1360"/>
                <a:gd name="T26" fmla="*/ 0 w 1217"/>
                <a:gd name="T27" fmla="*/ 0 h 1360"/>
                <a:gd name="T28" fmla="*/ 0 w 1217"/>
                <a:gd name="T29" fmla="*/ 0 h 1360"/>
                <a:gd name="T30" fmla="*/ 0 w 1217"/>
                <a:gd name="T31" fmla="*/ 0 h 1360"/>
                <a:gd name="T32" fmla="*/ 0 w 1217"/>
                <a:gd name="T33" fmla="*/ 0 h 1360"/>
                <a:gd name="T34" fmla="*/ 0 w 1217"/>
                <a:gd name="T35" fmla="*/ 0 h 1360"/>
                <a:gd name="T36" fmla="*/ 0 w 1217"/>
                <a:gd name="T37" fmla="*/ 0 h 1360"/>
                <a:gd name="T38" fmla="*/ 0 w 1217"/>
                <a:gd name="T39" fmla="*/ 0 h 1360"/>
                <a:gd name="T40" fmla="*/ 0 w 1217"/>
                <a:gd name="T41" fmla="*/ 0 h 1360"/>
                <a:gd name="T42" fmla="*/ 0 w 1217"/>
                <a:gd name="T43" fmla="*/ 0 h 1360"/>
                <a:gd name="T44" fmla="*/ 0 w 1217"/>
                <a:gd name="T45" fmla="*/ 0 h 1360"/>
                <a:gd name="T46" fmla="*/ 0 w 1217"/>
                <a:gd name="T47" fmla="*/ 0 h 1360"/>
                <a:gd name="T48" fmla="*/ 0 w 1217"/>
                <a:gd name="T49" fmla="*/ 0 h 1360"/>
                <a:gd name="T50" fmla="*/ 0 w 1217"/>
                <a:gd name="T51" fmla="*/ 0 h 1360"/>
                <a:gd name="T52" fmla="*/ 0 w 1217"/>
                <a:gd name="T53" fmla="*/ 0 h 1360"/>
                <a:gd name="T54" fmla="*/ 0 w 1217"/>
                <a:gd name="T55" fmla="*/ 0 h 1360"/>
                <a:gd name="T56" fmla="*/ 0 w 1217"/>
                <a:gd name="T57" fmla="*/ 0 h 1360"/>
                <a:gd name="T58" fmla="*/ 0 w 1217"/>
                <a:gd name="T59" fmla="*/ 0 h 1360"/>
                <a:gd name="T60" fmla="*/ 0 w 1217"/>
                <a:gd name="T61" fmla="*/ 0 h 1360"/>
                <a:gd name="T62" fmla="*/ 0 w 1217"/>
                <a:gd name="T63" fmla="*/ 0 h 1360"/>
                <a:gd name="T64" fmla="*/ 0 w 1217"/>
                <a:gd name="T65" fmla="*/ 0 h 1360"/>
                <a:gd name="T66" fmla="*/ 0 w 1217"/>
                <a:gd name="T67" fmla="*/ 0 h 1360"/>
                <a:gd name="T68" fmla="*/ 0 w 1217"/>
                <a:gd name="T69" fmla="*/ 0 h 1360"/>
                <a:gd name="T70" fmla="*/ 0 w 1217"/>
                <a:gd name="T71" fmla="*/ 0 h 1360"/>
                <a:gd name="T72" fmla="*/ 0 w 1217"/>
                <a:gd name="T73" fmla="*/ 0 h 1360"/>
                <a:gd name="T74" fmla="*/ 0 w 1217"/>
                <a:gd name="T75" fmla="*/ 0 h 1360"/>
                <a:gd name="T76" fmla="*/ 0 w 1217"/>
                <a:gd name="T77" fmla="*/ 0 h 1360"/>
                <a:gd name="T78" fmla="*/ 0 w 1217"/>
                <a:gd name="T79" fmla="*/ 0 h 136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217"/>
                <a:gd name="T121" fmla="*/ 0 h 1360"/>
                <a:gd name="T122" fmla="*/ 1217 w 1217"/>
                <a:gd name="T123" fmla="*/ 1360 h 136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217" h="1360">
                  <a:moveTo>
                    <a:pt x="1217" y="670"/>
                  </a:moveTo>
                  <a:lnTo>
                    <a:pt x="1215" y="611"/>
                  </a:lnTo>
                  <a:lnTo>
                    <a:pt x="1212" y="561"/>
                  </a:lnTo>
                  <a:lnTo>
                    <a:pt x="1197" y="507"/>
                  </a:lnTo>
                  <a:lnTo>
                    <a:pt x="1187" y="457"/>
                  </a:lnTo>
                  <a:lnTo>
                    <a:pt x="1170" y="404"/>
                  </a:lnTo>
                  <a:lnTo>
                    <a:pt x="1143" y="358"/>
                  </a:lnTo>
                  <a:lnTo>
                    <a:pt x="1120" y="309"/>
                  </a:lnTo>
                  <a:lnTo>
                    <a:pt x="1095" y="265"/>
                  </a:lnTo>
                  <a:lnTo>
                    <a:pt x="1065" y="225"/>
                  </a:lnTo>
                  <a:lnTo>
                    <a:pt x="1030" y="187"/>
                  </a:lnTo>
                  <a:lnTo>
                    <a:pt x="992" y="153"/>
                  </a:lnTo>
                  <a:lnTo>
                    <a:pt x="955" y="119"/>
                  </a:lnTo>
                  <a:lnTo>
                    <a:pt x="915" y="89"/>
                  </a:lnTo>
                  <a:lnTo>
                    <a:pt x="873" y="63"/>
                  </a:lnTo>
                  <a:lnTo>
                    <a:pt x="826" y="42"/>
                  </a:lnTo>
                  <a:lnTo>
                    <a:pt x="780" y="28"/>
                  </a:lnTo>
                  <a:lnTo>
                    <a:pt x="735" y="12"/>
                  </a:lnTo>
                  <a:lnTo>
                    <a:pt x="686" y="2"/>
                  </a:lnTo>
                  <a:lnTo>
                    <a:pt x="639" y="0"/>
                  </a:lnTo>
                  <a:lnTo>
                    <a:pt x="589" y="0"/>
                  </a:lnTo>
                  <a:lnTo>
                    <a:pt x="545" y="2"/>
                  </a:lnTo>
                  <a:lnTo>
                    <a:pt x="496" y="9"/>
                  </a:lnTo>
                  <a:lnTo>
                    <a:pt x="449" y="18"/>
                  </a:lnTo>
                  <a:lnTo>
                    <a:pt x="404" y="39"/>
                  </a:lnTo>
                  <a:lnTo>
                    <a:pt x="358" y="57"/>
                  </a:lnTo>
                  <a:lnTo>
                    <a:pt x="317" y="79"/>
                  </a:lnTo>
                  <a:lnTo>
                    <a:pt x="272" y="110"/>
                  </a:lnTo>
                  <a:lnTo>
                    <a:pt x="233" y="137"/>
                  </a:lnTo>
                  <a:lnTo>
                    <a:pt x="198" y="173"/>
                  </a:lnTo>
                  <a:lnTo>
                    <a:pt x="164" y="212"/>
                  </a:lnTo>
                  <a:lnTo>
                    <a:pt x="133" y="250"/>
                  </a:lnTo>
                  <a:lnTo>
                    <a:pt x="104" y="295"/>
                  </a:lnTo>
                  <a:lnTo>
                    <a:pt x="78" y="341"/>
                  </a:lnTo>
                  <a:lnTo>
                    <a:pt x="57" y="388"/>
                  </a:lnTo>
                  <a:lnTo>
                    <a:pt x="36" y="438"/>
                  </a:lnTo>
                  <a:lnTo>
                    <a:pt x="23" y="490"/>
                  </a:lnTo>
                  <a:lnTo>
                    <a:pt x="11" y="539"/>
                  </a:lnTo>
                  <a:lnTo>
                    <a:pt x="3" y="593"/>
                  </a:lnTo>
                  <a:lnTo>
                    <a:pt x="0" y="647"/>
                  </a:lnTo>
                  <a:lnTo>
                    <a:pt x="0" y="701"/>
                  </a:lnTo>
                  <a:lnTo>
                    <a:pt x="8" y="754"/>
                  </a:lnTo>
                  <a:lnTo>
                    <a:pt x="11" y="809"/>
                  </a:lnTo>
                  <a:lnTo>
                    <a:pt x="23" y="859"/>
                  </a:lnTo>
                  <a:lnTo>
                    <a:pt x="36" y="915"/>
                  </a:lnTo>
                  <a:lnTo>
                    <a:pt x="57" y="960"/>
                  </a:lnTo>
                  <a:lnTo>
                    <a:pt x="75" y="1008"/>
                  </a:lnTo>
                  <a:lnTo>
                    <a:pt x="104" y="1056"/>
                  </a:lnTo>
                  <a:lnTo>
                    <a:pt x="128" y="1100"/>
                  </a:lnTo>
                  <a:lnTo>
                    <a:pt x="162" y="1137"/>
                  </a:lnTo>
                  <a:lnTo>
                    <a:pt x="195" y="1176"/>
                  </a:lnTo>
                  <a:lnTo>
                    <a:pt x="233" y="1212"/>
                  </a:lnTo>
                  <a:lnTo>
                    <a:pt x="272" y="1242"/>
                  </a:lnTo>
                  <a:lnTo>
                    <a:pt x="312" y="1272"/>
                  </a:lnTo>
                  <a:lnTo>
                    <a:pt x="354" y="1296"/>
                  </a:lnTo>
                  <a:lnTo>
                    <a:pt x="402" y="1318"/>
                  </a:lnTo>
                  <a:lnTo>
                    <a:pt x="449" y="1334"/>
                  </a:lnTo>
                  <a:lnTo>
                    <a:pt x="495" y="1348"/>
                  </a:lnTo>
                  <a:lnTo>
                    <a:pt x="542" y="1354"/>
                  </a:lnTo>
                  <a:lnTo>
                    <a:pt x="587" y="1360"/>
                  </a:lnTo>
                  <a:lnTo>
                    <a:pt x="639" y="1360"/>
                  </a:lnTo>
                  <a:lnTo>
                    <a:pt x="682" y="1354"/>
                  </a:lnTo>
                  <a:lnTo>
                    <a:pt x="734" y="1348"/>
                  </a:lnTo>
                  <a:lnTo>
                    <a:pt x="780" y="1334"/>
                  </a:lnTo>
                  <a:lnTo>
                    <a:pt x="826" y="1316"/>
                  </a:lnTo>
                  <a:lnTo>
                    <a:pt x="870" y="1296"/>
                  </a:lnTo>
                  <a:lnTo>
                    <a:pt x="910" y="1271"/>
                  </a:lnTo>
                  <a:lnTo>
                    <a:pt x="952" y="1242"/>
                  </a:lnTo>
                  <a:lnTo>
                    <a:pt x="989" y="1209"/>
                  </a:lnTo>
                  <a:lnTo>
                    <a:pt x="1030" y="1175"/>
                  </a:lnTo>
                  <a:lnTo>
                    <a:pt x="1062" y="1137"/>
                  </a:lnTo>
                  <a:lnTo>
                    <a:pt x="1095" y="1096"/>
                  </a:lnTo>
                  <a:lnTo>
                    <a:pt x="1120" y="1051"/>
                  </a:lnTo>
                  <a:lnTo>
                    <a:pt x="1143" y="1006"/>
                  </a:lnTo>
                  <a:lnTo>
                    <a:pt x="1170" y="957"/>
                  </a:lnTo>
                  <a:lnTo>
                    <a:pt x="1182" y="908"/>
                  </a:lnTo>
                  <a:lnTo>
                    <a:pt x="1197" y="856"/>
                  </a:lnTo>
                  <a:lnTo>
                    <a:pt x="1212" y="804"/>
                  </a:lnTo>
                  <a:lnTo>
                    <a:pt x="1215" y="750"/>
                  </a:lnTo>
                  <a:lnTo>
                    <a:pt x="1217" y="696"/>
                  </a:lnTo>
                  <a:lnTo>
                    <a:pt x="1217" y="670"/>
                  </a:lnTo>
                  <a:close/>
                </a:path>
              </a:pathLst>
            </a:custGeom>
            <a:noFill/>
            <a:ln w="9525">
              <a:noFill/>
              <a:round/>
              <a:headEnd/>
              <a:tailEnd/>
            </a:ln>
          </p:spPr>
          <p:txBody>
            <a:bodyPr/>
            <a:lstStyle/>
            <a:p>
              <a:endParaRPr lang="en-GB"/>
            </a:p>
          </p:txBody>
        </p:sp>
        <p:sp>
          <p:nvSpPr>
            <p:cNvPr id="34895" name="Freeform 1102"/>
            <p:cNvSpPr>
              <a:spLocks/>
            </p:cNvSpPr>
            <p:nvPr/>
          </p:nvSpPr>
          <p:spPr bwMode="auto">
            <a:xfrm>
              <a:off x="4044" y="3640"/>
              <a:ext cx="50" cy="182"/>
            </a:xfrm>
            <a:custGeom>
              <a:avLst/>
              <a:gdLst>
                <a:gd name="T0" fmla="*/ 0 w 300"/>
                <a:gd name="T1" fmla="*/ 0 h 1272"/>
                <a:gd name="T2" fmla="*/ 0 w 300"/>
                <a:gd name="T3" fmla="*/ 0 h 1272"/>
                <a:gd name="T4" fmla="*/ 0 w 300"/>
                <a:gd name="T5" fmla="*/ 0 h 1272"/>
                <a:gd name="T6" fmla="*/ 0 60000 65536"/>
                <a:gd name="T7" fmla="*/ 0 60000 65536"/>
                <a:gd name="T8" fmla="*/ 0 60000 65536"/>
                <a:gd name="T9" fmla="*/ 0 w 300"/>
                <a:gd name="T10" fmla="*/ 0 h 1272"/>
                <a:gd name="T11" fmla="*/ 300 w 300"/>
                <a:gd name="T12" fmla="*/ 1272 h 1272"/>
              </a:gdLst>
              <a:ahLst/>
              <a:cxnLst>
                <a:cxn ang="T6">
                  <a:pos x="T0" y="T1"/>
                </a:cxn>
                <a:cxn ang="T7">
                  <a:pos x="T2" y="T3"/>
                </a:cxn>
                <a:cxn ang="T8">
                  <a:pos x="T4" y="T5"/>
                </a:cxn>
              </a:cxnLst>
              <a:rect l="T9" t="T10" r="T11" b="T12"/>
              <a:pathLst>
                <a:path w="300" h="1272">
                  <a:moveTo>
                    <a:pt x="0" y="0"/>
                  </a:moveTo>
                  <a:lnTo>
                    <a:pt x="12" y="680"/>
                  </a:lnTo>
                  <a:lnTo>
                    <a:pt x="300" y="1272"/>
                  </a:lnTo>
                </a:path>
              </a:pathLst>
            </a:custGeom>
            <a:noFill/>
            <a:ln w="0">
              <a:solidFill>
                <a:srgbClr val="000000"/>
              </a:solidFill>
              <a:round/>
              <a:headEnd/>
              <a:tailEnd/>
            </a:ln>
          </p:spPr>
          <p:txBody>
            <a:bodyPr/>
            <a:lstStyle/>
            <a:p>
              <a:endParaRPr lang="en-GB"/>
            </a:p>
          </p:txBody>
        </p:sp>
        <p:sp>
          <p:nvSpPr>
            <p:cNvPr id="34896" name="Line 1103"/>
            <p:cNvSpPr>
              <a:spLocks noChangeShapeType="1"/>
            </p:cNvSpPr>
            <p:nvPr/>
          </p:nvSpPr>
          <p:spPr bwMode="auto">
            <a:xfrm flipH="1">
              <a:off x="3948" y="3737"/>
              <a:ext cx="98" cy="18"/>
            </a:xfrm>
            <a:prstGeom prst="line">
              <a:avLst/>
            </a:prstGeom>
            <a:noFill/>
            <a:ln w="0">
              <a:solidFill>
                <a:srgbClr val="000000"/>
              </a:solidFill>
              <a:round/>
              <a:headEnd/>
              <a:tailEnd/>
            </a:ln>
          </p:spPr>
          <p:txBody>
            <a:bodyPr/>
            <a:lstStyle/>
            <a:p>
              <a:endParaRPr lang="en-GB"/>
            </a:p>
          </p:txBody>
        </p:sp>
        <p:sp>
          <p:nvSpPr>
            <p:cNvPr id="34897" name="Line 1104"/>
            <p:cNvSpPr>
              <a:spLocks noChangeShapeType="1"/>
            </p:cNvSpPr>
            <p:nvPr/>
          </p:nvSpPr>
          <p:spPr bwMode="auto">
            <a:xfrm flipH="1" flipV="1">
              <a:off x="4012" y="3646"/>
              <a:ext cx="34" cy="91"/>
            </a:xfrm>
            <a:prstGeom prst="line">
              <a:avLst/>
            </a:prstGeom>
            <a:noFill/>
            <a:ln w="0">
              <a:solidFill>
                <a:srgbClr val="000000"/>
              </a:solidFill>
              <a:round/>
              <a:headEnd/>
              <a:tailEnd/>
            </a:ln>
          </p:spPr>
          <p:txBody>
            <a:bodyPr/>
            <a:lstStyle/>
            <a:p>
              <a:endParaRPr lang="en-GB"/>
            </a:p>
          </p:txBody>
        </p:sp>
        <p:sp>
          <p:nvSpPr>
            <p:cNvPr id="34898" name="Freeform 1105"/>
            <p:cNvSpPr>
              <a:spLocks/>
            </p:cNvSpPr>
            <p:nvPr/>
          </p:nvSpPr>
          <p:spPr bwMode="auto">
            <a:xfrm>
              <a:off x="4278" y="4061"/>
              <a:ext cx="449" cy="39"/>
            </a:xfrm>
            <a:custGeom>
              <a:avLst/>
              <a:gdLst>
                <a:gd name="T0" fmla="*/ 0 w 2695"/>
                <a:gd name="T1" fmla="*/ 0 h 272"/>
                <a:gd name="T2" fmla="*/ 0 w 2695"/>
                <a:gd name="T3" fmla="*/ 0 h 272"/>
                <a:gd name="T4" fmla="*/ 0 w 2695"/>
                <a:gd name="T5" fmla="*/ 0 h 272"/>
                <a:gd name="T6" fmla="*/ 0 w 2695"/>
                <a:gd name="T7" fmla="*/ 0 h 272"/>
                <a:gd name="T8" fmla="*/ 0 w 2695"/>
                <a:gd name="T9" fmla="*/ 0 h 272"/>
                <a:gd name="T10" fmla="*/ 0 w 2695"/>
                <a:gd name="T11" fmla="*/ 0 h 272"/>
                <a:gd name="T12" fmla="*/ 0 w 2695"/>
                <a:gd name="T13" fmla="*/ 0 h 272"/>
                <a:gd name="T14" fmla="*/ 0 w 2695"/>
                <a:gd name="T15" fmla="*/ 0 h 272"/>
                <a:gd name="T16" fmla="*/ 0 w 2695"/>
                <a:gd name="T17" fmla="*/ 0 h 272"/>
                <a:gd name="T18" fmla="*/ 0 w 2695"/>
                <a:gd name="T19" fmla="*/ 0 h 272"/>
                <a:gd name="T20" fmla="*/ 0 w 2695"/>
                <a:gd name="T21" fmla="*/ 0 h 272"/>
                <a:gd name="T22" fmla="*/ 0 w 2695"/>
                <a:gd name="T23" fmla="*/ 0 h 272"/>
                <a:gd name="T24" fmla="*/ 0 w 2695"/>
                <a:gd name="T25" fmla="*/ 0 h 272"/>
                <a:gd name="T26" fmla="*/ 0 w 2695"/>
                <a:gd name="T27" fmla="*/ 0 h 272"/>
                <a:gd name="T28" fmla="*/ 0 w 2695"/>
                <a:gd name="T29" fmla="*/ 0 h 27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695"/>
                <a:gd name="T46" fmla="*/ 0 h 272"/>
                <a:gd name="T47" fmla="*/ 2695 w 2695"/>
                <a:gd name="T48" fmla="*/ 272 h 27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695" h="272">
                  <a:moveTo>
                    <a:pt x="0" y="223"/>
                  </a:moveTo>
                  <a:lnTo>
                    <a:pt x="210" y="82"/>
                  </a:lnTo>
                  <a:lnTo>
                    <a:pt x="428" y="19"/>
                  </a:lnTo>
                  <a:lnTo>
                    <a:pt x="663" y="0"/>
                  </a:lnTo>
                  <a:lnTo>
                    <a:pt x="947" y="26"/>
                  </a:lnTo>
                  <a:lnTo>
                    <a:pt x="1367" y="111"/>
                  </a:lnTo>
                  <a:lnTo>
                    <a:pt x="1791" y="167"/>
                  </a:lnTo>
                  <a:lnTo>
                    <a:pt x="2115" y="205"/>
                  </a:lnTo>
                  <a:lnTo>
                    <a:pt x="2695" y="272"/>
                  </a:lnTo>
                  <a:lnTo>
                    <a:pt x="1358" y="130"/>
                  </a:lnTo>
                  <a:lnTo>
                    <a:pt x="871" y="67"/>
                  </a:lnTo>
                  <a:lnTo>
                    <a:pt x="542" y="55"/>
                  </a:lnTo>
                  <a:lnTo>
                    <a:pt x="250" y="97"/>
                  </a:lnTo>
                  <a:lnTo>
                    <a:pt x="168" y="121"/>
                  </a:lnTo>
                  <a:lnTo>
                    <a:pt x="0" y="223"/>
                  </a:lnTo>
                  <a:close/>
                </a:path>
              </a:pathLst>
            </a:custGeom>
            <a:solidFill>
              <a:srgbClr val="000000"/>
            </a:solidFill>
            <a:ln w="9525">
              <a:noFill/>
              <a:round/>
              <a:headEnd/>
              <a:tailEnd/>
            </a:ln>
          </p:spPr>
          <p:txBody>
            <a:bodyPr/>
            <a:lstStyle/>
            <a:p>
              <a:endParaRPr lang="en-GB"/>
            </a:p>
          </p:txBody>
        </p:sp>
        <p:sp>
          <p:nvSpPr>
            <p:cNvPr id="34899" name="Freeform 1106"/>
            <p:cNvSpPr>
              <a:spLocks/>
            </p:cNvSpPr>
            <p:nvPr/>
          </p:nvSpPr>
          <p:spPr bwMode="auto">
            <a:xfrm>
              <a:off x="4284" y="4078"/>
              <a:ext cx="448" cy="23"/>
            </a:xfrm>
            <a:custGeom>
              <a:avLst/>
              <a:gdLst>
                <a:gd name="T0" fmla="*/ 0 w 2684"/>
                <a:gd name="T1" fmla="*/ 0 h 158"/>
                <a:gd name="T2" fmla="*/ 0 w 2684"/>
                <a:gd name="T3" fmla="*/ 0 h 158"/>
                <a:gd name="T4" fmla="*/ 0 w 2684"/>
                <a:gd name="T5" fmla="*/ 0 h 158"/>
                <a:gd name="T6" fmla="*/ 0 w 2684"/>
                <a:gd name="T7" fmla="*/ 0 h 158"/>
                <a:gd name="T8" fmla="*/ 0 w 2684"/>
                <a:gd name="T9" fmla="*/ 0 h 158"/>
                <a:gd name="T10" fmla="*/ 0 w 2684"/>
                <a:gd name="T11" fmla="*/ 0 h 158"/>
                <a:gd name="T12" fmla="*/ 0 w 2684"/>
                <a:gd name="T13" fmla="*/ 0 h 158"/>
                <a:gd name="T14" fmla="*/ 0 w 2684"/>
                <a:gd name="T15" fmla="*/ 0 h 158"/>
                <a:gd name="T16" fmla="*/ 0 w 2684"/>
                <a:gd name="T17" fmla="*/ 0 h 158"/>
                <a:gd name="T18" fmla="*/ 0 w 2684"/>
                <a:gd name="T19" fmla="*/ 0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84"/>
                <a:gd name="T31" fmla="*/ 0 h 158"/>
                <a:gd name="T32" fmla="*/ 2684 w 2684"/>
                <a:gd name="T33" fmla="*/ 158 h 15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84" h="158">
                  <a:moveTo>
                    <a:pt x="0" y="89"/>
                  </a:moveTo>
                  <a:lnTo>
                    <a:pt x="314" y="20"/>
                  </a:lnTo>
                  <a:lnTo>
                    <a:pt x="691" y="0"/>
                  </a:lnTo>
                  <a:lnTo>
                    <a:pt x="1027" y="28"/>
                  </a:lnTo>
                  <a:lnTo>
                    <a:pt x="1570" y="57"/>
                  </a:lnTo>
                  <a:lnTo>
                    <a:pt x="2684" y="158"/>
                  </a:lnTo>
                  <a:lnTo>
                    <a:pt x="784" y="28"/>
                  </a:lnTo>
                  <a:lnTo>
                    <a:pt x="409" y="35"/>
                  </a:lnTo>
                  <a:lnTo>
                    <a:pt x="226" y="63"/>
                  </a:lnTo>
                  <a:lnTo>
                    <a:pt x="0" y="89"/>
                  </a:lnTo>
                  <a:close/>
                </a:path>
              </a:pathLst>
            </a:custGeom>
            <a:solidFill>
              <a:srgbClr val="000000"/>
            </a:solidFill>
            <a:ln w="9525">
              <a:noFill/>
              <a:round/>
              <a:headEnd/>
              <a:tailEnd/>
            </a:ln>
          </p:spPr>
          <p:txBody>
            <a:bodyPr/>
            <a:lstStyle/>
            <a:p>
              <a:endParaRPr lang="en-GB"/>
            </a:p>
          </p:txBody>
        </p:sp>
      </p:grpSp>
    </p:spTree>
    <p:extLst>
      <p:ext uri="{BB962C8B-B14F-4D97-AF65-F5344CB8AC3E}">
        <p14:creationId xmlns:p14="http://schemas.microsoft.com/office/powerpoint/2010/main" val="2754877572"/>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a:xfrm>
            <a:off x="9448800" y="6416676"/>
            <a:ext cx="762000" cy="365125"/>
          </a:xfrm>
        </p:spPr>
        <p:txBody>
          <a:bodyPr vert="horz" lIns="0" tIns="45720" rIns="0" bIns="45720" rtlCol="0" anchor="ctr"/>
          <a:lstStyle/>
          <a:p>
            <a:pPr>
              <a:defRPr/>
            </a:pPr>
            <a:fld id="{D60C76BF-80C7-4316-B448-EC1C08138C69}" type="slidenum">
              <a:rPr lang="en-GB">
                <a:solidFill>
                  <a:schemeClr val="tx1">
                    <a:shade val="50000"/>
                  </a:schemeClr>
                </a:solidFill>
                <a:latin typeface="Times New Roman" pitchFamily="18" charset="0"/>
              </a:rPr>
              <a:pPr>
                <a:defRPr/>
              </a:pPr>
              <a:t>15</a:t>
            </a:fld>
            <a:endParaRPr lang="en-GB">
              <a:solidFill>
                <a:schemeClr val="tx1">
                  <a:shade val="50000"/>
                </a:schemeClr>
              </a:solidFill>
              <a:latin typeface="Times New Roman" pitchFamily="18" charset="0"/>
            </a:endParaRPr>
          </a:p>
        </p:txBody>
      </p:sp>
      <p:sp>
        <p:nvSpPr>
          <p:cNvPr id="27650" name="Rectangle 2"/>
          <p:cNvSpPr>
            <a:spLocks noGrp="1" noChangeArrowheads="1"/>
          </p:cNvSpPr>
          <p:nvPr>
            <p:ph type="title" idx="4294967295"/>
          </p:nvPr>
        </p:nvSpPr>
        <p:spPr>
          <a:xfrm>
            <a:off x="2909888" y="619125"/>
            <a:ext cx="7758112" cy="1195388"/>
          </a:xfrm>
        </p:spPr>
        <p:txBody>
          <a:bodyPr vert="horz" lIns="90488" tIns="44450" rIns="90488" bIns="44450" rtlCol="0" anchor="ctr">
            <a:normAutofit/>
            <a:scene3d>
              <a:camera prst="orthographicFront"/>
              <a:lightRig rig="soft" dir="t">
                <a:rot lat="0" lon="0" rev="16800000"/>
              </a:lightRig>
            </a:scene3d>
            <a:sp3d prstMaterial="softEdge">
              <a:bevelT w="38100" h="38100"/>
            </a:sp3d>
          </a:bodyPr>
          <a:lstStyle/>
          <a:p>
            <a:pPr algn="ctr">
              <a:defRPr/>
            </a:pPr>
            <a:r>
              <a:rPr lang="en-US" dirty="0">
                <a:ln w="6350">
                  <a:noFill/>
                </a:ln>
                <a:solidFill>
                  <a:srgbClr val="FF0000"/>
                </a:solidFill>
                <a:effectLst>
                  <a:outerShdw blurRad="114300" dist="101600" dir="2700000" algn="tl" rotWithShape="0">
                    <a:srgbClr val="000000">
                      <a:alpha val="40000"/>
                    </a:srgbClr>
                  </a:outerShdw>
                </a:effectLst>
              </a:rPr>
              <a:t>Classification of Activities</a:t>
            </a:r>
          </a:p>
        </p:txBody>
      </p:sp>
      <p:sp>
        <p:nvSpPr>
          <p:cNvPr id="27652" name="Rectangle 4"/>
          <p:cNvSpPr>
            <a:spLocks noChangeArrowheads="1"/>
          </p:cNvSpPr>
          <p:nvPr/>
        </p:nvSpPr>
        <p:spPr bwMode="auto">
          <a:xfrm>
            <a:off x="3849952" y="2881313"/>
            <a:ext cx="4442884" cy="1567096"/>
          </a:xfrm>
          <a:prstGeom prst="rect">
            <a:avLst/>
          </a:prstGeom>
          <a:noFill/>
          <a:ln w="12700">
            <a:noFill/>
            <a:miter lim="800000"/>
            <a:headEnd/>
            <a:tailEnd/>
          </a:ln>
          <a:effectLst/>
        </p:spPr>
        <p:txBody>
          <a:bodyPr wrap="none" lIns="90488" tIns="44450" rIns="90488" bIns="44450">
            <a:spAutoFit/>
          </a:bodyPr>
          <a:lstStyle/>
          <a:p>
            <a:pPr algn="ctr" eaLnBrk="0" hangingPunct="0">
              <a:defRPr/>
            </a:pPr>
            <a:r>
              <a:rPr lang="en-US" sz="2400" b="1">
                <a:solidFill>
                  <a:srgbClr val="006600"/>
                </a:solidFill>
                <a:effectLst>
                  <a:outerShdw blurRad="38100" dist="38100" dir="2700000" algn="tl">
                    <a:srgbClr val="000000"/>
                  </a:outerShdw>
                </a:effectLst>
              </a:rPr>
              <a:t>A part of the production</a:t>
            </a:r>
          </a:p>
          <a:p>
            <a:pPr algn="ctr" eaLnBrk="0" hangingPunct="0">
              <a:defRPr/>
            </a:pPr>
            <a:r>
              <a:rPr lang="en-US" sz="2400" b="1">
                <a:solidFill>
                  <a:srgbClr val="006600"/>
                </a:solidFill>
                <a:effectLst>
                  <a:outerShdw blurRad="38100" dist="38100" dir="2700000" algn="tl">
                    <a:srgbClr val="000000"/>
                  </a:outerShdw>
                </a:effectLst>
              </a:rPr>
              <a:t>process for which management</a:t>
            </a:r>
          </a:p>
          <a:p>
            <a:pPr algn="ctr" eaLnBrk="0" hangingPunct="0">
              <a:defRPr/>
            </a:pPr>
            <a:r>
              <a:rPr lang="en-US" sz="2400" b="1">
                <a:solidFill>
                  <a:srgbClr val="006600"/>
                </a:solidFill>
                <a:effectLst>
                  <a:outerShdw blurRad="38100" dist="38100" dir="2700000" algn="tl">
                    <a:srgbClr val="000000"/>
                  </a:outerShdw>
                </a:effectLst>
              </a:rPr>
              <a:t>wants a separate reporting of the</a:t>
            </a:r>
          </a:p>
          <a:p>
            <a:pPr algn="ctr" eaLnBrk="0" hangingPunct="0">
              <a:defRPr/>
            </a:pPr>
            <a:r>
              <a:rPr lang="en-US" sz="2400" b="1">
                <a:solidFill>
                  <a:srgbClr val="006600"/>
                </a:solidFill>
                <a:effectLst>
                  <a:outerShdw blurRad="38100" dist="38100" dir="2700000" algn="tl">
                    <a:srgbClr val="000000"/>
                  </a:outerShdw>
                </a:effectLst>
              </a:rPr>
              <a:t>costs of the activity involved.</a:t>
            </a:r>
          </a:p>
        </p:txBody>
      </p:sp>
      <p:sp>
        <p:nvSpPr>
          <p:cNvPr id="35845" name="Oval 5"/>
          <p:cNvSpPr>
            <a:spLocks noChangeArrowheads="1"/>
          </p:cNvSpPr>
          <p:nvPr/>
        </p:nvSpPr>
        <p:spPr bwMode="auto">
          <a:xfrm>
            <a:off x="2803525" y="2554288"/>
            <a:ext cx="6426200" cy="2311400"/>
          </a:xfrm>
          <a:prstGeom prst="ellipse">
            <a:avLst/>
          </a:prstGeom>
          <a:noFill/>
          <a:ln w="50800">
            <a:solidFill>
              <a:srgbClr val="006600"/>
            </a:solidFill>
            <a:round/>
            <a:headEnd/>
            <a:tailEnd/>
          </a:ln>
        </p:spPr>
        <p:txBody>
          <a:bodyPr wrap="none" anchor="ctr"/>
          <a:lstStyle/>
          <a:p>
            <a:pPr eaLnBrk="0" hangingPunct="0"/>
            <a:endParaRPr lang="en-GB" sz="2400">
              <a:latin typeface="Times New Roman" pitchFamily="18" charset="0"/>
            </a:endParaRPr>
          </a:p>
        </p:txBody>
      </p:sp>
      <p:sp>
        <p:nvSpPr>
          <p:cNvPr id="35846" name="Rectangle 6"/>
          <p:cNvSpPr>
            <a:spLocks noChangeArrowheads="1"/>
          </p:cNvSpPr>
          <p:nvPr/>
        </p:nvSpPr>
        <p:spPr bwMode="auto">
          <a:xfrm>
            <a:off x="2565149" y="1471613"/>
            <a:ext cx="1483228" cy="828432"/>
          </a:xfrm>
          <a:prstGeom prst="rect">
            <a:avLst/>
          </a:prstGeom>
          <a:noFill/>
          <a:ln w="12700">
            <a:noFill/>
            <a:miter lim="800000"/>
            <a:headEnd/>
            <a:tailEnd/>
          </a:ln>
        </p:spPr>
        <p:txBody>
          <a:bodyPr wrap="none" lIns="90488" tIns="44450" rIns="90488" bIns="44450">
            <a:spAutoFit/>
          </a:bodyPr>
          <a:lstStyle/>
          <a:p>
            <a:pPr algn="ctr" eaLnBrk="0" hangingPunct="0"/>
            <a:r>
              <a:rPr lang="en-US" sz="2400" b="1">
                <a:solidFill>
                  <a:schemeClr val="tx2"/>
                </a:solidFill>
              </a:rPr>
              <a:t>Unit-Level</a:t>
            </a:r>
          </a:p>
          <a:p>
            <a:pPr algn="ctr" eaLnBrk="0" hangingPunct="0"/>
            <a:r>
              <a:rPr lang="en-US" sz="2400" b="1">
                <a:solidFill>
                  <a:schemeClr val="tx2"/>
                </a:solidFill>
              </a:rPr>
              <a:t>Activity</a:t>
            </a:r>
          </a:p>
        </p:txBody>
      </p:sp>
      <p:sp>
        <p:nvSpPr>
          <p:cNvPr id="35847" name="Rectangle 7"/>
          <p:cNvSpPr>
            <a:spLocks noChangeArrowheads="1"/>
          </p:cNvSpPr>
          <p:nvPr/>
        </p:nvSpPr>
        <p:spPr bwMode="auto">
          <a:xfrm>
            <a:off x="7880781" y="1471613"/>
            <a:ext cx="1723165" cy="828432"/>
          </a:xfrm>
          <a:prstGeom prst="rect">
            <a:avLst/>
          </a:prstGeom>
          <a:noFill/>
          <a:ln w="12700">
            <a:noFill/>
            <a:miter lim="800000"/>
            <a:headEnd/>
            <a:tailEnd/>
          </a:ln>
        </p:spPr>
        <p:txBody>
          <a:bodyPr wrap="none" lIns="90488" tIns="44450" rIns="90488" bIns="44450">
            <a:spAutoFit/>
          </a:bodyPr>
          <a:lstStyle/>
          <a:p>
            <a:pPr algn="ctr" eaLnBrk="0" hangingPunct="0"/>
            <a:r>
              <a:rPr lang="en-US" sz="2400" b="1">
                <a:solidFill>
                  <a:schemeClr val="tx2"/>
                </a:solidFill>
              </a:rPr>
              <a:t>Batch-Level </a:t>
            </a:r>
          </a:p>
          <a:p>
            <a:pPr algn="ctr" eaLnBrk="0" hangingPunct="0"/>
            <a:r>
              <a:rPr lang="en-US" sz="2400" b="1">
                <a:solidFill>
                  <a:schemeClr val="tx2"/>
                </a:solidFill>
              </a:rPr>
              <a:t>Activity</a:t>
            </a:r>
          </a:p>
        </p:txBody>
      </p:sp>
      <p:sp>
        <p:nvSpPr>
          <p:cNvPr id="35848" name="Rectangle 8"/>
          <p:cNvSpPr>
            <a:spLocks noChangeArrowheads="1"/>
          </p:cNvSpPr>
          <p:nvPr/>
        </p:nvSpPr>
        <p:spPr bwMode="auto">
          <a:xfrm>
            <a:off x="2342590" y="5167313"/>
            <a:ext cx="1934697" cy="828432"/>
          </a:xfrm>
          <a:prstGeom prst="rect">
            <a:avLst/>
          </a:prstGeom>
          <a:noFill/>
          <a:ln w="12700">
            <a:noFill/>
            <a:miter lim="800000"/>
            <a:headEnd/>
            <a:tailEnd/>
          </a:ln>
        </p:spPr>
        <p:txBody>
          <a:bodyPr wrap="none" lIns="90488" tIns="44450" rIns="90488" bIns="44450">
            <a:spAutoFit/>
          </a:bodyPr>
          <a:lstStyle/>
          <a:p>
            <a:pPr algn="ctr" eaLnBrk="0" hangingPunct="0"/>
            <a:r>
              <a:rPr lang="en-US" sz="2400" b="1">
                <a:solidFill>
                  <a:schemeClr val="tx2"/>
                </a:solidFill>
              </a:rPr>
              <a:t>Product-Level</a:t>
            </a:r>
          </a:p>
          <a:p>
            <a:pPr algn="ctr" eaLnBrk="0" hangingPunct="0"/>
            <a:r>
              <a:rPr lang="en-US" sz="2400" b="1">
                <a:solidFill>
                  <a:schemeClr val="tx2"/>
                </a:solidFill>
              </a:rPr>
              <a:t>Activity</a:t>
            </a:r>
          </a:p>
        </p:txBody>
      </p:sp>
      <p:sp>
        <p:nvSpPr>
          <p:cNvPr id="35849" name="Rectangle 9"/>
          <p:cNvSpPr>
            <a:spLocks noChangeArrowheads="1"/>
          </p:cNvSpPr>
          <p:nvPr/>
        </p:nvSpPr>
        <p:spPr bwMode="auto">
          <a:xfrm>
            <a:off x="7665683" y="5167313"/>
            <a:ext cx="2167646" cy="828432"/>
          </a:xfrm>
          <a:prstGeom prst="rect">
            <a:avLst/>
          </a:prstGeom>
          <a:noFill/>
          <a:ln w="12700">
            <a:noFill/>
            <a:miter lim="800000"/>
            <a:headEnd/>
            <a:tailEnd/>
          </a:ln>
        </p:spPr>
        <p:txBody>
          <a:bodyPr wrap="none" lIns="90488" tIns="44450" rIns="90488" bIns="44450">
            <a:spAutoFit/>
          </a:bodyPr>
          <a:lstStyle/>
          <a:p>
            <a:pPr algn="ctr" eaLnBrk="0" hangingPunct="0"/>
            <a:r>
              <a:rPr lang="en-US" sz="2400" b="1">
                <a:solidFill>
                  <a:schemeClr val="tx2"/>
                </a:solidFill>
              </a:rPr>
              <a:t>Customer-Level</a:t>
            </a:r>
          </a:p>
          <a:p>
            <a:pPr algn="ctr" eaLnBrk="0" hangingPunct="0"/>
            <a:r>
              <a:rPr lang="en-US" sz="2400" b="1">
                <a:solidFill>
                  <a:schemeClr val="tx2"/>
                </a:solidFill>
              </a:rPr>
              <a:t>Activity</a:t>
            </a:r>
          </a:p>
        </p:txBody>
      </p:sp>
      <p:sp>
        <p:nvSpPr>
          <p:cNvPr id="35850" name="Line 10"/>
          <p:cNvSpPr>
            <a:spLocks noChangeShapeType="1"/>
          </p:cNvSpPr>
          <p:nvPr/>
        </p:nvSpPr>
        <p:spPr bwMode="auto">
          <a:xfrm flipV="1">
            <a:off x="8083550" y="2349500"/>
            <a:ext cx="368300" cy="469900"/>
          </a:xfrm>
          <a:prstGeom prst="line">
            <a:avLst/>
          </a:prstGeom>
          <a:noFill/>
          <a:ln w="38100">
            <a:solidFill>
              <a:srgbClr val="FC0128"/>
            </a:solidFill>
            <a:round/>
            <a:headEnd/>
            <a:tailEnd type="triangle" w="med" len="med"/>
          </a:ln>
        </p:spPr>
        <p:txBody>
          <a:bodyPr wrap="none" anchor="ctr"/>
          <a:lstStyle/>
          <a:p>
            <a:endParaRPr lang="en-GB"/>
          </a:p>
        </p:txBody>
      </p:sp>
      <p:sp>
        <p:nvSpPr>
          <p:cNvPr id="35851" name="Line 11"/>
          <p:cNvSpPr>
            <a:spLocks noChangeShapeType="1"/>
          </p:cNvSpPr>
          <p:nvPr/>
        </p:nvSpPr>
        <p:spPr bwMode="auto">
          <a:xfrm flipH="1">
            <a:off x="3498850" y="4648200"/>
            <a:ext cx="469900" cy="444500"/>
          </a:xfrm>
          <a:prstGeom prst="line">
            <a:avLst/>
          </a:prstGeom>
          <a:noFill/>
          <a:ln w="38100">
            <a:solidFill>
              <a:srgbClr val="FC0128"/>
            </a:solidFill>
            <a:round/>
            <a:headEnd/>
            <a:tailEnd type="triangle" w="med" len="med"/>
          </a:ln>
        </p:spPr>
        <p:txBody>
          <a:bodyPr wrap="none" anchor="ctr"/>
          <a:lstStyle/>
          <a:p>
            <a:endParaRPr lang="en-GB"/>
          </a:p>
        </p:txBody>
      </p:sp>
      <p:sp>
        <p:nvSpPr>
          <p:cNvPr id="35852" name="Line 12"/>
          <p:cNvSpPr>
            <a:spLocks noChangeShapeType="1"/>
          </p:cNvSpPr>
          <p:nvPr/>
        </p:nvSpPr>
        <p:spPr bwMode="auto">
          <a:xfrm flipH="1" flipV="1">
            <a:off x="3422650" y="2279650"/>
            <a:ext cx="469900" cy="546100"/>
          </a:xfrm>
          <a:prstGeom prst="line">
            <a:avLst/>
          </a:prstGeom>
          <a:noFill/>
          <a:ln w="38100">
            <a:solidFill>
              <a:srgbClr val="FC0128"/>
            </a:solidFill>
            <a:round/>
            <a:headEnd/>
            <a:tailEnd type="triangle" w="med" len="med"/>
          </a:ln>
        </p:spPr>
        <p:txBody>
          <a:bodyPr wrap="none" anchor="ctr"/>
          <a:lstStyle/>
          <a:p>
            <a:endParaRPr lang="en-GB"/>
          </a:p>
        </p:txBody>
      </p:sp>
      <p:sp>
        <p:nvSpPr>
          <p:cNvPr id="35853" name="Line 13"/>
          <p:cNvSpPr>
            <a:spLocks noChangeShapeType="1"/>
          </p:cNvSpPr>
          <p:nvPr/>
        </p:nvSpPr>
        <p:spPr bwMode="auto">
          <a:xfrm>
            <a:off x="8159750" y="4572000"/>
            <a:ext cx="603250" cy="533400"/>
          </a:xfrm>
          <a:prstGeom prst="line">
            <a:avLst/>
          </a:prstGeom>
          <a:noFill/>
          <a:ln w="38100">
            <a:solidFill>
              <a:srgbClr val="FC0128"/>
            </a:solidFill>
            <a:round/>
            <a:headEnd/>
            <a:tailEnd type="triangle" w="med" len="med"/>
          </a:ln>
        </p:spPr>
        <p:txBody>
          <a:bodyPr wrap="none" anchor="ctr"/>
          <a:lstStyle/>
          <a:p>
            <a:endParaRPr lang="en-GB"/>
          </a:p>
        </p:txBody>
      </p:sp>
      <p:sp>
        <p:nvSpPr>
          <p:cNvPr id="35854" name="Rectangle 14"/>
          <p:cNvSpPr>
            <a:spLocks noChangeArrowheads="1"/>
          </p:cNvSpPr>
          <p:nvPr/>
        </p:nvSpPr>
        <p:spPr bwMode="auto">
          <a:xfrm>
            <a:off x="5082506" y="5445125"/>
            <a:ext cx="1904753" cy="1197764"/>
          </a:xfrm>
          <a:prstGeom prst="rect">
            <a:avLst/>
          </a:prstGeom>
          <a:noFill/>
          <a:ln w="12700">
            <a:noFill/>
            <a:miter lim="800000"/>
            <a:headEnd/>
            <a:tailEnd/>
          </a:ln>
        </p:spPr>
        <p:txBody>
          <a:bodyPr wrap="none" lIns="90488" tIns="44450" rIns="90488" bIns="44450">
            <a:spAutoFit/>
          </a:bodyPr>
          <a:lstStyle/>
          <a:p>
            <a:pPr algn="ctr" eaLnBrk="0" hangingPunct="0"/>
            <a:r>
              <a:rPr lang="en-US" sz="2400" b="1">
                <a:solidFill>
                  <a:schemeClr val="tx2"/>
                </a:solidFill>
              </a:rPr>
              <a:t>Organization-</a:t>
            </a:r>
            <a:br>
              <a:rPr lang="en-US" sz="2400" b="1">
                <a:solidFill>
                  <a:schemeClr val="tx2"/>
                </a:solidFill>
              </a:rPr>
            </a:br>
            <a:r>
              <a:rPr lang="en-US" sz="2400" b="1">
                <a:solidFill>
                  <a:schemeClr val="tx2"/>
                </a:solidFill>
              </a:rPr>
              <a:t>sustaining</a:t>
            </a:r>
          </a:p>
          <a:p>
            <a:pPr algn="ctr" eaLnBrk="0" hangingPunct="0"/>
            <a:r>
              <a:rPr lang="en-US" sz="2400" b="1">
                <a:solidFill>
                  <a:schemeClr val="tx2"/>
                </a:solidFill>
              </a:rPr>
              <a:t>Activity</a:t>
            </a:r>
          </a:p>
        </p:txBody>
      </p:sp>
      <p:sp>
        <p:nvSpPr>
          <p:cNvPr id="35855" name="Line 16"/>
          <p:cNvSpPr>
            <a:spLocks noChangeShapeType="1"/>
          </p:cNvSpPr>
          <p:nvPr/>
        </p:nvSpPr>
        <p:spPr bwMode="auto">
          <a:xfrm>
            <a:off x="6019800" y="4876800"/>
            <a:ext cx="0" cy="533400"/>
          </a:xfrm>
          <a:prstGeom prst="line">
            <a:avLst/>
          </a:prstGeom>
          <a:noFill/>
          <a:ln w="38100">
            <a:solidFill>
              <a:srgbClr val="FF0000"/>
            </a:solidFill>
            <a:round/>
            <a:headEnd/>
            <a:tailEnd type="triangle" w="med" len="med"/>
          </a:ln>
        </p:spPr>
        <p:txBody>
          <a:bodyPr wrap="none" anchor="ctr"/>
          <a:lstStyle/>
          <a:p>
            <a:endParaRPr lang="en-GB"/>
          </a:p>
        </p:txBody>
      </p:sp>
    </p:spTree>
    <p:extLst>
      <p:ext uri="{BB962C8B-B14F-4D97-AF65-F5344CB8AC3E}">
        <p14:creationId xmlns:p14="http://schemas.microsoft.com/office/powerpoint/2010/main" val="463999766"/>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p:cNvSpPr>
            <a:spLocks noGrp="1" noChangeArrowheads="1"/>
          </p:cNvSpPr>
          <p:nvPr>
            <p:ph idx="1"/>
          </p:nvPr>
        </p:nvSpPr>
        <p:spPr>
          <a:xfrm>
            <a:off x="1884000" y="1260001"/>
            <a:ext cx="8424000" cy="4165439"/>
          </a:xfrm>
        </p:spPr>
        <p:txBody>
          <a:bodyPr/>
          <a:lstStyle/>
          <a:p>
            <a:pPr marL="669925" indent="-669925">
              <a:buNone/>
            </a:pPr>
            <a:r>
              <a:rPr lang="en-GB" sz="2400" dirty="0"/>
              <a:t>•</a:t>
            </a:r>
            <a:r>
              <a:rPr lang="en-US" sz="2400" dirty="0"/>
              <a:t> </a:t>
            </a:r>
            <a:r>
              <a:rPr lang="en-GB" sz="2000" dirty="0">
                <a:solidFill>
                  <a:srgbClr val="FF0000"/>
                </a:solidFill>
              </a:rPr>
              <a:t>Unit-level activities</a:t>
            </a:r>
            <a:r>
              <a:rPr lang="en-US" sz="2000" dirty="0">
                <a:solidFill>
                  <a:srgbClr val="FF0000"/>
                </a:solidFill>
              </a:rPr>
              <a:t>:</a:t>
            </a:r>
            <a:endParaRPr lang="en-GB" sz="2000" dirty="0">
              <a:solidFill>
                <a:srgbClr val="FF0000"/>
              </a:solidFill>
            </a:endParaRPr>
          </a:p>
          <a:p>
            <a:pPr marL="669925" indent="-669925">
              <a:buNone/>
            </a:pPr>
            <a:r>
              <a:rPr lang="en-GB" sz="2000" dirty="0"/>
              <a:t>1. Performed each time a unit of the product or service is</a:t>
            </a:r>
            <a:r>
              <a:rPr lang="en-US" sz="2000" dirty="0"/>
              <a:t> </a:t>
            </a:r>
            <a:r>
              <a:rPr lang="en-GB" sz="2000" dirty="0"/>
              <a:t>produced.</a:t>
            </a:r>
          </a:p>
          <a:p>
            <a:pPr marL="669925" indent="-669925">
              <a:buNone/>
            </a:pPr>
            <a:r>
              <a:rPr lang="en-GB" sz="2000" dirty="0"/>
              <a:t>2. Resources are consumed in proportion to the number of</a:t>
            </a:r>
            <a:r>
              <a:rPr lang="en-US" sz="2000" dirty="0"/>
              <a:t> </a:t>
            </a:r>
            <a:r>
              <a:rPr lang="en-GB" sz="2000" dirty="0"/>
              <a:t>units produced or sold.</a:t>
            </a:r>
          </a:p>
          <a:p>
            <a:pPr marL="669925" indent="-669925">
              <a:buNone/>
            </a:pPr>
            <a:r>
              <a:rPr lang="en-GB" sz="2000" dirty="0"/>
              <a:t>3. Examples —Direct materials and labour, energy costs</a:t>
            </a:r>
            <a:r>
              <a:rPr lang="en-US" sz="2000" dirty="0"/>
              <a:t> </a:t>
            </a:r>
            <a:r>
              <a:rPr lang="en-GB" sz="2000" dirty="0"/>
              <a:t>and expenses consumed</a:t>
            </a:r>
            <a:r>
              <a:rPr lang="en-US" sz="2000" dirty="0"/>
              <a:t> </a:t>
            </a:r>
            <a:r>
              <a:rPr lang="en-GB" sz="2000" dirty="0"/>
              <a:t>in proportion to machine</a:t>
            </a:r>
            <a:r>
              <a:rPr lang="en-US" sz="2000" dirty="0"/>
              <a:t> </a:t>
            </a:r>
            <a:r>
              <a:rPr lang="en-GB" sz="2000" dirty="0"/>
              <a:t>processing time.</a:t>
            </a:r>
          </a:p>
          <a:p>
            <a:pPr marL="669925" indent="-669925">
              <a:buNone/>
            </a:pPr>
            <a:r>
              <a:rPr lang="en-GB" sz="2000" dirty="0"/>
              <a:t>• </a:t>
            </a:r>
            <a:r>
              <a:rPr lang="en-GB" sz="2000" dirty="0">
                <a:solidFill>
                  <a:srgbClr val="FF0000"/>
                </a:solidFill>
              </a:rPr>
              <a:t>Batch-related activities:</a:t>
            </a:r>
          </a:p>
          <a:p>
            <a:pPr marL="669925" indent="-669925">
              <a:buNone/>
            </a:pPr>
            <a:r>
              <a:rPr lang="en-GB" sz="2000" dirty="0"/>
              <a:t>1. Performed each time a batch of goods is produced.</a:t>
            </a:r>
          </a:p>
          <a:p>
            <a:pPr marL="669925" indent="-669925">
              <a:buNone/>
            </a:pPr>
            <a:r>
              <a:rPr lang="en-GB" sz="2000" dirty="0"/>
              <a:t>2. Costs vary with the number of batches made.</a:t>
            </a:r>
          </a:p>
          <a:p>
            <a:pPr marL="669925" indent="-669925">
              <a:buNone/>
            </a:pPr>
            <a:r>
              <a:rPr lang="en-GB" sz="2000" dirty="0"/>
              <a:t>3. Examples include set-ups, purchase ordering and first-item inspection activities.</a:t>
            </a:r>
          </a:p>
          <a:p>
            <a:pPr marL="669925" indent="-669925"/>
            <a:endParaRPr lang="en-GB" sz="2000" dirty="0"/>
          </a:p>
        </p:txBody>
      </p:sp>
      <p:sp>
        <p:nvSpPr>
          <p:cNvPr id="135170" name="Rectangle 2"/>
          <p:cNvSpPr>
            <a:spLocks noGrp="1" noChangeArrowheads="1"/>
          </p:cNvSpPr>
          <p:nvPr>
            <p:ph type="title"/>
          </p:nvPr>
        </p:nvSpPr>
        <p:spPr/>
        <p:txBody>
          <a:bodyPr>
            <a:normAutofit fontScale="90000"/>
          </a:bodyPr>
          <a:lstStyle/>
          <a:p>
            <a:pPr>
              <a:defRPr/>
            </a:pPr>
            <a:r>
              <a:rPr lang="en-GB" sz="2700" dirty="0"/>
              <a:t>Classification of activities</a:t>
            </a:r>
            <a:br>
              <a:rPr lang="en-GB" sz="2700" dirty="0"/>
            </a:br>
            <a:r>
              <a:rPr lang="en-GB" sz="2700" dirty="0"/>
              <a:t/>
            </a:r>
            <a:br>
              <a:rPr lang="en-GB" sz="2700" dirty="0"/>
            </a:br>
            <a:r>
              <a:rPr lang="en-GB" sz="4000" dirty="0"/>
              <a:t/>
            </a:r>
            <a:br>
              <a:rPr lang="en-GB" sz="4000" dirty="0"/>
            </a:br>
            <a:r>
              <a:rPr lang="en-GB" sz="4000" dirty="0"/>
              <a:t/>
            </a:r>
            <a:br>
              <a:rPr lang="en-GB" sz="4000" dirty="0"/>
            </a:br>
            <a:endParaRPr lang="en-GB" sz="4000" dirty="0"/>
          </a:p>
        </p:txBody>
      </p:sp>
    </p:spTree>
    <p:extLst>
      <p:ext uri="{BB962C8B-B14F-4D97-AF65-F5344CB8AC3E}">
        <p14:creationId xmlns:p14="http://schemas.microsoft.com/office/powerpoint/2010/main" val="9601017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
          <p:cNvSpPr>
            <a:spLocks noGrp="1" noChangeArrowheads="1"/>
          </p:cNvSpPr>
          <p:nvPr>
            <p:ph idx="1"/>
          </p:nvPr>
        </p:nvSpPr>
        <p:spPr>
          <a:xfrm>
            <a:off x="1884000" y="1260001"/>
            <a:ext cx="8424000" cy="4494623"/>
          </a:xfrm>
        </p:spPr>
        <p:txBody>
          <a:bodyPr/>
          <a:lstStyle/>
          <a:p>
            <a:pPr marL="669925" indent="-669925">
              <a:lnSpc>
                <a:spcPct val="80000"/>
              </a:lnSpc>
            </a:pPr>
            <a:r>
              <a:rPr lang="en-GB" sz="2000" dirty="0">
                <a:solidFill>
                  <a:srgbClr val="FF0000"/>
                </a:solidFill>
              </a:rPr>
              <a:t>Product/service sustaining activities</a:t>
            </a:r>
            <a:r>
              <a:rPr lang="en-GB" sz="2000" dirty="0"/>
              <a:t>:</a:t>
            </a:r>
            <a:r>
              <a:rPr lang="en-US" sz="2000" dirty="0"/>
              <a:t/>
            </a:r>
            <a:br>
              <a:rPr lang="en-US" sz="2000" dirty="0"/>
            </a:br>
            <a:endParaRPr lang="en-GB" sz="2000" dirty="0"/>
          </a:p>
          <a:p>
            <a:pPr marL="669925" indent="-669925">
              <a:lnSpc>
                <a:spcPct val="80000"/>
              </a:lnSpc>
              <a:buNone/>
            </a:pPr>
            <a:r>
              <a:rPr lang="en-GB" sz="2000" dirty="0"/>
              <a:t>1. Performed to enable the production of individual products or</a:t>
            </a:r>
            <a:r>
              <a:rPr lang="en-US" sz="2000" dirty="0"/>
              <a:t> </a:t>
            </a:r>
            <a:r>
              <a:rPr lang="en-GB" sz="2000" dirty="0"/>
              <a:t>services.</a:t>
            </a:r>
          </a:p>
          <a:p>
            <a:pPr marL="669925" indent="-669925">
              <a:lnSpc>
                <a:spcPct val="80000"/>
              </a:lnSpc>
              <a:buNone/>
            </a:pPr>
            <a:r>
              <a:rPr lang="en-GB" sz="2000" dirty="0"/>
              <a:t>2. Examples include activities related to maintaining an accurate bill</a:t>
            </a:r>
            <a:r>
              <a:rPr lang="en-US" sz="2000" dirty="0"/>
              <a:t> </a:t>
            </a:r>
            <a:r>
              <a:rPr lang="en-GB" sz="2000" dirty="0"/>
              <a:t>of materials, preparing engineering change notices.</a:t>
            </a:r>
          </a:p>
          <a:p>
            <a:pPr marL="669925" indent="-669925">
              <a:lnSpc>
                <a:spcPct val="80000"/>
              </a:lnSpc>
              <a:buFont typeface="Wingdings" pitchFamily="2" charset="2"/>
              <a:buChar char="Ø"/>
            </a:pPr>
            <a:r>
              <a:rPr lang="en-GB" sz="2000" dirty="0">
                <a:solidFill>
                  <a:srgbClr val="FF0000"/>
                </a:solidFill>
              </a:rPr>
              <a:t> Facility-sustaining (or business-sustaining) activities:</a:t>
            </a:r>
            <a:r>
              <a:rPr lang="en-US" sz="2000" dirty="0"/>
              <a:t/>
            </a:r>
            <a:br>
              <a:rPr lang="en-US" sz="2000" dirty="0"/>
            </a:br>
            <a:endParaRPr lang="en-GB" sz="2000" dirty="0"/>
          </a:p>
          <a:p>
            <a:pPr marL="669925" indent="-669925">
              <a:lnSpc>
                <a:spcPct val="80000"/>
              </a:lnSpc>
              <a:buNone/>
            </a:pPr>
            <a:r>
              <a:rPr lang="en-GB" sz="2000" dirty="0"/>
              <a:t>1. Performed to support the organization as a whole.</a:t>
            </a:r>
          </a:p>
          <a:p>
            <a:pPr marL="669925" indent="-669925">
              <a:lnSpc>
                <a:spcPct val="80000"/>
              </a:lnSpc>
              <a:buNone/>
            </a:pPr>
            <a:r>
              <a:rPr lang="en-GB" sz="2000" dirty="0"/>
              <a:t>2. Examples include plant management, property costs and salaries of</a:t>
            </a:r>
            <a:r>
              <a:rPr lang="en-US" sz="2000" dirty="0"/>
              <a:t> </a:t>
            </a:r>
            <a:r>
              <a:rPr lang="en-GB" sz="2000" dirty="0"/>
              <a:t>general administrative staff.</a:t>
            </a:r>
          </a:p>
          <a:p>
            <a:pPr marL="669925" indent="-669925">
              <a:lnSpc>
                <a:spcPct val="80000"/>
              </a:lnSpc>
              <a:buNone/>
            </a:pPr>
            <a:r>
              <a:rPr lang="en-GB" sz="2000" dirty="0"/>
              <a:t>3. Common to all products and services –.not allocated to</a:t>
            </a:r>
            <a:r>
              <a:rPr lang="en-US" sz="2000" dirty="0"/>
              <a:t> </a:t>
            </a:r>
            <a:r>
              <a:rPr lang="en-GB" sz="2000" dirty="0"/>
              <a:t>products/services</a:t>
            </a:r>
          </a:p>
          <a:p>
            <a:pPr marL="669925" indent="-669925">
              <a:lnSpc>
                <a:spcPct val="80000"/>
              </a:lnSpc>
            </a:pPr>
            <a:r>
              <a:rPr lang="en-GB" sz="2000" dirty="0"/>
              <a:t>Customer-level (carried out for each customer, unrelated to a product)</a:t>
            </a:r>
          </a:p>
        </p:txBody>
      </p:sp>
      <p:sp>
        <p:nvSpPr>
          <p:cNvPr id="136194" name="Rectangle 2"/>
          <p:cNvSpPr>
            <a:spLocks noGrp="1" noChangeArrowheads="1"/>
          </p:cNvSpPr>
          <p:nvPr>
            <p:ph type="title"/>
          </p:nvPr>
        </p:nvSpPr>
        <p:spPr/>
        <p:txBody>
          <a:bodyPr/>
          <a:lstStyle/>
          <a:p>
            <a:pPr>
              <a:defRPr/>
            </a:pPr>
            <a:r>
              <a:rPr lang="en-GB" sz="3100" dirty="0"/>
              <a:t>Classification of activities contd.</a:t>
            </a:r>
          </a:p>
        </p:txBody>
      </p:sp>
    </p:spTree>
    <p:extLst>
      <p:ext uri="{BB962C8B-B14F-4D97-AF65-F5344CB8AC3E}">
        <p14:creationId xmlns:p14="http://schemas.microsoft.com/office/powerpoint/2010/main" val="7570864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idx="4294967295"/>
          </p:nvPr>
        </p:nvSpPr>
        <p:spPr>
          <a:xfrm>
            <a:off x="2438400" y="1"/>
            <a:ext cx="8229600" cy="561975"/>
          </a:xfrm>
        </p:spPr>
        <p:txBody>
          <a:bodyPr anchor="t">
            <a:scene3d>
              <a:camera prst="orthographicFront"/>
              <a:lightRig rig="soft" dir="t">
                <a:rot lat="0" lon="0" rev="16800000"/>
              </a:lightRig>
            </a:scene3d>
            <a:sp3d prstMaterial="softEdge">
              <a:bevelT w="38100" h="38100"/>
            </a:sp3d>
          </a:bodyPr>
          <a:lstStyle/>
          <a:p>
            <a:pPr algn="ctr">
              <a:defRPr/>
            </a:pPr>
            <a:r>
              <a:rPr lang="en-GB" sz="2800" dirty="0">
                <a:ln w="6350">
                  <a:noFill/>
                </a:ln>
                <a:solidFill>
                  <a:srgbClr val="FF0000"/>
                </a:solidFill>
                <a:effectLst>
                  <a:outerShdw blurRad="114300" dist="101600" dir="2700000" algn="tl" rotWithShape="0">
                    <a:srgbClr val="000000">
                      <a:alpha val="40000"/>
                    </a:srgbClr>
                  </a:outerShdw>
                </a:effectLst>
              </a:rPr>
              <a:t>Exercise 1</a:t>
            </a:r>
            <a:endParaRPr lang="en-US" sz="2800" dirty="0">
              <a:ln w="6350">
                <a:noFill/>
              </a:ln>
              <a:solidFill>
                <a:srgbClr val="FF0000"/>
              </a:solidFill>
              <a:effectLst>
                <a:outerShdw blurRad="114300" dist="101600" dir="2700000" algn="tl" rotWithShape="0">
                  <a:srgbClr val="000000">
                    <a:alpha val="40000"/>
                  </a:srgbClr>
                </a:outerShdw>
              </a:effectLst>
            </a:endParaRPr>
          </a:p>
        </p:txBody>
      </p:sp>
      <p:graphicFrame>
        <p:nvGraphicFramePr>
          <p:cNvPr id="69704" name="Group 72"/>
          <p:cNvGraphicFramePr>
            <a:graphicFrameLocks noGrp="1"/>
          </p:cNvGraphicFramePr>
          <p:nvPr>
            <p:ph idx="4294967295"/>
            <p:extLst/>
          </p:nvPr>
        </p:nvGraphicFramePr>
        <p:xfrm>
          <a:off x="1524000" y="692151"/>
          <a:ext cx="8821738" cy="5760720"/>
        </p:xfrm>
        <a:graphic>
          <a:graphicData uri="http://schemas.openxmlformats.org/drawingml/2006/table">
            <a:tbl>
              <a:tblPr/>
              <a:tblGrid>
                <a:gridCol w="355600"/>
                <a:gridCol w="3524250"/>
                <a:gridCol w="1350963"/>
                <a:gridCol w="3590925"/>
              </a:tblGrid>
              <a:tr h="75107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3200" b="0" i="0" u="none" strike="noStrike" cap="none" normalizeH="0" baseline="0" dirty="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3200" b="0" i="0" u="none" strike="noStrike" cap="none" normalizeH="0" baseline="0" smtClean="0">
                          <a:ln>
                            <a:noFill/>
                          </a:ln>
                          <a:solidFill>
                            <a:schemeClr val="tx1"/>
                          </a:solidFill>
                          <a:effectLst/>
                          <a:latin typeface="Arial" pitchFamily="34" charset="0"/>
                        </a:rPr>
                        <a:t>Activity</a:t>
                      </a:r>
                      <a:endParaRPr kumimoji="0" lang="en-US" sz="32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Level of activity</a:t>
                      </a:r>
                      <a:endParaRPr kumimoji="0" lang="en-US" sz="24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Examples of cost drivers</a:t>
                      </a:r>
                      <a:endParaRPr kumimoji="0" lang="en-US" sz="24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72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1</a:t>
                      </a:r>
                      <a:endParaRPr kumimoji="0" lang="en-US" sz="2400" b="0" i="0" u="none" strike="noStrike" cap="none" normalizeH="0" baseline="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Workers assemble a product</a:t>
                      </a:r>
                      <a:endParaRPr kumimoji="0" lang="en-US" sz="18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Assembly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Number of workers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41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2</a:t>
                      </a:r>
                      <a:endParaRPr kumimoji="0" lang="en-US" sz="2400" b="0" i="0" u="none" strike="noStrike" cap="none" normalizeH="0" baseline="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Products are designed by eng.</a:t>
                      </a:r>
                      <a:endParaRPr kumimoji="0" lang="en-US"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Engineering design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Number of designs/engineers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41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3</a:t>
                      </a:r>
                      <a:endParaRPr kumimoji="0" lang="en-US" sz="2400" b="0" i="0" u="none" strike="noStrike" cap="none" normalizeH="0" baseline="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Equipment is set up</a:t>
                      </a:r>
                      <a:endParaRPr kumimoji="0" lang="en-US"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Set up machines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Number of set up hours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41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4</a:t>
                      </a:r>
                      <a:endParaRPr kumimoji="0" lang="en-US" sz="2400" b="0" i="0" u="none" strike="noStrike" cap="none" normalizeH="0" baseline="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Machines are used to cut and shape materials</a:t>
                      </a:r>
                      <a:endParaRPr kumimoji="0" lang="en-US"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Machining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Number of machining hours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41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5</a:t>
                      </a:r>
                      <a:endParaRPr kumimoji="0" lang="en-US" sz="2400" b="0" i="0" u="none" strike="noStrike" cap="none" normalizeH="0" baseline="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Monthly bills are sent out to regular customers</a:t>
                      </a:r>
                      <a:endParaRPr kumimoji="0" lang="en-US"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Despatch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Number of customers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41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6</a:t>
                      </a:r>
                      <a:endParaRPr kumimoji="0" lang="en-US" sz="2400" b="0" i="0" u="none" strike="noStrike" cap="none" normalizeH="0" baseline="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Materials are moved from the receiving dock to prod. Lines</a:t>
                      </a:r>
                      <a:endParaRPr kumimoji="0" lang="en-US"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Disburse materials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Number of production runs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41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7</a:t>
                      </a:r>
                      <a:endParaRPr kumimoji="0" lang="en-US" sz="2400" b="0" i="0" u="none" strike="noStrike" cap="none" normalizeH="0" baseline="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All completed units are inspected for defects</a:t>
                      </a:r>
                      <a:endParaRPr kumimoji="0" lang="en-US"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Quality inspection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smtClean="0">
                          <a:ln>
                            <a:noFill/>
                          </a:ln>
                          <a:solidFill>
                            <a:schemeClr val="tx1"/>
                          </a:solidFill>
                          <a:effectLst/>
                          <a:latin typeface="Arial" pitchFamily="34" charset="0"/>
                        </a:rPr>
                        <a:t>Number of first items inspected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41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400" b="0" i="0" u="none" strike="noStrike" cap="none" normalizeH="0" baseline="0" smtClean="0">
                          <a:ln>
                            <a:noFill/>
                          </a:ln>
                          <a:solidFill>
                            <a:schemeClr val="tx1"/>
                          </a:solidFill>
                          <a:effectLst/>
                          <a:latin typeface="Arial" pitchFamily="34" charset="0"/>
                        </a:rPr>
                        <a:t>8</a:t>
                      </a:r>
                      <a:endParaRPr kumimoji="0" lang="en-US" sz="2400" b="0" i="0" u="none" strike="noStrike" cap="none" normalizeH="0" baseline="0" smtClean="0">
                        <a:ln>
                          <a:noFill/>
                        </a:ln>
                        <a:solidFill>
                          <a:schemeClr val="tx1"/>
                        </a:solidFill>
                        <a:effectLst/>
                        <a:latin typeface="Arial"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New employees are hired by the personnel office</a:t>
                      </a:r>
                      <a:endParaRPr kumimoji="0" lang="en-US" sz="18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recruitment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Number of employees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1981053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4294967295"/>
          </p:nvPr>
        </p:nvSpPr>
        <p:spPr>
          <a:xfrm>
            <a:off x="10171113" y="6408739"/>
            <a:ext cx="366712" cy="365125"/>
          </a:xfrm>
          <a:prstGeom prst="rect">
            <a:avLst/>
          </a:prstGeom>
          <a:noFill/>
        </p:spPr>
        <p:txBody>
          <a:bodyPr/>
          <a:lstStyle/>
          <a:p>
            <a:fld id="{BEBB751D-CE5C-4A6D-80F9-9880FD8F2F6E}" type="slidenum">
              <a:rPr lang="en-US" altLang="zh-TW" smtClean="0"/>
              <a:pPr/>
              <a:t>19</a:t>
            </a:fld>
            <a:endParaRPr lang="en-US" altLang="zh-TW" smtClean="0"/>
          </a:p>
        </p:txBody>
      </p:sp>
      <p:sp>
        <p:nvSpPr>
          <p:cNvPr id="16387" name="Text Box 4"/>
          <p:cNvSpPr txBox="1">
            <a:spLocks noChangeArrowheads="1"/>
          </p:cNvSpPr>
          <p:nvPr/>
        </p:nvSpPr>
        <p:spPr bwMode="auto">
          <a:xfrm>
            <a:off x="1828800" y="685800"/>
            <a:ext cx="8445578" cy="2308324"/>
          </a:xfrm>
          <a:prstGeom prst="rect">
            <a:avLst/>
          </a:prstGeom>
          <a:noFill/>
          <a:ln w="9525">
            <a:noFill/>
            <a:miter lim="800000"/>
            <a:headEnd/>
            <a:tailEnd/>
          </a:ln>
        </p:spPr>
        <p:txBody>
          <a:bodyPr wrap="square">
            <a:spAutoFit/>
          </a:bodyPr>
          <a:lstStyle/>
          <a:p>
            <a:r>
              <a:rPr lang="en-US" altLang="zh-TW" dirty="0"/>
              <a:t>Martin Ltd. </a:t>
            </a:r>
            <a:r>
              <a:rPr lang="en-US" altLang="zh-TW" dirty="0">
                <a:solidFill>
                  <a:srgbClr val="C00000"/>
                </a:solidFill>
              </a:rPr>
              <a:t>Manufactures </a:t>
            </a:r>
            <a:r>
              <a:rPr lang="en-US" altLang="zh-TW" dirty="0">
                <a:solidFill>
                  <a:srgbClr val="C00000"/>
                </a:solidFill>
              </a:rPr>
              <a:t>two products</a:t>
            </a:r>
            <a:r>
              <a:rPr lang="en-US" altLang="zh-TW" dirty="0"/>
              <a:t> </a:t>
            </a:r>
            <a:r>
              <a:rPr lang="en-US" altLang="zh-TW" dirty="0"/>
              <a:t>and cost of production:</a:t>
            </a:r>
            <a:endParaRPr lang="en-US" altLang="zh-TW" dirty="0"/>
          </a:p>
          <a:p>
            <a:r>
              <a:rPr lang="en-US" altLang="zh-TW" dirty="0"/>
              <a:t>					Product </a:t>
            </a:r>
            <a:r>
              <a:rPr lang="en-US" altLang="zh-TW" dirty="0"/>
              <a:t>A     Product </a:t>
            </a:r>
            <a:r>
              <a:rPr lang="en-US" altLang="zh-TW" dirty="0"/>
              <a:t>B</a:t>
            </a:r>
          </a:p>
          <a:p>
            <a:r>
              <a:rPr lang="en-US" altLang="zh-TW" dirty="0"/>
              <a:t>Materials cost per unit		</a:t>
            </a:r>
            <a:r>
              <a:rPr lang="en-US" altLang="zh-TW" dirty="0"/>
              <a:t>      </a:t>
            </a:r>
            <a:r>
              <a:rPr lang="en-US" altLang="zh-TW" dirty="0" smtClean="0"/>
              <a:t>	  </a:t>
            </a:r>
            <a:r>
              <a:rPr lang="en-US" altLang="zh-TW" dirty="0"/>
              <a:t>£</a:t>
            </a:r>
            <a:r>
              <a:rPr lang="en-US" altLang="zh-TW" dirty="0"/>
              <a:t>130		£130</a:t>
            </a:r>
          </a:p>
          <a:p>
            <a:r>
              <a:rPr lang="en-US" altLang="zh-TW" dirty="0"/>
              <a:t>Direct </a:t>
            </a:r>
            <a:r>
              <a:rPr lang="en-US" altLang="zh-TW" dirty="0" err="1"/>
              <a:t>Labour</a:t>
            </a:r>
            <a:r>
              <a:rPr lang="en-US" altLang="zh-TW" dirty="0"/>
              <a:t> cost per unit	       </a:t>
            </a:r>
            <a:r>
              <a:rPr lang="en-US" altLang="zh-TW" dirty="0" smtClean="0"/>
              <a:t>		£</a:t>
            </a:r>
            <a:r>
              <a:rPr lang="en-US" altLang="zh-TW" dirty="0"/>
              <a:t>100		£100</a:t>
            </a:r>
          </a:p>
          <a:p>
            <a:r>
              <a:rPr lang="en-US" altLang="zh-TW" dirty="0"/>
              <a:t>Output  (unit produced)		      </a:t>
            </a:r>
            <a:r>
              <a:rPr lang="en-US" altLang="zh-TW" dirty="0" smtClean="0"/>
              <a:t>	 </a:t>
            </a:r>
            <a:r>
              <a:rPr lang="en-US" altLang="zh-TW" dirty="0"/>
              <a:t>10                </a:t>
            </a:r>
            <a:r>
              <a:rPr lang="en-US" altLang="zh-TW" dirty="0" smtClean="0"/>
              <a:t>	 </a:t>
            </a:r>
            <a:r>
              <a:rPr lang="en-US" altLang="zh-TW" dirty="0"/>
              <a:t>100</a:t>
            </a:r>
          </a:p>
          <a:p>
            <a:r>
              <a:rPr lang="en-US" altLang="zh-TW" dirty="0"/>
              <a:t>Total overhead costs                                                                     £13500</a:t>
            </a:r>
          </a:p>
          <a:p>
            <a:endParaRPr lang="en-US" altLang="zh-TW" u="sng" dirty="0"/>
          </a:p>
          <a:p>
            <a:r>
              <a:rPr lang="en-US" altLang="zh-TW" dirty="0"/>
              <a:t>							</a:t>
            </a:r>
            <a:endParaRPr lang="en-US" altLang="zh-TW" dirty="0"/>
          </a:p>
        </p:txBody>
      </p:sp>
      <p:sp>
        <p:nvSpPr>
          <p:cNvPr id="16388" name="Line 5"/>
          <p:cNvSpPr>
            <a:spLocks noChangeShapeType="1"/>
          </p:cNvSpPr>
          <p:nvPr/>
        </p:nvSpPr>
        <p:spPr bwMode="auto">
          <a:xfrm>
            <a:off x="8153400" y="5943600"/>
            <a:ext cx="990600" cy="0"/>
          </a:xfrm>
          <a:prstGeom prst="line">
            <a:avLst/>
          </a:prstGeom>
          <a:noFill/>
          <a:ln w="9525">
            <a:solidFill>
              <a:schemeClr val="tx1"/>
            </a:solidFill>
            <a:round/>
            <a:headEnd/>
            <a:tailEnd/>
          </a:ln>
        </p:spPr>
        <p:txBody>
          <a:bodyPr/>
          <a:lstStyle/>
          <a:p>
            <a:endParaRPr lang="en-GB"/>
          </a:p>
        </p:txBody>
      </p:sp>
      <p:sp>
        <p:nvSpPr>
          <p:cNvPr id="5" name="TextBox 17"/>
          <p:cNvSpPr txBox="1">
            <a:spLocks noChangeArrowheads="1"/>
          </p:cNvSpPr>
          <p:nvPr/>
        </p:nvSpPr>
        <p:spPr bwMode="auto">
          <a:xfrm>
            <a:off x="1524000" y="1"/>
            <a:ext cx="9144000" cy="646331"/>
          </a:xfrm>
          <a:prstGeom prst="rect">
            <a:avLst/>
          </a:prstGeom>
          <a:solidFill>
            <a:schemeClr val="accent2">
              <a:lumMod val="20000"/>
              <a:lumOff val="80000"/>
            </a:schemeClr>
          </a:solidFill>
          <a:ln w="9525">
            <a:noFill/>
            <a:miter lim="800000"/>
            <a:headEnd/>
            <a:tailEnd/>
          </a:ln>
        </p:spPr>
        <p:txBody>
          <a:bodyPr wrap="square">
            <a:spAutoFit/>
          </a:bodyPr>
          <a:lstStyle/>
          <a:p>
            <a:r>
              <a:rPr lang="en-GB" sz="3600" b="1" dirty="0"/>
              <a:t>Activity Based Costing (ABC) Example</a:t>
            </a:r>
            <a:endParaRPr lang="en-GB" sz="3600" b="1" dirty="0"/>
          </a:p>
        </p:txBody>
      </p:sp>
      <p:sp>
        <p:nvSpPr>
          <p:cNvPr id="6" name="TextBox 17"/>
          <p:cNvSpPr txBox="1">
            <a:spLocks noChangeArrowheads="1"/>
          </p:cNvSpPr>
          <p:nvPr/>
        </p:nvSpPr>
        <p:spPr bwMode="auto">
          <a:xfrm>
            <a:off x="1847528" y="5589240"/>
            <a:ext cx="7711000" cy="523220"/>
          </a:xfrm>
          <a:prstGeom prst="rect">
            <a:avLst/>
          </a:prstGeom>
          <a:solidFill>
            <a:schemeClr val="accent2">
              <a:lumMod val="20000"/>
              <a:lumOff val="80000"/>
            </a:schemeClr>
          </a:solidFill>
          <a:ln w="9525">
            <a:noFill/>
            <a:miter lim="800000"/>
            <a:headEnd/>
            <a:tailEnd/>
          </a:ln>
        </p:spPr>
        <p:txBody>
          <a:bodyPr wrap="square">
            <a:spAutoFit/>
          </a:bodyPr>
          <a:lstStyle/>
          <a:p>
            <a:r>
              <a:rPr lang="en-GB" sz="2700" b="1" dirty="0"/>
              <a:t>How much is the </a:t>
            </a:r>
            <a:r>
              <a:rPr lang="en-GB" sz="2700" b="1" dirty="0">
                <a:solidFill>
                  <a:srgbClr val="C00000"/>
                </a:solidFill>
              </a:rPr>
              <a:t>product cost under ABC costing</a:t>
            </a:r>
            <a:r>
              <a:rPr lang="en-GB" sz="2700" b="1" dirty="0"/>
              <a:t>? </a:t>
            </a:r>
            <a:endParaRPr lang="en-GB" sz="2700" b="1" dirty="0"/>
          </a:p>
        </p:txBody>
      </p:sp>
      <p:graphicFrame>
        <p:nvGraphicFramePr>
          <p:cNvPr id="7" name="Table 6"/>
          <p:cNvGraphicFramePr>
            <a:graphicFrameLocks noGrp="1"/>
          </p:cNvGraphicFramePr>
          <p:nvPr/>
        </p:nvGraphicFramePr>
        <p:xfrm>
          <a:off x="2063552" y="2564904"/>
          <a:ext cx="7272810" cy="2954934"/>
        </p:xfrm>
        <a:graphic>
          <a:graphicData uri="http://schemas.openxmlformats.org/drawingml/2006/table">
            <a:tbl>
              <a:tblPr firstRow="1" bandRow="1">
                <a:tableStyleId>{5C22544A-7EE6-4342-B048-85BDC9FD1C3A}</a:tableStyleId>
              </a:tblPr>
              <a:tblGrid>
                <a:gridCol w="1212135"/>
                <a:gridCol w="1212135"/>
                <a:gridCol w="1212135"/>
                <a:gridCol w="1212135"/>
                <a:gridCol w="1212135"/>
                <a:gridCol w="1212135"/>
              </a:tblGrid>
              <a:tr h="486054">
                <a:tc>
                  <a:txBody>
                    <a:bodyPr/>
                    <a:lstStyle/>
                    <a:p>
                      <a:pPr algn="ctr">
                        <a:spcAft>
                          <a:spcPts val="0"/>
                        </a:spcAft>
                      </a:pPr>
                      <a:r>
                        <a:rPr lang="en-GB" sz="1400" b="1" dirty="0">
                          <a:latin typeface="Times New Roman"/>
                          <a:ea typeface="Times New Roman"/>
                          <a:cs typeface="Times New Roman"/>
                        </a:rPr>
                        <a:t>Activity</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a:latin typeface="Times New Roman"/>
                          <a:ea typeface="Times New Roman"/>
                          <a:cs typeface="Times New Roman"/>
                        </a:rPr>
                        <a:t>Cost Driver</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a:latin typeface="Times New Roman"/>
                          <a:ea typeface="Times New Roman"/>
                          <a:cs typeface="Times New Roman"/>
                        </a:rPr>
                        <a:t>Cost</a:t>
                      </a:r>
                      <a:endParaRPr lang="en-GB" sz="1200" dirty="0">
                        <a:latin typeface="Times New Roman"/>
                        <a:ea typeface="Times New Roman"/>
                        <a:cs typeface="Times New Roman"/>
                      </a:endParaRPr>
                    </a:p>
                    <a:p>
                      <a:pPr algn="ctr">
                        <a:spcAft>
                          <a:spcPts val="0"/>
                        </a:spcAft>
                      </a:pPr>
                      <a:r>
                        <a:rPr lang="en-GB" sz="1400" b="1" dirty="0">
                          <a:latin typeface="Times New Roman"/>
                          <a:ea typeface="Times New Roman"/>
                          <a:cs typeface="Times New Roman"/>
                        </a:rPr>
                        <a:t>£</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200" dirty="0" smtClean="0">
                          <a:latin typeface="Times New Roman"/>
                          <a:ea typeface="Times New Roman"/>
                          <a:cs typeface="Times New Roman"/>
                        </a:rPr>
                        <a:t>A</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smtClean="0">
                          <a:latin typeface="Times New Roman"/>
                          <a:ea typeface="Times New Roman"/>
                          <a:cs typeface="Times New Roman"/>
                        </a:rPr>
                        <a:t>B</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smtClean="0">
                          <a:latin typeface="Times New Roman"/>
                          <a:ea typeface="Times New Roman"/>
                          <a:cs typeface="Times New Roman"/>
                        </a:rPr>
                        <a:t>Total</a:t>
                      </a:r>
                    </a:p>
                    <a:p>
                      <a:pPr algn="ctr">
                        <a:spcAft>
                          <a:spcPts val="0"/>
                        </a:spcAft>
                      </a:pPr>
                      <a:r>
                        <a:rPr lang="en-GB" sz="1400" b="1" dirty="0" err="1" smtClean="0">
                          <a:latin typeface="Times New Roman"/>
                          <a:ea typeface="Times New Roman"/>
                          <a:cs typeface="Times New Roman"/>
                        </a:rPr>
                        <a:t>A+b</a:t>
                      </a:r>
                      <a:endParaRPr lang="en-GB" sz="1200" dirty="0">
                        <a:latin typeface="Times New Roman"/>
                        <a:ea typeface="Times New Roman"/>
                        <a:cs typeface="Times New Roman"/>
                      </a:endParaRPr>
                    </a:p>
                  </a:txBody>
                  <a:tcPr marL="68580" marR="68580" marT="0" marB="0"/>
                </a:tc>
              </a:tr>
              <a:tr h="486054">
                <a:tc>
                  <a:txBody>
                    <a:bodyPr/>
                    <a:lstStyle/>
                    <a:p>
                      <a:r>
                        <a:rPr lang="en-GB" sz="1600" dirty="0" smtClean="0"/>
                        <a:t>Machinery</a:t>
                      </a:r>
                      <a:endParaRPr lang="en-GB" sz="1600" dirty="0"/>
                    </a:p>
                  </a:txBody>
                  <a:tcPr/>
                </a:tc>
                <a:tc>
                  <a:txBody>
                    <a:bodyPr/>
                    <a:lstStyle/>
                    <a:p>
                      <a:r>
                        <a:rPr lang="en-GB" dirty="0" smtClean="0"/>
                        <a:t>No of machine</a:t>
                      </a:r>
                      <a:r>
                        <a:rPr lang="en-GB" baseline="0" dirty="0" smtClean="0"/>
                        <a:t> Hrs</a:t>
                      </a:r>
                      <a:endParaRPr lang="en-GB" dirty="0"/>
                    </a:p>
                  </a:txBody>
                  <a:tcPr/>
                </a:tc>
                <a:tc>
                  <a:txBody>
                    <a:bodyPr/>
                    <a:lstStyle/>
                    <a:p>
                      <a:r>
                        <a:rPr lang="en-GB" dirty="0" smtClean="0"/>
                        <a:t>6600</a:t>
                      </a:r>
                      <a:endParaRPr lang="en-GB" dirty="0"/>
                    </a:p>
                  </a:txBody>
                  <a:tcPr/>
                </a:tc>
                <a:tc>
                  <a:txBody>
                    <a:bodyPr/>
                    <a:lstStyle/>
                    <a:p>
                      <a:r>
                        <a:rPr lang="en-GB" dirty="0" smtClean="0"/>
                        <a:t>40 </a:t>
                      </a:r>
                      <a:endParaRPr lang="en-GB" dirty="0"/>
                    </a:p>
                  </a:txBody>
                  <a:tcPr/>
                </a:tc>
                <a:tc>
                  <a:txBody>
                    <a:bodyPr/>
                    <a:lstStyle/>
                    <a:p>
                      <a:r>
                        <a:rPr lang="en-GB" dirty="0" smtClean="0"/>
                        <a:t>400</a:t>
                      </a:r>
                      <a:endParaRPr lang="en-GB" dirty="0"/>
                    </a:p>
                  </a:txBody>
                  <a:tcPr/>
                </a:tc>
                <a:tc>
                  <a:txBody>
                    <a:bodyPr/>
                    <a:lstStyle/>
                    <a:p>
                      <a:r>
                        <a:rPr lang="en-GB" dirty="0" smtClean="0"/>
                        <a:t>440</a:t>
                      </a:r>
                      <a:endParaRPr lang="en-GB" dirty="0"/>
                    </a:p>
                  </a:txBody>
                  <a:tcPr/>
                </a:tc>
              </a:tr>
              <a:tr h="486054">
                <a:tc>
                  <a:txBody>
                    <a:bodyPr/>
                    <a:lstStyle/>
                    <a:p>
                      <a:r>
                        <a:rPr lang="en-GB" dirty="0" smtClean="0"/>
                        <a:t>Set-up</a:t>
                      </a:r>
                      <a:endParaRPr lang="en-GB" dirty="0"/>
                    </a:p>
                  </a:txBody>
                  <a:tcPr/>
                </a:tc>
                <a:tc>
                  <a:txBody>
                    <a:bodyPr/>
                    <a:lstStyle/>
                    <a:p>
                      <a:r>
                        <a:rPr lang="en-US" altLang="zh-TW" dirty="0" smtClean="0"/>
                        <a:t>No. of set up</a:t>
                      </a:r>
                      <a:endParaRPr lang="en-GB" dirty="0"/>
                    </a:p>
                  </a:txBody>
                  <a:tcPr/>
                </a:tc>
                <a:tc>
                  <a:txBody>
                    <a:bodyPr/>
                    <a:lstStyle/>
                    <a:p>
                      <a:r>
                        <a:rPr lang="en-GB" dirty="0" smtClean="0"/>
                        <a:t>4800</a:t>
                      </a:r>
                      <a:endParaRPr lang="en-GB" dirty="0"/>
                    </a:p>
                  </a:txBody>
                  <a:tcPr/>
                </a:tc>
                <a:tc>
                  <a:txBody>
                    <a:bodyPr/>
                    <a:lstStyle/>
                    <a:p>
                      <a:r>
                        <a:rPr lang="en-GB" dirty="0" smtClean="0"/>
                        <a:t>40</a:t>
                      </a:r>
                      <a:endParaRPr lang="en-GB" dirty="0"/>
                    </a:p>
                  </a:txBody>
                  <a:tcPr/>
                </a:tc>
                <a:tc>
                  <a:txBody>
                    <a:bodyPr/>
                    <a:lstStyle/>
                    <a:p>
                      <a:r>
                        <a:rPr lang="en-GB" dirty="0" smtClean="0"/>
                        <a:t>80</a:t>
                      </a:r>
                      <a:endParaRPr lang="en-GB" dirty="0"/>
                    </a:p>
                  </a:txBody>
                  <a:tcPr/>
                </a:tc>
                <a:tc>
                  <a:txBody>
                    <a:bodyPr/>
                    <a:lstStyle/>
                    <a:p>
                      <a:r>
                        <a:rPr lang="en-GB" dirty="0" smtClean="0"/>
                        <a:t>120</a:t>
                      </a:r>
                      <a:endParaRPr lang="en-GB" dirty="0"/>
                    </a:p>
                  </a:txBody>
                  <a:tcPr/>
                </a:tc>
              </a:tr>
              <a:tr h="486054">
                <a:tc>
                  <a:txBody>
                    <a:bodyPr/>
                    <a:lstStyle/>
                    <a:p>
                      <a:r>
                        <a:rPr lang="en-US" altLang="zh-TW" dirty="0" smtClean="0"/>
                        <a:t>handling and dispatch</a:t>
                      </a:r>
                      <a:endParaRPr lang="en-GB" dirty="0"/>
                    </a:p>
                  </a:txBody>
                  <a:tcPr/>
                </a:tc>
                <a:tc>
                  <a:txBody>
                    <a:bodyPr/>
                    <a:lstStyle/>
                    <a:p>
                      <a:r>
                        <a:rPr lang="en-US" altLang="zh-TW" dirty="0" smtClean="0"/>
                        <a:t>No. of purchase orders</a:t>
                      </a:r>
                      <a:endParaRPr lang="en-GB" dirty="0"/>
                    </a:p>
                  </a:txBody>
                  <a:tcPr/>
                </a:tc>
                <a:tc>
                  <a:txBody>
                    <a:bodyPr/>
                    <a:lstStyle/>
                    <a:p>
                      <a:r>
                        <a:rPr lang="en-GB" dirty="0" smtClean="0"/>
                        <a:t>2100</a:t>
                      </a:r>
                      <a:endParaRPr lang="en-GB" dirty="0"/>
                    </a:p>
                  </a:txBody>
                  <a:tcPr/>
                </a:tc>
                <a:tc>
                  <a:txBody>
                    <a:bodyPr/>
                    <a:lstStyle/>
                    <a:p>
                      <a:r>
                        <a:rPr lang="en-GB" dirty="0" smtClean="0"/>
                        <a:t>3</a:t>
                      </a:r>
                      <a:endParaRPr lang="en-GB" dirty="0"/>
                    </a:p>
                  </a:txBody>
                  <a:tcPr/>
                </a:tc>
                <a:tc>
                  <a:txBody>
                    <a:bodyPr/>
                    <a:lstStyle/>
                    <a:p>
                      <a:r>
                        <a:rPr lang="en-GB" dirty="0" smtClean="0"/>
                        <a:t>4</a:t>
                      </a:r>
                      <a:endParaRPr lang="en-GB" dirty="0"/>
                    </a:p>
                  </a:txBody>
                  <a:tcPr/>
                </a:tc>
                <a:tc>
                  <a:txBody>
                    <a:bodyPr/>
                    <a:lstStyle/>
                    <a:p>
                      <a:r>
                        <a:rPr lang="en-GB" dirty="0" smtClean="0"/>
                        <a:t>7</a:t>
                      </a:r>
                      <a:endParaRPr lang="en-GB" dirty="0"/>
                    </a:p>
                  </a:txBody>
                  <a:tcPr/>
                </a:tc>
              </a:tr>
            </a:tbl>
          </a:graphicData>
        </a:graphic>
      </p:graphicFrame>
    </p:spTree>
    <p:extLst>
      <p:ext uri="{BB962C8B-B14F-4D97-AF65-F5344CB8AC3E}">
        <p14:creationId xmlns:p14="http://schemas.microsoft.com/office/powerpoint/2010/main" val="3221291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1"/>
            <a:r>
              <a:rPr lang="en-GB" dirty="0"/>
              <a:t>compute the activity overhead allocation rate = </a:t>
            </a:r>
          </a:p>
          <a:p>
            <a:pPr lvl="1"/>
            <a:r>
              <a:rPr lang="en-GB" dirty="0"/>
              <a:t>Activity Total cost÷ No of drivers</a:t>
            </a:r>
          </a:p>
          <a:p>
            <a:endParaRPr lang="en-GB" dirty="0"/>
          </a:p>
        </p:txBody>
      </p:sp>
      <p:sp>
        <p:nvSpPr>
          <p:cNvPr id="3" name="Title 2"/>
          <p:cNvSpPr>
            <a:spLocks noGrp="1"/>
          </p:cNvSpPr>
          <p:nvPr>
            <p:ph type="title"/>
          </p:nvPr>
        </p:nvSpPr>
        <p:spPr/>
        <p:txBody>
          <a:bodyPr/>
          <a:lstStyle/>
          <a:p>
            <a:endParaRPr lang="en-GB"/>
          </a:p>
        </p:txBody>
      </p:sp>
      <p:graphicFrame>
        <p:nvGraphicFramePr>
          <p:cNvPr id="4" name="Table 3"/>
          <p:cNvGraphicFramePr>
            <a:graphicFrameLocks noGrp="1"/>
          </p:cNvGraphicFramePr>
          <p:nvPr/>
        </p:nvGraphicFramePr>
        <p:xfrm>
          <a:off x="2423592" y="3284984"/>
          <a:ext cx="6096000" cy="2021840"/>
        </p:xfrm>
        <a:graphic>
          <a:graphicData uri="http://schemas.openxmlformats.org/drawingml/2006/table">
            <a:tbl>
              <a:tblPr firstRow="1" bandRow="1">
                <a:tableStyleId>{5C22544A-7EE6-4342-B048-85BDC9FD1C3A}</a:tableStyleId>
              </a:tblPr>
              <a:tblGrid>
                <a:gridCol w="1524000"/>
                <a:gridCol w="1524000"/>
                <a:gridCol w="1524000"/>
                <a:gridCol w="1524000"/>
              </a:tblGrid>
              <a:tr h="370840">
                <a:tc>
                  <a:txBody>
                    <a:bodyPr/>
                    <a:lstStyle/>
                    <a:p>
                      <a:pPr algn="ctr">
                        <a:spcAft>
                          <a:spcPts val="0"/>
                        </a:spcAft>
                      </a:pPr>
                      <a:r>
                        <a:rPr lang="en-GB" sz="1400" b="1" dirty="0">
                          <a:latin typeface="Times New Roman"/>
                          <a:ea typeface="Times New Roman"/>
                          <a:cs typeface="Times New Roman"/>
                        </a:rPr>
                        <a:t>Activity</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400" b="1" dirty="0">
                          <a:latin typeface="Times New Roman"/>
                          <a:ea typeface="Times New Roman"/>
                          <a:cs typeface="Times New Roman"/>
                        </a:rPr>
                        <a:t>Cost</a:t>
                      </a:r>
                      <a:endParaRPr lang="en-GB" sz="1200" dirty="0">
                        <a:latin typeface="Times New Roman"/>
                        <a:ea typeface="Times New Roman"/>
                        <a:cs typeface="Times New Roman"/>
                      </a:endParaRPr>
                    </a:p>
                    <a:p>
                      <a:pPr algn="ctr">
                        <a:spcAft>
                          <a:spcPts val="0"/>
                        </a:spcAft>
                      </a:pPr>
                      <a:r>
                        <a:rPr lang="en-GB" sz="1400" b="1" dirty="0">
                          <a:latin typeface="Times New Roman"/>
                          <a:ea typeface="Times New Roman"/>
                          <a:cs typeface="Times New Roman"/>
                        </a:rPr>
                        <a:t>£</a:t>
                      </a:r>
                      <a:endParaRPr lang="en-GB" sz="1200" dirty="0">
                        <a:latin typeface="Times New Roman"/>
                        <a:ea typeface="Times New Roman"/>
                        <a:cs typeface="Times New Roman"/>
                      </a:endParaRPr>
                    </a:p>
                  </a:txBody>
                  <a:tcPr marL="68580" marR="68580" marT="0" marB="0"/>
                </a:tc>
                <a:tc>
                  <a:txBody>
                    <a:bodyPr/>
                    <a:lstStyle/>
                    <a:p>
                      <a:pPr algn="ctr">
                        <a:spcAft>
                          <a:spcPts val="0"/>
                        </a:spcAft>
                      </a:pPr>
                      <a:r>
                        <a:rPr lang="en-GB" sz="1200" dirty="0" smtClean="0"/>
                        <a:t>No of drivers</a:t>
                      </a:r>
                      <a:endParaRPr lang="en-GB" sz="1200" dirty="0">
                        <a:latin typeface="Times New Roman"/>
                        <a:ea typeface="Times New Roman"/>
                        <a:cs typeface="Times New Roman"/>
                      </a:endParaRPr>
                    </a:p>
                  </a:txBody>
                  <a:tcPr marL="68580" marR="68580" marT="0" marB="0"/>
                </a:tc>
                <a:tc>
                  <a:txBody>
                    <a:bodyPr/>
                    <a:lstStyle/>
                    <a:p>
                      <a:r>
                        <a:rPr lang="en-GB" sz="1800" dirty="0" smtClean="0"/>
                        <a:t>cost driver rate </a:t>
                      </a:r>
                      <a:endParaRPr lang="en-GB" dirty="0"/>
                    </a:p>
                  </a:txBody>
                  <a:tcPr/>
                </a:tc>
              </a:tr>
              <a:tr h="370840">
                <a:tc>
                  <a:txBody>
                    <a:bodyPr/>
                    <a:lstStyle/>
                    <a:p>
                      <a:r>
                        <a:rPr lang="en-GB" sz="1600" dirty="0" smtClean="0"/>
                        <a:t>Machinery</a:t>
                      </a:r>
                      <a:endParaRPr lang="en-GB" sz="1600" dirty="0"/>
                    </a:p>
                  </a:txBody>
                  <a:tcPr/>
                </a:tc>
                <a:tc>
                  <a:txBody>
                    <a:bodyPr/>
                    <a:lstStyle/>
                    <a:p>
                      <a:r>
                        <a:rPr lang="en-GB" dirty="0" smtClean="0"/>
                        <a:t>6600</a:t>
                      </a:r>
                      <a:endParaRPr lang="en-GB" dirty="0"/>
                    </a:p>
                  </a:txBody>
                  <a:tcPr/>
                </a:tc>
                <a:tc>
                  <a:txBody>
                    <a:bodyPr/>
                    <a:lstStyle/>
                    <a:p>
                      <a:r>
                        <a:rPr lang="en-GB" dirty="0" smtClean="0"/>
                        <a:t>440</a:t>
                      </a:r>
                      <a:endParaRPr lang="en-GB" dirty="0"/>
                    </a:p>
                  </a:txBody>
                  <a:tcPr/>
                </a:tc>
                <a:tc>
                  <a:txBody>
                    <a:bodyPr/>
                    <a:lstStyle/>
                    <a:p>
                      <a:r>
                        <a:rPr lang="en-GB" dirty="0" smtClean="0"/>
                        <a:t>15</a:t>
                      </a:r>
                      <a:endParaRPr lang="en-GB" dirty="0"/>
                    </a:p>
                  </a:txBody>
                  <a:tcPr/>
                </a:tc>
              </a:tr>
              <a:tr h="370840">
                <a:tc>
                  <a:txBody>
                    <a:bodyPr/>
                    <a:lstStyle/>
                    <a:p>
                      <a:r>
                        <a:rPr lang="en-GB" dirty="0" smtClean="0"/>
                        <a:t>Set-up</a:t>
                      </a:r>
                      <a:endParaRPr lang="en-GB" dirty="0"/>
                    </a:p>
                  </a:txBody>
                  <a:tcPr/>
                </a:tc>
                <a:tc>
                  <a:txBody>
                    <a:bodyPr/>
                    <a:lstStyle/>
                    <a:p>
                      <a:r>
                        <a:rPr lang="en-GB" dirty="0" smtClean="0"/>
                        <a:t>4800</a:t>
                      </a:r>
                      <a:endParaRPr lang="en-GB" dirty="0"/>
                    </a:p>
                  </a:txBody>
                  <a:tcPr/>
                </a:tc>
                <a:tc>
                  <a:txBody>
                    <a:bodyPr/>
                    <a:lstStyle/>
                    <a:p>
                      <a:r>
                        <a:rPr lang="en-GB" dirty="0" smtClean="0"/>
                        <a:t>120</a:t>
                      </a:r>
                      <a:endParaRPr lang="en-GB" dirty="0"/>
                    </a:p>
                  </a:txBody>
                  <a:tcPr/>
                </a:tc>
                <a:tc>
                  <a:txBody>
                    <a:bodyPr/>
                    <a:lstStyle/>
                    <a:p>
                      <a:r>
                        <a:rPr lang="en-GB" dirty="0" smtClean="0"/>
                        <a:t>40</a:t>
                      </a:r>
                      <a:endParaRPr lang="en-GB" dirty="0"/>
                    </a:p>
                  </a:txBody>
                  <a:tcPr/>
                </a:tc>
              </a:tr>
              <a:tr h="370840">
                <a:tc>
                  <a:txBody>
                    <a:bodyPr/>
                    <a:lstStyle/>
                    <a:p>
                      <a:r>
                        <a:rPr lang="en-US" altLang="zh-TW" dirty="0" smtClean="0"/>
                        <a:t>handling and dispatch</a:t>
                      </a:r>
                      <a:endParaRPr lang="en-GB" dirty="0"/>
                    </a:p>
                  </a:txBody>
                  <a:tcPr/>
                </a:tc>
                <a:tc>
                  <a:txBody>
                    <a:bodyPr/>
                    <a:lstStyle/>
                    <a:p>
                      <a:r>
                        <a:rPr lang="en-GB" dirty="0" smtClean="0"/>
                        <a:t>2100</a:t>
                      </a:r>
                      <a:endParaRPr lang="en-GB" dirty="0"/>
                    </a:p>
                  </a:txBody>
                  <a:tcPr/>
                </a:tc>
                <a:tc>
                  <a:txBody>
                    <a:bodyPr/>
                    <a:lstStyle/>
                    <a:p>
                      <a:r>
                        <a:rPr lang="en-GB" dirty="0" smtClean="0"/>
                        <a:t>7</a:t>
                      </a:r>
                      <a:endParaRPr lang="en-GB" dirty="0"/>
                    </a:p>
                  </a:txBody>
                  <a:tcPr/>
                </a:tc>
                <a:tc>
                  <a:txBody>
                    <a:bodyPr/>
                    <a:lstStyle/>
                    <a:p>
                      <a:r>
                        <a:rPr lang="en-GB" dirty="0" smtClean="0"/>
                        <a:t>300</a:t>
                      </a:r>
                      <a:endParaRPr lang="en-GB" dirty="0"/>
                    </a:p>
                  </a:txBody>
                  <a:tcPr/>
                </a:tc>
              </a:tr>
            </a:tbl>
          </a:graphicData>
        </a:graphic>
      </p:graphicFrame>
    </p:spTree>
    <p:extLst>
      <p:ext uri="{BB962C8B-B14F-4D97-AF65-F5344CB8AC3E}">
        <p14:creationId xmlns:p14="http://schemas.microsoft.com/office/powerpoint/2010/main" val="19161948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481139"/>
            <a:ext cx="8229600" cy="1297231"/>
          </a:xfrm>
        </p:spPr>
        <p:txBody>
          <a:bodyPr>
            <a:normAutofit lnSpcReduction="10000"/>
          </a:bodyPr>
          <a:lstStyle/>
          <a:p>
            <a:r>
              <a:rPr lang="en-GB" dirty="0" smtClean="0"/>
              <a:t>Allocating Activities overhead costs to products =</a:t>
            </a:r>
          </a:p>
          <a:p>
            <a:r>
              <a:rPr lang="en-GB" dirty="0"/>
              <a:t>cost driver rate x  No of drivers consumed by the product</a:t>
            </a:r>
          </a:p>
          <a:p>
            <a:endParaRPr lang="en-GB" dirty="0" smtClean="0"/>
          </a:p>
          <a:p>
            <a:endParaRPr lang="en-GB" dirty="0"/>
          </a:p>
        </p:txBody>
      </p:sp>
      <p:sp>
        <p:nvSpPr>
          <p:cNvPr id="3" name="Title 2"/>
          <p:cNvSpPr>
            <a:spLocks noGrp="1"/>
          </p:cNvSpPr>
          <p:nvPr>
            <p:ph type="title"/>
          </p:nvPr>
        </p:nvSpPr>
        <p:spPr/>
        <p:txBody>
          <a:bodyPr/>
          <a:lstStyle/>
          <a:p>
            <a:r>
              <a:rPr lang="en-GB" dirty="0" smtClean="0"/>
              <a:t>Product A</a:t>
            </a:r>
            <a:endParaRPr lang="en-GB" dirty="0"/>
          </a:p>
        </p:txBody>
      </p:sp>
      <p:graphicFrame>
        <p:nvGraphicFramePr>
          <p:cNvPr id="5" name="Table 4"/>
          <p:cNvGraphicFramePr>
            <a:graphicFrameLocks noGrp="1"/>
          </p:cNvGraphicFramePr>
          <p:nvPr>
            <p:extLst/>
          </p:nvPr>
        </p:nvGraphicFramePr>
        <p:xfrm>
          <a:off x="2556166" y="2893697"/>
          <a:ext cx="7429082" cy="2926080"/>
        </p:xfrm>
        <a:graphic>
          <a:graphicData uri="http://schemas.openxmlformats.org/drawingml/2006/table">
            <a:tbl>
              <a:tblPr firstRow="1" bandRow="1">
                <a:tableStyleId>{5C22544A-7EE6-4342-B048-85BDC9FD1C3A}</a:tableStyleId>
              </a:tblPr>
              <a:tblGrid>
                <a:gridCol w="1561207"/>
                <a:gridCol w="1170908"/>
                <a:gridCol w="487878"/>
                <a:gridCol w="2146662"/>
                <a:gridCol w="487878"/>
                <a:gridCol w="1574549"/>
              </a:tblGrid>
              <a:tr h="711160">
                <a:tc>
                  <a:txBody>
                    <a:bodyPr/>
                    <a:lstStyle/>
                    <a:p>
                      <a:pPr algn="ctr">
                        <a:spcAft>
                          <a:spcPts val="0"/>
                        </a:spcAft>
                      </a:pPr>
                      <a:r>
                        <a:rPr lang="en-GB" sz="1800" b="1" dirty="0">
                          <a:latin typeface="Times New Roman"/>
                          <a:ea typeface="Times New Roman"/>
                          <a:cs typeface="Times New Roman"/>
                        </a:rPr>
                        <a:t>Activity</a:t>
                      </a:r>
                      <a:endParaRPr lang="en-GB" sz="1800" dirty="0">
                        <a:latin typeface="Times New Roman"/>
                        <a:ea typeface="Times New Roman"/>
                        <a:cs typeface="Times New Roman"/>
                      </a:endParaRPr>
                    </a:p>
                  </a:txBody>
                  <a:tcPr marL="68580" marR="68580" marT="0" marB="0"/>
                </a:tc>
                <a:tc>
                  <a:txBody>
                    <a:bodyPr/>
                    <a:lstStyle/>
                    <a:p>
                      <a:r>
                        <a:rPr lang="en-GB" sz="1800" dirty="0" smtClean="0"/>
                        <a:t>cost driver rate </a:t>
                      </a:r>
                      <a:endParaRPr lang="en-GB" dirty="0"/>
                    </a:p>
                  </a:txBody>
                  <a:tcPr/>
                </a:tc>
                <a:tc>
                  <a:txBody>
                    <a:bodyPr/>
                    <a:lstStyle/>
                    <a:p>
                      <a:endParaRPr lang="en-GB" dirty="0"/>
                    </a:p>
                  </a:txBody>
                  <a:tcPr/>
                </a:tc>
                <a:tc>
                  <a:txBody>
                    <a:bodyPr/>
                    <a:lstStyle/>
                    <a:p>
                      <a:r>
                        <a:rPr lang="en-GB" sz="1800" dirty="0" smtClean="0"/>
                        <a:t>No of drivers consumed </a:t>
                      </a:r>
                      <a:endParaRPr lang="en-GB" dirty="0"/>
                    </a:p>
                  </a:txBody>
                  <a:tcPr/>
                </a:tc>
                <a:tc>
                  <a:txBody>
                    <a:bodyPr/>
                    <a:lstStyle/>
                    <a:p>
                      <a:endParaRPr lang="en-GB" dirty="0"/>
                    </a:p>
                  </a:txBody>
                  <a:tcPr/>
                </a:tc>
                <a:tc>
                  <a:txBody>
                    <a:bodyPr/>
                    <a:lstStyle/>
                    <a:p>
                      <a:r>
                        <a:rPr lang="en-GB" sz="1800" dirty="0" smtClean="0"/>
                        <a:t>Cost per cost driver</a:t>
                      </a:r>
                      <a:endParaRPr lang="en-GB" dirty="0"/>
                    </a:p>
                  </a:txBody>
                  <a:tcPr/>
                </a:tc>
              </a:tr>
              <a:tr h="284464">
                <a:tc>
                  <a:txBody>
                    <a:bodyPr/>
                    <a:lstStyle/>
                    <a:p>
                      <a:pPr algn="ctr"/>
                      <a:r>
                        <a:rPr lang="en-GB" sz="1500" dirty="0" smtClean="0"/>
                        <a:t>Machinery</a:t>
                      </a:r>
                      <a:endParaRPr lang="en-GB" sz="1500" dirty="0"/>
                    </a:p>
                  </a:txBody>
                  <a:tcPr/>
                </a:tc>
                <a:tc>
                  <a:txBody>
                    <a:bodyPr/>
                    <a:lstStyle/>
                    <a:p>
                      <a:pPr algn="ctr"/>
                      <a:r>
                        <a:rPr lang="en-GB" dirty="0" smtClean="0"/>
                        <a:t>15</a:t>
                      </a:r>
                      <a:endParaRPr lang="en-GB" dirty="0"/>
                    </a:p>
                  </a:txBody>
                  <a:tcPr/>
                </a:tc>
                <a:tc>
                  <a:txBody>
                    <a:bodyPr/>
                    <a:lstStyle/>
                    <a:p>
                      <a:pPr algn="ctr"/>
                      <a:r>
                        <a:rPr lang="en-GB" dirty="0" smtClean="0"/>
                        <a:t>x</a:t>
                      </a:r>
                      <a:endParaRPr lang="en-GB" dirty="0"/>
                    </a:p>
                  </a:txBody>
                  <a:tcPr/>
                </a:tc>
                <a:tc>
                  <a:txBody>
                    <a:bodyPr/>
                    <a:lstStyle/>
                    <a:p>
                      <a:pPr algn="ctr"/>
                      <a:r>
                        <a:rPr lang="en-GB" dirty="0" smtClean="0"/>
                        <a:t>40 </a:t>
                      </a:r>
                      <a:endParaRPr lang="en-GB" dirty="0"/>
                    </a:p>
                  </a:txBody>
                  <a:tcPr/>
                </a:tc>
                <a:tc>
                  <a:txBody>
                    <a:bodyPr/>
                    <a:lstStyle/>
                    <a:p>
                      <a:pPr algn="ctr"/>
                      <a:r>
                        <a:rPr lang="en-GB" dirty="0" smtClean="0"/>
                        <a:t>=</a:t>
                      </a:r>
                      <a:endParaRPr lang="en-GB" dirty="0"/>
                    </a:p>
                  </a:txBody>
                  <a:tcPr/>
                </a:tc>
                <a:tc>
                  <a:txBody>
                    <a:bodyPr/>
                    <a:lstStyle/>
                    <a:p>
                      <a:pPr algn="ctr"/>
                      <a:r>
                        <a:rPr lang="en-GB" dirty="0" smtClean="0"/>
                        <a:t>600</a:t>
                      </a:r>
                      <a:endParaRPr lang="en-GB" dirty="0"/>
                    </a:p>
                  </a:txBody>
                  <a:tcPr/>
                </a:tc>
              </a:tr>
              <a:tr h="284464">
                <a:tc>
                  <a:txBody>
                    <a:bodyPr/>
                    <a:lstStyle/>
                    <a:p>
                      <a:pPr algn="ctr"/>
                      <a:r>
                        <a:rPr lang="en-GB" sz="1500" dirty="0" smtClean="0"/>
                        <a:t>Set-up</a:t>
                      </a:r>
                      <a:endParaRPr lang="en-GB" sz="1500" dirty="0"/>
                    </a:p>
                  </a:txBody>
                  <a:tcPr/>
                </a:tc>
                <a:tc>
                  <a:txBody>
                    <a:bodyPr/>
                    <a:lstStyle/>
                    <a:p>
                      <a:pPr algn="ctr"/>
                      <a:r>
                        <a:rPr lang="en-GB" dirty="0" smtClean="0"/>
                        <a:t>40</a:t>
                      </a:r>
                      <a:endParaRPr lang="en-GB" dirty="0"/>
                    </a:p>
                  </a:txBody>
                  <a:tcPr/>
                </a:tc>
                <a:tc>
                  <a:txBody>
                    <a:bodyPr/>
                    <a:lstStyle/>
                    <a:p>
                      <a:pPr algn="ctr"/>
                      <a:r>
                        <a:rPr lang="en-GB" dirty="0" smtClean="0"/>
                        <a:t>x</a:t>
                      </a:r>
                      <a:endParaRPr lang="en-GB" dirty="0"/>
                    </a:p>
                  </a:txBody>
                  <a:tcPr/>
                </a:tc>
                <a:tc>
                  <a:txBody>
                    <a:bodyPr/>
                    <a:lstStyle/>
                    <a:p>
                      <a:pPr algn="ctr"/>
                      <a:r>
                        <a:rPr lang="en-GB" dirty="0" smtClean="0"/>
                        <a:t>40</a:t>
                      </a:r>
                      <a:endParaRPr lang="en-GB" dirty="0"/>
                    </a:p>
                  </a:txBody>
                  <a:tcPr/>
                </a:tc>
                <a:tc>
                  <a:txBody>
                    <a:bodyPr/>
                    <a:lstStyle/>
                    <a:p>
                      <a:pPr algn="ctr"/>
                      <a:r>
                        <a:rPr lang="en-GB" dirty="0" smtClean="0"/>
                        <a:t>=</a:t>
                      </a:r>
                      <a:endParaRPr lang="en-GB" dirty="0"/>
                    </a:p>
                  </a:txBody>
                  <a:tcPr/>
                </a:tc>
                <a:tc>
                  <a:txBody>
                    <a:bodyPr/>
                    <a:lstStyle/>
                    <a:p>
                      <a:pPr algn="ctr"/>
                      <a:r>
                        <a:rPr lang="en-GB" dirty="0" smtClean="0"/>
                        <a:t>1600</a:t>
                      </a:r>
                      <a:endParaRPr lang="en-GB" dirty="0"/>
                    </a:p>
                  </a:txBody>
                  <a:tcPr/>
                </a:tc>
              </a:tr>
              <a:tr h="284464">
                <a:tc>
                  <a:txBody>
                    <a:bodyPr/>
                    <a:lstStyle/>
                    <a:p>
                      <a:pPr algn="ctr"/>
                      <a:r>
                        <a:rPr lang="en-US" altLang="zh-TW" sz="1500" dirty="0" smtClean="0"/>
                        <a:t>handling</a:t>
                      </a:r>
                      <a:endParaRPr lang="en-GB" sz="1500" dirty="0"/>
                    </a:p>
                  </a:txBody>
                  <a:tcPr/>
                </a:tc>
                <a:tc>
                  <a:txBody>
                    <a:bodyPr/>
                    <a:lstStyle/>
                    <a:p>
                      <a:pPr algn="ctr"/>
                      <a:r>
                        <a:rPr lang="en-GB" dirty="0" smtClean="0"/>
                        <a:t>300</a:t>
                      </a:r>
                      <a:endParaRPr lang="en-GB" dirty="0"/>
                    </a:p>
                  </a:txBody>
                  <a:tcPr/>
                </a:tc>
                <a:tc>
                  <a:txBody>
                    <a:bodyPr/>
                    <a:lstStyle/>
                    <a:p>
                      <a:pPr algn="ctr"/>
                      <a:r>
                        <a:rPr lang="en-GB" dirty="0" smtClean="0"/>
                        <a:t>x</a:t>
                      </a:r>
                      <a:endParaRPr lang="en-GB" dirty="0"/>
                    </a:p>
                  </a:txBody>
                  <a:tcPr/>
                </a:tc>
                <a:tc>
                  <a:txBody>
                    <a:bodyPr/>
                    <a:lstStyle/>
                    <a:p>
                      <a:pPr algn="ctr"/>
                      <a:r>
                        <a:rPr lang="en-GB" dirty="0" smtClean="0"/>
                        <a:t>3</a:t>
                      </a:r>
                      <a:endParaRPr lang="en-GB" dirty="0"/>
                    </a:p>
                  </a:txBody>
                  <a:tcPr/>
                </a:tc>
                <a:tc>
                  <a:txBody>
                    <a:bodyPr/>
                    <a:lstStyle/>
                    <a:p>
                      <a:pPr algn="ctr"/>
                      <a:r>
                        <a:rPr lang="en-GB" dirty="0" smtClean="0"/>
                        <a:t>=</a:t>
                      </a:r>
                      <a:endParaRPr lang="en-GB" dirty="0"/>
                    </a:p>
                  </a:txBody>
                  <a:tcPr/>
                </a:tc>
                <a:tc>
                  <a:txBody>
                    <a:bodyPr/>
                    <a:lstStyle/>
                    <a:p>
                      <a:pPr algn="ctr"/>
                      <a:r>
                        <a:rPr lang="en-GB" dirty="0" smtClean="0"/>
                        <a:t>900</a:t>
                      </a:r>
                      <a:endParaRPr lang="en-GB" dirty="0"/>
                    </a:p>
                  </a:txBody>
                  <a:tcPr/>
                </a:tc>
              </a:tr>
              <a:tr h="711160">
                <a:tc>
                  <a:txBody>
                    <a:bodyPr/>
                    <a:lstStyle/>
                    <a:p>
                      <a:pPr algn="ctr"/>
                      <a:r>
                        <a:rPr lang="en-GB" dirty="0" smtClean="0"/>
                        <a:t>Allocated overhead cost</a:t>
                      </a:r>
                      <a:endParaRPr lang="en-GB" dirty="0"/>
                    </a:p>
                  </a:txBody>
                  <a:tcPr/>
                </a:tc>
                <a:tc>
                  <a:txBody>
                    <a:bodyPr/>
                    <a:lstStyle/>
                    <a:p>
                      <a:pPr algn="ctr"/>
                      <a:endParaRPr lang="en-GB" dirty="0"/>
                    </a:p>
                  </a:txBody>
                  <a:tcPr/>
                </a:tc>
                <a:tc>
                  <a:txBody>
                    <a:bodyPr/>
                    <a:lstStyle/>
                    <a:p>
                      <a:pPr algn="ctr"/>
                      <a:endParaRPr lang="en-GB"/>
                    </a:p>
                  </a:txBody>
                  <a:tcPr/>
                </a:tc>
                <a:tc>
                  <a:txBody>
                    <a:bodyPr/>
                    <a:lstStyle/>
                    <a:p>
                      <a:pPr algn="ctr"/>
                      <a:endParaRPr lang="en-GB"/>
                    </a:p>
                  </a:txBody>
                  <a:tcPr/>
                </a:tc>
                <a:tc>
                  <a:txBody>
                    <a:bodyPr/>
                    <a:lstStyle/>
                    <a:p>
                      <a:pPr algn="ctr"/>
                      <a:endParaRPr lang="en-GB" dirty="0"/>
                    </a:p>
                  </a:txBody>
                  <a:tcPr/>
                </a:tc>
                <a:tc>
                  <a:txBody>
                    <a:bodyPr/>
                    <a:lstStyle/>
                    <a:p>
                      <a:pPr algn="ctr"/>
                      <a:r>
                        <a:rPr lang="en-GB" dirty="0" smtClean="0"/>
                        <a:t>Total 3100 ÷ 10 unites = 310 per unites</a:t>
                      </a:r>
                      <a:endParaRPr lang="en-GB" dirty="0"/>
                    </a:p>
                  </a:txBody>
                  <a:tcPr/>
                </a:tc>
              </a:tr>
            </a:tbl>
          </a:graphicData>
        </a:graphic>
      </p:graphicFrame>
    </p:spTree>
    <p:extLst>
      <p:ext uri="{BB962C8B-B14F-4D97-AF65-F5344CB8AC3E}">
        <p14:creationId xmlns:p14="http://schemas.microsoft.com/office/powerpoint/2010/main" val="386086240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1981200" y="1481138"/>
          <a:ext cx="8229600" cy="3215640"/>
        </p:xfrm>
        <a:graphic>
          <a:graphicData uri="http://schemas.openxmlformats.org/drawingml/2006/table">
            <a:tbl>
              <a:tblPr firstRow="1" bandRow="1">
                <a:tableStyleId>{5C22544A-7EE6-4342-B048-85BDC9FD1C3A}</a:tableStyleId>
              </a:tblPr>
              <a:tblGrid>
                <a:gridCol w="1371600"/>
                <a:gridCol w="1371600"/>
                <a:gridCol w="1371600"/>
                <a:gridCol w="1371600"/>
                <a:gridCol w="1371600"/>
                <a:gridCol w="1371600"/>
              </a:tblGrid>
              <a:tr h="370840">
                <a:tc>
                  <a:txBody>
                    <a:bodyPr/>
                    <a:lstStyle/>
                    <a:p>
                      <a:pPr algn="ctr">
                        <a:spcAft>
                          <a:spcPts val="0"/>
                        </a:spcAft>
                      </a:pPr>
                      <a:r>
                        <a:rPr lang="en-GB" sz="1800" b="1" dirty="0">
                          <a:latin typeface="Times New Roman"/>
                          <a:ea typeface="Times New Roman"/>
                          <a:cs typeface="Times New Roman"/>
                        </a:rPr>
                        <a:t>Activity</a:t>
                      </a:r>
                      <a:endParaRPr lang="en-GB" sz="1800" dirty="0">
                        <a:latin typeface="Times New Roman"/>
                        <a:ea typeface="Times New Roman"/>
                        <a:cs typeface="Times New Roman"/>
                      </a:endParaRPr>
                    </a:p>
                  </a:txBody>
                  <a:tcPr marL="68580" marR="68580" marT="0" marB="0"/>
                </a:tc>
                <a:tc>
                  <a:txBody>
                    <a:bodyPr/>
                    <a:lstStyle/>
                    <a:p>
                      <a:r>
                        <a:rPr lang="en-GB" sz="1800" dirty="0" smtClean="0"/>
                        <a:t>cost driver rate </a:t>
                      </a:r>
                      <a:endParaRPr lang="en-GB" dirty="0"/>
                    </a:p>
                  </a:txBody>
                  <a:tcPr/>
                </a:tc>
                <a:tc>
                  <a:txBody>
                    <a:bodyPr/>
                    <a:lstStyle/>
                    <a:p>
                      <a:endParaRPr lang="en-GB" dirty="0"/>
                    </a:p>
                  </a:txBody>
                  <a:tcPr/>
                </a:tc>
                <a:tc>
                  <a:txBody>
                    <a:bodyPr/>
                    <a:lstStyle/>
                    <a:p>
                      <a:r>
                        <a:rPr lang="en-GB" sz="1800" dirty="0" smtClean="0"/>
                        <a:t>No of drivers consumed </a:t>
                      </a:r>
                      <a:endParaRPr lang="en-GB" dirty="0"/>
                    </a:p>
                  </a:txBody>
                  <a:tcPr/>
                </a:tc>
                <a:tc>
                  <a:txBody>
                    <a:bodyPr/>
                    <a:lstStyle/>
                    <a:p>
                      <a:endParaRPr lang="en-GB" dirty="0"/>
                    </a:p>
                  </a:txBody>
                  <a:tcPr/>
                </a:tc>
                <a:tc>
                  <a:txBody>
                    <a:bodyPr/>
                    <a:lstStyle/>
                    <a:p>
                      <a:r>
                        <a:rPr lang="en-GB" sz="1800" dirty="0" smtClean="0"/>
                        <a:t>Cost per cost driver</a:t>
                      </a:r>
                      <a:endParaRPr lang="en-GB" dirty="0"/>
                    </a:p>
                  </a:txBody>
                  <a:tcPr/>
                </a:tc>
              </a:tr>
              <a:tr h="370840">
                <a:tc>
                  <a:txBody>
                    <a:bodyPr/>
                    <a:lstStyle/>
                    <a:p>
                      <a:pPr algn="ctr"/>
                      <a:r>
                        <a:rPr lang="en-GB" sz="1500" dirty="0" smtClean="0"/>
                        <a:t>Machinery</a:t>
                      </a:r>
                      <a:endParaRPr lang="en-GB" sz="1500" dirty="0"/>
                    </a:p>
                  </a:txBody>
                  <a:tcPr/>
                </a:tc>
                <a:tc>
                  <a:txBody>
                    <a:bodyPr/>
                    <a:lstStyle/>
                    <a:p>
                      <a:pPr algn="ctr"/>
                      <a:r>
                        <a:rPr lang="en-GB" dirty="0" smtClean="0"/>
                        <a:t>15</a:t>
                      </a:r>
                      <a:endParaRPr lang="en-GB" dirty="0"/>
                    </a:p>
                  </a:txBody>
                  <a:tcPr/>
                </a:tc>
                <a:tc>
                  <a:txBody>
                    <a:bodyPr/>
                    <a:lstStyle/>
                    <a:p>
                      <a:pPr algn="ctr"/>
                      <a:r>
                        <a:rPr lang="en-GB" smtClean="0"/>
                        <a:t>x</a:t>
                      </a:r>
                      <a:endParaRPr lang="en-GB" dirty="0"/>
                    </a:p>
                  </a:txBody>
                  <a:tcPr/>
                </a:tc>
                <a:tc>
                  <a:txBody>
                    <a:bodyPr/>
                    <a:lstStyle/>
                    <a:p>
                      <a:pPr algn="ctr"/>
                      <a:r>
                        <a:rPr lang="en-GB" dirty="0" smtClean="0"/>
                        <a:t>400</a:t>
                      </a:r>
                      <a:endParaRPr lang="en-GB" dirty="0"/>
                    </a:p>
                  </a:txBody>
                  <a:tcPr/>
                </a:tc>
                <a:tc>
                  <a:txBody>
                    <a:bodyPr/>
                    <a:lstStyle/>
                    <a:p>
                      <a:pPr algn="ctr"/>
                      <a:r>
                        <a:rPr lang="en-GB" dirty="0" smtClean="0"/>
                        <a:t>=</a:t>
                      </a:r>
                      <a:endParaRPr lang="en-GB" dirty="0"/>
                    </a:p>
                  </a:txBody>
                  <a:tcPr/>
                </a:tc>
                <a:tc>
                  <a:txBody>
                    <a:bodyPr/>
                    <a:lstStyle/>
                    <a:p>
                      <a:pPr algn="ctr"/>
                      <a:r>
                        <a:rPr lang="en-GB" dirty="0" smtClean="0"/>
                        <a:t>6000</a:t>
                      </a:r>
                      <a:endParaRPr lang="en-GB" dirty="0"/>
                    </a:p>
                  </a:txBody>
                  <a:tcPr/>
                </a:tc>
              </a:tr>
              <a:tr h="370840">
                <a:tc>
                  <a:txBody>
                    <a:bodyPr/>
                    <a:lstStyle/>
                    <a:p>
                      <a:pPr algn="ctr"/>
                      <a:r>
                        <a:rPr lang="en-GB" sz="1500" dirty="0" smtClean="0"/>
                        <a:t>Set-up</a:t>
                      </a:r>
                      <a:endParaRPr lang="en-GB" sz="1500" dirty="0"/>
                    </a:p>
                  </a:txBody>
                  <a:tcPr/>
                </a:tc>
                <a:tc>
                  <a:txBody>
                    <a:bodyPr/>
                    <a:lstStyle/>
                    <a:p>
                      <a:pPr algn="ctr"/>
                      <a:r>
                        <a:rPr lang="en-GB" dirty="0" smtClean="0"/>
                        <a:t>40</a:t>
                      </a:r>
                      <a:endParaRPr lang="en-GB" dirty="0"/>
                    </a:p>
                  </a:txBody>
                  <a:tcPr/>
                </a:tc>
                <a:tc>
                  <a:txBody>
                    <a:bodyPr/>
                    <a:lstStyle/>
                    <a:p>
                      <a:pPr algn="ctr"/>
                      <a:r>
                        <a:rPr lang="en-GB" dirty="0" smtClean="0"/>
                        <a:t>x</a:t>
                      </a:r>
                      <a:endParaRPr lang="en-GB" dirty="0"/>
                    </a:p>
                  </a:txBody>
                  <a:tcPr/>
                </a:tc>
                <a:tc>
                  <a:txBody>
                    <a:bodyPr/>
                    <a:lstStyle/>
                    <a:p>
                      <a:pPr algn="ctr"/>
                      <a:r>
                        <a:rPr lang="en-GB" dirty="0" smtClean="0"/>
                        <a:t>80</a:t>
                      </a:r>
                      <a:endParaRPr lang="en-GB" dirty="0"/>
                    </a:p>
                  </a:txBody>
                  <a:tcPr/>
                </a:tc>
                <a:tc>
                  <a:txBody>
                    <a:bodyPr/>
                    <a:lstStyle/>
                    <a:p>
                      <a:pPr algn="ctr"/>
                      <a:r>
                        <a:rPr lang="en-GB" dirty="0" smtClean="0"/>
                        <a:t>=</a:t>
                      </a:r>
                      <a:endParaRPr lang="en-GB" dirty="0"/>
                    </a:p>
                  </a:txBody>
                  <a:tcPr/>
                </a:tc>
                <a:tc>
                  <a:txBody>
                    <a:bodyPr/>
                    <a:lstStyle/>
                    <a:p>
                      <a:pPr algn="ctr"/>
                      <a:r>
                        <a:rPr lang="en-GB" dirty="0" smtClean="0"/>
                        <a:t>3200</a:t>
                      </a:r>
                      <a:endParaRPr lang="en-GB" dirty="0"/>
                    </a:p>
                  </a:txBody>
                  <a:tcPr/>
                </a:tc>
              </a:tr>
              <a:tr h="370840">
                <a:tc>
                  <a:txBody>
                    <a:bodyPr/>
                    <a:lstStyle/>
                    <a:p>
                      <a:pPr algn="ctr"/>
                      <a:r>
                        <a:rPr lang="en-US" altLang="zh-TW" sz="1500" dirty="0" smtClean="0"/>
                        <a:t>handling</a:t>
                      </a:r>
                      <a:endParaRPr lang="en-GB" sz="1500" dirty="0"/>
                    </a:p>
                  </a:txBody>
                  <a:tcPr/>
                </a:tc>
                <a:tc>
                  <a:txBody>
                    <a:bodyPr/>
                    <a:lstStyle/>
                    <a:p>
                      <a:pPr algn="ctr"/>
                      <a:r>
                        <a:rPr lang="en-GB" dirty="0" smtClean="0"/>
                        <a:t>300</a:t>
                      </a:r>
                      <a:endParaRPr lang="en-GB" dirty="0"/>
                    </a:p>
                  </a:txBody>
                  <a:tcPr/>
                </a:tc>
                <a:tc>
                  <a:txBody>
                    <a:bodyPr/>
                    <a:lstStyle/>
                    <a:p>
                      <a:pPr algn="ctr"/>
                      <a:r>
                        <a:rPr lang="en-GB" dirty="0" smtClean="0"/>
                        <a:t>x</a:t>
                      </a:r>
                      <a:endParaRPr lang="en-GB" dirty="0"/>
                    </a:p>
                  </a:txBody>
                  <a:tcPr/>
                </a:tc>
                <a:tc>
                  <a:txBody>
                    <a:bodyPr/>
                    <a:lstStyle/>
                    <a:p>
                      <a:pPr algn="ctr"/>
                      <a:r>
                        <a:rPr lang="en-GB" dirty="0" smtClean="0"/>
                        <a:t>4</a:t>
                      </a:r>
                      <a:endParaRPr lang="en-GB" dirty="0"/>
                    </a:p>
                  </a:txBody>
                  <a:tcPr/>
                </a:tc>
                <a:tc>
                  <a:txBody>
                    <a:bodyPr/>
                    <a:lstStyle/>
                    <a:p>
                      <a:pPr algn="ctr"/>
                      <a:r>
                        <a:rPr lang="en-GB" dirty="0" smtClean="0"/>
                        <a:t>=</a:t>
                      </a:r>
                      <a:endParaRPr lang="en-GB" dirty="0"/>
                    </a:p>
                  </a:txBody>
                  <a:tcPr/>
                </a:tc>
                <a:tc>
                  <a:txBody>
                    <a:bodyPr/>
                    <a:lstStyle/>
                    <a:p>
                      <a:pPr algn="ctr"/>
                      <a:r>
                        <a:rPr lang="en-GB" dirty="0" smtClean="0"/>
                        <a:t>1200</a:t>
                      </a:r>
                      <a:endParaRPr lang="en-GB" dirty="0"/>
                    </a:p>
                  </a:txBody>
                  <a:tcPr/>
                </a:tc>
              </a:tr>
              <a:tr h="370840">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GB" dirty="0" smtClean="0"/>
                        <a:t>Allocated overhead cost</a:t>
                      </a:r>
                    </a:p>
                    <a:p>
                      <a:pPr algn="ctr"/>
                      <a:endParaRPr lang="en-GB" dirty="0"/>
                    </a:p>
                  </a:txBody>
                  <a:tcPr/>
                </a:tc>
                <a:tc>
                  <a:txBody>
                    <a:bodyPr/>
                    <a:lstStyle/>
                    <a:p>
                      <a:pPr algn="ctr"/>
                      <a:endParaRPr lang="en-GB" dirty="0"/>
                    </a:p>
                  </a:txBody>
                  <a:tcPr/>
                </a:tc>
                <a:tc>
                  <a:txBody>
                    <a:bodyPr/>
                    <a:lstStyle/>
                    <a:p>
                      <a:pPr algn="ctr"/>
                      <a:endParaRPr lang="en-GB"/>
                    </a:p>
                  </a:txBody>
                  <a:tcPr/>
                </a:tc>
                <a:tc>
                  <a:txBody>
                    <a:bodyPr/>
                    <a:lstStyle/>
                    <a:p>
                      <a:pPr algn="ctr"/>
                      <a:endParaRPr lang="en-GB"/>
                    </a:p>
                  </a:txBody>
                  <a:tcPr/>
                </a:tc>
                <a:tc>
                  <a:txBody>
                    <a:bodyPr/>
                    <a:lstStyle/>
                    <a:p>
                      <a:pPr algn="ctr"/>
                      <a:endParaRPr lang="en-GB" dirty="0"/>
                    </a:p>
                  </a:txBody>
                  <a:tcPr/>
                </a:tc>
                <a:tc>
                  <a:txBody>
                    <a:bodyPr/>
                    <a:lstStyle/>
                    <a:p>
                      <a:pPr algn="ctr"/>
                      <a:r>
                        <a:rPr lang="en-GB" dirty="0" smtClean="0"/>
                        <a:t>Total 10,400 ÷ 100 unites = 104 per unites</a:t>
                      </a:r>
                      <a:endParaRPr lang="en-GB" dirty="0"/>
                    </a:p>
                  </a:txBody>
                  <a:tcPr/>
                </a:tc>
              </a:tr>
            </a:tbl>
          </a:graphicData>
        </a:graphic>
      </p:graphicFrame>
      <p:sp>
        <p:nvSpPr>
          <p:cNvPr id="3" name="Title 2"/>
          <p:cNvSpPr>
            <a:spLocks noGrp="1"/>
          </p:cNvSpPr>
          <p:nvPr>
            <p:ph type="title"/>
          </p:nvPr>
        </p:nvSpPr>
        <p:spPr/>
        <p:txBody>
          <a:bodyPr/>
          <a:lstStyle/>
          <a:p>
            <a:r>
              <a:rPr lang="en-GB" dirty="0" smtClean="0"/>
              <a:t>Product A</a:t>
            </a:r>
            <a:endParaRPr lang="en-GB" dirty="0"/>
          </a:p>
        </p:txBody>
      </p:sp>
    </p:spTree>
    <p:extLst>
      <p:ext uri="{BB962C8B-B14F-4D97-AF65-F5344CB8AC3E}">
        <p14:creationId xmlns:p14="http://schemas.microsoft.com/office/powerpoint/2010/main" val="7533158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84000" y="1260001"/>
            <a:ext cx="8424000" cy="4506815"/>
          </a:xfrm>
        </p:spPr>
        <p:txBody>
          <a:bodyPr>
            <a:normAutofit fontScale="92500" lnSpcReduction="20000"/>
          </a:bodyPr>
          <a:lstStyle/>
          <a:p>
            <a:r>
              <a:rPr lang="en-GB" dirty="0" smtClean="0"/>
              <a:t>Total cost per unit = direct material cost + direct </a:t>
            </a:r>
            <a:r>
              <a:rPr lang="en-US" altLang="zh-TW" dirty="0" err="1" smtClean="0"/>
              <a:t>Labour</a:t>
            </a:r>
            <a:r>
              <a:rPr lang="en-US" altLang="zh-TW" dirty="0" smtClean="0"/>
              <a:t> cost + allocated overhead cost</a:t>
            </a:r>
          </a:p>
          <a:p>
            <a:endParaRPr lang="en-US" dirty="0" smtClean="0"/>
          </a:p>
          <a:p>
            <a:endParaRPr lang="en-US" dirty="0" smtClean="0"/>
          </a:p>
          <a:p>
            <a:r>
              <a:rPr lang="en-US" dirty="0" smtClean="0"/>
              <a:t>A= 130 + 100 +310 = £540 </a:t>
            </a:r>
          </a:p>
          <a:p>
            <a:r>
              <a:rPr lang="en-US" dirty="0" smtClean="0"/>
              <a:t>B= 130 + 100 + 104 = £334</a:t>
            </a:r>
          </a:p>
          <a:p>
            <a:endParaRPr lang="en-US" dirty="0"/>
          </a:p>
          <a:p>
            <a:r>
              <a:rPr lang="en-US" dirty="0" smtClean="0"/>
              <a:t>Under the Traditional system the total </a:t>
            </a:r>
            <a:r>
              <a:rPr lang="en-US" altLang="zh-TW" b="1" dirty="0" smtClean="0">
                <a:solidFill>
                  <a:srgbClr val="C00000"/>
                </a:solidFill>
              </a:rPr>
              <a:t>Product </a:t>
            </a:r>
            <a:r>
              <a:rPr lang="en-US" altLang="zh-TW" b="1" dirty="0">
                <a:solidFill>
                  <a:srgbClr val="C00000"/>
                </a:solidFill>
              </a:rPr>
              <a:t>cost per unit </a:t>
            </a:r>
            <a:r>
              <a:rPr lang="en-US" dirty="0" smtClean="0"/>
              <a:t>was</a:t>
            </a:r>
          </a:p>
          <a:p>
            <a:r>
              <a:rPr lang="en-US" altLang="zh-TW" b="1" dirty="0">
                <a:solidFill>
                  <a:srgbClr val="C00000"/>
                </a:solidFill>
              </a:rPr>
              <a:t>	</a:t>
            </a:r>
            <a:r>
              <a:rPr lang="en-US" altLang="zh-TW" b="1" dirty="0" smtClean="0">
                <a:solidFill>
                  <a:srgbClr val="C00000"/>
                </a:solidFill>
              </a:rPr>
              <a:t>  </a:t>
            </a:r>
            <a:r>
              <a:rPr lang="en-US" altLang="zh-TW" b="1" dirty="0" smtClean="0">
                <a:solidFill>
                  <a:srgbClr val="C00000"/>
                </a:solidFill>
              </a:rPr>
              <a:t>(A)  </a:t>
            </a:r>
            <a:r>
              <a:rPr lang="en-US" altLang="zh-TW" b="1" dirty="0">
                <a:solidFill>
                  <a:srgbClr val="C00000"/>
                </a:solidFill>
              </a:rPr>
              <a:t>£353		</a:t>
            </a:r>
            <a:endParaRPr lang="en-US" altLang="zh-TW" b="1" dirty="0" smtClean="0">
              <a:solidFill>
                <a:srgbClr val="C00000"/>
              </a:solidFill>
            </a:endParaRPr>
          </a:p>
          <a:p>
            <a:r>
              <a:rPr lang="en-US" altLang="zh-TW" b="1" dirty="0">
                <a:solidFill>
                  <a:srgbClr val="C00000"/>
                </a:solidFill>
              </a:rPr>
              <a:t> </a:t>
            </a:r>
            <a:r>
              <a:rPr lang="en-US" altLang="zh-TW" b="1" dirty="0" smtClean="0">
                <a:solidFill>
                  <a:srgbClr val="C00000"/>
                </a:solidFill>
              </a:rPr>
              <a:t>          (B) £353</a:t>
            </a:r>
            <a:endParaRPr lang="en-US" altLang="zh-TW" b="1" dirty="0">
              <a:solidFill>
                <a:srgbClr val="C00000"/>
              </a:solidFill>
            </a:endParaRPr>
          </a:p>
          <a:p>
            <a:endParaRPr lang="en-GB" dirty="0" smtClean="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87697560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448800" y="6416676"/>
            <a:ext cx="762000" cy="365125"/>
          </a:xfrm>
        </p:spPr>
        <p:txBody>
          <a:bodyPr vert="horz" lIns="0" tIns="45720" rIns="0" bIns="45720" rtlCol="0" anchor="ctr"/>
          <a:lstStyle/>
          <a:p>
            <a:pPr>
              <a:defRPr/>
            </a:pPr>
            <a:fld id="{84B4E385-0825-4D1A-98AA-BF546F3EFED5}" type="slidenum">
              <a:rPr lang="en-GB">
                <a:solidFill>
                  <a:schemeClr val="tx1">
                    <a:shade val="50000"/>
                  </a:schemeClr>
                </a:solidFill>
                <a:latin typeface="Times New Roman" pitchFamily="18" charset="0"/>
              </a:rPr>
              <a:pPr>
                <a:defRPr/>
              </a:pPr>
              <a:t>24</a:t>
            </a:fld>
            <a:endParaRPr lang="en-GB">
              <a:solidFill>
                <a:schemeClr val="tx1">
                  <a:shade val="50000"/>
                </a:schemeClr>
              </a:solidFill>
              <a:latin typeface="Times New Roman" pitchFamily="18" charset="0"/>
            </a:endParaRPr>
          </a:p>
        </p:txBody>
      </p:sp>
      <p:sp>
        <p:nvSpPr>
          <p:cNvPr id="2" name="Title 1"/>
          <p:cNvSpPr>
            <a:spLocks noGrp="1"/>
          </p:cNvSpPr>
          <p:nvPr>
            <p:ph type="title" idx="4294967295"/>
          </p:nvPr>
        </p:nvSpPr>
        <p:spPr>
          <a:xfrm>
            <a:off x="1524000" y="274638"/>
            <a:ext cx="8229600" cy="1143000"/>
          </a:xfrm>
        </p:spPr>
        <p:txBody>
          <a:bodyPr>
            <a:noAutofit/>
            <a:scene3d>
              <a:camera prst="orthographicFront"/>
              <a:lightRig rig="soft" dir="t">
                <a:rot lat="0" lon="0" rev="16800000"/>
              </a:lightRig>
            </a:scene3d>
            <a:sp3d prstMaterial="softEdge">
              <a:bevelT w="38100" h="38100"/>
            </a:sp3d>
          </a:bodyPr>
          <a:lstStyle/>
          <a:p>
            <a:pPr algn="ctr">
              <a:defRPr/>
            </a:pPr>
            <a:r>
              <a:rPr lang="en-GB" sz="3600" dirty="0">
                <a:ln w="6350">
                  <a:noFill/>
                </a:ln>
                <a:solidFill>
                  <a:srgbClr val="FF0000"/>
                </a:solidFill>
                <a:effectLst>
                  <a:outerShdw blurRad="114300" dist="101600" dir="2700000" algn="tl" rotWithShape="0">
                    <a:srgbClr val="000000">
                      <a:alpha val="40000"/>
                    </a:srgbClr>
                  </a:outerShdw>
                </a:effectLst>
              </a:rPr>
              <a:t>Activity-Based Customer Costing</a:t>
            </a:r>
          </a:p>
        </p:txBody>
      </p:sp>
      <p:sp>
        <p:nvSpPr>
          <p:cNvPr id="39940" name="Content Placeholder 2"/>
          <p:cNvSpPr>
            <a:spLocks noGrp="1"/>
          </p:cNvSpPr>
          <p:nvPr>
            <p:ph idx="4294967295"/>
          </p:nvPr>
        </p:nvSpPr>
        <p:spPr>
          <a:xfrm>
            <a:off x="2438400" y="1357313"/>
            <a:ext cx="8229600" cy="4572000"/>
          </a:xfrm>
        </p:spPr>
        <p:txBody>
          <a:bodyPr/>
          <a:lstStyle/>
          <a:p>
            <a:pPr eaLnBrk="1" hangingPunct="1"/>
            <a:r>
              <a:rPr lang="en-GB" sz="2400" dirty="0"/>
              <a:t>ABC is usually used to improve product costing accuracy by tracing activity costs to the products.</a:t>
            </a:r>
          </a:p>
          <a:p>
            <a:pPr eaLnBrk="1" hangingPunct="1"/>
            <a:r>
              <a:rPr lang="en-GB" sz="2400" dirty="0"/>
              <a:t>ABC can also be used to accurately determine the costs of customers and suppliers, which could prove to be vital information.</a:t>
            </a:r>
          </a:p>
          <a:p>
            <a:pPr eaLnBrk="1" hangingPunct="1"/>
            <a:r>
              <a:rPr lang="en-GB" sz="2400" dirty="0"/>
              <a:t>LSI Logic, a semiconductor producer, found that 10% of its customers generated about 90% of its profits; and that it was losing money on about 50% of its customers.</a:t>
            </a:r>
          </a:p>
          <a:p>
            <a:pPr eaLnBrk="1" hangingPunct="1"/>
            <a:r>
              <a:rPr lang="en-GB" sz="2400" dirty="0"/>
              <a:t>LSI Logic used this information and tripled its profits! How? Explain.</a:t>
            </a:r>
          </a:p>
          <a:p>
            <a:pPr eaLnBrk="1" hangingPunct="1"/>
            <a:endParaRPr lang="en-GB" sz="2400" dirty="0"/>
          </a:p>
        </p:txBody>
      </p:sp>
    </p:spTree>
    <p:extLst>
      <p:ext uri="{BB962C8B-B14F-4D97-AF65-F5344CB8AC3E}">
        <p14:creationId xmlns:p14="http://schemas.microsoft.com/office/powerpoint/2010/main" val="26296586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US" smtClean="0"/>
              <a:t>Additional Uses of ABC</a:t>
            </a:r>
          </a:p>
        </p:txBody>
      </p:sp>
      <p:sp>
        <p:nvSpPr>
          <p:cNvPr id="3" name="Content Placeholder 2"/>
          <p:cNvSpPr>
            <a:spLocks noGrp="1"/>
          </p:cNvSpPr>
          <p:nvPr>
            <p:ph idx="1"/>
          </p:nvPr>
        </p:nvSpPr>
        <p:spPr/>
        <p:txBody>
          <a:bodyPr/>
          <a:lstStyle/>
          <a:p>
            <a:pPr eaLnBrk="1" hangingPunct="1"/>
            <a:r>
              <a:rPr lang="en-US" dirty="0" smtClean="0"/>
              <a:t>Activity Based Management (ABM)</a:t>
            </a:r>
          </a:p>
          <a:p>
            <a:pPr lvl="1" eaLnBrk="1" hangingPunct="1"/>
            <a:r>
              <a:rPr lang="en-US" dirty="0" smtClean="0"/>
              <a:t>Extends the use of ABC from product costing to a comprehensive management tool that focuses on reducing costs and improving processes and decision making.</a:t>
            </a:r>
          </a:p>
        </p:txBody>
      </p:sp>
      <p:pic>
        <p:nvPicPr>
          <p:cNvPr id="8195" name="Picture 3" descr="C:\Documents and Settings\remcdermott\Local Settings\Temporary Internet Files\Content.IE5\RERSCISD\MCBD07686_0000[1].wmf"/>
          <p:cNvPicPr>
            <a:picLocks noChangeAspect="1" noChangeArrowheads="1"/>
          </p:cNvPicPr>
          <p:nvPr/>
        </p:nvPicPr>
        <p:blipFill>
          <a:blip r:embed="rId3" cstate="print"/>
          <a:srcRect/>
          <a:stretch>
            <a:fillRect/>
          </a:stretch>
        </p:blipFill>
        <p:spPr bwMode="auto">
          <a:xfrm>
            <a:off x="5715000" y="3951289"/>
            <a:ext cx="1447800" cy="2217737"/>
          </a:xfrm>
          <a:prstGeom prst="rect">
            <a:avLst/>
          </a:prstGeom>
          <a:noFill/>
          <a:ln w="9525">
            <a:noFill/>
            <a:miter lim="800000"/>
            <a:headEnd/>
            <a:tailEnd/>
          </a:ln>
        </p:spPr>
      </p:pic>
    </p:spTree>
    <p:extLst>
      <p:ext uri="{BB962C8B-B14F-4D97-AF65-F5344CB8AC3E}">
        <p14:creationId xmlns:p14="http://schemas.microsoft.com/office/powerpoint/2010/main" val="964723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195"/>
                                        </p:tgtEl>
                                        <p:attrNameLst>
                                          <p:attrName>style.visibility</p:attrName>
                                        </p:attrNameLst>
                                      </p:cBhvr>
                                      <p:to>
                                        <p:strVal val="visible"/>
                                      </p:to>
                                    </p:set>
                                    <p:animEffect transition="in" filter="dissolve">
                                      <p:cBhvr>
                                        <p:cTn id="17" dur="500"/>
                                        <p:tgtEl>
                                          <p:spTgt spid="8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US" smtClean="0"/>
              <a:t>ABM</a:t>
            </a:r>
          </a:p>
        </p:txBody>
      </p:sp>
      <p:sp>
        <p:nvSpPr>
          <p:cNvPr id="3" name="Content Placeholder 2"/>
          <p:cNvSpPr>
            <a:spLocks noGrp="1"/>
          </p:cNvSpPr>
          <p:nvPr>
            <p:ph idx="1"/>
          </p:nvPr>
        </p:nvSpPr>
        <p:spPr/>
        <p:txBody>
          <a:bodyPr/>
          <a:lstStyle/>
          <a:p>
            <a:pPr eaLnBrk="1" hangingPunct="1"/>
            <a:r>
              <a:rPr lang="en-US" smtClean="0"/>
              <a:t>ABM classifies all activities as value-added or non-value-added.</a:t>
            </a:r>
          </a:p>
          <a:p>
            <a:pPr lvl="1" eaLnBrk="1" hangingPunct="1"/>
            <a:r>
              <a:rPr lang="en-US" smtClean="0"/>
              <a:t>Value-added activities increase the worth of a product or service to the customer.</a:t>
            </a:r>
          </a:p>
          <a:p>
            <a:pPr lvl="2" eaLnBrk="1" hangingPunct="1"/>
            <a:r>
              <a:rPr lang="en-US" smtClean="0"/>
              <a:t>Example:  Addition of a sun roof to an automobile.</a:t>
            </a:r>
          </a:p>
          <a:p>
            <a:pPr lvl="1" eaLnBrk="1" hangingPunct="1"/>
            <a:r>
              <a:rPr lang="en-US" smtClean="0"/>
              <a:t>Non-value added activities don’t.</a:t>
            </a:r>
          </a:p>
          <a:p>
            <a:pPr lvl="2" eaLnBrk="1" hangingPunct="1"/>
            <a:r>
              <a:rPr lang="en-US" smtClean="0"/>
              <a:t>Example:  The cost of moving or storing the product prior to sale.</a:t>
            </a:r>
          </a:p>
        </p:txBody>
      </p:sp>
    </p:spTree>
    <p:extLst>
      <p:ext uri="{BB962C8B-B14F-4D97-AF65-F5344CB8AC3E}">
        <p14:creationId xmlns:p14="http://schemas.microsoft.com/office/powerpoint/2010/main" val="18409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US" smtClean="0"/>
              <a:t>The Objective of ABM . . .</a:t>
            </a:r>
          </a:p>
        </p:txBody>
      </p:sp>
      <p:sp>
        <p:nvSpPr>
          <p:cNvPr id="3" name="Content Placeholder 2"/>
          <p:cNvSpPr>
            <a:spLocks noGrp="1"/>
          </p:cNvSpPr>
          <p:nvPr>
            <p:ph idx="1"/>
          </p:nvPr>
        </p:nvSpPr>
        <p:spPr/>
        <p:txBody>
          <a:bodyPr/>
          <a:lstStyle/>
          <a:p>
            <a:pPr eaLnBrk="1" hangingPunct="1"/>
            <a:r>
              <a:rPr lang="en-US" smtClean="0"/>
              <a:t>To reduce or eliminate non-value related activities (and therefore costs).</a:t>
            </a:r>
          </a:p>
          <a:p>
            <a:pPr eaLnBrk="1" hangingPunct="1"/>
            <a:r>
              <a:rPr lang="en-US" smtClean="0"/>
              <a:t>Attention to ABM is a part of </a:t>
            </a:r>
            <a:r>
              <a:rPr lang="en-US" u="sng" smtClean="0"/>
              <a:t>continuous improvement</a:t>
            </a:r>
            <a:r>
              <a:rPr lang="en-US" smtClean="0"/>
              <a:t> of operations and activities.</a:t>
            </a:r>
          </a:p>
        </p:txBody>
      </p:sp>
      <p:pic>
        <p:nvPicPr>
          <p:cNvPr id="9219" name="Picture 3" descr="C:\Documents and Settings\remcdermott\Local Settings\Temporary Internet Files\Content.IE5\0BS23PJE\MCj04136480000[1].wmf"/>
          <p:cNvPicPr>
            <a:picLocks noChangeAspect="1" noChangeArrowheads="1"/>
          </p:cNvPicPr>
          <p:nvPr/>
        </p:nvPicPr>
        <p:blipFill>
          <a:blip r:embed="rId3" cstate="print"/>
          <a:srcRect/>
          <a:stretch>
            <a:fillRect/>
          </a:stretch>
        </p:blipFill>
        <p:spPr bwMode="auto">
          <a:xfrm>
            <a:off x="6781800" y="4038600"/>
            <a:ext cx="2732088" cy="2484438"/>
          </a:xfrm>
          <a:prstGeom prst="rect">
            <a:avLst/>
          </a:prstGeom>
          <a:noFill/>
          <a:ln w="9525">
            <a:noFill/>
            <a:miter lim="800000"/>
            <a:headEnd/>
            <a:tailEnd/>
          </a:ln>
        </p:spPr>
      </p:pic>
    </p:spTree>
    <p:extLst>
      <p:ext uri="{BB962C8B-B14F-4D97-AF65-F5344CB8AC3E}">
        <p14:creationId xmlns:p14="http://schemas.microsoft.com/office/powerpoint/2010/main" val="266739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9219"/>
                                        </p:tgtEl>
                                        <p:attrNameLst>
                                          <p:attrName>style.visibility</p:attrName>
                                        </p:attrNameLst>
                                      </p:cBhvr>
                                      <p:to>
                                        <p:strVal val="visible"/>
                                      </p:to>
                                    </p:set>
                                    <p:animEffect transition="in" filter="dissolve">
                                      <p:cBhvr>
                                        <p:cTn id="19" dur="5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1481138"/>
            <a:ext cx="8229600" cy="4756174"/>
          </a:xfrm>
        </p:spPr>
        <p:txBody>
          <a:bodyPr/>
          <a:lstStyle/>
          <a:p>
            <a:pPr lvl="0"/>
            <a:r>
              <a:rPr lang="en-GB" sz="2000" dirty="0"/>
              <a:t>the high cost of operating an ABC system </a:t>
            </a:r>
          </a:p>
          <a:p>
            <a:pPr lvl="0"/>
            <a:r>
              <a:rPr lang="en-GB" sz="2000" dirty="0"/>
              <a:t>the lack of a “champion” and top management support to promote ABC</a:t>
            </a:r>
          </a:p>
          <a:p>
            <a:pPr lvl="0"/>
            <a:r>
              <a:rPr lang="en-GB" sz="2000" dirty="0"/>
              <a:t>the lack of sufficient employees with the necessary expertise </a:t>
            </a:r>
          </a:p>
          <a:p>
            <a:pPr lvl="0"/>
            <a:r>
              <a:rPr lang="en-GB" sz="2000" dirty="0"/>
              <a:t>the resources required to set up an ABC system may not be available</a:t>
            </a:r>
          </a:p>
          <a:p>
            <a:pPr lvl="0"/>
            <a:r>
              <a:rPr lang="en-GB" sz="2000" dirty="0"/>
              <a:t>difficulty in replacing existing systems that have become embedded in the organisation and resistance to change by employees</a:t>
            </a:r>
          </a:p>
          <a:p>
            <a:pPr lvl="0"/>
            <a:r>
              <a:rPr lang="en-GB" sz="2000" dirty="0"/>
              <a:t>employee hostility if it is viewed purely as a cost reduction technique that will be accompanied by redundancies</a:t>
            </a:r>
          </a:p>
          <a:p>
            <a:pPr lvl="0"/>
            <a:r>
              <a:rPr lang="en-GB" sz="2000" dirty="0"/>
              <a:t>a low proportion of costs that can be more effectively controlled and assigned to cost objects using ABC techniques</a:t>
            </a:r>
            <a:r>
              <a:rPr lang="en-GB" sz="2000" b="1" dirty="0"/>
              <a:t>. </a:t>
            </a:r>
            <a:endParaRPr lang="en-GB" sz="2000" dirty="0"/>
          </a:p>
          <a:p>
            <a:endParaRPr lang="en-GB" dirty="0"/>
          </a:p>
        </p:txBody>
      </p:sp>
      <p:sp>
        <p:nvSpPr>
          <p:cNvPr id="3" name="Title 2"/>
          <p:cNvSpPr>
            <a:spLocks noGrp="1"/>
          </p:cNvSpPr>
          <p:nvPr>
            <p:ph type="title"/>
          </p:nvPr>
        </p:nvSpPr>
        <p:spPr/>
        <p:txBody>
          <a:bodyPr>
            <a:normAutofit/>
          </a:bodyPr>
          <a:lstStyle/>
          <a:p>
            <a:r>
              <a:rPr lang="en-GB" dirty="0" smtClean="0"/>
              <a:t>Companies may decide not to apply ABC</a:t>
            </a:r>
            <a:endParaRPr lang="en-GB" dirty="0"/>
          </a:p>
        </p:txBody>
      </p:sp>
    </p:spTree>
    <p:extLst>
      <p:ext uri="{BB962C8B-B14F-4D97-AF65-F5344CB8AC3E}">
        <p14:creationId xmlns:p14="http://schemas.microsoft.com/office/powerpoint/2010/main" val="223757538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9" name="Rectangle 3"/>
          <p:cNvSpPr>
            <a:spLocks noGrp="1" noChangeArrowheads="1"/>
          </p:cNvSpPr>
          <p:nvPr>
            <p:ph idx="1"/>
          </p:nvPr>
        </p:nvSpPr>
        <p:spPr/>
        <p:txBody>
          <a:bodyPr>
            <a:normAutofit/>
          </a:bodyPr>
          <a:lstStyle/>
          <a:p>
            <a:pPr marL="365760" indent="-256032">
              <a:buFont typeface="Wingdings 3"/>
              <a:buChar char=""/>
              <a:defRPr/>
            </a:pPr>
            <a:r>
              <a:rPr lang="en-GB" dirty="0"/>
              <a:t>ABC unit costs must be used with care —They can suggest</a:t>
            </a:r>
            <a:r>
              <a:rPr lang="en-US" dirty="0"/>
              <a:t> </a:t>
            </a:r>
            <a:r>
              <a:rPr lang="en-GB" dirty="0"/>
              <a:t>an inappropriate degree of variability</a:t>
            </a:r>
            <a:r>
              <a:rPr lang="en-GB" dirty="0"/>
              <a:t>.</a:t>
            </a:r>
          </a:p>
          <a:p>
            <a:pPr marL="365760" indent="-256032">
              <a:buNone/>
              <a:defRPr/>
            </a:pPr>
            <a:endParaRPr lang="en-GB" dirty="0"/>
          </a:p>
          <a:p>
            <a:pPr marL="365760" indent="-256032">
              <a:buFont typeface="Wingdings 3"/>
              <a:buChar char=""/>
              <a:defRPr/>
            </a:pPr>
            <a:r>
              <a:rPr lang="en-GB" dirty="0"/>
              <a:t>The </a:t>
            </a:r>
            <a:r>
              <a:rPr lang="en-GB" dirty="0"/>
              <a:t>concept of unused capacity within the resource</a:t>
            </a:r>
            <a:r>
              <a:rPr lang="en-US" dirty="0"/>
              <a:t> </a:t>
            </a:r>
            <a:r>
              <a:rPr lang="en-GB" dirty="0"/>
              <a:t>consumption model is questionable for physical resources</a:t>
            </a:r>
            <a:r>
              <a:rPr lang="en-GB" dirty="0"/>
              <a:t>.</a:t>
            </a:r>
          </a:p>
          <a:p>
            <a:pPr marL="365760" indent="-256032">
              <a:buNone/>
              <a:defRPr/>
            </a:pPr>
            <a:endParaRPr lang="en-GB" dirty="0"/>
          </a:p>
          <a:p>
            <a:pPr marL="365760" indent="-256032">
              <a:buFont typeface="Wingdings 3"/>
              <a:buChar char=""/>
              <a:defRPr/>
            </a:pPr>
            <a:r>
              <a:rPr lang="en-GB" dirty="0"/>
              <a:t>Reported </a:t>
            </a:r>
            <a:r>
              <a:rPr lang="en-GB" dirty="0"/>
              <a:t>costs may not significantly differ from a less</a:t>
            </a:r>
            <a:r>
              <a:rPr lang="en-US" dirty="0"/>
              <a:t> </a:t>
            </a:r>
            <a:r>
              <a:rPr lang="en-GB" dirty="0"/>
              <a:t>costly traditional system if indirect costs are a low</a:t>
            </a:r>
            <a:r>
              <a:rPr lang="en-US" dirty="0"/>
              <a:t> </a:t>
            </a:r>
            <a:r>
              <a:rPr lang="en-GB" dirty="0"/>
              <a:t>proportion of total costs.</a:t>
            </a:r>
          </a:p>
          <a:p>
            <a:pPr marL="365760" indent="-256032">
              <a:buFont typeface="Wingdings 3"/>
              <a:buChar char=""/>
              <a:defRPr/>
            </a:pPr>
            <a:endParaRPr lang="en-GB" dirty="0"/>
          </a:p>
          <a:p>
            <a:pPr marL="365760" indent="-256032">
              <a:buFont typeface="Wingdings 3"/>
              <a:buChar char=""/>
              <a:defRPr/>
            </a:pPr>
            <a:endParaRPr lang="en-GB" dirty="0"/>
          </a:p>
        </p:txBody>
      </p:sp>
      <p:sp>
        <p:nvSpPr>
          <p:cNvPr id="137218" name="Rectangle 2"/>
          <p:cNvSpPr>
            <a:spLocks noGrp="1" noChangeArrowheads="1"/>
          </p:cNvSpPr>
          <p:nvPr>
            <p:ph type="title"/>
          </p:nvPr>
        </p:nvSpPr>
        <p:spPr/>
        <p:txBody>
          <a:bodyPr/>
          <a:lstStyle/>
          <a:p>
            <a:pPr>
              <a:defRPr/>
            </a:pPr>
            <a:r>
              <a:rPr lang="en-GB"/>
              <a:t>Criticisms of ABC</a:t>
            </a:r>
          </a:p>
        </p:txBody>
      </p:sp>
    </p:spTree>
    <p:extLst>
      <p:ext uri="{BB962C8B-B14F-4D97-AF65-F5344CB8AC3E}">
        <p14:creationId xmlns:p14="http://schemas.microsoft.com/office/powerpoint/2010/main" val="270489997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3"/>
          <p:cNvSpPr>
            <a:spLocks noGrp="1" noChangeArrowheads="1"/>
          </p:cNvSpPr>
          <p:nvPr>
            <p:ph idx="1"/>
          </p:nvPr>
        </p:nvSpPr>
        <p:spPr/>
        <p:txBody>
          <a:bodyPr/>
          <a:lstStyle/>
          <a:p>
            <a:pPr eaLnBrk="1" hangingPunct="1"/>
            <a:r>
              <a:rPr lang="en-GB" dirty="0" smtClean="0"/>
              <a:t>Drury, C. (2012) Cost and Management Accounting, 7</a:t>
            </a:r>
            <a:r>
              <a:rPr lang="en-GB" baseline="30000" dirty="0" smtClean="0"/>
              <a:t>th</a:t>
            </a:r>
            <a:r>
              <a:rPr lang="en-GB" dirty="0" smtClean="0"/>
              <a:t> Edition. </a:t>
            </a:r>
            <a:r>
              <a:rPr lang="en-GB" dirty="0" smtClean="0">
                <a:solidFill>
                  <a:srgbClr val="FF0000"/>
                </a:solidFill>
              </a:rPr>
              <a:t>Chapter 12</a:t>
            </a:r>
          </a:p>
          <a:p>
            <a:pPr eaLnBrk="1" hangingPunct="1"/>
            <a:endParaRPr lang="en-GB" dirty="0" smtClean="0"/>
          </a:p>
        </p:txBody>
      </p:sp>
      <p:sp>
        <p:nvSpPr>
          <p:cNvPr id="138242" name="Rectangle 2"/>
          <p:cNvSpPr>
            <a:spLocks noGrp="1" noChangeArrowheads="1"/>
          </p:cNvSpPr>
          <p:nvPr>
            <p:ph type="title"/>
          </p:nvPr>
        </p:nvSpPr>
        <p:spPr/>
        <p:txBody>
          <a:bodyPr/>
          <a:lstStyle/>
          <a:p>
            <a:pPr>
              <a:defRPr/>
            </a:pPr>
            <a:r>
              <a:rPr lang="en-GB"/>
              <a:t>Reading</a:t>
            </a:r>
          </a:p>
        </p:txBody>
      </p:sp>
    </p:spTree>
    <p:extLst>
      <p:ext uri="{BB962C8B-B14F-4D97-AF65-F5344CB8AC3E}">
        <p14:creationId xmlns:p14="http://schemas.microsoft.com/office/powerpoint/2010/main" val="311606118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johnsonem\AppData\Local\Microsoft\Windows\Temporary Internet Files\Content.IE5\2XVYZJ5S\MC90012388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19435" y="530352"/>
            <a:ext cx="3446395" cy="4267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20465955">
            <a:off x="2787987" y="1127082"/>
            <a:ext cx="2438400" cy="1446550"/>
          </a:xfrm>
          <a:prstGeom prst="rect">
            <a:avLst/>
          </a:prstGeom>
          <a:noFill/>
        </p:spPr>
        <p:txBody>
          <a:bodyPr wrap="square" rtlCol="0">
            <a:spAutoFit/>
          </a:bodyPr>
          <a:lstStyle/>
          <a:p>
            <a:pPr algn="ctr"/>
            <a:r>
              <a:rPr lang="en-US" sz="4400" b="1" dirty="0">
                <a:solidFill>
                  <a:schemeClr val="tx2"/>
                </a:solidFill>
                <a:latin typeface="Brush Script MT" pitchFamily="66" charset="0"/>
              </a:rPr>
              <a:t>Thank </a:t>
            </a:r>
            <a:br>
              <a:rPr lang="en-US" sz="4400" b="1" dirty="0">
                <a:solidFill>
                  <a:schemeClr val="tx2"/>
                </a:solidFill>
                <a:latin typeface="Brush Script MT" pitchFamily="66" charset="0"/>
              </a:rPr>
            </a:br>
            <a:r>
              <a:rPr lang="en-US" sz="4400" b="1" dirty="0">
                <a:solidFill>
                  <a:schemeClr val="tx2"/>
                </a:solidFill>
                <a:latin typeface="Brush Script MT" pitchFamily="66" charset="0"/>
              </a:rPr>
              <a:t>you!</a:t>
            </a:r>
            <a:endParaRPr lang="en-US" sz="4400" b="1" dirty="0">
              <a:solidFill>
                <a:schemeClr val="tx2"/>
              </a:solidFill>
              <a:latin typeface="Brush Script MT" pitchFamily="66" charset="0"/>
            </a:endParaRPr>
          </a:p>
        </p:txBody>
      </p:sp>
    </p:spTree>
    <p:extLst>
      <p:ext uri="{BB962C8B-B14F-4D97-AF65-F5344CB8AC3E}">
        <p14:creationId xmlns:p14="http://schemas.microsoft.com/office/powerpoint/2010/main" val="38051752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1713</Words>
  <Application>Microsoft Office PowerPoint</Application>
  <PresentationFormat>Widescreen</PresentationFormat>
  <Paragraphs>410</Paragraphs>
  <Slides>31</Slides>
  <Notes>11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31</vt:i4>
      </vt:variant>
    </vt:vector>
  </HeadingPairs>
  <TitlesOfParts>
    <vt:vector size="44" baseType="lpstr">
      <vt:lpstr>Arial</vt:lpstr>
      <vt:lpstr>Brush Script MT</vt:lpstr>
      <vt:lpstr>Calibri</vt:lpstr>
      <vt:lpstr>Calibri Light</vt:lpstr>
      <vt:lpstr>Cambria Math</vt:lpstr>
      <vt:lpstr>Courier New</vt:lpstr>
      <vt:lpstr>新細明體</vt:lpstr>
      <vt:lpstr>Times New Roman</vt:lpstr>
      <vt:lpstr>Verdana</vt:lpstr>
      <vt:lpstr>Wingdings</vt:lpstr>
      <vt:lpstr>Wingdings 2</vt:lpstr>
      <vt:lpstr>Wingdings 3</vt:lpstr>
      <vt:lpstr>Office Theme</vt:lpstr>
      <vt:lpstr>Activity-Based Costing: </vt:lpstr>
      <vt:lpstr>Learning Outcomes</vt:lpstr>
      <vt:lpstr>Determining Costing per unit...</vt:lpstr>
      <vt:lpstr>Costing Products...</vt:lpstr>
      <vt:lpstr>A Two-Stage Allocation Process (Traditional Costing System)</vt:lpstr>
      <vt:lpstr>PowerPoint Presentation</vt:lpstr>
      <vt:lpstr>Working</vt:lpstr>
      <vt:lpstr>(a) Total Cost per unit based on machine hour</vt:lpstr>
      <vt:lpstr>Limitation of traditional costing</vt:lpstr>
      <vt:lpstr>Traditional Costing: Problems</vt:lpstr>
      <vt:lpstr>The emergence of ABC System</vt:lpstr>
      <vt:lpstr>Activity-Based Costing (ABC)</vt:lpstr>
      <vt:lpstr> ABC System Process </vt:lpstr>
      <vt:lpstr>Designing an ABC System</vt:lpstr>
      <vt:lpstr>Classification of Activities</vt:lpstr>
      <vt:lpstr>Classification of activities    </vt:lpstr>
      <vt:lpstr>Classification of activities contd.</vt:lpstr>
      <vt:lpstr>Exercise 1</vt:lpstr>
      <vt:lpstr>PowerPoint Presentation</vt:lpstr>
      <vt:lpstr>PowerPoint Presentation</vt:lpstr>
      <vt:lpstr>Product A</vt:lpstr>
      <vt:lpstr>Product A</vt:lpstr>
      <vt:lpstr>PowerPoint Presentation</vt:lpstr>
      <vt:lpstr>Activity-Based Customer Costing</vt:lpstr>
      <vt:lpstr>Additional Uses of ABC</vt:lpstr>
      <vt:lpstr>ABM</vt:lpstr>
      <vt:lpstr>The Objective of ABM . . .</vt:lpstr>
      <vt:lpstr>Companies may decide not to apply ABC</vt:lpstr>
      <vt:lpstr>Criticisms of ABC</vt:lpstr>
      <vt:lpstr>Reading</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Activity-Based Costing: </dc:title>
  <dc:creator>isaiah oino</dc:creator>
  <cp:lastModifiedBy>isaiah oino</cp:lastModifiedBy>
  <cp:revision>1</cp:revision>
  <dcterms:created xsi:type="dcterms:W3CDTF">2015-11-05T08:42:33Z</dcterms:created>
  <dcterms:modified xsi:type="dcterms:W3CDTF">2015-11-05T08:42:41Z</dcterms:modified>
</cp:coreProperties>
</file>