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8" r:id="rId10"/>
    <p:sldId id="264" r:id="rId11"/>
    <p:sldId id="265" r:id="rId12"/>
    <p:sldId id="266" r:id="rId13"/>
    <p:sldId id="267"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DD41EB-51B8-4B83-BECA-62C2C7B5CB2F}" v="21" dt="2026-03-02T10:00:28.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720" y="6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349"/>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ra Bi" userId="cc30de07dba9775b" providerId="LiveId" clId="{E8D66CF5-7222-4579-A77D-6355161F2884}"/>
    <pc:docChg chg="undo custSel addSld delSld modSld sldOrd">
      <pc:chgData name="Thara Bi" userId="cc30de07dba9775b" providerId="LiveId" clId="{E8D66CF5-7222-4579-A77D-6355161F2884}" dt="2026-03-06T16:42:17.183" v="434" actId="20577"/>
      <pc:docMkLst>
        <pc:docMk/>
      </pc:docMkLst>
      <pc:sldChg chg="modNotesTx">
        <pc:chgData name="Thara Bi" userId="cc30de07dba9775b" providerId="LiveId" clId="{E8D66CF5-7222-4579-A77D-6355161F2884}" dt="2026-03-02T09:43:12.032" v="343" actId="20577"/>
        <pc:sldMkLst>
          <pc:docMk/>
          <pc:sldMk cId="0" sldId="256"/>
        </pc:sldMkLst>
      </pc:sldChg>
      <pc:sldChg chg="modNotesTx">
        <pc:chgData name="Thara Bi" userId="cc30de07dba9775b" providerId="LiveId" clId="{E8D66CF5-7222-4579-A77D-6355161F2884}" dt="2026-03-02T09:44:39.723" v="345" actId="20577"/>
        <pc:sldMkLst>
          <pc:docMk/>
          <pc:sldMk cId="0" sldId="257"/>
        </pc:sldMkLst>
      </pc:sldChg>
      <pc:sldChg chg="modSp mod modNotesTx">
        <pc:chgData name="Thara Bi" userId="cc30de07dba9775b" providerId="LiveId" clId="{E8D66CF5-7222-4579-A77D-6355161F2884}" dt="2026-03-02T09:52:42.071" v="346" actId="20577"/>
        <pc:sldMkLst>
          <pc:docMk/>
          <pc:sldMk cId="0" sldId="258"/>
        </pc:sldMkLst>
        <pc:spChg chg="mod">
          <ac:chgData name="Thara Bi" userId="cc30de07dba9775b" providerId="LiveId" clId="{E8D66CF5-7222-4579-A77D-6355161F2884}" dt="2026-02-16T23:53:38.366" v="24" actId="20577"/>
          <ac:spMkLst>
            <pc:docMk/>
            <pc:sldMk cId="0" sldId="258"/>
            <ac:spMk id="3" creationId="{00000000-0000-0000-0000-000000000000}"/>
          </ac:spMkLst>
        </pc:spChg>
      </pc:sldChg>
      <pc:sldChg chg="modNotesTx">
        <pc:chgData name="Thara Bi" userId="cc30de07dba9775b" providerId="LiveId" clId="{E8D66CF5-7222-4579-A77D-6355161F2884}" dt="2026-03-02T09:53:35.434" v="350" actId="20577"/>
        <pc:sldMkLst>
          <pc:docMk/>
          <pc:sldMk cId="0" sldId="259"/>
        </pc:sldMkLst>
      </pc:sldChg>
      <pc:sldChg chg="modNotesTx">
        <pc:chgData name="Thara Bi" userId="cc30de07dba9775b" providerId="LiveId" clId="{E8D66CF5-7222-4579-A77D-6355161F2884}" dt="2026-03-02T09:54:45.602" v="351" actId="20577"/>
        <pc:sldMkLst>
          <pc:docMk/>
          <pc:sldMk cId="0" sldId="260"/>
        </pc:sldMkLst>
      </pc:sldChg>
      <pc:sldChg chg="modNotesTx">
        <pc:chgData name="Thara Bi" userId="cc30de07dba9775b" providerId="LiveId" clId="{E8D66CF5-7222-4579-A77D-6355161F2884}" dt="2026-03-02T09:55:14.551" v="352" actId="20577"/>
        <pc:sldMkLst>
          <pc:docMk/>
          <pc:sldMk cId="0" sldId="261"/>
        </pc:sldMkLst>
      </pc:sldChg>
      <pc:sldChg chg="modSp mod modNotesTx">
        <pc:chgData name="Thara Bi" userId="cc30de07dba9775b" providerId="LiveId" clId="{E8D66CF5-7222-4579-A77D-6355161F2884}" dt="2026-03-02T09:56:01.391" v="353" actId="20577"/>
        <pc:sldMkLst>
          <pc:docMk/>
          <pc:sldMk cId="0" sldId="262"/>
        </pc:sldMkLst>
        <pc:spChg chg="mod">
          <ac:chgData name="Thara Bi" userId="cc30de07dba9775b" providerId="LiveId" clId="{E8D66CF5-7222-4579-A77D-6355161F2884}" dt="2026-02-16T23:39:54.099" v="23" actId="207"/>
          <ac:spMkLst>
            <pc:docMk/>
            <pc:sldMk cId="0" sldId="262"/>
            <ac:spMk id="3" creationId="{00000000-0000-0000-0000-000000000000}"/>
          </ac:spMkLst>
        </pc:spChg>
      </pc:sldChg>
      <pc:sldChg chg="ord modNotesTx">
        <pc:chgData name="Thara Bi" userId="cc30de07dba9775b" providerId="LiveId" clId="{E8D66CF5-7222-4579-A77D-6355161F2884}" dt="2026-03-02T09:56:48.793" v="356" actId="20577"/>
        <pc:sldMkLst>
          <pc:docMk/>
          <pc:sldMk cId="0" sldId="263"/>
        </pc:sldMkLst>
      </pc:sldChg>
      <pc:sldChg chg="modSp mod modNotesTx">
        <pc:chgData name="Thara Bi" userId="cc30de07dba9775b" providerId="LiveId" clId="{E8D66CF5-7222-4579-A77D-6355161F2884}" dt="2026-03-06T16:42:17.183" v="434" actId="20577"/>
        <pc:sldMkLst>
          <pc:docMk/>
          <pc:sldMk cId="0" sldId="264"/>
        </pc:sldMkLst>
        <pc:spChg chg="mod">
          <ac:chgData name="Thara Bi" userId="cc30de07dba9775b" providerId="LiveId" clId="{E8D66CF5-7222-4579-A77D-6355161F2884}" dt="2026-03-06T16:42:17.183" v="434" actId="20577"/>
          <ac:spMkLst>
            <pc:docMk/>
            <pc:sldMk cId="0" sldId="264"/>
            <ac:spMk id="3" creationId="{00000000-0000-0000-0000-000000000000}"/>
          </ac:spMkLst>
        </pc:spChg>
      </pc:sldChg>
      <pc:sldChg chg="modNotesTx">
        <pc:chgData name="Thara Bi" userId="cc30de07dba9775b" providerId="LiveId" clId="{E8D66CF5-7222-4579-A77D-6355161F2884}" dt="2026-03-02T09:59:54.322" v="359" actId="20577"/>
        <pc:sldMkLst>
          <pc:docMk/>
          <pc:sldMk cId="0" sldId="265"/>
        </pc:sldMkLst>
      </pc:sldChg>
      <pc:sldChg chg="addSp delSp modSp mod">
        <pc:chgData name="Thara Bi" userId="cc30de07dba9775b" providerId="LiveId" clId="{E8D66CF5-7222-4579-A77D-6355161F2884}" dt="2026-03-01T16:00:11.755" v="338" actId="20577"/>
        <pc:sldMkLst>
          <pc:docMk/>
          <pc:sldMk cId="3474732263" sldId="266"/>
        </pc:sldMkLst>
        <pc:spChg chg="mod">
          <ac:chgData name="Thara Bi" userId="cc30de07dba9775b" providerId="LiveId" clId="{E8D66CF5-7222-4579-A77D-6355161F2884}" dt="2026-03-01T16:00:11.755" v="338" actId="20577"/>
          <ac:spMkLst>
            <pc:docMk/>
            <pc:sldMk cId="3474732263" sldId="266"/>
            <ac:spMk id="2" creationId="{33CD955D-60AD-53C9-78B2-E5A9BBC412C9}"/>
          </ac:spMkLst>
        </pc:spChg>
        <pc:spChg chg="add del mod">
          <ac:chgData name="Thara Bi" userId="cc30de07dba9775b" providerId="LiveId" clId="{E8D66CF5-7222-4579-A77D-6355161F2884}" dt="2026-02-17T00:20:13.382" v="109" actId="1076"/>
          <ac:spMkLst>
            <pc:docMk/>
            <pc:sldMk cId="3474732263" sldId="266"/>
            <ac:spMk id="3" creationId="{921326B9-15B6-07A8-AF19-ABFEEE4ED4EA}"/>
          </ac:spMkLst>
        </pc:spChg>
      </pc:sldChg>
      <pc:sldChg chg="addSp delSp modSp new mod">
        <pc:chgData name="Thara Bi" userId="cc30de07dba9775b" providerId="LiveId" clId="{E8D66CF5-7222-4579-A77D-6355161F2884}" dt="2026-03-01T15:59:48.137" v="337" actId="20577"/>
        <pc:sldMkLst>
          <pc:docMk/>
          <pc:sldMk cId="3223550844" sldId="267"/>
        </pc:sldMkLst>
        <pc:spChg chg="add mod">
          <ac:chgData name="Thara Bi" userId="cc30de07dba9775b" providerId="LiveId" clId="{E8D66CF5-7222-4579-A77D-6355161F2884}" dt="2026-03-01T15:59:48.137" v="337" actId="20577"/>
          <ac:spMkLst>
            <pc:docMk/>
            <pc:sldMk cId="3223550844" sldId="267"/>
            <ac:spMk id="3" creationId="{424E0611-4125-32ED-AB31-DB61B0014A83}"/>
          </ac:spMkLst>
        </pc:spChg>
      </pc:sldChg>
      <pc:sldChg chg="addSp delSp modSp new mod setBg">
        <pc:chgData name="Thara Bi" userId="cc30de07dba9775b" providerId="LiveId" clId="{E8D66CF5-7222-4579-A77D-6355161F2884}" dt="2026-03-06T16:40:00.923" v="381" actId="20577"/>
        <pc:sldMkLst>
          <pc:docMk/>
          <pc:sldMk cId="4225381138" sldId="268"/>
        </pc:sldMkLst>
        <pc:spChg chg="add mod">
          <ac:chgData name="Thara Bi" userId="cc30de07dba9775b" providerId="LiveId" clId="{E8D66CF5-7222-4579-A77D-6355161F2884}" dt="2026-02-19T21:27:09.059" v="260" actId="26606"/>
          <ac:spMkLst>
            <pc:docMk/>
            <pc:sldMk cId="4225381138" sldId="268"/>
            <ac:spMk id="2" creationId="{AB428103-7209-397B-A177-482C24233D95}"/>
          </ac:spMkLst>
        </pc:spChg>
        <pc:spChg chg="add mod">
          <ac:chgData name="Thara Bi" userId="cc30de07dba9775b" providerId="LiveId" clId="{E8D66CF5-7222-4579-A77D-6355161F2884}" dt="2026-03-06T16:40:00.923" v="381" actId="20577"/>
          <ac:spMkLst>
            <pc:docMk/>
            <pc:sldMk cId="4225381138" sldId="268"/>
            <ac:spMk id="5" creationId="{0D7EC195-02D9-83C6-E6A8-45837043D47A}"/>
          </ac:spMkLst>
        </pc:spChg>
        <pc:spChg chg="add">
          <ac:chgData name="Thara Bi" userId="cc30de07dba9775b" providerId="LiveId" clId="{E8D66CF5-7222-4579-A77D-6355161F2884}" dt="2026-02-19T21:27:09.059" v="260" actId="26606"/>
          <ac:spMkLst>
            <pc:docMk/>
            <pc:sldMk cId="4225381138" sldId="268"/>
            <ac:spMk id="26" creationId="{815925C2-A704-4D47-B1C1-3FCA52512EC1}"/>
          </ac:spMkLst>
        </pc:spChg>
        <pc:spChg chg="add">
          <ac:chgData name="Thara Bi" userId="cc30de07dba9775b" providerId="LiveId" clId="{E8D66CF5-7222-4579-A77D-6355161F2884}" dt="2026-02-19T21:27:09.059" v="260" actId="26606"/>
          <ac:spMkLst>
            <pc:docMk/>
            <pc:sldMk cId="4225381138" sldId="268"/>
            <ac:spMk id="27" creationId="{01D4315C-C23C-4FD3-98DF-08C29E2292A8}"/>
          </ac:spMkLst>
        </pc:spChg>
        <pc:grpChg chg="add">
          <ac:chgData name="Thara Bi" userId="cc30de07dba9775b" providerId="LiveId" clId="{E8D66CF5-7222-4579-A77D-6355161F2884}" dt="2026-02-19T21:27:09.059" v="260" actId="26606"/>
          <ac:grpSpMkLst>
            <pc:docMk/>
            <pc:sldMk cId="4225381138" sldId="268"/>
            <ac:grpSpMk id="28" creationId="{5E6B47BC-43FD-4C91-8BFF-B41B99A8A39E}"/>
          </ac:grpSpMkLst>
        </pc:grpChg>
        <pc:grpChg chg="add">
          <ac:chgData name="Thara Bi" userId="cc30de07dba9775b" providerId="LiveId" clId="{E8D66CF5-7222-4579-A77D-6355161F2884}" dt="2026-02-19T21:27:09.059" v="260" actId="26606"/>
          <ac:grpSpMkLst>
            <pc:docMk/>
            <pc:sldMk cId="4225381138" sldId="268"/>
            <ac:grpSpMk id="30" creationId="{43F5E015-E085-4624-B431-B42414448684}"/>
          </ac:grpSpMkLst>
        </pc:grpChg>
      </pc:sldChg>
      <pc:sldChg chg="addSp modSp new mod">
        <pc:chgData name="Thara Bi" userId="cc30de07dba9775b" providerId="LiveId" clId="{E8D66CF5-7222-4579-A77D-6355161F2884}" dt="2026-03-01T15:58:58.854" v="336" actId="255"/>
        <pc:sldMkLst>
          <pc:docMk/>
          <pc:sldMk cId="1989382841" sldId="269"/>
        </pc:sldMkLst>
        <pc:spChg chg="add mod">
          <ac:chgData name="Thara Bi" userId="cc30de07dba9775b" providerId="LiveId" clId="{E8D66CF5-7222-4579-A77D-6355161F2884}" dt="2026-03-01T15:58:58.854" v="336" actId="255"/>
          <ac:spMkLst>
            <pc:docMk/>
            <pc:sldMk cId="1989382841" sldId="269"/>
            <ac:spMk id="2" creationId="{131CD2EB-BA53-01F1-85BA-9B8A6A7BB66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E76300-813A-4573-8711-9D9C52E4D469}" type="datetimeFigureOut">
              <a:rPr lang="en-GB" smtClean="0"/>
              <a:t>06/03/2026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34FE5F-F2A2-47AC-A1F4-446962C8FB76}" type="slidenum">
              <a:rPr lang="en-GB" smtClean="0"/>
              <a:t>‹#›</a:t>
            </a:fld>
            <a:endParaRPr lang="en-GB"/>
          </a:p>
        </p:txBody>
      </p:sp>
    </p:spTree>
    <p:extLst>
      <p:ext uri="{BB962C8B-B14F-4D97-AF65-F5344CB8AC3E}">
        <p14:creationId xmlns:p14="http://schemas.microsoft.com/office/powerpoint/2010/main" val="3777914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everyone. My name is Thara Bi, and today I will be talking about Virtual Wards, one of the biggest changes happening in the NHS right now. As we move into 2026, the NHS no longer treats digital innovation as an option but a core recommendation for long term sustainability. The Department of Health and Social Care’s </a:t>
            </a:r>
            <a:r>
              <a:rPr lang="en-GB" sz="1200" i="1" kern="1200" dirty="0">
                <a:solidFill>
                  <a:schemeClr val="tx1"/>
                </a:solidFill>
                <a:effectLst/>
                <a:latin typeface="+mn-lt"/>
                <a:ea typeface="+mn-ea"/>
                <a:cs typeface="+mn-cs"/>
              </a:rPr>
              <a:t>Plan for Digital Health and Social Care</a:t>
            </a:r>
            <a:r>
              <a:rPr lang="en-GB" sz="1200" kern="1200" dirty="0">
                <a:solidFill>
                  <a:schemeClr val="tx1"/>
                </a:solidFill>
                <a:effectLst/>
                <a:latin typeface="+mn-lt"/>
                <a:ea typeface="+mn-ea"/>
                <a:cs typeface="+mn-cs"/>
              </a:rPr>
              <a:t> (2022) makes it clear that digital transformation is essential if the NHS is going to stay sustainable.</a:t>
            </a:r>
          </a:p>
          <a:p>
            <a:r>
              <a:rPr lang="en-GB" sz="1200" kern="1200" dirty="0">
                <a:solidFill>
                  <a:schemeClr val="tx1"/>
                </a:solidFill>
                <a:effectLst/>
                <a:latin typeface="+mn-lt"/>
                <a:ea typeface="+mn-ea"/>
                <a:cs typeface="+mn-cs"/>
              </a:rPr>
              <a:t>My presentation looks at what Virtual Wards also known as hospital at home, , what the evidence says, the challenges we are facing, and what we need to do to scale them safely, without burning out staff or leaving patients behind.</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1</a:t>
            </a:fld>
            <a:endParaRPr lang="en-GB"/>
          </a:p>
        </p:txBody>
      </p:sp>
    </p:spTree>
    <p:extLst>
      <p:ext uri="{BB962C8B-B14F-4D97-AF65-F5344CB8AC3E}">
        <p14:creationId xmlns:p14="http://schemas.microsoft.com/office/powerpoint/2010/main" val="1711718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NHS is under huge pressure. NHS England (2022a) described it as a “perfect storm” of ageing population, rise of people living with multiple long‑term conditions, and not enough hospital beds. Virtual Wards were introduced as a key response to this.</a:t>
            </a:r>
          </a:p>
          <a:p>
            <a:r>
              <a:rPr lang="en-GB" sz="1200" kern="1200" dirty="0">
                <a:solidFill>
                  <a:schemeClr val="tx1"/>
                </a:solidFill>
                <a:effectLst/>
                <a:latin typeface="+mn-lt"/>
                <a:ea typeface="+mn-ea"/>
                <a:cs typeface="+mn-cs"/>
              </a:rPr>
              <a:t>But this is not just about freeing up beds. It changes the whole patient pathway. It moves parts of acute care into people’s homes and shifts responsibility onto community teams. That means we need new ways of working, new governance, and a clear understanding of how care feels for patients when “hospital” happens at home.</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2</a:t>
            </a:fld>
            <a:endParaRPr lang="en-GB"/>
          </a:p>
        </p:txBody>
      </p:sp>
    </p:spTree>
    <p:extLst>
      <p:ext uri="{BB962C8B-B14F-4D97-AF65-F5344CB8AC3E}">
        <p14:creationId xmlns:p14="http://schemas.microsoft.com/office/powerpoint/2010/main" val="790466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3 - What a Virtual Ward 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Virtual Ward is not just a video call. It is a coordinated clinical service. Patients get equipment like pulse oximeters, blood pressure monitors, sometimes glucose monitors or ECG patches. Their readings go straight to a clinical dashboard via an app.</a:t>
            </a:r>
          </a:p>
          <a:p>
            <a:r>
              <a:rPr lang="en-GB" sz="1200" kern="1200" dirty="0">
                <a:solidFill>
                  <a:schemeClr val="tx1"/>
                </a:solidFill>
                <a:effectLst/>
                <a:latin typeface="+mn-lt"/>
                <a:ea typeface="+mn-ea"/>
                <a:cs typeface="+mn-cs"/>
              </a:rPr>
              <a:t>As Shepperd et al.2021 demonstrates in the Cochrane review, this enables multidisciplinary teams to deliver hospital‑level care remotely.</a:t>
            </a:r>
          </a:p>
          <a:p>
            <a:r>
              <a:rPr lang="en-GB" sz="1200" kern="1200" dirty="0">
                <a:solidFill>
                  <a:schemeClr val="tx1"/>
                </a:solidFill>
                <a:effectLst/>
                <a:latin typeface="+mn-lt"/>
                <a:ea typeface="+mn-ea"/>
                <a:cs typeface="+mn-cs"/>
              </a:rPr>
              <a:t>So the patient’s bedroom becomes a monitored clinical space, supported by remote staff and in‑person visits when needed. But continuous monitoring raises governance issues. We must follow GDPR and the Data Protection Act (2018) to keep patient data safe and maintain trust.</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3</a:t>
            </a:fld>
            <a:endParaRPr lang="en-GB"/>
          </a:p>
        </p:txBody>
      </p:sp>
    </p:spTree>
    <p:extLst>
      <p:ext uri="{BB962C8B-B14F-4D97-AF65-F5344CB8AC3E}">
        <p14:creationId xmlns:p14="http://schemas.microsoft.com/office/powerpoint/2010/main" val="2991325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4- Strategic Ambition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Nationally, the goal is big: 40-50 Virtual Ward beds per 100,000 people. Chappell et al. (2024) highlight that this is a major shift in how resources are used across the system.</a:t>
            </a:r>
          </a:p>
          <a:p>
            <a:r>
              <a:rPr lang="en-GB" sz="1200" kern="1200" dirty="0">
                <a:solidFill>
                  <a:schemeClr val="tx1"/>
                </a:solidFill>
                <a:effectLst/>
                <a:latin typeface="+mn-lt"/>
                <a:ea typeface="+mn-ea"/>
                <a:cs typeface="+mn-cs"/>
              </a:rPr>
              <a:t>On paper, Virtual Wards look cheaper than hospital beds and can reduce delays in discharge. But we need to ask whether this is real cost saving or just cost shifting. If community services are not properly funded, the pressure simply moves from hospitals to already stretched community teams.</a:t>
            </a:r>
          </a:p>
          <a:p>
            <a:r>
              <a:rPr lang="en-GB" sz="1200" kern="1200" dirty="0">
                <a:solidFill>
                  <a:schemeClr val="tx1"/>
                </a:solidFill>
                <a:effectLst/>
                <a:latin typeface="+mn-lt"/>
                <a:ea typeface="+mn-ea"/>
                <a:cs typeface="+mn-cs"/>
              </a:rPr>
              <a:t>The Uptake was slow at first, by December 2022, only half of the 7,000 beds were being used. NHS England (2024b) says this has improved since then. But scaling further will only work if all Integrated Care Systems have strong digital foundations. Without that, access will stay uneven across the country.</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4</a:t>
            </a:fld>
            <a:endParaRPr lang="en-GB"/>
          </a:p>
        </p:txBody>
      </p:sp>
    </p:spTree>
    <p:extLst>
      <p:ext uri="{BB962C8B-B14F-4D97-AF65-F5344CB8AC3E}">
        <p14:creationId xmlns:p14="http://schemas.microsoft.com/office/powerpoint/2010/main" val="2692535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5 - Workforce Opportunities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Virtual Wards are changing roles across the NHS. Sealey (2025) talks about new roles like “Digital Nurse” and “Pathway Coordinator,” which mix clinical skills with digital and data skills.</a:t>
            </a:r>
          </a:p>
          <a:p>
            <a:r>
              <a:rPr lang="en-GB" sz="1200" kern="1200" dirty="0">
                <a:solidFill>
                  <a:schemeClr val="tx1"/>
                </a:solidFill>
                <a:effectLst/>
                <a:latin typeface="+mn-lt"/>
                <a:ea typeface="+mn-ea"/>
                <a:cs typeface="+mn-cs"/>
              </a:rPr>
              <a:t>For many staff, this can be positive. It offers a chance to move away from physically demanding ward work and into roles focused on decision‑making, remote assessment, and holistic care. </a:t>
            </a:r>
            <a:r>
              <a:rPr lang="en-GB" sz="1200" kern="1200" dirty="0" err="1">
                <a:solidFill>
                  <a:schemeClr val="tx1"/>
                </a:solidFill>
                <a:effectLst/>
                <a:latin typeface="+mn-lt"/>
                <a:ea typeface="+mn-ea"/>
                <a:cs typeface="+mn-cs"/>
              </a:rPr>
              <a:t>Vindrola‑Padros</a:t>
            </a:r>
            <a:r>
              <a:rPr lang="en-GB" sz="1200" kern="1200" dirty="0">
                <a:solidFill>
                  <a:schemeClr val="tx1"/>
                </a:solidFill>
                <a:effectLst/>
                <a:latin typeface="+mn-lt"/>
                <a:ea typeface="+mn-ea"/>
                <a:cs typeface="+mn-cs"/>
              </a:rPr>
              <a:t> (2020) found that teams could manage bigger caseloads by visiting patients based on clinical need rather than fixed schedules.</a:t>
            </a:r>
          </a:p>
          <a:p>
            <a:r>
              <a:rPr lang="en-GB" sz="1200" kern="1200" dirty="0">
                <a:solidFill>
                  <a:schemeClr val="tx1"/>
                </a:solidFill>
                <a:effectLst/>
                <a:latin typeface="+mn-lt"/>
                <a:ea typeface="+mn-ea"/>
                <a:cs typeface="+mn-cs"/>
              </a:rPr>
              <a:t>This fits with NHS England’s </a:t>
            </a:r>
            <a:r>
              <a:rPr lang="en-GB" sz="1200" i="1" kern="1200" dirty="0">
                <a:solidFill>
                  <a:schemeClr val="tx1"/>
                </a:solidFill>
                <a:effectLst/>
                <a:latin typeface="+mn-lt"/>
                <a:ea typeface="+mn-ea"/>
                <a:cs typeface="+mn-cs"/>
              </a:rPr>
              <a:t>What Good Looks Like</a:t>
            </a:r>
            <a:r>
              <a:rPr lang="en-GB" sz="1200" kern="1200" dirty="0">
                <a:solidFill>
                  <a:schemeClr val="tx1"/>
                </a:solidFill>
                <a:effectLst/>
                <a:latin typeface="+mn-lt"/>
                <a:ea typeface="+mn-ea"/>
                <a:cs typeface="+mn-cs"/>
              </a:rPr>
              <a:t> framework (2021), which highlights the importance of digital capability. But these benefits only happen if staff get proper training, protected time, and clear governance.</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5</a:t>
            </a:fld>
            <a:endParaRPr lang="en-GB"/>
          </a:p>
        </p:txBody>
      </p:sp>
    </p:spTree>
    <p:extLst>
      <p:ext uri="{BB962C8B-B14F-4D97-AF65-F5344CB8AC3E}">
        <p14:creationId xmlns:p14="http://schemas.microsoft.com/office/powerpoint/2010/main" val="1337935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6 - Workforce Challenges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also real challenges. Greenhalgh et al. (2023) highlight digital strain. Constant data streams can cause alert fatigue and increase cognitive load. </a:t>
            </a:r>
            <a:r>
              <a:rPr lang="en-GB" sz="1200" kern="1200" dirty="0" err="1">
                <a:solidFill>
                  <a:schemeClr val="tx1"/>
                </a:solidFill>
                <a:effectLst/>
                <a:latin typeface="+mn-lt"/>
                <a:ea typeface="+mn-ea"/>
                <a:cs typeface="+mn-cs"/>
              </a:rPr>
              <a:t>McGlen</a:t>
            </a:r>
            <a:r>
              <a:rPr lang="en-GB" sz="1200" kern="1200" dirty="0">
                <a:solidFill>
                  <a:schemeClr val="tx1"/>
                </a:solidFill>
                <a:effectLst/>
                <a:latin typeface="+mn-lt"/>
                <a:ea typeface="+mn-ea"/>
                <a:cs typeface="+mn-cs"/>
              </a:rPr>
              <a:t> (2023) found that some clinicians feel less confident making decisions about a patient’s deterioration, without physically seeing them. </a:t>
            </a:r>
          </a:p>
          <a:p>
            <a:r>
              <a:rPr lang="en-GB" sz="1200" kern="1200" dirty="0">
                <a:solidFill>
                  <a:schemeClr val="tx1"/>
                </a:solidFill>
                <a:effectLst/>
                <a:latin typeface="+mn-lt"/>
                <a:ea typeface="+mn-ea"/>
                <a:cs typeface="+mn-cs"/>
              </a:rPr>
              <a:t>The biggest risks are digital exhaustion and resistance to change. To address this, staff need protected time for remote monitoring, simulation‑based training to help them interpret data safely, and governance that supports their decision‑making. If digital overload becomes normal, burnout will rise and retention will fall.</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6</a:t>
            </a:fld>
            <a:endParaRPr lang="en-GB"/>
          </a:p>
        </p:txBody>
      </p:sp>
    </p:spTree>
    <p:extLst>
      <p:ext uri="{BB962C8B-B14F-4D97-AF65-F5344CB8AC3E}">
        <p14:creationId xmlns:p14="http://schemas.microsoft.com/office/powerpoint/2010/main" val="2070694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7 - Patient Benefits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many patients, hospital at home is often preferred.  Freeman (2022) found that people sleep better, eat better, and feel more comfortable in their own environment. Clinically, Virtual Wards reduce infection risk and help prevent deconditioning.</a:t>
            </a:r>
          </a:p>
          <a:p>
            <a:r>
              <a:rPr lang="en-GB" sz="1200" kern="1200" dirty="0">
                <a:solidFill>
                  <a:schemeClr val="tx1"/>
                </a:solidFill>
                <a:effectLst/>
                <a:latin typeface="+mn-lt"/>
                <a:ea typeface="+mn-ea"/>
                <a:cs typeface="+mn-cs"/>
              </a:rPr>
              <a:t>Walton et al. (2022) also found that when patients are involved in monitoring their own data, it can improve their understanding of their health.</a:t>
            </a:r>
          </a:p>
          <a:p>
            <a:r>
              <a:rPr lang="en-GB" sz="1200" kern="1200" dirty="0">
                <a:solidFill>
                  <a:schemeClr val="tx1"/>
                </a:solidFill>
                <a:effectLst/>
                <a:latin typeface="+mn-lt"/>
                <a:ea typeface="+mn-ea"/>
                <a:cs typeface="+mn-cs"/>
              </a:rPr>
              <a:t>But these benefits rely on patients having some level of digital confidence, and that is not always  guaranteed, especially among older or disadvantaged groups</a:t>
            </a:r>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7</a:t>
            </a:fld>
            <a:endParaRPr lang="en-GB"/>
          </a:p>
        </p:txBody>
      </p:sp>
    </p:spTree>
    <p:extLst>
      <p:ext uri="{BB962C8B-B14F-4D97-AF65-F5344CB8AC3E}">
        <p14:creationId xmlns:p14="http://schemas.microsoft.com/office/powerpoint/2010/main" val="1919647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8 - Digital Divide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Digital exclusion is a major barrier. </a:t>
            </a:r>
            <a:r>
              <a:rPr lang="en-GB" sz="1200" kern="1200" dirty="0" err="1">
                <a:solidFill>
                  <a:schemeClr val="tx1"/>
                </a:solidFill>
                <a:effectLst/>
                <a:latin typeface="+mn-lt"/>
                <a:ea typeface="+mn-ea"/>
                <a:cs typeface="+mn-cs"/>
              </a:rPr>
              <a:t>Pahirden</a:t>
            </a:r>
            <a:r>
              <a:rPr lang="en-GB" sz="1200" kern="1200" dirty="0">
                <a:solidFill>
                  <a:schemeClr val="tx1"/>
                </a:solidFill>
                <a:effectLst/>
                <a:latin typeface="+mn-lt"/>
                <a:ea typeface="+mn-ea"/>
                <a:cs typeface="+mn-cs"/>
              </a:rPr>
              <a:t> et al. (2025) warn that Virtual Wards could widen existing inequalities by excluding people who lack digital access or confidence.</a:t>
            </a:r>
          </a:p>
          <a:p>
            <a:r>
              <a:rPr lang="en-GB" sz="1200" kern="1200" dirty="0">
                <a:solidFill>
                  <a:schemeClr val="tx1"/>
                </a:solidFill>
                <a:effectLst/>
                <a:latin typeface="+mn-lt"/>
                <a:ea typeface="+mn-ea"/>
                <a:cs typeface="+mn-cs"/>
              </a:rPr>
              <a:t>NHS England (2023b) reports that only 7% of households lack internet access, but digital exclusion is more than that. It’s linked to poverty, language barriers, low health literacy, and mistrust of digital systems.</a:t>
            </a:r>
          </a:p>
          <a:p>
            <a:r>
              <a:rPr lang="en-GB" sz="1200" kern="1200" dirty="0">
                <a:solidFill>
                  <a:schemeClr val="tx1"/>
                </a:solidFill>
                <a:effectLst/>
                <a:latin typeface="+mn-lt"/>
                <a:ea typeface="+mn-ea"/>
                <a:cs typeface="+mn-cs"/>
              </a:rPr>
              <a:t>Providing SIM‑enabled devices and Digital Navigators can help, but they don’t fix deeper structural inequalities. Technology can remove some barriers, but it cannot solve the social factors that shape health outcomes.</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8</a:t>
            </a:fld>
            <a:endParaRPr lang="en-GB"/>
          </a:p>
        </p:txBody>
      </p:sp>
    </p:spTree>
    <p:extLst>
      <p:ext uri="{BB962C8B-B14F-4D97-AF65-F5344CB8AC3E}">
        <p14:creationId xmlns:p14="http://schemas.microsoft.com/office/powerpoint/2010/main" val="31464464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9 - Policy &amp; Governance</a:t>
            </a:r>
          </a:p>
          <a:p>
            <a:r>
              <a:rPr lang="en-GB" sz="1200" kern="1200" dirty="0">
                <a:solidFill>
                  <a:schemeClr val="tx1"/>
                </a:solidFill>
                <a:effectLst/>
                <a:latin typeface="+mn-lt"/>
                <a:ea typeface="+mn-ea"/>
                <a:cs typeface="+mn-cs"/>
              </a:rPr>
              <a:t>Virtual Wards sit within a clear national policy framework. The DHSC’s digital plan (2022) and NHS England’s </a:t>
            </a:r>
            <a:r>
              <a:rPr lang="en-GB" sz="1200" i="1" kern="1200" dirty="0">
                <a:solidFill>
                  <a:schemeClr val="tx1"/>
                </a:solidFill>
                <a:effectLst/>
                <a:latin typeface="+mn-lt"/>
                <a:ea typeface="+mn-ea"/>
                <a:cs typeface="+mn-cs"/>
              </a:rPr>
              <a:t>What Good Looks Like</a:t>
            </a:r>
            <a:r>
              <a:rPr lang="en-GB" sz="1200" kern="1200" dirty="0">
                <a:solidFill>
                  <a:schemeClr val="tx1"/>
                </a:solidFill>
                <a:effectLst/>
                <a:latin typeface="+mn-lt"/>
                <a:ea typeface="+mn-ea"/>
                <a:cs typeface="+mn-cs"/>
              </a:rPr>
              <a:t> framework (2021) both make digital transformation a priority. The Health and Care Act (2022) strengthen system‑level accountability through Integrated Care Systems.</a:t>
            </a:r>
          </a:p>
          <a:p>
            <a:r>
              <a:rPr lang="en-GB" sz="1200" kern="1200" dirty="0">
                <a:solidFill>
                  <a:schemeClr val="tx1"/>
                </a:solidFill>
                <a:effectLst/>
                <a:latin typeface="+mn-lt"/>
                <a:ea typeface="+mn-ea"/>
                <a:cs typeface="+mn-cs"/>
              </a:rPr>
              <a:t>But with continuous biometric monitoring, data protection is critical. We must comply with GDPR and the Data Protection Act (2018) to keep patient data safe and maintain public trust.</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9</a:t>
            </a:fld>
            <a:endParaRPr lang="en-GB"/>
          </a:p>
        </p:txBody>
      </p:sp>
    </p:spTree>
    <p:extLst>
      <p:ext uri="{BB962C8B-B14F-4D97-AF65-F5344CB8AC3E}">
        <p14:creationId xmlns:p14="http://schemas.microsoft.com/office/powerpoint/2010/main" val="3585399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10 - Strategic Recommendations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am proposing three key recommendations:</a:t>
            </a:r>
          </a:p>
          <a:p>
            <a:pPr lvl="0"/>
            <a:r>
              <a:rPr lang="en-GB" sz="1200" kern="1200" dirty="0">
                <a:solidFill>
                  <a:schemeClr val="tx1"/>
                </a:solidFill>
                <a:effectLst/>
                <a:latin typeface="+mn-lt"/>
                <a:ea typeface="+mn-ea"/>
                <a:cs typeface="+mn-cs"/>
              </a:rPr>
              <a:t>Workforce First:  We need dedicated funding for digital skills training, protected time for remote monitoring, and governance that supports safe decision‑making. This aligns with The King’s Fund (2024).</a:t>
            </a:r>
          </a:p>
          <a:p>
            <a:pPr lvl="0"/>
            <a:r>
              <a:rPr lang="en-GB" sz="1200" kern="1200" dirty="0">
                <a:solidFill>
                  <a:schemeClr val="tx1"/>
                </a:solidFill>
                <a:effectLst/>
                <a:latin typeface="+mn-lt"/>
                <a:ea typeface="+mn-ea"/>
                <a:cs typeface="+mn-cs"/>
              </a:rPr>
              <a:t>Hybrid by Design:  Virtual Wards should combine remote monitoring with planned in‑person assessments. This keeps clinicians confident and ensures patient safety.</a:t>
            </a:r>
          </a:p>
          <a:p>
            <a:pPr lvl="0"/>
            <a:r>
              <a:rPr lang="en-GB" sz="1200" kern="1200" dirty="0">
                <a:solidFill>
                  <a:schemeClr val="tx1"/>
                </a:solidFill>
                <a:effectLst/>
                <a:latin typeface="+mn-lt"/>
                <a:ea typeface="+mn-ea"/>
                <a:cs typeface="+mn-cs"/>
              </a:rPr>
              <a:t>Local Digital Equity Assessments: Before rolling out Virtual Wards in high‑deprivation areas, Integrated Care Systems ICS should assess local digital barriers and tailor support. This fits with ICS responsibilities around population health and local accountability.</a:t>
            </a:r>
          </a:p>
          <a:p>
            <a:r>
              <a:rPr lang="en-GB" sz="1200" kern="1200" dirty="0">
                <a:solidFill>
                  <a:schemeClr val="tx1"/>
                </a:solidFill>
                <a:effectLst/>
                <a:latin typeface="+mn-lt"/>
                <a:ea typeface="+mn-ea"/>
                <a:cs typeface="+mn-cs"/>
              </a:rPr>
              <a:t>Without national oversight and ring‑fenced funding, implementation will stay inconsistent.</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10</a:t>
            </a:fld>
            <a:endParaRPr lang="en-GB"/>
          </a:p>
        </p:txBody>
      </p:sp>
    </p:spTree>
    <p:extLst>
      <p:ext uri="{BB962C8B-B14F-4D97-AF65-F5344CB8AC3E}">
        <p14:creationId xmlns:p14="http://schemas.microsoft.com/office/powerpoint/2010/main" val="3186949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11 - 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Virtual Wards are not just a digital upgrade; they represent a major shift in how acute care is delivered in the NHS. National policy has already committed to this direction through the DHSC 2022 digital strategy the </a:t>
            </a:r>
            <a:r>
              <a:rPr lang="en-GB" sz="1200" i="1" kern="1200" dirty="0">
                <a:solidFill>
                  <a:schemeClr val="tx1"/>
                </a:solidFill>
                <a:effectLst/>
                <a:latin typeface="+mn-lt"/>
                <a:ea typeface="+mn-ea"/>
                <a:cs typeface="+mn-cs"/>
              </a:rPr>
              <a:t>What Good Looks Like</a:t>
            </a:r>
            <a:r>
              <a:rPr lang="en-GB" sz="1200" kern="1200" dirty="0">
                <a:solidFill>
                  <a:schemeClr val="tx1"/>
                </a:solidFill>
                <a:effectLst/>
                <a:latin typeface="+mn-lt"/>
                <a:ea typeface="+mn-ea"/>
                <a:cs typeface="+mn-cs"/>
              </a:rPr>
              <a:t> framework (2021), and ICS accountability under the Health and Care Act (2022).</a:t>
            </a:r>
          </a:p>
          <a:p>
            <a:r>
              <a:rPr lang="en-GB" sz="1200" kern="1200" dirty="0">
                <a:solidFill>
                  <a:schemeClr val="tx1"/>
                </a:solidFill>
                <a:effectLst/>
                <a:latin typeface="+mn-lt"/>
                <a:ea typeface="+mn-ea"/>
                <a:cs typeface="+mn-cs"/>
              </a:rPr>
              <a:t>But as Greenhalgh et al. (2023) warn, if we do not redesign the workforce properly, digital innovation could increase cognitive load and burnout. And as Chappell et al. (2024) point out, Virtual Wards may look cost-effective, but without investment in community services, we risk shifting costs rather than reducing them.</a:t>
            </a:r>
          </a:p>
          <a:p>
            <a:r>
              <a:rPr lang="en-GB" sz="1200" kern="1200" dirty="0">
                <a:solidFill>
                  <a:schemeClr val="tx1"/>
                </a:solidFill>
                <a:effectLst/>
                <a:latin typeface="+mn-lt"/>
                <a:ea typeface="+mn-ea"/>
                <a:cs typeface="+mn-cs"/>
              </a:rPr>
              <a:t>Digital exclusion also remains a structural challenge.</a:t>
            </a:r>
          </a:p>
          <a:p>
            <a:r>
              <a:rPr lang="en-GB" sz="1200" kern="1200" dirty="0">
                <a:solidFill>
                  <a:schemeClr val="tx1"/>
                </a:solidFill>
                <a:effectLst/>
                <a:latin typeface="+mn-lt"/>
                <a:ea typeface="+mn-ea"/>
                <a:cs typeface="+mn-cs"/>
              </a:rPr>
              <a:t>The question now is not whether Virtual Wards will expand; that decision has already been made. The real question is whether we will match expansion with the right workforce support, strong governance, and equity-focused planning.</a:t>
            </a:r>
          </a:p>
          <a:p>
            <a:r>
              <a:rPr lang="en-GB" sz="1200" kern="1200" dirty="0">
                <a:solidFill>
                  <a:schemeClr val="tx1"/>
                </a:solidFill>
                <a:effectLst/>
                <a:latin typeface="+mn-lt"/>
                <a:ea typeface="+mn-ea"/>
                <a:cs typeface="+mn-cs"/>
              </a:rPr>
              <a:t>If we get this right, Virtual Wards can become a key part of a sustainable NHS. If we do not, they risk moving pressure around the system instead of solving it.</a:t>
            </a:r>
          </a:p>
          <a:p>
            <a:endParaRPr lang="en-GB" dirty="0"/>
          </a:p>
        </p:txBody>
      </p:sp>
      <p:sp>
        <p:nvSpPr>
          <p:cNvPr id="4" name="Slide Number Placeholder 3"/>
          <p:cNvSpPr>
            <a:spLocks noGrp="1"/>
          </p:cNvSpPr>
          <p:nvPr>
            <p:ph type="sldNum" sz="quarter" idx="5"/>
          </p:nvPr>
        </p:nvSpPr>
        <p:spPr/>
        <p:txBody>
          <a:bodyPr/>
          <a:lstStyle/>
          <a:p>
            <a:fld id="{B134FE5F-F2A2-47AC-A1F4-446962C8FB76}" type="slidenum">
              <a:rPr lang="en-GB" smtClean="0"/>
              <a:t>11</a:t>
            </a:fld>
            <a:endParaRPr lang="en-GB"/>
          </a:p>
        </p:txBody>
      </p:sp>
    </p:spTree>
    <p:extLst>
      <p:ext uri="{BB962C8B-B14F-4D97-AF65-F5344CB8AC3E}">
        <p14:creationId xmlns:p14="http://schemas.microsoft.com/office/powerpoint/2010/main" val="540924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virtual-wards/" TargetMode="External"/><Relationship Id="rId3" Type="http://schemas.openxmlformats.org/officeDocument/2006/relationships/hyperlink" Target="https://www.independent.co.uk/news/health/hospital-corridors-winter-flu-nhs-rcn-survey-b2680588.html" TargetMode="External"/><Relationship Id="rId7" Type="http://schemas.openxmlformats.org/officeDocument/2006/relationships/hyperlink" Target="https://www.england.nhs.uk/long-read/supporting-clinical-leadership-in-virtual-wards-a-guide-for-integrated-care-system-clinical-leaders" TargetMode="External"/><Relationship Id="rId2" Type="http://schemas.openxmlformats.org/officeDocument/2006/relationships/hyperlink" Target="https://www.one80.com/news/remote-patient-monitoring-in-home-health-care-increasingly-popular" TargetMode="External"/><Relationship Id="rId1" Type="http://schemas.openxmlformats.org/officeDocument/2006/relationships/slideLayout" Target="../slideLayouts/slideLayout7.xml"/><Relationship Id="rId6" Type="http://schemas.openxmlformats.org/officeDocument/2006/relationships/hyperlink" Target="https://www.arc-wm.nihr.ac.uk/wp-content/uploads/2025/05/Virtual-Ward-Literature-Review.pdf" TargetMode="External"/><Relationship Id="rId5" Type="http://schemas.openxmlformats.org/officeDocument/2006/relationships/hyperlink" Target="https://doi.org/10.2196/46850" TargetMode="External"/><Relationship Id="rId4" Type="http://schemas.openxmlformats.org/officeDocument/2006/relationships/hyperlink" Target="https://www.pcrs-uk.org/sites/default/files/2022-December-PCRU-virtual_wards.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integratedcarejournal.com/the-role-of-digital-nurses-in-transforming-healthcare/" TargetMode="External"/><Relationship Id="rId7" Type="http://schemas.openxmlformats.org/officeDocument/2006/relationships/hyperlink" Target="https://doi.org/10.1016/j.eclinm.2021.100799" TargetMode="External"/><Relationship Id="rId2" Type="http://schemas.openxmlformats.org/officeDocument/2006/relationships/hyperlink" Target="https://doi.org/10.1108/JICA-03-2025-0018" TargetMode="External"/><Relationship Id="rId1" Type="http://schemas.openxmlformats.org/officeDocument/2006/relationships/slideLayout" Target="../slideLayouts/slideLayout7.xml"/><Relationship Id="rId6" Type="http://schemas.openxmlformats.org/officeDocument/2006/relationships/hyperlink" Target="https://www.kingsfund.org.uk/insight-and-analysis/reports/integrated-care-systems-workforce" TargetMode="External"/><Relationship Id="rId5" Type="http://schemas.openxmlformats.org/officeDocument/2006/relationships/hyperlink" Target="https://www.health.org.uk/sites/default/files/upload/publications/2024/What%2520do%2520virtual%2520wards%2520look%2520like%2520in%2520England_0.pdf" TargetMode="External"/><Relationship Id="rId4" Type="http://schemas.openxmlformats.org/officeDocument/2006/relationships/hyperlink" Target="https://www.cochranelibrary.com/cdsr/doi/10.1002/14651858.CD007491.pub3/ful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1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5" name="Group 114">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9141714" cy="3490956"/>
            <a:chOff x="651279" y="598259"/>
            <a:chExt cx="10889442" cy="5680742"/>
          </a:xfrm>
        </p:grpSpPr>
        <p:sp>
          <p:nvSpPr>
            <p:cNvPr id="102"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7" name="Group 1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06" name="Freeform: Shape 10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10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8" name="Freeform: Shape 10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9" name="Freeform: Shape 10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0" name="Freeform: Shape 10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1" name="Freeform: Shape 11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2" name="Freeform: Shape 11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592281" y="1014574"/>
            <a:ext cx="7294297" cy="2226769"/>
          </a:xfrm>
        </p:spPr>
        <p:txBody>
          <a:bodyPr anchor="ctr">
            <a:normAutofit/>
          </a:bodyPr>
          <a:lstStyle/>
          <a:p>
            <a:pPr algn="l"/>
            <a:r>
              <a:rPr lang="en-GB" sz="4200">
                <a:solidFill>
                  <a:schemeClr val="bg1"/>
                </a:solidFill>
              </a:rPr>
              <a:t>Virtual Wards: Scaling Innovation Without Leaving Anyone Behind</a:t>
            </a:r>
          </a:p>
        </p:txBody>
      </p:sp>
      <p:sp>
        <p:nvSpPr>
          <p:cNvPr id="3" name="Subtitle 2"/>
          <p:cNvSpPr>
            <a:spLocks noGrp="1"/>
          </p:cNvSpPr>
          <p:nvPr>
            <p:ph type="subTitle" idx="1"/>
          </p:nvPr>
        </p:nvSpPr>
        <p:spPr>
          <a:xfrm>
            <a:off x="592281" y="3640633"/>
            <a:ext cx="7294297" cy="2487212"/>
          </a:xfrm>
        </p:spPr>
        <p:txBody>
          <a:bodyPr anchor="ctr">
            <a:normAutofit/>
          </a:bodyPr>
          <a:lstStyle/>
          <a:p>
            <a:pPr algn="l"/>
            <a:r>
              <a:rPr lang="en-GB" dirty="0">
                <a:solidFill>
                  <a:schemeClr val="tx2"/>
                </a:solidFill>
              </a:rPr>
              <a:t>Thara Bi (2243859)</a:t>
            </a:r>
          </a:p>
          <a:p>
            <a:pPr algn="l"/>
            <a:r>
              <a:rPr lang="en-GB" dirty="0">
                <a:solidFill>
                  <a:schemeClr val="tx2"/>
                </a:solidFill>
              </a:rPr>
              <a:t>BMHP6026 - Digital Transformation in Health &amp; Social Care</a:t>
            </a:r>
          </a:p>
          <a:p>
            <a:pPr algn="l"/>
            <a:r>
              <a:rPr lang="en-GB" dirty="0">
                <a:solidFill>
                  <a:schemeClr val="tx2"/>
                </a:solidFill>
              </a:rPr>
              <a:t>Lecturer: Joanne Davies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06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68" name="Group 1067">
            <a:extLst>
              <a:ext uri="{FF2B5EF4-FFF2-40B4-BE49-F238E27FC236}">
                <a16:creationId xmlns:a16="http://schemas.microsoft.com/office/drawing/2014/main" id="{094DE5E8-C080-45A4-B2F4-8FE7D8F8EE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041" name="Color Cover">
              <a:extLst>
                <a:ext uri="{FF2B5EF4-FFF2-40B4-BE49-F238E27FC236}">
                  <a16:creationId xmlns:a16="http://schemas.microsoft.com/office/drawing/2014/main" id="{1FAC8321-8295-4F58-80B8-C1A774606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9" name="Color Cover">
              <a:extLst>
                <a:ext uri="{FF2B5EF4-FFF2-40B4-BE49-F238E27FC236}">
                  <a16:creationId xmlns:a16="http://schemas.microsoft.com/office/drawing/2014/main" id="{2BE89D78-556E-4C9E-A234-78B085023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70" name="Group 1069">
            <a:extLst>
              <a:ext uri="{FF2B5EF4-FFF2-40B4-BE49-F238E27FC236}">
                <a16:creationId xmlns:a16="http://schemas.microsoft.com/office/drawing/2014/main" id="{9A28EBCD-582B-4E3B-AB95-15EA16034C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045" name="Color">
              <a:extLst>
                <a:ext uri="{FF2B5EF4-FFF2-40B4-BE49-F238E27FC236}">
                  <a16:creationId xmlns:a16="http://schemas.microsoft.com/office/drawing/2014/main" id="{49E29E18-2832-4FBD-901C-97986DBD0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6" name="Color">
              <a:extLst>
                <a:ext uri="{FF2B5EF4-FFF2-40B4-BE49-F238E27FC236}">
                  <a16:creationId xmlns:a16="http://schemas.microsoft.com/office/drawing/2014/main" id="{7327E470-287A-4E1E-8A04-A3596DBD9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8" name="Picture 4" descr="Remote_Patient_Monitoring_in_Home_image">
            <a:extLst>
              <a:ext uri="{FF2B5EF4-FFF2-40B4-BE49-F238E27FC236}">
                <a16:creationId xmlns:a16="http://schemas.microsoft.com/office/drawing/2014/main" id="{49150781-46DE-D79D-5A7E-EF45F1D386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31568" y="1156751"/>
            <a:ext cx="3269098" cy="218212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atients dying near toilets and treated in car parks in 'corridor care'  crisis | The Independent">
            <a:extLst>
              <a:ext uri="{FF2B5EF4-FFF2-40B4-BE49-F238E27FC236}">
                <a16:creationId xmlns:a16="http://schemas.microsoft.com/office/drawing/2014/main" id="{55CE4BCA-E9BE-D91A-4763-EE89E0F74B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8257" r="1743"/>
          <a:stretch>
            <a:fillRect/>
          </a:stretch>
        </p:blipFill>
        <p:spPr bwMode="auto">
          <a:xfrm>
            <a:off x="5031568" y="3735171"/>
            <a:ext cx="3200488" cy="2400366"/>
          </a:xfrm>
          <a:prstGeom prst="rect">
            <a:avLst/>
          </a:prstGeom>
          <a:noFill/>
          <a:extLst>
            <a:ext uri="{909E8E84-426E-40DD-AFC4-6F175D3DCCD1}">
              <a14:hiddenFill xmlns:a14="http://schemas.microsoft.com/office/drawing/2010/main">
                <a:solidFill>
                  <a:srgbClr val="FFFFFF"/>
                </a:solidFill>
              </a14:hiddenFill>
            </a:ext>
          </a:extLst>
        </p:spPr>
      </p:pic>
      <p:grpSp>
        <p:nvGrpSpPr>
          <p:cNvPr id="1048" name="Group 104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7" cy="6858000"/>
            <a:chOff x="0" y="0"/>
            <a:chExt cx="12188952" cy="6858000"/>
          </a:xfrm>
        </p:grpSpPr>
        <p:sp>
          <p:nvSpPr>
            <p:cNvPr id="1049" name="Freeform: Shape 104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0" name="Freeform: Shape 104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1" name="Freeform: Shape 105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2" name="Freeform: Shape 105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1" name="Freeform: Shape 105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2" name="Freeform: Shape 105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3" name="Freeform: Shape 105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19015"/>
            <a:ext cx="4044341" cy="2009595"/>
          </a:xfrm>
        </p:spPr>
        <p:txBody>
          <a:bodyPr anchor="b">
            <a:normAutofit/>
          </a:bodyPr>
          <a:lstStyle/>
          <a:p>
            <a:pPr algn="l"/>
            <a:r>
              <a:rPr lang="en-GB" sz="4200" dirty="0">
                <a:solidFill>
                  <a:schemeClr val="bg1"/>
                </a:solidFill>
              </a:rPr>
              <a:t>Introduction &amp; Context</a:t>
            </a:r>
          </a:p>
        </p:txBody>
      </p:sp>
      <p:sp>
        <p:nvSpPr>
          <p:cNvPr id="3" name="Content Placeholder 2"/>
          <p:cNvSpPr>
            <a:spLocks noGrp="1"/>
          </p:cNvSpPr>
          <p:nvPr>
            <p:ph idx="1"/>
          </p:nvPr>
        </p:nvSpPr>
        <p:spPr>
          <a:xfrm>
            <a:off x="761238" y="3046279"/>
            <a:ext cx="4044341" cy="2992706"/>
          </a:xfrm>
        </p:spPr>
        <p:txBody>
          <a:bodyPr anchor="t">
            <a:normAutofit lnSpcReduction="10000"/>
          </a:bodyPr>
          <a:lstStyle/>
          <a:p>
            <a:pPr marL="0" indent="0">
              <a:lnSpc>
                <a:spcPct val="90000"/>
              </a:lnSpc>
              <a:buNone/>
            </a:pPr>
            <a:r>
              <a:rPr lang="en-GB" sz="1400" dirty="0">
                <a:solidFill>
                  <a:schemeClr val="bg1"/>
                </a:solidFill>
              </a:rPr>
              <a:t>NHS under pressure from ageing, multimorbidity, and bed shortages</a:t>
            </a:r>
          </a:p>
          <a:p>
            <a:pPr marL="0"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Virtual Wards positioned as a core policy response</a:t>
            </a:r>
          </a:p>
          <a:p>
            <a:pPr marL="457200" lvl="1"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Move acute-standard care into domestic settings</a:t>
            </a:r>
          </a:p>
          <a:p>
            <a:pPr marL="457200" lvl="1"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Focus on workforce impact and patient experience</a:t>
            </a:r>
          </a:p>
          <a:p>
            <a:pPr marL="457200" lvl="1" indent="0">
              <a:lnSpc>
                <a:spcPct val="90000"/>
              </a:lnSpc>
              <a:buNone/>
            </a:pPr>
            <a:endParaRPr lang="en-GB" sz="1100" dirty="0">
              <a:solidFill>
                <a:schemeClr val="bg1"/>
              </a:solidFill>
            </a:endParaRPr>
          </a:p>
          <a:p>
            <a:pPr marL="457200" lvl="1" indent="0">
              <a:lnSpc>
                <a:spcPct val="90000"/>
              </a:lnSpc>
              <a:buNone/>
            </a:pPr>
            <a:endParaRPr lang="en-GB" sz="1100" dirty="0">
              <a:solidFill>
                <a:schemeClr val="bg1"/>
              </a:solidFill>
            </a:endParaRPr>
          </a:p>
          <a:p>
            <a:pPr marL="457200" lvl="1" indent="0">
              <a:lnSpc>
                <a:spcPct val="90000"/>
              </a:lnSpc>
              <a:buNone/>
            </a:pPr>
            <a:endParaRPr lang="en-GB" sz="1100" dirty="0">
              <a:solidFill>
                <a:schemeClr val="bg1"/>
              </a:solidFill>
            </a:endParaRPr>
          </a:p>
          <a:p>
            <a:pPr marL="457200" lvl="1" indent="0">
              <a:lnSpc>
                <a:spcPct val="90000"/>
              </a:lnSpc>
              <a:buNone/>
            </a:pPr>
            <a:r>
              <a:rPr lang="en-GB" sz="1100" dirty="0">
                <a:solidFill>
                  <a:schemeClr val="bg1"/>
                </a:solidFill>
              </a:rPr>
              <a:t>(NHS England, 2022a)</a:t>
            </a:r>
          </a:p>
        </p:txBody>
      </p:sp>
      <p:sp>
        <p:nvSpPr>
          <p:cNvPr id="4" name="TextBox 3">
            <a:extLst>
              <a:ext uri="{FF2B5EF4-FFF2-40B4-BE49-F238E27FC236}">
                <a16:creationId xmlns:a16="http://schemas.microsoft.com/office/drawing/2014/main" id="{067DD854-80FC-E7BA-8F29-25065DD76424}"/>
              </a:ext>
            </a:extLst>
          </p:cNvPr>
          <p:cNvSpPr txBox="1"/>
          <p:nvPr/>
        </p:nvSpPr>
        <p:spPr>
          <a:xfrm>
            <a:off x="7236868" y="6236587"/>
            <a:ext cx="1317522" cy="369332"/>
          </a:xfrm>
          <a:prstGeom prst="rect">
            <a:avLst/>
          </a:prstGeom>
          <a:noFill/>
        </p:spPr>
        <p:txBody>
          <a:bodyPr wrap="square" rtlCol="0">
            <a:spAutoFit/>
          </a:bodyPr>
          <a:lstStyle/>
          <a:p>
            <a:pPr>
              <a:spcAft>
                <a:spcPts val="600"/>
              </a:spcAft>
            </a:pPr>
            <a:r>
              <a:rPr lang="en-GB" dirty="0"/>
              <a:t>(</a:t>
            </a:r>
            <a:r>
              <a:rPr lang="en-GB" sz="1400" dirty="0"/>
              <a:t>Clun, 2025</a:t>
            </a:r>
            <a:r>
              <a:rPr lang="en-GB" dirty="0"/>
              <a:t>)</a:t>
            </a:r>
          </a:p>
        </p:txBody>
      </p:sp>
      <p:sp>
        <p:nvSpPr>
          <p:cNvPr id="5" name="TextBox 4">
            <a:extLst>
              <a:ext uri="{FF2B5EF4-FFF2-40B4-BE49-F238E27FC236}">
                <a16:creationId xmlns:a16="http://schemas.microsoft.com/office/drawing/2014/main" id="{1880960C-76AE-9727-BBA6-5C0530401BF9}"/>
              </a:ext>
            </a:extLst>
          </p:cNvPr>
          <p:cNvSpPr txBox="1"/>
          <p:nvPr/>
        </p:nvSpPr>
        <p:spPr>
          <a:xfrm>
            <a:off x="6920478" y="3365239"/>
            <a:ext cx="1318053" cy="307777"/>
          </a:xfrm>
          <a:prstGeom prst="rect">
            <a:avLst/>
          </a:prstGeom>
          <a:noFill/>
        </p:spPr>
        <p:txBody>
          <a:bodyPr wrap="none" rtlCol="0">
            <a:spAutoFit/>
          </a:bodyPr>
          <a:lstStyle/>
          <a:p>
            <a:r>
              <a:rPr lang="en-GB" sz="1400" dirty="0"/>
              <a:t> (Blanco,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6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3" name="Group 6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6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7" name="Group 6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6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Consulting with senior patient at home">
            <a:extLst>
              <a:ext uri="{FF2B5EF4-FFF2-40B4-BE49-F238E27FC236}">
                <a16:creationId xmlns:a16="http://schemas.microsoft.com/office/drawing/2014/main" id="{D44A30D7-BC97-715A-8B82-8DDD084D48B8}"/>
              </a:ext>
            </a:extLst>
          </p:cNvPr>
          <p:cNvPicPr>
            <a:picLocks noChangeAspect="1"/>
          </p:cNvPicPr>
          <p:nvPr/>
        </p:nvPicPr>
        <p:blipFill>
          <a:blip r:embed="rId3"/>
          <a:stretch>
            <a:fillRect/>
          </a:stretch>
        </p:blipFill>
        <p:spPr>
          <a:xfrm>
            <a:off x="5007769" y="2272929"/>
            <a:ext cx="3428952" cy="2288825"/>
          </a:xfrm>
          <a:prstGeom prst="rect">
            <a:avLst/>
          </a:prstGeom>
        </p:spPr>
      </p:pic>
      <p:grpSp>
        <p:nvGrpSpPr>
          <p:cNvPr id="71" name="Group 7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72" name="Freeform: Shape 7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3" name="Freeform: Shape 7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4" name="Freeform: Shape 7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5" name="Freeform: Shape 7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6" name="Freeform: Shape 7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7" name="Freeform: Shape 7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8" name="Freeform: Shape 7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19015"/>
            <a:ext cx="4126161" cy="2353362"/>
          </a:xfrm>
        </p:spPr>
        <p:txBody>
          <a:bodyPr anchor="b">
            <a:normAutofit/>
          </a:bodyPr>
          <a:lstStyle/>
          <a:p>
            <a:pPr algn="l"/>
            <a:r>
              <a:rPr lang="en-GB" sz="4200" u="sng">
                <a:solidFill>
                  <a:schemeClr val="bg1"/>
                </a:solidFill>
              </a:rPr>
              <a:t>Overview of the Innovation</a:t>
            </a:r>
          </a:p>
        </p:txBody>
      </p:sp>
      <p:sp>
        <p:nvSpPr>
          <p:cNvPr id="3" name="Content Placeholder 2"/>
          <p:cNvSpPr>
            <a:spLocks noGrp="1"/>
          </p:cNvSpPr>
          <p:nvPr>
            <p:ph idx="1"/>
          </p:nvPr>
        </p:nvSpPr>
        <p:spPr>
          <a:xfrm>
            <a:off x="761238" y="3442089"/>
            <a:ext cx="4126161" cy="2573579"/>
          </a:xfrm>
        </p:spPr>
        <p:txBody>
          <a:bodyPr anchor="t">
            <a:normAutofit fontScale="70000" lnSpcReduction="20000"/>
          </a:bodyPr>
          <a:lstStyle/>
          <a:p>
            <a:pPr marL="0" indent="0">
              <a:lnSpc>
                <a:spcPct val="90000"/>
              </a:lnSpc>
              <a:buNone/>
            </a:pPr>
            <a:r>
              <a:rPr lang="en-GB" sz="2300" u="sng" dirty="0">
                <a:solidFill>
                  <a:schemeClr val="bg1"/>
                </a:solidFill>
              </a:rPr>
              <a:t>Virtual Wards are a coordinated digital ecosystem</a:t>
            </a:r>
          </a:p>
          <a:p>
            <a:pPr marL="0" indent="0">
              <a:lnSpc>
                <a:spcPct val="90000"/>
              </a:lnSpc>
              <a:buNone/>
            </a:pPr>
            <a:endParaRPr lang="en-GB" sz="1500" dirty="0">
              <a:solidFill>
                <a:schemeClr val="bg1"/>
              </a:solidFill>
            </a:endParaRPr>
          </a:p>
          <a:p>
            <a:pPr lvl="1">
              <a:lnSpc>
                <a:spcPct val="90000"/>
              </a:lnSpc>
              <a:buFont typeface="Wingdings" panose="05000000000000000000" pitchFamily="2" charset="2"/>
              <a:buChar char="Ø"/>
            </a:pPr>
            <a:r>
              <a:rPr lang="en-GB" sz="2300" dirty="0">
                <a:solidFill>
                  <a:schemeClr val="bg1"/>
                </a:solidFill>
              </a:rPr>
              <a:t>Biometric monitoring devices and mobile apps</a:t>
            </a:r>
          </a:p>
          <a:p>
            <a:pPr marL="457200" lvl="1" indent="0">
              <a:lnSpc>
                <a:spcPct val="90000"/>
              </a:lnSpc>
              <a:buNone/>
            </a:pPr>
            <a:endParaRPr lang="en-GB" sz="2300" dirty="0">
              <a:solidFill>
                <a:schemeClr val="bg1"/>
              </a:solidFill>
            </a:endParaRPr>
          </a:p>
          <a:p>
            <a:pPr lvl="1">
              <a:lnSpc>
                <a:spcPct val="90000"/>
              </a:lnSpc>
              <a:buFont typeface="Wingdings" panose="05000000000000000000" pitchFamily="2" charset="2"/>
              <a:buChar char="Ø"/>
            </a:pPr>
            <a:r>
              <a:rPr lang="en-GB" sz="2300" dirty="0">
                <a:solidFill>
                  <a:schemeClr val="bg1"/>
                </a:solidFill>
              </a:rPr>
              <a:t>Centralised clinical dashboards</a:t>
            </a:r>
          </a:p>
          <a:p>
            <a:pPr marL="457200" lvl="1" indent="0">
              <a:lnSpc>
                <a:spcPct val="90000"/>
              </a:lnSpc>
              <a:buNone/>
            </a:pPr>
            <a:endParaRPr lang="en-GB" sz="2300" dirty="0">
              <a:solidFill>
                <a:schemeClr val="bg1"/>
              </a:solidFill>
            </a:endParaRPr>
          </a:p>
          <a:p>
            <a:pPr lvl="1">
              <a:lnSpc>
                <a:spcPct val="90000"/>
              </a:lnSpc>
              <a:buFont typeface="Wingdings" panose="05000000000000000000" pitchFamily="2" charset="2"/>
              <a:buChar char="Ø"/>
            </a:pPr>
            <a:r>
              <a:rPr lang="en-GB" sz="2300" dirty="0">
                <a:solidFill>
                  <a:schemeClr val="bg1"/>
                </a:solidFill>
              </a:rPr>
              <a:t>Supports hospital-level interventions at home</a:t>
            </a:r>
          </a:p>
          <a:p>
            <a:pPr lvl="1">
              <a:lnSpc>
                <a:spcPct val="90000"/>
              </a:lnSpc>
            </a:pPr>
            <a:endParaRPr lang="en-GB" sz="1500" dirty="0">
              <a:solidFill>
                <a:schemeClr val="bg1"/>
              </a:solidFill>
            </a:endParaRPr>
          </a:p>
          <a:p>
            <a:pPr marL="457200" lvl="1" indent="0">
              <a:lnSpc>
                <a:spcPct val="90000"/>
              </a:lnSpc>
              <a:buNone/>
            </a:pPr>
            <a:endParaRPr lang="en-GB" sz="1500" dirty="0">
              <a:solidFill>
                <a:schemeClr val="bg1"/>
              </a:solidFill>
            </a:endParaRPr>
          </a:p>
          <a:p>
            <a:pPr marL="457200" lvl="1" indent="0" algn="ctr">
              <a:lnSpc>
                <a:spcPct val="90000"/>
              </a:lnSpc>
              <a:buNone/>
            </a:pPr>
            <a:r>
              <a:rPr lang="en-GB" sz="2000" dirty="0">
                <a:solidFill>
                  <a:schemeClr val="bg1"/>
                </a:solidFill>
              </a:rPr>
              <a:t>(Shepperd et al. 2021)</a:t>
            </a:r>
          </a:p>
        </p:txBody>
      </p:sp>
      <p:sp>
        <p:nvSpPr>
          <p:cNvPr id="6" name="TextBox 5">
            <a:extLst>
              <a:ext uri="{FF2B5EF4-FFF2-40B4-BE49-F238E27FC236}">
                <a16:creationId xmlns:a16="http://schemas.microsoft.com/office/drawing/2014/main" id="{44E7BDF4-3195-094A-4EC0-CD801E506BB3}"/>
              </a:ext>
            </a:extLst>
          </p:cNvPr>
          <p:cNvSpPr txBox="1"/>
          <p:nvPr/>
        </p:nvSpPr>
        <p:spPr>
          <a:xfrm>
            <a:off x="7518898" y="4574254"/>
            <a:ext cx="999441" cy="276999"/>
          </a:xfrm>
          <a:prstGeom prst="rect">
            <a:avLst/>
          </a:prstGeom>
          <a:noFill/>
        </p:spPr>
        <p:txBody>
          <a:bodyPr wrap="none" rtlCol="0">
            <a:spAutoFit/>
          </a:bodyPr>
          <a:lstStyle/>
          <a:p>
            <a:r>
              <a:rPr lang="en-GB" sz="1200" dirty="0">
                <a:solidFill>
                  <a:schemeClr val="bg1"/>
                </a:solidFill>
              </a:rPr>
              <a:t>Stock</a:t>
            </a:r>
            <a:r>
              <a:rPr lang="en-GB" sz="1200" dirty="0"/>
              <a:t> </a:t>
            </a:r>
            <a:r>
              <a:rPr lang="en-GB" sz="1200" dirty="0">
                <a:solidFill>
                  <a:schemeClr val="bg1"/>
                </a:solidFill>
              </a:rPr>
              <a:t>images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0" name="Group 109">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11"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4" name="Group 113">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15"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Hospital bed in a room">
            <a:extLst>
              <a:ext uri="{FF2B5EF4-FFF2-40B4-BE49-F238E27FC236}">
                <a16:creationId xmlns:a16="http://schemas.microsoft.com/office/drawing/2014/main" id="{EF2FDEE7-2696-74AF-8BC0-7033D8660F43}"/>
              </a:ext>
            </a:extLst>
          </p:cNvPr>
          <p:cNvPicPr>
            <a:picLocks noChangeAspect="1"/>
          </p:cNvPicPr>
          <p:nvPr/>
        </p:nvPicPr>
        <p:blipFill>
          <a:blip r:embed="rId3"/>
          <a:srcRect l="30728" r="29054"/>
          <a:stretch>
            <a:fillRect/>
          </a:stretch>
        </p:blipFill>
        <p:spPr>
          <a:xfrm>
            <a:off x="5312107" y="841663"/>
            <a:ext cx="3124613" cy="5185923"/>
          </a:xfrm>
          <a:prstGeom prst="rect">
            <a:avLst/>
          </a:prstGeom>
        </p:spPr>
      </p:pic>
      <p:grpSp>
        <p:nvGrpSpPr>
          <p:cNvPr id="118" name="Group 117">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7" cy="6858000"/>
            <a:chOff x="0" y="0"/>
            <a:chExt cx="12188952" cy="6858000"/>
          </a:xfrm>
        </p:grpSpPr>
        <p:sp>
          <p:nvSpPr>
            <p:cNvPr id="119" name="Freeform: Shape 118">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Freeform: Shape 119">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Freeform: Shape 120">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Freeform: Shape 122">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Freeform: Shape 123">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Freeform: Shape 124">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761238" y="819015"/>
            <a:ext cx="4366152" cy="1778750"/>
          </a:xfrm>
        </p:spPr>
        <p:txBody>
          <a:bodyPr anchor="b">
            <a:normAutofit/>
          </a:bodyPr>
          <a:lstStyle/>
          <a:p>
            <a:pPr algn="l"/>
            <a:r>
              <a:rPr lang="en-GB" sz="4200" u="sng" dirty="0">
                <a:solidFill>
                  <a:schemeClr val="bg1"/>
                </a:solidFill>
              </a:rPr>
              <a:t>Strategic Ambition &amp; Scale</a:t>
            </a:r>
          </a:p>
        </p:txBody>
      </p:sp>
      <p:sp>
        <p:nvSpPr>
          <p:cNvPr id="3" name="Content Placeholder 2"/>
          <p:cNvSpPr>
            <a:spLocks noGrp="1"/>
          </p:cNvSpPr>
          <p:nvPr>
            <p:ph idx="1"/>
          </p:nvPr>
        </p:nvSpPr>
        <p:spPr>
          <a:xfrm>
            <a:off x="761238" y="2901976"/>
            <a:ext cx="4366152" cy="2596896"/>
          </a:xfrm>
        </p:spPr>
        <p:txBody>
          <a:bodyPr anchor="t">
            <a:normAutofit fontScale="77500" lnSpcReduction="20000"/>
          </a:bodyPr>
          <a:lstStyle/>
          <a:p>
            <a:pPr marL="0" indent="0">
              <a:lnSpc>
                <a:spcPct val="90000"/>
              </a:lnSpc>
              <a:buNone/>
            </a:pPr>
            <a:endParaRPr lang="en-GB" sz="1400" dirty="0">
              <a:solidFill>
                <a:schemeClr val="bg1"/>
              </a:solidFill>
            </a:endParaRPr>
          </a:p>
          <a:p>
            <a:pPr marL="0" indent="0">
              <a:lnSpc>
                <a:spcPct val="90000"/>
              </a:lnSpc>
              <a:buNone/>
            </a:pPr>
            <a:r>
              <a:rPr lang="en-GB" sz="1900" dirty="0">
                <a:solidFill>
                  <a:schemeClr val="bg1"/>
                </a:solidFill>
              </a:rPr>
              <a:t>Target: 40–50 virtual beds per 100,000 population</a:t>
            </a:r>
          </a:p>
          <a:p>
            <a:pPr marL="0" indent="0">
              <a:lnSpc>
                <a:spcPct val="90000"/>
              </a:lnSpc>
              <a:buNone/>
            </a:pPr>
            <a:endParaRPr lang="en-GB" sz="1900" dirty="0">
              <a:solidFill>
                <a:schemeClr val="bg1"/>
              </a:solidFill>
            </a:endParaRPr>
          </a:p>
          <a:p>
            <a:pPr lvl="1">
              <a:lnSpc>
                <a:spcPct val="90000"/>
              </a:lnSpc>
              <a:buFont typeface="Wingdings" panose="05000000000000000000" pitchFamily="2" charset="2"/>
              <a:buChar char="Ø"/>
            </a:pPr>
            <a:endParaRPr lang="en-GB" sz="1900" dirty="0">
              <a:solidFill>
                <a:schemeClr val="bg1"/>
              </a:solidFill>
            </a:endParaRPr>
          </a:p>
          <a:p>
            <a:pPr lvl="1">
              <a:lnSpc>
                <a:spcPct val="90000"/>
              </a:lnSpc>
              <a:buFont typeface="Wingdings" panose="05000000000000000000" pitchFamily="2" charset="2"/>
              <a:buChar char="Ø"/>
            </a:pPr>
            <a:r>
              <a:rPr lang="en-GB" sz="1900" dirty="0">
                <a:solidFill>
                  <a:schemeClr val="bg1"/>
                </a:solidFill>
              </a:rPr>
              <a:t>Lower cost than physical hospital beds</a:t>
            </a:r>
          </a:p>
          <a:p>
            <a:pPr marL="457200" lvl="1" indent="0">
              <a:lnSpc>
                <a:spcPct val="90000"/>
              </a:lnSpc>
              <a:buNone/>
            </a:pPr>
            <a:endParaRPr lang="en-GB" sz="1900" dirty="0">
              <a:solidFill>
                <a:schemeClr val="bg1"/>
              </a:solidFill>
            </a:endParaRPr>
          </a:p>
          <a:p>
            <a:pPr lvl="1">
              <a:lnSpc>
                <a:spcPct val="90000"/>
              </a:lnSpc>
              <a:buFont typeface="Wingdings" panose="05000000000000000000" pitchFamily="2" charset="2"/>
              <a:buChar char="Ø"/>
            </a:pPr>
            <a:r>
              <a:rPr lang="en-GB" sz="1900" dirty="0">
                <a:solidFill>
                  <a:schemeClr val="bg1"/>
                </a:solidFill>
              </a:rPr>
              <a:t>Reduces delayed transfers of care</a:t>
            </a:r>
          </a:p>
          <a:p>
            <a:pPr marL="457200" lvl="1" indent="0">
              <a:lnSpc>
                <a:spcPct val="90000"/>
              </a:lnSpc>
              <a:buNone/>
            </a:pPr>
            <a:endParaRPr lang="en-GB" sz="1900" dirty="0">
              <a:solidFill>
                <a:schemeClr val="bg1"/>
              </a:solidFill>
            </a:endParaRPr>
          </a:p>
          <a:p>
            <a:pPr lvl="1">
              <a:lnSpc>
                <a:spcPct val="90000"/>
              </a:lnSpc>
              <a:buFont typeface="Wingdings" panose="05000000000000000000" pitchFamily="2" charset="2"/>
              <a:buChar char="Ø"/>
            </a:pPr>
            <a:r>
              <a:rPr lang="en-GB" sz="1900" dirty="0">
                <a:solidFill>
                  <a:schemeClr val="bg1"/>
                </a:solidFill>
              </a:rPr>
              <a:t>Uneven performance across regions</a:t>
            </a:r>
          </a:p>
          <a:p>
            <a:pPr lvl="1">
              <a:lnSpc>
                <a:spcPct val="90000"/>
              </a:lnSpc>
              <a:buFont typeface="Wingdings" panose="05000000000000000000" pitchFamily="2" charset="2"/>
              <a:buChar char="Ø"/>
            </a:pPr>
            <a:endParaRPr lang="en-GB" sz="1400" dirty="0">
              <a:solidFill>
                <a:schemeClr val="bg1"/>
              </a:solidFill>
            </a:endParaRPr>
          </a:p>
          <a:p>
            <a:pPr lvl="1">
              <a:lnSpc>
                <a:spcPct val="90000"/>
              </a:lnSpc>
              <a:buFont typeface="Wingdings" panose="05000000000000000000" pitchFamily="2" charset="2"/>
              <a:buChar char="Ø"/>
            </a:pPr>
            <a:endParaRPr lang="en-GB" sz="1400" dirty="0">
              <a:solidFill>
                <a:schemeClr val="bg1"/>
              </a:solidFill>
            </a:endParaRPr>
          </a:p>
          <a:p>
            <a:pPr marL="457200" lvl="1" indent="0">
              <a:lnSpc>
                <a:spcPct val="90000"/>
              </a:lnSpc>
              <a:buNone/>
            </a:pPr>
            <a:endParaRPr lang="en-GB" sz="1400" dirty="0">
              <a:solidFill>
                <a:schemeClr val="bg1"/>
              </a:solidFill>
            </a:endParaRPr>
          </a:p>
          <a:p>
            <a:pPr marL="457200" lvl="1" indent="0" algn="ctr">
              <a:lnSpc>
                <a:spcPct val="90000"/>
              </a:lnSpc>
              <a:buNone/>
            </a:pPr>
            <a:r>
              <a:rPr lang="en-GB" sz="1400" dirty="0">
                <a:solidFill>
                  <a:schemeClr val="bg1"/>
                </a:solidFill>
              </a:rPr>
              <a:t>(Health Foundation,2024)</a:t>
            </a:r>
          </a:p>
        </p:txBody>
      </p:sp>
      <p:sp>
        <p:nvSpPr>
          <p:cNvPr id="6" name="TextBox 5">
            <a:extLst>
              <a:ext uri="{FF2B5EF4-FFF2-40B4-BE49-F238E27FC236}">
                <a16:creationId xmlns:a16="http://schemas.microsoft.com/office/drawing/2014/main" id="{D721ECF3-0FEF-7BAE-B959-A8DD3FD7EE5A}"/>
              </a:ext>
            </a:extLst>
          </p:cNvPr>
          <p:cNvSpPr txBox="1"/>
          <p:nvPr/>
        </p:nvSpPr>
        <p:spPr>
          <a:xfrm>
            <a:off x="7285530" y="6252168"/>
            <a:ext cx="1132041" cy="307777"/>
          </a:xfrm>
          <a:prstGeom prst="rect">
            <a:avLst/>
          </a:prstGeom>
          <a:noFill/>
        </p:spPr>
        <p:txBody>
          <a:bodyPr wrap="none" rtlCol="0">
            <a:spAutoFit/>
          </a:bodyPr>
          <a:lstStyle/>
          <a:p>
            <a:r>
              <a:rPr lang="en-GB" sz="1400" dirty="0">
                <a:solidFill>
                  <a:schemeClr val="bg1"/>
                </a:solidFill>
              </a:rPr>
              <a:t>Stock images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Color Cover">
            <a:extLst>
              <a:ext uri="{FF2B5EF4-FFF2-40B4-BE49-F238E27FC236}">
                <a16:creationId xmlns:a16="http://schemas.microsoft.com/office/drawing/2014/main" id="{4E59E4BC-D742-4881-838E-F5B9C1C2C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2" name="Group 91">
            <a:extLst>
              <a:ext uri="{FF2B5EF4-FFF2-40B4-BE49-F238E27FC236}">
                <a16:creationId xmlns:a16="http://schemas.microsoft.com/office/drawing/2014/main" id="{3FF196BB-37B1-4BB9-8014-CC784F01E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548176" cy="6858000"/>
            <a:chOff x="651279" y="598259"/>
            <a:chExt cx="10889442" cy="5680742"/>
          </a:xfrm>
        </p:grpSpPr>
        <p:sp>
          <p:nvSpPr>
            <p:cNvPr id="93" name="Color">
              <a:extLst>
                <a:ext uri="{FF2B5EF4-FFF2-40B4-BE49-F238E27FC236}">
                  <a16:creationId xmlns:a16="http://schemas.microsoft.com/office/drawing/2014/main" id="{534AF622-3ACC-4C27-9FD9-B3568A9C7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Color">
              <a:extLst>
                <a:ext uri="{FF2B5EF4-FFF2-40B4-BE49-F238E27FC236}">
                  <a16:creationId xmlns:a16="http://schemas.microsoft.com/office/drawing/2014/main" id="{F026015A-BBAC-46FA-9359-D1B35A8BC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7" name="Picture 16" descr="Smiling medical staff">
            <a:extLst>
              <a:ext uri="{FF2B5EF4-FFF2-40B4-BE49-F238E27FC236}">
                <a16:creationId xmlns:a16="http://schemas.microsoft.com/office/drawing/2014/main" id="{D7A777DD-179B-8B0E-9410-74658B810DA4}"/>
              </a:ext>
            </a:extLst>
          </p:cNvPr>
          <p:cNvPicPr>
            <a:picLocks noChangeAspect="1"/>
          </p:cNvPicPr>
          <p:nvPr/>
        </p:nvPicPr>
        <p:blipFill>
          <a:blip r:embed="rId3"/>
          <a:srcRect l="32031" r="25224"/>
          <a:stretch>
            <a:fillRect/>
          </a:stretch>
        </p:blipFill>
        <p:spPr>
          <a:xfrm>
            <a:off x="5102735" y="653615"/>
            <a:ext cx="3547660" cy="5540004"/>
          </a:xfrm>
          <a:prstGeom prst="rect">
            <a:avLst/>
          </a:prstGeom>
        </p:spPr>
      </p:pic>
      <p:grpSp>
        <p:nvGrpSpPr>
          <p:cNvPr id="96" name="Group 95">
            <a:extLst>
              <a:ext uri="{FF2B5EF4-FFF2-40B4-BE49-F238E27FC236}">
                <a16:creationId xmlns:a16="http://schemas.microsoft.com/office/drawing/2014/main" id="{5C2625FA-3EDD-4059-9D0E-AFD1D271A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7" cy="6858000"/>
            <a:chOff x="0" y="0"/>
            <a:chExt cx="12188952" cy="6858000"/>
          </a:xfrm>
        </p:grpSpPr>
        <p:sp>
          <p:nvSpPr>
            <p:cNvPr id="97" name="Freeform: Shape 96">
              <a:extLst>
                <a:ext uri="{FF2B5EF4-FFF2-40B4-BE49-F238E27FC236}">
                  <a16:creationId xmlns:a16="http://schemas.microsoft.com/office/drawing/2014/main" id="{B8B4C3FF-8264-459D-BF6B-4A5FA0BA6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Freeform: Shape 97">
              <a:extLst>
                <a:ext uri="{FF2B5EF4-FFF2-40B4-BE49-F238E27FC236}">
                  <a16:creationId xmlns:a16="http://schemas.microsoft.com/office/drawing/2014/main" id="{0DBA07FA-8EDD-495B-AF95-5BFDC506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Shape 98">
              <a:extLst>
                <a:ext uri="{FF2B5EF4-FFF2-40B4-BE49-F238E27FC236}">
                  <a16:creationId xmlns:a16="http://schemas.microsoft.com/office/drawing/2014/main" id="{3B0954EF-0F85-4BE8-B5C8-947D85E9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B080BC4B-C9C5-47DE-BCB0-F9FC609EF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818D4159-BB18-4176-8E78-FADCF9731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Freeform: Shape 101">
              <a:extLst>
                <a:ext uri="{FF2B5EF4-FFF2-40B4-BE49-F238E27FC236}">
                  <a16:creationId xmlns:a16="http://schemas.microsoft.com/office/drawing/2014/main" id="{FD675126-0622-4F48-996A-375CAE425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reeform: Shape 102">
              <a:extLst>
                <a:ext uri="{FF2B5EF4-FFF2-40B4-BE49-F238E27FC236}">
                  <a16:creationId xmlns:a16="http://schemas.microsoft.com/office/drawing/2014/main" id="{C8355C78-B718-4720-A6A0-AC274B913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89788" y="841249"/>
            <a:ext cx="3586611" cy="2229172"/>
          </a:xfrm>
        </p:spPr>
        <p:txBody>
          <a:bodyPr anchor="b">
            <a:normAutofit/>
          </a:bodyPr>
          <a:lstStyle/>
          <a:p>
            <a:pPr algn="l"/>
            <a:r>
              <a:rPr lang="en-GB" sz="4200" u="sng" dirty="0">
                <a:solidFill>
                  <a:schemeClr val="bg1"/>
                </a:solidFill>
              </a:rPr>
              <a:t>Workforce Impact - Opportunities</a:t>
            </a:r>
          </a:p>
        </p:txBody>
      </p:sp>
      <p:sp>
        <p:nvSpPr>
          <p:cNvPr id="3" name="Content Placeholder 2"/>
          <p:cNvSpPr>
            <a:spLocks noGrp="1"/>
          </p:cNvSpPr>
          <p:nvPr>
            <p:ph idx="1"/>
          </p:nvPr>
        </p:nvSpPr>
        <p:spPr>
          <a:xfrm>
            <a:off x="589787" y="3428999"/>
            <a:ext cx="3586610" cy="2950295"/>
          </a:xfrm>
        </p:spPr>
        <p:txBody>
          <a:bodyPr anchor="t">
            <a:normAutofit fontScale="85000" lnSpcReduction="10000"/>
          </a:bodyPr>
          <a:lstStyle/>
          <a:p>
            <a:pPr marL="0" indent="0">
              <a:lnSpc>
                <a:spcPct val="90000"/>
              </a:lnSpc>
              <a:buNone/>
            </a:pPr>
            <a:r>
              <a:rPr lang="en-GB" sz="1700" u="sng" dirty="0">
                <a:solidFill>
                  <a:schemeClr val="bg1"/>
                </a:solidFill>
              </a:rPr>
              <a:t>Emergence of Digital Nurses and Pathway Coordinators</a:t>
            </a:r>
          </a:p>
          <a:p>
            <a:pPr marL="0" indent="0">
              <a:lnSpc>
                <a:spcPct val="90000"/>
              </a:lnSpc>
              <a:buNone/>
            </a:pPr>
            <a:endParaRPr lang="en-GB" sz="1700" u="sng" dirty="0">
              <a:solidFill>
                <a:schemeClr val="bg1"/>
              </a:solidFill>
            </a:endParaRPr>
          </a:p>
          <a:p>
            <a:pPr marL="0" indent="0">
              <a:lnSpc>
                <a:spcPct val="90000"/>
              </a:lnSpc>
              <a:buNone/>
            </a:pPr>
            <a:endParaRPr lang="en-GB" sz="1700" u="sng" dirty="0">
              <a:solidFill>
                <a:schemeClr val="bg1"/>
              </a:solidFill>
            </a:endParaRPr>
          </a:p>
          <a:p>
            <a:pPr lvl="1">
              <a:lnSpc>
                <a:spcPct val="90000"/>
              </a:lnSpc>
              <a:buFont typeface="Wingdings" panose="05000000000000000000" pitchFamily="2" charset="2"/>
              <a:buChar char="Ø"/>
            </a:pPr>
            <a:r>
              <a:rPr lang="en-GB" sz="1700" dirty="0">
                <a:solidFill>
                  <a:schemeClr val="bg1"/>
                </a:solidFill>
              </a:rPr>
              <a:t>Greater focus on data-driven decision-making</a:t>
            </a:r>
          </a:p>
          <a:p>
            <a:pPr marL="457200" lvl="1" indent="0">
              <a:lnSpc>
                <a:spcPct val="90000"/>
              </a:lnSpc>
              <a:buNone/>
            </a:pPr>
            <a:endParaRPr lang="en-GB" sz="1700" dirty="0">
              <a:solidFill>
                <a:schemeClr val="bg1"/>
              </a:solidFill>
            </a:endParaRPr>
          </a:p>
          <a:p>
            <a:pPr lvl="1">
              <a:lnSpc>
                <a:spcPct val="90000"/>
              </a:lnSpc>
              <a:buFont typeface="Wingdings" panose="05000000000000000000" pitchFamily="2" charset="2"/>
              <a:buChar char="Ø"/>
            </a:pPr>
            <a:r>
              <a:rPr lang="en-GB" sz="1700" dirty="0">
                <a:solidFill>
                  <a:schemeClr val="bg1"/>
                </a:solidFill>
              </a:rPr>
              <a:t>Reduced physical strain compared to ward work</a:t>
            </a:r>
          </a:p>
          <a:p>
            <a:pPr marL="457200" lvl="1" indent="0">
              <a:lnSpc>
                <a:spcPct val="90000"/>
              </a:lnSpc>
              <a:buNone/>
            </a:pPr>
            <a:endParaRPr lang="en-GB" sz="1700" dirty="0">
              <a:solidFill>
                <a:schemeClr val="bg1"/>
              </a:solidFill>
            </a:endParaRPr>
          </a:p>
          <a:p>
            <a:pPr lvl="1">
              <a:lnSpc>
                <a:spcPct val="90000"/>
              </a:lnSpc>
              <a:buFont typeface="Wingdings" panose="05000000000000000000" pitchFamily="2" charset="2"/>
              <a:buChar char="Ø"/>
            </a:pPr>
            <a:r>
              <a:rPr lang="en-GB" sz="1700" dirty="0">
                <a:solidFill>
                  <a:schemeClr val="bg1"/>
                </a:solidFill>
              </a:rPr>
              <a:t>Improved prioritisation of community visits</a:t>
            </a:r>
          </a:p>
          <a:p>
            <a:pPr lvl="1">
              <a:lnSpc>
                <a:spcPct val="90000"/>
              </a:lnSpc>
            </a:pPr>
            <a:endParaRPr lang="en-GB" sz="1200" dirty="0">
              <a:solidFill>
                <a:schemeClr val="bg1"/>
              </a:solidFill>
            </a:endParaRPr>
          </a:p>
          <a:p>
            <a:pPr marL="457200" lvl="1" indent="0">
              <a:lnSpc>
                <a:spcPct val="90000"/>
              </a:lnSpc>
              <a:buNone/>
            </a:pPr>
            <a:endParaRPr lang="en-GB" sz="1200" dirty="0">
              <a:solidFill>
                <a:schemeClr val="bg1"/>
              </a:solidFill>
            </a:endParaRPr>
          </a:p>
          <a:p>
            <a:pPr marL="457200" lvl="1" indent="0">
              <a:lnSpc>
                <a:spcPct val="90000"/>
              </a:lnSpc>
              <a:buNone/>
            </a:pPr>
            <a:r>
              <a:rPr lang="en-GB" sz="1000" dirty="0">
                <a:solidFill>
                  <a:schemeClr val="bg1"/>
                </a:solidFill>
              </a:rPr>
              <a:t>(</a:t>
            </a:r>
            <a:r>
              <a:rPr lang="en-GB" sz="1300" dirty="0">
                <a:solidFill>
                  <a:schemeClr val="bg1"/>
                </a:solidFill>
              </a:rPr>
              <a:t>Sealey,2025; </a:t>
            </a:r>
            <a:r>
              <a:rPr lang="en-GB" sz="1300" dirty="0" err="1">
                <a:solidFill>
                  <a:schemeClr val="bg1"/>
                </a:solidFill>
              </a:rPr>
              <a:t>Vindrola-Padros</a:t>
            </a:r>
            <a:r>
              <a:rPr lang="en-GB" sz="1300" dirty="0">
                <a:solidFill>
                  <a:schemeClr val="bg1"/>
                </a:solidFill>
              </a:rPr>
              <a:t> et al..2020)</a:t>
            </a:r>
            <a:endParaRPr lang="en-GB" sz="1000" dirty="0">
              <a:solidFill>
                <a:schemeClr val="bg1"/>
              </a:solidFill>
            </a:endParaRPr>
          </a:p>
        </p:txBody>
      </p:sp>
      <p:sp>
        <p:nvSpPr>
          <p:cNvPr id="19" name="TextBox 18">
            <a:extLst>
              <a:ext uri="{FF2B5EF4-FFF2-40B4-BE49-F238E27FC236}">
                <a16:creationId xmlns:a16="http://schemas.microsoft.com/office/drawing/2014/main" id="{95CF5A55-D5D1-E761-DE38-A3DAAEC6C16E}"/>
              </a:ext>
            </a:extLst>
          </p:cNvPr>
          <p:cNvSpPr txBox="1"/>
          <p:nvPr/>
        </p:nvSpPr>
        <p:spPr>
          <a:xfrm>
            <a:off x="7366823" y="6156477"/>
            <a:ext cx="1445510" cy="307777"/>
          </a:xfrm>
          <a:prstGeom prst="rect">
            <a:avLst/>
          </a:prstGeom>
          <a:noFill/>
        </p:spPr>
        <p:txBody>
          <a:bodyPr wrap="square" rtlCol="0">
            <a:spAutoFit/>
          </a:bodyPr>
          <a:lstStyle/>
          <a:p>
            <a:r>
              <a:rPr lang="en-GB" sz="1400" dirty="0">
                <a:solidFill>
                  <a:schemeClr val="bg1"/>
                </a:solidFill>
              </a:rPr>
              <a:t>Stock images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Color Cover">
            <a:extLst>
              <a:ext uri="{FF2B5EF4-FFF2-40B4-BE49-F238E27FC236}">
                <a16:creationId xmlns:a16="http://schemas.microsoft.com/office/drawing/2014/main" id="{4E59E4BC-D742-4881-838E-F5B9C1C2C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a:extLst>
              <a:ext uri="{FF2B5EF4-FFF2-40B4-BE49-F238E27FC236}">
                <a16:creationId xmlns:a16="http://schemas.microsoft.com/office/drawing/2014/main" id="{3FF196BB-37B1-4BB9-8014-CC784F01E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548176" cy="6858000"/>
            <a:chOff x="651279" y="598259"/>
            <a:chExt cx="10889442" cy="5680742"/>
          </a:xfrm>
        </p:grpSpPr>
        <p:sp>
          <p:nvSpPr>
            <p:cNvPr id="67" name="Color">
              <a:extLst>
                <a:ext uri="{FF2B5EF4-FFF2-40B4-BE49-F238E27FC236}">
                  <a16:creationId xmlns:a16="http://schemas.microsoft.com/office/drawing/2014/main" id="{534AF622-3ACC-4C27-9FD9-B3568A9C7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Color">
              <a:extLst>
                <a:ext uri="{FF2B5EF4-FFF2-40B4-BE49-F238E27FC236}">
                  <a16:creationId xmlns:a16="http://schemas.microsoft.com/office/drawing/2014/main" id="{F026015A-BBAC-46FA-9359-D1B35A8BC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Person sleeping at desk">
            <a:extLst>
              <a:ext uri="{FF2B5EF4-FFF2-40B4-BE49-F238E27FC236}">
                <a16:creationId xmlns:a16="http://schemas.microsoft.com/office/drawing/2014/main" id="{21613B67-4A0A-CAA3-0B44-DB3195108B05}"/>
              </a:ext>
            </a:extLst>
          </p:cNvPr>
          <p:cNvPicPr>
            <a:picLocks noChangeAspect="1"/>
          </p:cNvPicPr>
          <p:nvPr/>
        </p:nvPicPr>
        <p:blipFill>
          <a:blip r:embed="rId3"/>
          <a:srcRect l="28739" r="25476" b="2"/>
          <a:stretch>
            <a:fillRect/>
          </a:stretch>
        </p:blipFill>
        <p:spPr>
          <a:xfrm>
            <a:off x="5102735" y="653615"/>
            <a:ext cx="3547660" cy="5540004"/>
          </a:xfrm>
          <a:prstGeom prst="rect">
            <a:avLst/>
          </a:prstGeom>
        </p:spPr>
      </p:pic>
      <p:grpSp>
        <p:nvGrpSpPr>
          <p:cNvPr id="70" name="Group 69">
            <a:extLst>
              <a:ext uri="{FF2B5EF4-FFF2-40B4-BE49-F238E27FC236}">
                <a16:creationId xmlns:a16="http://schemas.microsoft.com/office/drawing/2014/main" id="{5C2625FA-3EDD-4059-9D0E-AFD1D271A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7" cy="6858000"/>
            <a:chOff x="0" y="0"/>
            <a:chExt cx="12188952" cy="6858000"/>
          </a:xfrm>
        </p:grpSpPr>
        <p:sp>
          <p:nvSpPr>
            <p:cNvPr id="71" name="Freeform: Shape 70">
              <a:extLst>
                <a:ext uri="{FF2B5EF4-FFF2-40B4-BE49-F238E27FC236}">
                  <a16:creationId xmlns:a16="http://schemas.microsoft.com/office/drawing/2014/main" id="{B8B4C3FF-8264-459D-BF6B-4A5FA0BA6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0DBA07FA-8EDD-495B-AF95-5BFDC506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3B0954EF-0F85-4BE8-B5C8-947D85E9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B080BC4B-C9C5-47DE-BCB0-F9FC609EF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818D4159-BB18-4176-8E78-FADCF9731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D675126-0622-4F48-996A-375CAE425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C8355C78-B718-4720-A6A0-AC274B913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89788" y="841249"/>
            <a:ext cx="3586611" cy="2064579"/>
          </a:xfrm>
        </p:spPr>
        <p:txBody>
          <a:bodyPr anchor="b">
            <a:normAutofit/>
          </a:bodyPr>
          <a:lstStyle/>
          <a:p>
            <a:pPr algn="l"/>
            <a:r>
              <a:rPr lang="en-GB" sz="4200" u="sng" dirty="0">
                <a:solidFill>
                  <a:schemeClr val="bg1"/>
                </a:solidFill>
              </a:rPr>
              <a:t>Workforce Impact - Critical Challenges</a:t>
            </a:r>
          </a:p>
        </p:txBody>
      </p:sp>
      <p:sp>
        <p:nvSpPr>
          <p:cNvPr id="3" name="Content Placeholder 2"/>
          <p:cNvSpPr>
            <a:spLocks noGrp="1"/>
          </p:cNvSpPr>
          <p:nvPr>
            <p:ph idx="1"/>
          </p:nvPr>
        </p:nvSpPr>
        <p:spPr>
          <a:xfrm>
            <a:off x="589787" y="3123496"/>
            <a:ext cx="3586610" cy="3057848"/>
          </a:xfrm>
        </p:spPr>
        <p:txBody>
          <a:bodyPr anchor="t">
            <a:normAutofit/>
          </a:bodyPr>
          <a:lstStyle/>
          <a:p>
            <a:pPr marL="0" indent="0">
              <a:lnSpc>
                <a:spcPct val="90000"/>
              </a:lnSpc>
              <a:buNone/>
            </a:pPr>
            <a:r>
              <a:rPr lang="en-GB" sz="1200" u="sng" dirty="0">
                <a:solidFill>
                  <a:schemeClr val="bg1"/>
                </a:solidFill>
              </a:rPr>
              <a:t>Alert fatigue and digital strain</a:t>
            </a:r>
          </a:p>
          <a:p>
            <a:pPr marL="0" indent="0">
              <a:lnSpc>
                <a:spcPct val="90000"/>
              </a:lnSpc>
              <a:buNone/>
            </a:pPr>
            <a:endParaRPr lang="en-GB" sz="1200" dirty="0">
              <a:solidFill>
                <a:schemeClr val="bg1"/>
              </a:solidFill>
            </a:endParaRPr>
          </a:p>
          <a:p>
            <a:pPr lvl="1">
              <a:lnSpc>
                <a:spcPct val="90000"/>
              </a:lnSpc>
              <a:buFont typeface="Wingdings" panose="05000000000000000000" pitchFamily="2" charset="2"/>
              <a:buChar char="Ø"/>
            </a:pPr>
            <a:r>
              <a:rPr lang="en-GB" sz="1200" dirty="0">
                <a:solidFill>
                  <a:schemeClr val="bg1"/>
                </a:solidFill>
              </a:rPr>
              <a:t>Loss of tactile assessment increases anxiety</a:t>
            </a:r>
          </a:p>
          <a:p>
            <a:pPr lvl="1">
              <a:lnSpc>
                <a:spcPct val="90000"/>
              </a:lnSpc>
              <a:buFont typeface="Wingdings" panose="05000000000000000000" pitchFamily="2" charset="2"/>
              <a:buChar char="Ø"/>
            </a:pPr>
            <a:endParaRPr lang="en-GB" sz="1200" dirty="0">
              <a:solidFill>
                <a:schemeClr val="bg1"/>
              </a:solidFill>
            </a:endParaRPr>
          </a:p>
          <a:p>
            <a:pPr lvl="1">
              <a:lnSpc>
                <a:spcPct val="90000"/>
              </a:lnSpc>
              <a:buFont typeface="Wingdings" panose="05000000000000000000" pitchFamily="2" charset="2"/>
              <a:buChar char="Ø"/>
            </a:pPr>
            <a:r>
              <a:rPr lang="en-GB" sz="1200" dirty="0">
                <a:solidFill>
                  <a:schemeClr val="bg1"/>
                </a:solidFill>
              </a:rPr>
              <a:t>Virtual work often added to existing workloads</a:t>
            </a:r>
          </a:p>
          <a:p>
            <a:pPr marL="457200" lvl="1" indent="0">
              <a:lnSpc>
                <a:spcPct val="90000"/>
              </a:lnSpc>
              <a:buNone/>
            </a:pPr>
            <a:endParaRPr lang="en-GB" sz="1200" dirty="0">
              <a:solidFill>
                <a:schemeClr val="bg1"/>
              </a:solidFill>
            </a:endParaRPr>
          </a:p>
          <a:p>
            <a:pPr lvl="1">
              <a:lnSpc>
                <a:spcPct val="90000"/>
              </a:lnSpc>
              <a:buFont typeface="Wingdings" panose="05000000000000000000" pitchFamily="2" charset="2"/>
              <a:buChar char="Ø"/>
            </a:pPr>
            <a:r>
              <a:rPr lang="en-GB" sz="1200" dirty="0">
                <a:solidFill>
                  <a:schemeClr val="bg1"/>
                </a:solidFill>
              </a:rPr>
              <a:t>Barrier: professional resistance and exhaustion</a:t>
            </a:r>
          </a:p>
          <a:p>
            <a:pPr marL="457200" lvl="1" indent="0">
              <a:lnSpc>
                <a:spcPct val="90000"/>
              </a:lnSpc>
              <a:buNone/>
            </a:pPr>
            <a:endParaRPr lang="en-GB" sz="1200" dirty="0">
              <a:solidFill>
                <a:schemeClr val="bg1"/>
              </a:solidFill>
            </a:endParaRPr>
          </a:p>
          <a:p>
            <a:pPr lvl="1">
              <a:lnSpc>
                <a:spcPct val="90000"/>
              </a:lnSpc>
              <a:buFont typeface="Wingdings" panose="05000000000000000000" pitchFamily="2" charset="2"/>
              <a:buChar char="Ø"/>
            </a:pPr>
            <a:r>
              <a:rPr lang="en-GB" sz="1200" dirty="0">
                <a:solidFill>
                  <a:schemeClr val="bg1"/>
                </a:solidFill>
              </a:rPr>
              <a:t>Solution: protected time and simulation-based training</a:t>
            </a:r>
          </a:p>
          <a:p>
            <a:pPr marL="457200" lvl="1" indent="0">
              <a:lnSpc>
                <a:spcPct val="90000"/>
              </a:lnSpc>
              <a:buNone/>
            </a:pPr>
            <a:endParaRPr lang="en-GB" sz="1000" dirty="0">
              <a:solidFill>
                <a:schemeClr val="bg1"/>
              </a:solidFill>
            </a:endParaRPr>
          </a:p>
          <a:p>
            <a:pPr marL="457200" lvl="1" indent="0">
              <a:lnSpc>
                <a:spcPct val="90000"/>
              </a:lnSpc>
              <a:buNone/>
            </a:pPr>
            <a:r>
              <a:rPr lang="en-GB" sz="1000" dirty="0">
                <a:solidFill>
                  <a:schemeClr val="bg1"/>
                </a:solidFill>
              </a:rPr>
              <a:t>(Greenhalgh et al. 2023; </a:t>
            </a:r>
            <a:r>
              <a:rPr lang="en-GB" sz="1000" dirty="0" err="1">
                <a:solidFill>
                  <a:schemeClr val="bg1"/>
                </a:solidFill>
              </a:rPr>
              <a:t>McGlen</a:t>
            </a:r>
            <a:r>
              <a:rPr lang="en-GB" sz="1000" dirty="0">
                <a:solidFill>
                  <a:schemeClr val="bg1"/>
                </a:solidFill>
              </a:rPr>
              <a:t> et al. 2023)</a:t>
            </a:r>
          </a:p>
        </p:txBody>
      </p:sp>
      <p:sp>
        <p:nvSpPr>
          <p:cNvPr id="7" name="TextBox 6">
            <a:extLst>
              <a:ext uri="{FF2B5EF4-FFF2-40B4-BE49-F238E27FC236}">
                <a16:creationId xmlns:a16="http://schemas.microsoft.com/office/drawing/2014/main" id="{8548C606-8574-3852-2087-00AB0D0C694F}"/>
              </a:ext>
            </a:extLst>
          </p:cNvPr>
          <p:cNvSpPr txBox="1"/>
          <p:nvPr/>
        </p:nvSpPr>
        <p:spPr>
          <a:xfrm>
            <a:off x="7248411" y="6156477"/>
            <a:ext cx="999441" cy="276999"/>
          </a:xfrm>
          <a:prstGeom prst="rect">
            <a:avLst/>
          </a:prstGeom>
          <a:noFill/>
        </p:spPr>
        <p:txBody>
          <a:bodyPr wrap="none" rtlCol="0">
            <a:spAutoFit/>
          </a:bodyPr>
          <a:lstStyle/>
          <a:p>
            <a:r>
              <a:rPr lang="en-GB" sz="1200" dirty="0"/>
              <a:t>Stock images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useBgFill="1">
        <p:nvSpPr>
          <p:cNvPr id="8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 name="Group 81">
            <a:extLst>
              <a:ext uri="{FF2B5EF4-FFF2-40B4-BE49-F238E27FC236}">
                <a16:creationId xmlns:a16="http://schemas.microsoft.com/office/drawing/2014/main" id="{094DE5E8-C080-45A4-B2F4-8FE7D8F8EE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83" name="Color Cover">
              <a:extLst>
                <a:ext uri="{FF2B5EF4-FFF2-40B4-BE49-F238E27FC236}">
                  <a16:creationId xmlns:a16="http://schemas.microsoft.com/office/drawing/2014/main" id="{1FAC8321-8295-4F58-80B8-C1A774606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Color Cover">
              <a:extLst>
                <a:ext uri="{FF2B5EF4-FFF2-40B4-BE49-F238E27FC236}">
                  <a16:creationId xmlns:a16="http://schemas.microsoft.com/office/drawing/2014/main" id="{2BE89D78-556E-4C9E-A234-78B085023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6" name="Group 85">
            <a:extLst>
              <a:ext uri="{FF2B5EF4-FFF2-40B4-BE49-F238E27FC236}">
                <a16:creationId xmlns:a16="http://schemas.microsoft.com/office/drawing/2014/main" id="{9A28EBCD-582B-4E3B-AB95-15EA16034C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87" name="Color">
              <a:extLst>
                <a:ext uri="{FF2B5EF4-FFF2-40B4-BE49-F238E27FC236}">
                  <a16:creationId xmlns:a16="http://schemas.microsoft.com/office/drawing/2014/main" id="{49E29E18-2832-4FBD-901C-97986DBD0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Color">
              <a:extLst>
                <a:ext uri="{FF2B5EF4-FFF2-40B4-BE49-F238E27FC236}">
                  <a16:creationId xmlns:a16="http://schemas.microsoft.com/office/drawing/2014/main" id="{7327E470-287A-4E1E-8A04-A3596DBD9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Hospital">
            <a:extLst>
              <a:ext uri="{FF2B5EF4-FFF2-40B4-BE49-F238E27FC236}">
                <a16:creationId xmlns:a16="http://schemas.microsoft.com/office/drawing/2014/main" id="{2905274D-9198-C1B9-E826-3120AE0433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31568" y="1173129"/>
            <a:ext cx="2400366" cy="2400366"/>
          </a:xfrm>
          <a:prstGeom prst="rect">
            <a:avLst/>
          </a:prstGeom>
        </p:spPr>
      </p:pic>
      <p:pic>
        <p:nvPicPr>
          <p:cNvPr id="5" name="Picture 4" descr="Two women hugging">
            <a:extLst>
              <a:ext uri="{FF2B5EF4-FFF2-40B4-BE49-F238E27FC236}">
                <a16:creationId xmlns:a16="http://schemas.microsoft.com/office/drawing/2014/main" id="{B721FA10-3160-AA38-C394-418D8B4C39A3}"/>
              </a:ext>
            </a:extLst>
          </p:cNvPr>
          <p:cNvPicPr>
            <a:picLocks noChangeAspect="1"/>
          </p:cNvPicPr>
          <p:nvPr/>
        </p:nvPicPr>
        <p:blipFill>
          <a:blip r:embed="rId5"/>
          <a:stretch>
            <a:fillRect/>
          </a:stretch>
        </p:blipFill>
        <p:spPr>
          <a:xfrm>
            <a:off x="5031568" y="3736342"/>
            <a:ext cx="3269098" cy="2182122"/>
          </a:xfrm>
          <a:prstGeom prst="rect">
            <a:avLst/>
          </a:prstGeom>
        </p:spPr>
      </p:pic>
      <p:grpSp>
        <p:nvGrpSpPr>
          <p:cNvPr id="90" name="Group 8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7" cy="6858000"/>
            <a:chOff x="0" y="0"/>
            <a:chExt cx="12188952" cy="6858000"/>
          </a:xfrm>
        </p:grpSpPr>
        <p:sp>
          <p:nvSpPr>
            <p:cNvPr id="91" name="Freeform: Shape 9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2" name="Freeform: Shape 9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3" name="Freeform: Shape 9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4" name="Freeform: Shape 9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5" name="Freeform: Shape 9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6" name="Freeform: Shape 9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7" name="Freeform: Shape 9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19015"/>
            <a:ext cx="4044341" cy="1571508"/>
          </a:xfrm>
        </p:spPr>
        <p:txBody>
          <a:bodyPr anchor="b">
            <a:normAutofit/>
          </a:bodyPr>
          <a:lstStyle/>
          <a:p>
            <a:pPr algn="l"/>
            <a:r>
              <a:rPr lang="en-GB" sz="4200" u="sng" dirty="0">
                <a:solidFill>
                  <a:schemeClr val="bg1"/>
                </a:solidFill>
              </a:rPr>
              <a:t>Patient Impact - Benefits</a:t>
            </a:r>
          </a:p>
        </p:txBody>
      </p:sp>
      <p:sp>
        <p:nvSpPr>
          <p:cNvPr id="3" name="Content Placeholder 2"/>
          <p:cNvSpPr>
            <a:spLocks noGrp="1"/>
          </p:cNvSpPr>
          <p:nvPr>
            <p:ph idx="1"/>
          </p:nvPr>
        </p:nvSpPr>
        <p:spPr>
          <a:xfrm>
            <a:off x="761238" y="2723535"/>
            <a:ext cx="4044341" cy="3315449"/>
          </a:xfrm>
        </p:spPr>
        <p:txBody>
          <a:bodyPr anchor="t">
            <a:normAutofit lnSpcReduction="10000"/>
          </a:bodyPr>
          <a:lstStyle/>
          <a:p>
            <a:pPr marL="0" indent="0">
              <a:lnSpc>
                <a:spcPct val="90000"/>
              </a:lnSpc>
              <a:buNone/>
            </a:pPr>
            <a:r>
              <a:rPr lang="en-GB" sz="1800" b="1" u="sng" dirty="0">
                <a:solidFill>
                  <a:schemeClr val="bg1"/>
                </a:solidFill>
              </a:rPr>
              <a:t>Care in familiar home environments</a:t>
            </a:r>
          </a:p>
          <a:p>
            <a:pPr marL="0" indent="0">
              <a:lnSpc>
                <a:spcPct val="90000"/>
              </a:lnSpc>
              <a:buNone/>
            </a:pPr>
            <a:endParaRPr lang="en-GB" sz="1800" dirty="0">
              <a:solidFill>
                <a:schemeClr val="bg1"/>
              </a:solidFill>
            </a:endParaRPr>
          </a:p>
          <a:p>
            <a:pPr marL="0" indent="0">
              <a:lnSpc>
                <a:spcPct val="90000"/>
              </a:lnSpc>
              <a:buNone/>
            </a:pPr>
            <a:endParaRPr lang="en-GB" sz="1800" dirty="0">
              <a:solidFill>
                <a:schemeClr val="bg1"/>
              </a:solidFill>
            </a:endParaRPr>
          </a:p>
          <a:p>
            <a:pPr lvl="1">
              <a:lnSpc>
                <a:spcPct val="90000"/>
              </a:lnSpc>
              <a:buFont typeface="Wingdings" panose="05000000000000000000" pitchFamily="2" charset="2"/>
              <a:buChar char="Ø"/>
            </a:pPr>
            <a:r>
              <a:rPr lang="en-GB" sz="1800" dirty="0">
                <a:solidFill>
                  <a:schemeClr val="bg1"/>
                </a:solidFill>
              </a:rPr>
              <a:t>Reduced hospital-acquired infections</a:t>
            </a:r>
          </a:p>
          <a:p>
            <a:pPr marL="457200" lvl="1" indent="0">
              <a:lnSpc>
                <a:spcPct val="90000"/>
              </a:lnSpc>
              <a:buNone/>
            </a:pPr>
            <a:endParaRPr lang="en-GB" sz="1800" dirty="0">
              <a:solidFill>
                <a:schemeClr val="bg1"/>
              </a:solidFill>
            </a:endParaRPr>
          </a:p>
          <a:p>
            <a:pPr lvl="1">
              <a:lnSpc>
                <a:spcPct val="90000"/>
              </a:lnSpc>
              <a:buFont typeface="Wingdings" panose="05000000000000000000" pitchFamily="2" charset="2"/>
              <a:buChar char="Ø"/>
            </a:pPr>
            <a:r>
              <a:rPr lang="en-GB" sz="1800" dirty="0">
                <a:solidFill>
                  <a:schemeClr val="bg1"/>
                </a:solidFill>
              </a:rPr>
              <a:t>Prevention of deconditioning</a:t>
            </a:r>
          </a:p>
          <a:p>
            <a:pPr marL="457200" lvl="1" indent="0">
              <a:lnSpc>
                <a:spcPct val="90000"/>
              </a:lnSpc>
              <a:buNone/>
            </a:pPr>
            <a:endParaRPr lang="en-GB" sz="1800" dirty="0">
              <a:solidFill>
                <a:schemeClr val="bg1"/>
              </a:solidFill>
            </a:endParaRPr>
          </a:p>
          <a:p>
            <a:pPr lvl="1">
              <a:lnSpc>
                <a:spcPct val="90000"/>
              </a:lnSpc>
              <a:buFont typeface="Wingdings" panose="05000000000000000000" pitchFamily="2" charset="2"/>
              <a:buChar char="Ø"/>
            </a:pPr>
            <a:r>
              <a:rPr lang="en-GB" sz="1800" dirty="0">
                <a:solidFill>
                  <a:schemeClr val="bg1"/>
                </a:solidFill>
              </a:rPr>
              <a:t>Increased patient engagement</a:t>
            </a:r>
          </a:p>
          <a:p>
            <a:pPr lvl="1">
              <a:lnSpc>
                <a:spcPct val="90000"/>
              </a:lnSpc>
              <a:buFont typeface="Wingdings" panose="05000000000000000000" pitchFamily="2" charset="2"/>
              <a:buChar char="Ø"/>
            </a:pPr>
            <a:endParaRPr lang="en-GB" sz="1100" dirty="0">
              <a:solidFill>
                <a:schemeClr val="bg1"/>
              </a:solidFill>
            </a:endParaRPr>
          </a:p>
          <a:p>
            <a:pPr lvl="1">
              <a:lnSpc>
                <a:spcPct val="90000"/>
              </a:lnSpc>
              <a:buFont typeface="Wingdings" panose="05000000000000000000" pitchFamily="2" charset="2"/>
              <a:buChar char="Ø"/>
            </a:pPr>
            <a:endParaRPr lang="en-GB" sz="1100" dirty="0">
              <a:solidFill>
                <a:schemeClr val="bg1"/>
              </a:solidFill>
            </a:endParaRPr>
          </a:p>
          <a:p>
            <a:pPr marL="457200" lvl="1" indent="0">
              <a:lnSpc>
                <a:spcPct val="90000"/>
              </a:lnSpc>
              <a:buNone/>
            </a:pPr>
            <a:endParaRPr lang="en-GB" sz="1100" dirty="0">
              <a:solidFill>
                <a:schemeClr val="bg1"/>
              </a:solidFill>
            </a:endParaRPr>
          </a:p>
          <a:p>
            <a:pPr marL="457200" lvl="1" indent="0">
              <a:lnSpc>
                <a:spcPct val="90000"/>
              </a:lnSpc>
              <a:buNone/>
            </a:pPr>
            <a:r>
              <a:rPr lang="en-GB" sz="1100" dirty="0">
                <a:solidFill>
                  <a:schemeClr val="bg1"/>
                </a:solidFill>
              </a:rPr>
              <a:t>(Freeman, 2022; </a:t>
            </a:r>
            <a:r>
              <a:rPr lang="en-US" sz="1100" dirty="0">
                <a:solidFill>
                  <a:schemeClr val="bg1"/>
                </a:solidFill>
              </a:rPr>
              <a:t>Walton </a:t>
            </a:r>
            <a:r>
              <a:rPr lang="en-US" sz="1100" i="1" dirty="0">
                <a:solidFill>
                  <a:schemeClr val="bg1"/>
                </a:solidFill>
              </a:rPr>
              <a:t>et al</a:t>
            </a:r>
            <a:r>
              <a:rPr lang="en-GB" sz="1100" dirty="0">
                <a:solidFill>
                  <a:schemeClr val="bg1"/>
                </a:solidFill>
              </a:rPr>
              <a:t>, 2022)</a:t>
            </a:r>
          </a:p>
          <a:p>
            <a:pPr marL="457200" lvl="1" indent="0">
              <a:lnSpc>
                <a:spcPct val="90000"/>
              </a:lnSpc>
              <a:buNone/>
            </a:pPr>
            <a:endParaRPr lang="en-GB" sz="1100" dirty="0">
              <a:solidFill>
                <a:schemeClr val="bg1"/>
              </a:solidFill>
            </a:endParaRPr>
          </a:p>
        </p:txBody>
      </p:sp>
      <p:sp>
        <p:nvSpPr>
          <p:cNvPr id="9" name="TextBox 8">
            <a:extLst>
              <a:ext uri="{FF2B5EF4-FFF2-40B4-BE49-F238E27FC236}">
                <a16:creationId xmlns:a16="http://schemas.microsoft.com/office/drawing/2014/main" id="{0552DAC9-57E6-F206-2576-43A559ABA2BA}"/>
              </a:ext>
            </a:extLst>
          </p:cNvPr>
          <p:cNvSpPr txBox="1"/>
          <p:nvPr/>
        </p:nvSpPr>
        <p:spPr>
          <a:xfrm>
            <a:off x="7252761" y="6211793"/>
            <a:ext cx="1132041" cy="307777"/>
          </a:xfrm>
          <a:prstGeom prst="rect">
            <a:avLst/>
          </a:prstGeom>
          <a:noFill/>
        </p:spPr>
        <p:txBody>
          <a:bodyPr wrap="none" rtlCol="0">
            <a:spAutoFit/>
          </a:bodyPr>
          <a:lstStyle/>
          <a:p>
            <a:r>
              <a:rPr lang="en-GB" sz="1400" dirty="0"/>
              <a:t>Stock images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9" name="Group 98">
            <a:extLst>
              <a:ext uri="{FF2B5EF4-FFF2-40B4-BE49-F238E27FC236}">
                <a16:creationId xmlns:a16="http://schemas.microsoft.com/office/drawing/2014/main" id="{A12BBDB1-A811-4A94-B034-72085F97AB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100" name="Color">
              <a:extLst>
                <a:ext uri="{FF2B5EF4-FFF2-40B4-BE49-F238E27FC236}">
                  <a16:creationId xmlns:a16="http://schemas.microsoft.com/office/drawing/2014/main" id="{3FB23A95-33AD-4DE4-895C-417071F3B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Color">
              <a:extLst>
                <a:ext uri="{FF2B5EF4-FFF2-40B4-BE49-F238E27FC236}">
                  <a16:creationId xmlns:a16="http://schemas.microsoft.com/office/drawing/2014/main" id="{9EF3A635-DBD5-4992-A85E-C24680FFE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descr="Circle of hands holding smartphones">
            <a:extLst>
              <a:ext uri="{FF2B5EF4-FFF2-40B4-BE49-F238E27FC236}">
                <a16:creationId xmlns:a16="http://schemas.microsoft.com/office/drawing/2014/main" id="{D5BCEA5B-FDE8-4E8A-7B14-38F7F052CE95}"/>
              </a:ext>
            </a:extLst>
          </p:cNvPr>
          <p:cNvPicPr>
            <a:picLocks noChangeAspect="1"/>
          </p:cNvPicPr>
          <p:nvPr/>
        </p:nvPicPr>
        <p:blipFill>
          <a:blip r:embed="rId3"/>
          <a:srcRect l="14691" r="705" b="5"/>
          <a:stretch>
            <a:fillRect/>
          </a:stretch>
        </p:blipFill>
        <p:spPr>
          <a:xfrm>
            <a:off x="5094129" y="598259"/>
            <a:ext cx="3567570" cy="2814583"/>
          </a:xfrm>
          <a:prstGeom prst="rect">
            <a:avLst/>
          </a:prstGeom>
        </p:spPr>
      </p:pic>
      <p:pic>
        <p:nvPicPr>
          <p:cNvPr id="24" name="Picture 23" descr="Colourful network cables">
            <a:extLst>
              <a:ext uri="{FF2B5EF4-FFF2-40B4-BE49-F238E27FC236}">
                <a16:creationId xmlns:a16="http://schemas.microsoft.com/office/drawing/2014/main" id="{B12EB476-6DC2-15DB-FD8B-98D0C6E2212A}"/>
              </a:ext>
            </a:extLst>
          </p:cNvPr>
          <p:cNvPicPr>
            <a:picLocks noChangeAspect="1"/>
          </p:cNvPicPr>
          <p:nvPr/>
        </p:nvPicPr>
        <p:blipFill>
          <a:blip r:embed="rId4"/>
          <a:srcRect l="448" r="14948" b="5"/>
          <a:stretch>
            <a:fillRect/>
          </a:stretch>
        </p:blipFill>
        <p:spPr>
          <a:xfrm>
            <a:off x="5094129" y="3464418"/>
            <a:ext cx="3567570" cy="2814583"/>
          </a:xfrm>
          <a:prstGeom prst="rect">
            <a:avLst/>
          </a:prstGeom>
        </p:spPr>
      </p:pic>
      <p:grpSp>
        <p:nvGrpSpPr>
          <p:cNvPr id="103" name="Group 10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04" name="Freeform: Shape 10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 name="Freeform: Shape 10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 name="Freeform: Shape 10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10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8" name="Freeform: Shape 10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9" name="Freeform: Shape 10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0" name="Freeform: Shape 10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569859" y="463940"/>
            <a:ext cx="3805776" cy="2623168"/>
          </a:xfrm>
        </p:spPr>
        <p:txBody>
          <a:bodyPr anchor="b">
            <a:normAutofit/>
          </a:bodyPr>
          <a:lstStyle/>
          <a:p>
            <a:pPr algn="l"/>
            <a:r>
              <a:rPr lang="en-GB" sz="4200" u="sng" dirty="0">
                <a:solidFill>
                  <a:schemeClr val="bg1"/>
                </a:solidFill>
              </a:rPr>
              <a:t>Patient Impact -The Digital Divide</a:t>
            </a:r>
          </a:p>
        </p:txBody>
      </p:sp>
      <p:sp>
        <p:nvSpPr>
          <p:cNvPr id="3" name="Content Placeholder 2"/>
          <p:cNvSpPr>
            <a:spLocks noGrp="1"/>
          </p:cNvSpPr>
          <p:nvPr>
            <p:ph idx="1"/>
          </p:nvPr>
        </p:nvSpPr>
        <p:spPr>
          <a:xfrm>
            <a:off x="589787" y="3464418"/>
            <a:ext cx="3805776" cy="2716926"/>
          </a:xfrm>
        </p:spPr>
        <p:txBody>
          <a:bodyPr anchor="t">
            <a:normAutofit lnSpcReduction="10000"/>
          </a:bodyPr>
          <a:lstStyle/>
          <a:p>
            <a:pPr marL="0" indent="0">
              <a:lnSpc>
                <a:spcPct val="90000"/>
              </a:lnSpc>
              <a:buNone/>
            </a:pPr>
            <a:r>
              <a:rPr lang="en-GB" sz="1400" u="sng" dirty="0">
                <a:solidFill>
                  <a:schemeClr val="bg1"/>
                </a:solidFill>
              </a:rPr>
              <a:t>Risk of digitally encoding inequality</a:t>
            </a:r>
          </a:p>
          <a:p>
            <a:pPr marL="0"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Access depends on connectivity and literacy</a:t>
            </a:r>
          </a:p>
          <a:p>
            <a:pPr marL="457200" lvl="1"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7% of UK households lack internet access</a:t>
            </a:r>
          </a:p>
          <a:p>
            <a:pPr marL="457200" lvl="1" indent="0">
              <a:lnSpc>
                <a:spcPct val="90000"/>
              </a:lnSpc>
              <a:buNone/>
            </a:pPr>
            <a:endParaRPr lang="en-GB" sz="1400" dirty="0">
              <a:solidFill>
                <a:schemeClr val="bg1"/>
              </a:solidFill>
            </a:endParaRPr>
          </a:p>
          <a:p>
            <a:pPr lvl="1">
              <a:lnSpc>
                <a:spcPct val="90000"/>
              </a:lnSpc>
              <a:buFont typeface="Wingdings" panose="05000000000000000000" pitchFamily="2" charset="2"/>
              <a:buChar char="Ø"/>
            </a:pPr>
            <a:r>
              <a:rPr lang="en-GB" sz="1400" dirty="0">
                <a:solidFill>
                  <a:schemeClr val="bg1"/>
                </a:solidFill>
              </a:rPr>
              <a:t>Solution: SIM-enabled devices and digital navigators</a:t>
            </a:r>
          </a:p>
          <a:p>
            <a:pPr marL="457200" lvl="1" indent="0">
              <a:lnSpc>
                <a:spcPct val="90000"/>
              </a:lnSpc>
              <a:buNone/>
            </a:pPr>
            <a:endParaRPr lang="en-GB" sz="1400" dirty="0">
              <a:solidFill>
                <a:schemeClr val="bg1"/>
              </a:solidFill>
            </a:endParaRPr>
          </a:p>
          <a:p>
            <a:pPr marL="457200" lvl="1" indent="0">
              <a:lnSpc>
                <a:spcPct val="90000"/>
              </a:lnSpc>
              <a:buNone/>
            </a:pPr>
            <a:endParaRPr lang="en-GB" sz="1400" dirty="0">
              <a:solidFill>
                <a:schemeClr val="bg1"/>
              </a:solidFill>
            </a:endParaRPr>
          </a:p>
          <a:p>
            <a:pPr marL="457200" lvl="1" indent="0">
              <a:lnSpc>
                <a:spcPct val="90000"/>
              </a:lnSpc>
              <a:buNone/>
            </a:pPr>
            <a:r>
              <a:rPr lang="en-GB" sz="1400" dirty="0">
                <a:solidFill>
                  <a:schemeClr val="bg1"/>
                </a:solidFill>
              </a:rPr>
              <a:t>(</a:t>
            </a:r>
            <a:r>
              <a:rPr lang="en-GB" sz="1400" dirty="0" err="1">
                <a:solidFill>
                  <a:schemeClr val="bg1"/>
                </a:solidFill>
              </a:rPr>
              <a:t>Pahirden</a:t>
            </a:r>
            <a:r>
              <a:rPr lang="en-GB" sz="1400" dirty="0">
                <a:solidFill>
                  <a:schemeClr val="bg1"/>
                </a:solidFill>
              </a:rPr>
              <a:t> et al. 2025; NHS England,2023b)</a:t>
            </a:r>
          </a:p>
        </p:txBody>
      </p:sp>
      <p:sp>
        <p:nvSpPr>
          <p:cNvPr id="28" name="TextBox 27">
            <a:extLst>
              <a:ext uri="{FF2B5EF4-FFF2-40B4-BE49-F238E27FC236}">
                <a16:creationId xmlns:a16="http://schemas.microsoft.com/office/drawing/2014/main" id="{3462B844-B384-566F-BC02-EF77AA20EA31}"/>
              </a:ext>
            </a:extLst>
          </p:cNvPr>
          <p:cNvSpPr txBox="1"/>
          <p:nvPr/>
        </p:nvSpPr>
        <p:spPr>
          <a:xfrm>
            <a:off x="7645262" y="6255929"/>
            <a:ext cx="1132041" cy="307777"/>
          </a:xfrm>
          <a:prstGeom prst="rect">
            <a:avLst/>
          </a:prstGeom>
          <a:noFill/>
        </p:spPr>
        <p:txBody>
          <a:bodyPr wrap="none" rtlCol="0">
            <a:spAutoFit/>
          </a:bodyPr>
          <a:lstStyle/>
          <a:p>
            <a:r>
              <a:rPr lang="en-GB" sz="1400" dirty="0">
                <a:solidFill>
                  <a:schemeClr val="bg1"/>
                </a:solidFill>
              </a:rPr>
              <a:t>Stock images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548176" cy="6858000"/>
            <a:chOff x="651279" y="598259"/>
            <a:chExt cx="10889442" cy="5680742"/>
          </a:xfrm>
        </p:grpSpPr>
        <p:sp>
          <p:nvSpPr>
            <p:cNvPr id="1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AB428103-7209-397B-A177-482C24233D95}"/>
              </a:ext>
            </a:extLst>
          </p:cNvPr>
          <p:cNvSpPr txBox="1"/>
          <p:nvPr/>
        </p:nvSpPr>
        <p:spPr>
          <a:xfrm>
            <a:off x="589788" y="841248"/>
            <a:ext cx="3847200" cy="5340097"/>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200" kern="1200">
                <a:solidFill>
                  <a:schemeClr val="bg1"/>
                </a:solidFill>
                <a:latin typeface="+mj-lt"/>
                <a:ea typeface="+mj-ea"/>
                <a:cs typeface="+mj-cs"/>
              </a:rPr>
              <a:t>Policy &amp; Governance Framework</a:t>
            </a:r>
          </a:p>
          <a:p>
            <a:pPr defTabSz="914400">
              <a:lnSpc>
                <a:spcPct val="90000"/>
              </a:lnSpc>
              <a:spcBef>
                <a:spcPct val="0"/>
              </a:spcBef>
              <a:spcAft>
                <a:spcPts val="600"/>
              </a:spcAft>
            </a:pPr>
            <a:endParaRPr lang="en-US" sz="4200" kern="1200">
              <a:solidFill>
                <a:schemeClr val="bg1"/>
              </a:solidFill>
              <a:latin typeface="+mj-lt"/>
              <a:ea typeface="+mj-ea"/>
              <a:cs typeface="+mj-cs"/>
            </a:endParaRPr>
          </a:p>
          <a:p>
            <a:pPr defTabSz="914400">
              <a:lnSpc>
                <a:spcPct val="90000"/>
              </a:lnSpc>
              <a:spcBef>
                <a:spcPct val="0"/>
              </a:spcBef>
              <a:spcAft>
                <a:spcPts val="600"/>
              </a:spcAft>
            </a:pPr>
            <a:endParaRPr lang="en-US" sz="4200" kern="1200">
              <a:solidFill>
                <a:schemeClr val="bg1"/>
              </a:solidFill>
              <a:latin typeface="+mj-lt"/>
              <a:ea typeface="+mj-ea"/>
              <a:cs typeface="+mj-cs"/>
            </a:endParaRPr>
          </a:p>
          <a:p>
            <a:pPr defTabSz="914400">
              <a:lnSpc>
                <a:spcPct val="90000"/>
              </a:lnSpc>
              <a:spcBef>
                <a:spcPct val="0"/>
              </a:spcBef>
              <a:spcAft>
                <a:spcPts val="600"/>
              </a:spcAft>
            </a:pPr>
            <a:endParaRPr lang="en-US" sz="4200" kern="1200">
              <a:solidFill>
                <a:schemeClr val="bg1"/>
              </a:solidFill>
              <a:latin typeface="+mj-lt"/>
              <a:ea typeface="+mj-ea"/>
              <a:cs typeface="+mj-cs"/>
            </a:endParaRPr>
          </a:p>
        </p:txBody>
      </p:sp>
      <p:sp>
        <p:nvSpPr>
          <p:cNvPr id="5" name="TextBox 4">
            <a:extLst>
              <a:ext uri="{FF2B5EF4-FFF2-40B4-BE49-F238E27FC236}">
                <a16:creationId xmlns:a16="http://schemas.microsoft.com/office/drawing/2014/main" id="{0D7EC195-02D9-83C6-E6A8-45837043D47A}"/>
              </a:ext>
            </a:extLst>
          </p:cNvPr>
          <p:cNvSpPr txBox="1"/>
          <p:nvPr/>
        </p:nvSpPr>
        <p:spPr>
          <a:xfrm>
            <a:off x="4848307" y="841247"/>
            <a:ext cx="3363402" cy="5340097"/>
          </a:xfrm>
          <a:prstGeom prst="rect">
            <a:avLst/>
          </a:prstGeom>
        </p:spPr>
        <p:txBody>
          <a:bodyPr vert="horz" lIns="91440" tIns="45720" rIns="91440" bIns="45720" rtlCol="0" anchor="ctr">
            <a:normAutofit/>
          </a:bodyPr>
          <a:lstStyle/>
          <a:p>
            <a:pPr marL="285750" indent="-228600" defTabSz="914400">
              <a:lnSpc>
                <a:spcPct val="90000"/>
              </a:lnSpc>
              <a:spcAft>
                <a:spcPts val="600"/>
              </a:spcAft>
              <a:buFont typeface="Arial" panose="020B0604020202020204" pitchFamily="34" charset="0"/>
              <a:buChar char="•"/>
            </a:pPr>
            <a:r>
              <a:rPr lang="en-US" dirty="0">
                <a:solidFill>
                  <a:schemeClr val="tx2"/>
                </a:solidFill>
              </a:rPr>
              <a:t>DHSC (2022) </a:t>
            </a:r>
            <a:r>
              <a:rPr lang="en-US" i="1" dirty="0">
                <a:solidFill>
                  <a:schemeClr val="tx2"/>
                </a:solidFill>
              </a:rPr>
              <a:t>Plan for Digital Health and Social Care</a:t>
            </a:r>
          </a:p>
          <a:p>
            <a:pPr indent="-228600" defTabSz="914400">
              <a:lnSpc>
                <a:spcPct val="90000"/>
              </a:lnSpc>
              <a:spcAft>
                <a:spcPts val="600"/>
              </a:spcAft>
              <a:buFont typeface="Arial" panose="020B0604020202020204" pitchFamily="34" charset="0"/>
              <a:buChar char="•"/>
            </a:pPr>
            <a:endParaRPr lang="en-US" i="1" dirty="0">
              <a:solidFill>
                <a:schemeClr val="tx2"/>
              </a:solidFill>
            </a:endParaRPr>
          </a:p>
          <a:p>
            <a:pPr marL="285750" indent="-228600" defTabSz="914400">
              <a:lnSpc>
                <a:spcPct val="90000"/>
              </a:lnSpc>
              <a:spcAft>
                <a:spcPts val="600"/>
              </a:spcAft>
              <a:buFont typeface="Arial" panose="020B0604020202020204" pitchFamily="34" charset="0"/>
              <a:buChar char="•"/>
            </a:pPr>
            <a:r>
              <a:rPr lang="en-US" dirty="0">
                <a:solidFill>
                  <a:schemeClr val="tx2"/>
                </a:solidFill>
              </a:rPr>
              <a:t>NHS England (2021) </a:t>
            </a:r>
            <a:r>
              <a:rPr lang="en-US" i="1" dirty="0">
                <a:solidFill>
                  <a:schemeClr val="tx2"/>
                </a:solidFill>
              </a:rPr>
              <a:t>What Good Looks </a:t>
            </a:r>
            <a:r>
              <a:rPr lang="en-US" i="1">
                <a:solidFill>
                  <a:schemeClr val="tx2"/>
                </a:solidFill>
              </a:rPr>
              <a:t>Like framework</a:t>
            </a:r>
            <a:endParaRPr lang="en-US" i="1" dirty="0">
              <a:solidFill>
                <a:schemeClr val="tx2"/>
              </a:solidFill>
            </a:endParaRPr>
          </a:p>
          <a:p>
            <a:pPr indent="-228600" defTabSz="914400">
              <a:lnSpc>
                <a:spcPct val="90000"/>
              </a:lnSpc>
              <a:spcAft>
                <a:spcPts val="600"/>
              </a:spcAft>
              <a:buFont typeface="Arial" panose="020B0604020202020204" pitchFamily="34" charset="0"/>
              <a:buChar char="•"/>
            </a:pPr>
            <a:endParaRPr lang="en-US" i="1" dirty="0">
              <a:solidFill>
                <a:schemeClr val="tx2"/>
              </a:solidFill>
            </a:endParaRPr>
          </a:p>
          <a:p>
            <a:pPr marL="285750" indent="-228600" defTabSz="914400">
              <a:lnSpc>
                <a:spcPct val="90000"/>
              </a:lnSpc>
              <a:spcAft>
                <a:spcPts val="600"/>
              </a:spcAft>
              <a:buFont typeface="Arial" panose="020B0604020202020204" pitchFamily="34" charset="0"/>
              <a:buChar char="•"/>
            </a:pPr>
            <a:r>
              <a:rPr lang="en-US" dirty="0">
                <a:solidFill>
                  <a:schemeClr val="tx2"/>
                </a:solidFill>
              </a:rPr>
              <a:t>Health and Care Act (2022) - ICS reform</a:t>
            </a:r>
          </a:p>
          <a:p>
            <a:pPr indent="-228600" defTabSz="914400">
              <a:lnSpc>
                <a:spcPct val="90000"/>
              </a:lnSpc>
              <a:spcAft>
                <a:spcPts val="600"/>
              </a:spcAft>
              <a:buFont typeface="Arial" panose="020B0604020202020204" pitchFamily="34" charset="0"/>
              <a:buChar char="•"/>
            </a:pPr>
            <a:endParaRPr lang="en-US" dirty="0">
              <a:solidFill>
                <a:schemeClr val="tx2"/>
              </a:solidFill>
            </a:endParaRPr>
          </a:p>
          <a:p>
            <a:pPr marL="285750" indent="-228600" defTabSz="914400">
              <a:lnSpc>
                <a:spcPct val="90000"/>
              </a:lnSpc>
              <a:spcAft>
                <a:spcPts val="600"/>
              </a:spcAft>
              <a:buFont typeface="Arial" panose="020B0604020202020204" pitchFamily="34" charset="0"/>
              <a:buChar char="•"/>
            </a:pPr>
            <a:r>
              <a:rPr lang="en-US" dirty="0">
                <a:solidFill>
                  <a:schemeClr val="tx2"/>
                </a:solidFill>
              </a:rPr>
              <a:t>Data Protection Act (2018) &amp; GDPR compliance</a:t>
            </a:r>
          </a:p>
          <a:p>
            <a:pPr indent="-228600" defTabSz="914400">
              <a:lnSpc>
                <a:spcPct val="90000"/>
              </a:lnSpc>
              <a:spcAft>
                <a:spcPts val="600"/>
              </a:spcAft>
              <a:buFont typeface="Arial" panose="020B0604020202020204" pitchFamily="34" charset="0"/>
              <a:buChar char="•"/>
            </a:pPr>
            <a:endParaRPr lang="en-US" dirty="0">
              <a:solidFill>
                <a:schemeClr val="tx2"/>
              </a:solidFill>
            </a:endParaRPr>
          </a:p>
          <a:p>
            <a:pPr marL="285750" indent="-228600" defTabSz="914400">
              <a:lnSpc>
                <a:spcPct val="90000"/>
              </a:lnSpc>
              <a:spcAft>
                <a:spcPts val="600"/>
              </a:spcAft>
              <a:buFont typeface="Arial" panose="020B0604020202020204" pitchFamily="34" charset="0"/>
              <a:buChar char="•"/>
            </a:pPr>
            <a:r>
              <a:rPr lang="en-US" dirty="0">
                <a:solidFill>
                  <a:schemeClr val="tx2"/>
                </a:solidFill>
              </a:rPr>
              <a:t>NHS England Virtual Ward Policy (2023–2024) - National capacity targets</a:t>
            </a:r>
          </a:p>
          <a:p>
            <a:pPr indent="-228600" defTabSz="914400">
              <a:lnSpc>
                <a:spcPct val="90000"/>
              </a:lnSpc>
              <a:spcAft>
                <a:spcPts val="600"/>
              </a:spcAft>
              <a:buFont typeface="Arial" panose="020B0604020202020204" pitchFamily="34" charset="0"/>
              <a:buChar char="•"/>
            </a:pPr>
            <a:endParaRPr lang="en-US" sz="1600" dirty="0">
              <a:solidFill>
                <a:schemeClr val="tx2"/>
              </a:solidFill>
            </a:endParaRPr>
          </a:p>
          <a:p>
            <a:pPr indent="-228600" defTabSz="914400">
              <a:lnSpc>
                <a:spcPct val="90000"/>
              </a:lnSpc>
              <a:spcAft>
                <a:spcPts val="600"/>
              </a:spcAft>
              <a:buFont typeface="Arial" panose="020B0604020202020204" pitchFamily="34" charset="0"/>
              <a:buChar char="•"/>
            </a:pPr>
            <a:endParaRPr lang="en-US" sz="1600" dirty="0">
              <a:solidFill>
                <a:schemeClr val="tx2"/>
              </a:solidFill>
            </a:endParaRPr>
          </a:p>
        </p:txBody>
      </p:sp>
    </p:spTree>
    <p:extLst>
      <p:ext uri="{BB962C8B-B14F-4D97-AF65-F5344CB8AC3E}">
        <p14:creationId xmlns:p14="http://schemas.microsoft.com/office/powerpoint/2010/main" val="4225381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0" name="Group 69">
            <a:extLst>
              <a:ext uri="{FF2B5EF4-FFF2-40B4-BE49-F238E27FC236}">
                <a16:creationId xmlns:a16="http://schemas.microsoft.com/office/drawing/2014/main" id="{3540E603-32DB-4DFF-A979-5D1B214A2A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55" name="Color">
              <a:extLst>
                <a:ext uri="{FF2B5EF4-FFF2-40B4-BE49-F238E27FC236}">
                  <a16:creationId xmlns:a16="http://schemas.microsoft.com/office/drawing/2014/main" id="{91A94770-7E2B-4D2C-9833-991802364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Color">
              <a:extLst>
                <a:ext uri="{FF2B5EF4-FFF2-40B4-BE49-F238E27FC236}">
                  <a16:creationId xmlns:a16="http://schemas.microsoft.com/office/drawing/2014/main" id="{74E95EE7-6B52-4F5D-923D-633261E89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Hanging light bulbs with only one light bulb turned on">
            <a:extLst>
              <a:ext uri="{FF2B5EF4-FFF2-40B4-BE49-F238E27FC236}">
                <a16:creationId xmlns:a16="http://schemas.microsoft.com/office/drawing/2014/main" id="{A4C5D12E-F79D-7489-65DF-C421DBB93FF0}"/>
              </a:ext>
            </a:extLst>
          </p:cNvPr>
          <p:cNvPicPr>
            <a:picLocks noChangeAspect="1"/>
          </p:cNvPicPr>
          <p:nvPr/>
        </p:nvPicPr>
        <p:blipFill>
          <a:blip r:embed="rId3"/>
          <a:srcRect l="15194" r="52787"/>
          <a:stretch>
            <a:fillRect/>
          </a:stretch>
        </p:blipFill>
        <p:spPr>
          <a:xfrm>
            <a:off x="5102735" y="653615"/>
            <a:ext cx="3547660" cy="5540004"/>
          </a:xfrm>
          <a:prstGeom prst="rect">
            <a:avLst/>
          </a:prstGeom>
        </p:spPr>
      </p:pic>
      <p:grpSp>
        <p:nvGrpSpPr>
          <p:cNvPr id="72" name="Group 71">
            <a:extLst>
              <a:ext uri="{FF2B5EF4-FFF2-40B4-BE49-F238E27FC236}">
                <a16:creationId xmlns:a16="http://schemas.microsoft.com/office/drawing/2014/main" id="{2DF7534E-849B-4F88-8B24-A7FF645B1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7" cy="6858000"/>
            <a:chOff x="0" y="0"/>
            <a:chExt cx="12188952" cy="6858000"/>
          </a:xfrm>
        </p:grpSpPr>
        <p:sp>
          <p:nvSpPr>
            <p:cNvPr id="59" name="Freeform: Shape 58">
              <a:extLst>
                <a:ext uri="{FF2B5EF4-FFF2-40B4-BE49-F238E27FC236}">
                  <a16:creationId xmlns:a16="http://schemas.microsoft.com/office/drawing/2014/main" id="{3D3507E7-B417-4964-B66C-E479F111B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59">
              <a:extLst>
                <a:ext uri="{FF2B5EF4-FFF2-40B4-BE49-F238E27FC236}">
                  <a16:creationId xmlns:a16="http://schemas.microsoft.com/office/drawing/2014/main" id="{73FD2637-D5EB-41C9-866A-817BA98F5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60">
              <a:extLst>
                <a:ext uri="{FF2B5EF4-FFF2-40B4-BE49-F238E27FC236}">
                  <a16:creationId xmlns:a16="http://schemas.microsoft.com/office/drawing/2014/main" id="{C998B94D-1BAA-46DB-BA73-8E2C8B50C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61">
              <a:extLst>
                <a:ext uri="{FF2B5EF4-FFF2-40B4-BE49-F238E27FC236}">
                  <a16:creationId xmlns:a16="http://schemas.microsoft.com/office/drawing/2014/main" id="{88689749-37CB-432B-B906-316AE3448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62">
              <a:extLst>
                <a:ext uri="{FF2B5EF4-FFF2-40B4-BE49-F238E27FC236}">
                  <a16:creationId xmlns:a16="http://schemas.microsoft.com/office/drawing/2014/main" id="{F2EC1CCD-474D-495E-8739-12131F0D2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63">
              <a:extLst>
                <a:ext uri="{FF2B5EF4-FFF2-40B4-BE49-F238E27FC236}">
                  <a16:creationId xmlns:a16="http://schemas.microsoft.com/office/drawing/2014/main" id="{775F2745-BEF3-4218-9136-108728082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64">
              <a:extLst>
                <a:ext uri="{FF2B5EF4-FFF2-40B4-BE49-F238E27FC236}">
                  <a16:creationId xmlns:a16="http://schemas.microsoft.com/office/drawing/2014/main" id="{E21F8CEF-8C86-43BF-95AF-BE2234286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89788" y="841249"/>
            <a:ext cx="3805776" cy="1549274"/>
          </a:xfrm>
        </p:spPr>
        <p:txBody>
          <a:bodyPr anchor="b">
            <a:normAutofit/>
          </a:bodyPr>
          <a:lstStyle/>
          <a:p>
            <a:pPr algn="l"/>
            <a:r>
              <a:rPr lang="en-GB" sz="3600" u="sng" dirty="0">
                <a:solidFill>
                  <a:schemeClr val="bg1"/>
                </a:solidFill>
              </a:rPr>
              <a:t>Strategic Recommendations</a:t>
            </a:r>
          </a:p>
        </p:txBody>
      </p:sp>
      <p:sp>
        <p:nvSpPr>
          <p:cNvPr id="3" name="Content Placeholder 2"/>
          <p:cNvSpPr>
            <a:spLocks noGrp="1"/>
          </p:cNvSpPr>
          <p:nvPr>
            <p:ph idx="1"/>
          </p:nvPr>
        </p:nvSpPr>
        <p:spPr>
          <a:xfrm>
            <a:off x="589787" y="2802194"/>
            <a:ext cx="3805776" cy="3379150"/>
          </a:xfrm>
        </p:spPr>
        <p:txBody>
          <a:bodyPr anchor="t">
            <a:normAutofit fontScale="85000" lnSpcReduction="10000"/>
          </a:bodyPr>
          <a:lstStyle/>
          <a:p>
            <a:pPr marL="0" indent="0">
              <a:lnSpc>
                <a:spcPct val="90000"/>
              </a:lnSpc>
              <a:buNone/>
            </a:pPr>
            <a:r>
              <a:rPr lang="en-GB" sz="2000" u="sng" dirty="0">
                <a:solidFill>
                  <a:schemeClr val="bg1"/>
                </a:solidFill>
              </a:rPr>
              <a:t>Workforce-first strategy with protected decision-making</a:t>
            </a:r>
          </a:p>
          <a:p>
            <a:pPr marL="457200" lvl="1" indent="0">
              <a:lnSpc>
                <a:spcPct val="90000"/>
              </a:lnSpc>
              <a:buNone/>
            </a:pPr>
            <a:endParaRPr lang="en-GB" sz="2000" dirty="0">
              <a:solidFill>
                <a:schemeClr val="bg1"/>
              </a:solidFill>
            </a:endParaRPr>
          </a:p>
          <a:p>
            <a:pPr lvl="1">
              <a:lnSpc>
                <a:spcPct val="90000"/>
              </a:lnSpc>
              <a:buFont typeface="Wingdings" panose="05000000000000000000" pitchFamily="2" charset="2"/>
              <a:buChar char="Ø"/>
            </a:pPr>
            <a:r>
              <a:rPr lang="en-GB" sz="2000" dirty="0">
                <a:solidFill>
                  <a:schemeClr val="bg1"/>
                </a:solidFill>
              </a:rPr>
              <a:t>Workforce first</a:t>
            </a:r>
          </a:p>
          <a:p>
            <a:pPr marL="457200" lvl="1" indent="0">
              <a:lnSpc>
                <a:spcPct val="90000"/>
              </a:lnSpc>
              <a:buNone/>
            </a:pPr>
            <a:endParaRPr lang="en-GB" sz="2000" dirty="0">
              <a:solidFill>
                <a:schemeClr val="bg1"/>
              </a:solidFill>
            </a:endParaRPr>
          </a:p>
          <a:p>
            <a:pPr marL="457200" lvl="1" indent="0">
              <a:lnSpc>
                <a:spcPct val="90000"/>
              </a:lnSpc>
              <a:buNone/>
            </a:pPr>
            <a:endParaRPr lang="en-GB" sz="2000" dirty="0">
              <a:solidFill>
                <a:schemeClr val="bg1"/>
              </a:solidFill>
            </a:endParaRPr>
          </a:p>
          <a:p>
            <a:pPr lvl="1">
              <a:lnSpc>
                <a:spcPct val="90000"/>
              </a:lnSpc>
              <a:buFont typeface="Wingdings" panose="05000000000000000000" pitchFamily="2" charset="2"/>
              <a:buChar char="Ø"/>
            </a:pPr>
            <a:r>
              <a:rPr lang="en-GB" sz="2000" dirty="0">
                <a:solidFill>
                  <a:schemeClr val="bg1"/>
                </a:solidFill>
              </a:rPr>
              <a:t>Hybrid-by-design pathways</a:t>
            </a:r>
          </a:p>
          <a:p>
            <a:pPr lvl="1">
              <a:lnSpc>
                <a:spcPct val="90000"/>
              </a:lnSpc>
              <a:buFont typeface="Wingdings" panose="05000000000000000000" pitchFamily="2" charset="2"/>
              <a:buChar char="Ø"/>
            </a:pPr>
            <a:endParaRPr lang="en-GB" sz="2000" dirty="0">
              <a:solidFill>
                <a:schemeClr val="bg1"/>
              </a:solidFill>
            </a:endParaRPr>
          </a:p>
          <a:p>
            <a:pPr lvl="1">
              <a:lnSpc>
                <a:spcPct val="90000"/>
              </a:lnSpc>
              <a:buFont typeface="Wingdings" panose="05000000000000000000" pitchFamily="2" charset="2"/>
              <a:buChar char="Ø"/>
            </a:pPr>
            <a:r>
              <a:rPr lang="en-GB" sz="2000" dirty="0">
                <a:solidFill>
                  <a:schemeClr val="bg1"/>
                </a:solidFill>
              </a:rPr>
              <a:t>local digital equity assessments</a:t>
            </a:r>
          </a:p>
          <a:p>
            <a:pPr lvl="1">
              <a:lnSpc>
                <a:spcPct val="90000"/>
              </a:lnSpc>
              <a:buFont typeface="Wingdings" panose="05000000000000000000" pitchFamily="2" charset="2"/>
              <a:buChar char="Ø"/>
            </a:pPr>
            <a:endParaRPr lang="en-GB" sz="2000" dirty="0">
              <a:solidFill>
                <a:schemeClr val="bg1"/>
              </a:solidFill>
            </a:endParaRPr>
          </a:p>
          <a:p>
            <a:pPr marL="457200" lvl="1" indent="0">
              <a:lnSpc>
                <a:spcPct val="90000"/>
              </a:lnSpc>
              <a:buNone/>
            </a:pPr>
            <a:endParaRPr lang="en-GB" sz="2000" dirty="0">
              <a:solidFill>
                <a:schemeClr val="bg1"/>
              </a:solidFill>
            </a:endParaRPr>
          </a:p>
          <a:p>
            <a:pPr marL="457200" lvl="1" indent="0">
              <a:lnSpc>
                <a:spcPct val="90000"/>
              </a:lnSpc>
              <a:buNone/>
            </a:pPr>
            <a:endParaRPr lang="en-GB" sz="2000" dirty="0">
              <a:solidFill>
                <a:schemeClr val="bg1"/>
              </a:solidFill>
            </a:endParaRPr>
          </a:p>
          <a:p>
            <a:pPr marL="457200" lvl="1" indent="0">
              <a:lnSpc>
                <a:spcPct val="90000"/>
              </a:lnSpc>
              <a:buNone/>
            </a:pPr>
            <a:r>
              <a:rPr lang="en-GB" sz="1400" dirty="0">
                <a:solidFill>
                  <a:schemeClr val="bg1"/>
                </a:solidFill>
              </a:rPr>
              <a:t>(The King’s Fund, 2024</a:t>
            </a:r>
            <a:r>
              <a:rPr lang="en-GB" sz="1300" dirty="0">
                <a:solidFill>
                  <a:schemeClr val="bg1"/>
                </a:solidFill>
              </a:rPr>
              <a:t>; </a:t>
            </a:r>
            <a:r>
              <a:rPr lang="en-GB" sz="1400" dirty="0">
                <a:solidFill>
                  <a:schemeClr val="bg1"/>
                </a:solidFill>
              </a:rPr>
              <a:t>NHS England, 2023a)</a:t>
            </a:r>
            <a:endParaRPr lang="en-GB" sz="1300" dirty="0">
              <a:solidFill>
                <a:schemeClr val="bg1"/>
              </a:solidFill>
            </a:endParaRPr>
          </a:p>
        </p:txBody>
      </p:sp>
      <p:sp>
        <p:nvSpPr>
          <p:cNvPr id="7" name="TextBox 6">
            <a:extLst>
              <a:ext uri="{FF2B5EF4-FFF2-40B4-BE49-F238E27FC236}">
                <a16:creationId xmlns:a16="http://schemas.microsoft.com/office/drawing/2014/main" id="{0C17A798-AB51-68D9-0AF6-D29027BCC630}"/>
              </a:ext>
            </a:extLst>
          </p:cNvPr>
          <p:cNvSpPr txBox="1"/>
          <p:nvPr/>
        </p:nvSpPr>
        <p:spPr>
          <a:xfrm>
            <a:off x="7634483" y="6193850"/>
            <a:ext cx="1132041" cy="307777"/>
          </a:xfrm>
          <a:prstGeom prst="rect">
            <a:avLst/>
          </a:prstGeom>
          <a:noFill/>
        </p:spPr>
        <p:txBody>
          <a:bodyPr wrap="none" rtlCol="0">
            <a:spAutoFit/>
          </a:bodyPr>
          <a:lstStyle/>
          <a:p>
            <a:r>
              <a:rPr lang="en-GB" sz="1400" dirty="0">
                <a:solidFill>
                  <a:schemeClr val="bg1"/>
                </a:solidFill>
              </a:rPr>
              <a:t>Stock images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24"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25" name="Group 2124">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209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26"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127" name="Group 2126">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209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28"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129" name="Group 212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2130" name="Freeform: Shape 209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31" name="Freeform: Shape 209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32" name="Freeform: Shape 210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2" name="Freeform: Shape 210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3" name="Freeform: Shape 210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4" name="Freeform: Shape 210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5" name="Freeform: Shape 210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91712"/>
            <a:ext cx="3982212" cy="5160789"/>
          </a:xfrm>
        </p:spPr>
        <p:txBody>
          <a:bodyPr anchor="ctr">
            <a:normAutofit/>
          </a:bodyPr>
          <a:lstStyle/>
          <a:p>
            <a:pPr algn="l"/>
            <a:r>
              <a:rPr lang="en-GB" sz="4200" u="sng">
                <a:solidFill>
                  <a:schemeClr val="bg1"/>
                </a:solidFill>
              </a:rPr>
              <a:t>Conclusion</a:t>
            </a:r>
            <a:endParaRPr lang="en-GB" sz="4200" u="sng" dirty="0">
              <a:solidFill>
                <a:schemeClr val="bg1"/>
              </a:solidFill>
            </a:endParaRPr>
          </a:p>
        </p:txBody>
      </p:sp>
      <p:sp>
        <p:nvSpPr>
          <p:cNvPr id="3" name="Content Placeholder 2"/>
          <p:cNvSpPr>
            <a:spLocks noGrp="1"/>
          </p:cNvSpPr>
          <p:nvPr>
            <p:ph idx="1"/>
          </p:nvPr>
        </p:nvSpPr>
        <p:spPr>
          <a:xfrm>
            <a:off x="4809226" y="891713"/>
            <a:ext cx="3438662" cy="5160790"/>
          </a:xfrm>
        </p:spPr>
        <p:txBody>
          <a:bodyPr anchor="ctr">
            <a:normAutofit/>
          </a:bodyPr>
          <a:lstStyle/>
          <a:p>
            <a:pPr marL="0" indent="0">
              <a:buNone/>
            </a:pPr>
            <a:r>
              <a:rPr lang="en-GB" sz="1600" u="sng" dirty="0">
                <a:solidFill>
                  <a:schemeClr val="bg1"/>
                </a:solidFill>
              </a:rPr>
              <a:t>Virtual Wards are transformative but complex</a:t>
            </a:r>
          </a:p>
          <a:p>
            <a:pPr lvl="1"/>
            <a:endParaRPr lang="en-GB" sz="1600" dirty="0">
              <a:solidFill>
                <a:schemeClr val="bg1"/>
              </a:solidFill>
            </a:endParaRPr>
          </a:p>
          <a:p>
            <a:pPr lvl="1">
              <a:buFont typeface="Wingdings" panose="05000000000000000000" pitchFamily="2" charset="2"/>
              <a:buChar char="Ø"/>
            </a:pPr>
            <a:r>
              <a:rPr lang="en-GB" sz="1600" dirty="0">
                <a:solidFill>
                  <a:schemeClr val="bg1"/>
                </a:solidFill>
              </a:rPr>
              <a:t>Technology must balance efficiency with compassion</a:t>
            </a:r>
          </a:p>
          <a:p>
            <a:pPr marL="457200" lvl="1" indent="0">
              <a:buNone/>
            </a:pPr>
            <a:endParaRPr lang="en-GB" sz="1600" dirty="0">
              <a:solidFill>
                <a:schemeClr val="bg1"/>
              </a:solidFill>
            </a:endParaRPr>
          </a:p>
          <a:p>
            <a:pPr lvl="1">
              <a:buFont typeface="Wingdings" panose="05000000000000000000" pitchFamily="2" charset="2"/>
              <a:buChar char="Ø"/>
            </a:pPr>
            <a:r>
              <a:rPr lang="en-GB" sz="1600" dirty="0">
                <a:solidFill>
                  <a:schemeClr val="bg1"/>
                </a:solidFill>
              </a:rPr>
              <a:t>Success depends on workforce support and inclusion</a:t>
            </a:r>
          </a:p>
          <a:p>
            <a:pPr lvl="1"/>
            <a:endParaRPr lang="en-GB" sz="1600" dirty="0">
              <a:solidFill>
                <a:schemeClr val="bg1"/>
              </a:solidFill>
            </a:endParaRPr>
          </a:p>
          <a:p>
            <a:pPr lvl="1">
              <a:buFont typeface="Wingdings" panose="05000000000000000000" pitchFamily="2" charset="2"/>
              <a:buChar char="Ø"/>
            </a:pPr>
            <a:r>
              <a:rPr lang="en-GB" sz="1600" dirty="0">
                <a:solidFill>
                  <a:schemeClr val="bg1"/>
                </a:solidFill>
              </a:rPr>
              <a:t>Potential backbone of a sustainable NHS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CD955D-60AD-53C9-78B2-E5A9BBC412C9}"/>
              </a:ext>
            </a:extLst>
          </p:cNvPr>
          <p:cNvSpPr txBox="1"/>
          <p:nvPr/>
        </p:nvSpPr>
        <p:spPr>
          <a:xfrm>
            <a:off x="616947" y="570271"/>
            <a:ext cx="8175361" cy="6632585"/>
          </a:xfrm>
          <a:prstGeom prst="rect">
            <a:avLst/>
          </a:prstGeom>
          <a:noFill/>
        </p:spPr>
        <p:txBody>
          <a:bodyPr wrap="square" rtlCol="0">
            <a:spAutoFit/>
          </a:bodyPr>
          <a:lstStyle/>
          <a:p>
            <a:r>
              <a:rPr lang="en-GB" sz="1400" dirty="0"/>
              <a:t>Blanco, S. (2023). </a:t>
            </a:r>
            <a:r>
              <a:rPr lang="en-GB" sz="1400" i="1" dirty="0"/>
              <a:t>Remote Patient Monitoring in Home Health Care Increasingly Popular - One80 Intermediaries</a:t>
            </a:r>
            <a:r>
              <a:rPr lang="en-GB" sz="1400" dirty="0"/>
              <a:t>. Available at: </a:t>
            </a:r>
            <a:r>
              <a:rPr lang="en-GB" sz="1400" u="sng" dirty="0">
                <a:hlinkClick r:id="rId2"/>
              </a:rPr>
              <a:t>https://www.one80.com/news/remote-patient-monitoring-in-home-health-care-increasingly-popular</a:t>
            </a:r>
            <a:r>
              <a:rPr lang="en-GB" sz="1400" dirty="0"/>
              <a:t> (Accessed: 26 January 2026).</a:t>
            </a:r>
          </a:p>
          <a:p>
            <a:endParaRPr lang="en-GB" sz="1400" dirty="0"/>
          </a:p>
          <a:p>
            <a:r>
              <a:rPr lang="en-GB" sz="1400" dirty="0"/>
              <a:t>Clun, R. (2025). </a:t>
            </a:r>
            <a:r>
              <a:rPr lang="en-GB" sz="1400" i="1" dirty="0"/>
              <a:t>Patients dying near toilets and treated in car parks in ‘corridor care’ crisis</a:t>
            </a:r>
            <a:r>
              <a:rPr lang="en-GB" sz="1400" dirty="0"/>
              <a:t>. Available at: </a:t>
            </a:r>
            <a:r>
              <a:rPr lang="en-GB" sz="1400" u="sng" dirty="0">
                <a:hlinkClick r:id="rId3"/>
              </a:rPr>
              <a:t>https://www.independent.co.uk/news/health/hospital-corridors-winter-flu-nhs-rcn-survey-b2680588.html</a:t>
            </a:r>
            <a:r>
              <a:rPr lang="en-GB" sz="1400" dirty="0"/>
              <a:t> (Accessed: 26 January 2026).</a:t>
            </a:r>
          </a:p>
          <a:p>
            <a:endParaRPr lang="en-GB" sz="1400" dirty="0"/>
          </a:p>
          <a:p>
            <a:r>
              <a:rPr lang="en-GB" sz="1400" dirty="0"/>
              <a:t>Freeman, D (2022) </a:t>
            </a:r>
            <a:r>
              <a:rPr lang="en-GB" sz="1400" i="1" dirty="0"/>
              <a:t>Virtual Wards - Supporting management of patients with respiratory conditions</a:t>
            </a:r>
            <a:r>
              <a:rPr lang="en-GB" sz="1400" dirty="0"/>
              <a:t>. Available at: </a:t>
            </a:r>
            <a:r>
              <a:rPr lang="en-GB" sz="1400" u="sng" dirty="0">
                <a:hlinkClick r:id="rId4"/>
              </a:rPr>
              <a:t>https://www.pcrs-uk.org/sites/default/files/2022-December-PCRU-virtual_wards.pdf</a:t>
            </a:r>
            <a:r>
              <a:rPr lang="en-GB" sz="1400" dirty="0"/>
              <a:t> (Accessed: 27 January 2026).</a:t>
            </a:r>
          </a:p>
          <a:p>
            <a:endParaRPr lang="en-GB" sz="1400" dirty="0"/>
          </a:p>
          <a:p>
            <a:r>
              <a:rPr lang="en-GB" sz="1400" dirty="0"/>
              <a:t>Greenhalgh, T., </a:t>
            </a:r>
            <a:r>
              <a:rPr lang="en-GB" sz="1400" dirty="0" err="1"/>
              <a:t>Wherton</a:t>
            </a:r>
            <a:r>
              <a:rPr lang="en-GB" sz="1400" dirty="0"/>
              <a:t>, J., Shaw, S., Papoutsi, C., Vijayaraghavan, S. and Stones, R. (2023) 'Digital remote monitoring for COVID-19 and beyond: Badly designed systems increase workload and cause inadvertent harm', </a:t>
            </a:r>
            <a:r>
              <a:rPr lang="en-GB" sz="1400" i="1" dirty="0"/>
              <a:t>Journal of Medical Internet Research</a:t>
            </a:r>
            <a:r>
              <a:rPr lang="en-GB" sz="1400" dirty="0"/>
              <a:t>, 25, e46850. Available at: </a:t>
            </a:r>
            <a:r>
              <a:rPr lang="en-GB" sz="1400" u="sng" dirty="0">
                <a:hlinkClick r:id="rId5"/>
              </a:rPr>
              <a:t>https://doi.org/10.2196/46850</a:t>
            </a:r>
            <a:r>
              <a:rPr lang="en-GB" sz="1400" dirty="0"/>
              <a:t> (Accessed: 26 January 2026).</a:t>
            </a:r>
          </a:p>
          <a:p>
            <a:endParaRPr lang="en-GB" sz="1400" dirty="0"/>
          </a:p>
          <a:p>
            <a:r>
              <a:rPr lang="en-GB" sz="1400" dirty="0" err="1"/>
              <a:t>McGlen</a:t>
            </a:r>
            <a:r>
              <a:rPr lang="en-GB" sz="1400" dirty="0"/>
              <a:t>, S., Woolley, S., Currie, G. and </a:t>
            </a:r>
            <a:r>
              <a:rPr lang="en-GB" sz="1400" dirty="0" err="1"/>
              <a:t>Lasserson</a:t>
            </a:r>
            <a:r>
              <a:rPr lang="en-GB" sz="1400" dirty="0"/>
              <a:t>, D. (2023) . </a:t>
            </a:r>
            <a:r>
              <a:rPr lang="en-GB" sz="1400" i="1" dirty="0"/>
              <a:t>Literature review on barriers and facilitators to implementation of virtual wards</a:t>
            </a:r>
            <a:r>
              <a:rPr lang="en-GB" sz="1400" dirty="0"/>
              <a:t>. Warwick: National Institute for Health and Care Research (NIHR) Applied Research Collaboration West Midlands. Available at: </a:t>
            </a:r>
            <a:r>
              <a:rPr lang="en-GB" sz="1400" u="sng" dirty="0">
                <a:hlinkClick r:id="rId6"/>
              </a:rPr>
              <a:t>https://www.arc-wm.nihr.ac.uk/wp-content/uploads/2025/05/Virtual-Ward-Literature-Review.pdf</a:t>
            </a:r>
            <a:r>
              <a:rPr lang="en-GB" sz="1400" dirty="0"/>
              <a:t> (Accessed: 26 January 2026).</a:t>
            </a:r>
          </a:p>
          <a:p>
            <a:endParaRPr lang="en-GB" sz="1400" dirty="0"/>
          </a:p>
          <a:p>
            <a:r>
              <a:rPr lang="en-GB" sz="1400" dirty="0"/>
              <a:t>NHS England (2023a) </a:t>
            </a:r>
            <a:r>
              <a:rPr lang="en-GB" sz="1400" i="1" dirty="0"/>
              <a:t>Supporting clinical leadership in virtual wards: a guide for Integrated Care System clinical leaders</a:t>
            </a:r>
            <a:r>
              <a:rPr lang="en-GB" sz="1400" dirty="0"/>
              <a:t>. Available at: </a:t>
            </a:r>
            <a:r>
              <a:rPr lang="en-GB" sz="1400" dirty="0">
                <a:hlinkClick r:id="rId7"/>
              </a:rPr>
              <a:t>https://www.england.nhs.uk/long-read/supporting-clinical-leadership-in-virtual-wards-a-guide-for-integrated-care-system-clinical-leaders</a:t>
            </a:r>
            <a:r>
              <a:rPr lang="en-GB" sz="1400" dirty="0"/>
              <a:t>  (Accessed: 1 March 2026).</a:t>
            </a:r>
          </a:p>
          <a:p>
            <a:endParaRPr lang="en-GB" sz="1400" dirty="0"/>
          </a:p>
          <a:p>
            <a:r>
              <a:rPr lang="en-GB" sz="1400" dirty="0"/>
              <a:t>NHS England, (2023b) </a:t>
            </a:r>
            <a:r>
              <a:rPr lang="en-GB" sz="1400" i="1" dirty="0"/>
              <a:t>Virtual wards.</a:t>
            </a:r>
            <a:r>
              <a:rPr lang="en-GB" sz="1400" dirty="0"/>
              <a:t> Available at: </a:t>
            </a:r>
            <a:r>
              <a:rPr lang="en-GB" sz="1400" u="sng" dirty="0">
                <a:hlinkClick r:id="rId8"/>
              </a:rPr>
              <a:t>https://www.england.nhs.uk/virtual-wards/</a:t>
            </a:r>
            <a:r>
              <a:rPr lang="en-GB" sz="1400" dirty="0"/>
              <a:t> (Accessed 28 January 2026).</a:t>
            </a:r>
          </a:p>
          <a:p>
            <a:endParaRPr lang="en-GB" sz="1400" dirty="0"/>
          </a:p>
          <a:p>
            <a:endParaRPr lang="en-GB" sz="1400" dirty="0"/>
          </a:p>
        </p:txBody>
      </p:sp>
      <p:sp>
        <p:nvSpPr>
          <p:cNvPr id="3" name="TextBox 2">
            <a:extLst>
              <a:ext uri="{FF2B5EF4-FFF2-40B4-BE49-F238E27FC236}">
                <a16:creationId xmlns:a16="http://schemas.microsoft.com/office/drawing/2014/main" id="{921326B9-15B6-07A8-AF19-ABFEEE4ED4EA}"/>
              </a:ext>
            </a:extLst>
          </p:cNvPr>
          <p:cNvSpPr txBox="1"/>
          <p:nvPr/>
        </p:nvSpPr>
        <p:spPr>
          <a:xfrm>
            <a:off x="616947" y="200939"/>
            <a:ext cx="1279068" cy="369332"/>
          </a:xfrm>
          <a:prstGeom prst="rect">
            <a:avLst/>
          </a:prstGeom>
          <a:noFill/>
        </p:spPr>
        <p:txBody>
          <a:bodyPr wrap="none" rtlCol="0">
            <a:spAutoFit/>
          </a:bodyPr>
          <a:lstStyle/>
          <a:p>
            <a:r>
              <a:rPr lang="en-GB" dirty="0"/>
              <a:t>References:</a:t>
            </a:r>
          </a:p>
        </p:txBody>
      </p:sp>
    </p:spTree>
    <p:extLst>
      <p:ext uri="{BB962C8B-B14F-4D97-AF65-F5344CB8AC3E}">
        <p14:creationId xmlns:p14="http://schemas.microsoft.com/office/powerpoint/2010/main" val="3474732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4E0611-4125-32ED-AB31-DB61B0014A83}"/>
              </a:ext>
            </a:extLst>
          </p:cNvPr>
          <p:cNvSpPr txBox="1"/>
          <p:nvPr/>
        </p:nvSpPr>
        <p:spPr>
          <a:xfrm>
            <a:off x="707923" y="751344"/>
            <a:ext cx="8042787" cy="6124754"/>
          </a:xfrm>
          <a:prstGeom prst="rect">
            <a:avLst/>
          </a:prstGeom>
          <a:noFill/>
        </p:spPr>
        <p:txBody>
          <a:bodyPr wrap="square" rtlCol="0">
            <a:spAutoFit/>
          </a:bodyPr>
          <a:lstStyle/>
          <a:p>
            <a:r>
              <a:rPr lang="en-GB" sz="1400" dirty="0" err="1"/>
              <a:t>Pahirden</a:t>
            </a:r>
            <a:r>
              <a:rPr lang="en-GB" sz="1400" dirty="0"/>
              <a:t>, G.R., </a:t>
            </a:r>
            <a:r>
              <a:rPr lang="en-GB" sz="1400" dirty="0" err="1"/>
              <a:t>Stefler</a:t>
            </a:r>
            <a:r>
              <a:rPr lang="en-GB" sz="1400" dirty="0"/>
              <a:t>, D. and </a:t>
            </a:r>
            <a:r>
              <a:rPr lang="en-GB" sz="1400" dirty="0" err="1"/>
              <a:t>Jayatunga</a:t>
            </a:r>
            <a:r>
              <a:rPr lang="en-GB" sz="1400" dirty="0"/>
              <a:t>, W. (2025) 'The equity of virtual ward models of care across sociodemographic groups in the United Kingdom – a systematic review', </a:t>
            </a:r>
            <a:r>
              <a:rPr lang="en-GB" sz="1400" i="1" dirty="0"/>
              <a:t>Journal of Integrated Care</a:t>
            </a:r>
            <a:r>
              <a:rPr lang="en-GB" sz="1400" b="1" dirty="0"/>
              <a:t>.</a:t>
            </a:r>
            <a:r>
              <a:rPr lang="en-GB" sz="1400" dirty="0"/>
              <a:t> Available at: </a:t>
            </a:r>
            <a:r>
              <a:rPr lang="en-GB" sz="1400" u="sng" dirty="0">
                <a:hlinkClick r:id="rId2"/>
              </a:rPr>
              <a:t>https://doi.org/10.1108/JICA-03-2025-0018</a:t>
            </a:r>
            <a:r>
              <a:rPr lang="en-GB" sz="1400" dirty="0"/>
              <a:t> (Accessed: 27 January 2026).</a:t>
            </a:r>
          </a:p>
          <a:p>
            <a:endParaRPr lang="en-GB" sz="1400" dirty="0"/>
          </a:p>
          <a:p>
            <a:r>
              <a:rPr lang="en-GB" sz="1400" dirty="0"/>
              <a:t>Sealey, J. (2025) 'The role of digital nurses in transforming healthcare', </a:t>
            </a:r>
            <a:r>
              <a:rPr lang="en-GB" sz="1400" i="1" dirty="0"/>
              <a:t>Integrated Care Journal</a:t>
            </a:r>
            <a:r>
              <a:rPr lang="en-GB" sz="1400" dirty="0"/>
              <a:t>, 14 March. Available at: </a:t>
            </a:r>
            <a:r>
              <a:rPr lang="en-GB" sz="1400" u="sng" dirty="0">
                <a:hlinkClick r:id="rId3"/>
              </a:rPr>
              <a:t>https://integratedcarejournal.com/the-role-of-digital-nurses-in-transforming-healthcare/</a:t>
            </a:r>
            <a:r>
              <a:rPr lang="en-GB" sz="1400" dirty="0"/>
              <a:t> </a:t>
            </a:r>
            <a:r>
              <a:rPr lang="en-GB" sz="1400" u="sng" dirty="0"/>
              <a:t>(Accessed: 26 January 2026).</a:t>
            </a:r>
            <a:endParaRPr lang="en-GB" sz="1400" dirty="0"/>
          </a:p>
          <a:p>
            <a:endParaRPr lang="en-GB" sz="1400" dirty="0"/>
          </a:p>
          <a:p>
            <a:r>
              <a:rPr lang="en-GB" sz="1400" dirty="0"/>
              <a:t>Shepperd, S., Iliffe, S., Doll, H.A., Clarke, M.J., Kalra, L., Wilson, A.D. and Gonçalves-Bradley, D.C. (2021) 'Admission avoidance hospital at home', </a:t>
            </a:r>
            <a:r>
              <a:rPr lang="en-GB" sz="1400" i="1" dirty="0"/>
              <a:t>Cochrane Database of Systematic Reviews</a:t>
            </a:r>
            <a:r>
              <a:rPr lang="en-GB" sz="1400" dirty="0"/>
              <a:t>,(9).</a:t>
            </a:r>
            <a:r>
              <a:rPr lang="en-GB" sz="1400" dirty="0" err="1"/>
              <a:t>Availableat</a:t>
            </a:r>
            <a:r>
              <a:rPr lang="en-GB" sz="1400" dirty="0"/>
              <a:t>: </a:t>
            </a:r>
            <a:r>
              <a:rPr lang="en-GB" sz="1400" u="sng" dirty="0">
                <a:hlinkClick r:id="rId4"/>
              </a:rPr>
              <a:t>https://www.cochranelibrary.com/cdsr/doi/10.1002/14651858.CD007491.pub3/full</a:t>
            </a:r>
            <a:r>
              <a:rPr lang="en-GB" sz="1400" dirty="0"/>
              <a:t> (Accessed: 26 January 2026).</a:t>
            </a:r>
          </a:p>
          <a:p>
            <a:endParaRPr lang="en-GB" sz="1400" dirty="0"/>
          </a:p>
          <a:p>
            <a:r>
              <a:rPr lang="en-GB" sz="1400" dirty="0"/>
              <a:t>The Health Foundation (2024) </a:t>
            </a:r>
            <a:r>
              <a:rPr lang="en-GB" sz="1400" i="1" dirty="0"/>
              <a:t>What do virtual wards look like in England?</a:t>
            </a:r>
            <a:r>
              <a:rPr lang="en-GB" sz="1400" dirty="0"/>
              <a:t> Available at: </a:t>
            </a:r>
            <a:r>
              <a:rPr lang="en-GB" sz="1400" u="sng" dirty="0">
                <a:hlinkClick r:id="rId5"/>
              </a:rPr>
              <a:t>https://www.health.org.uk/sites/default/files/upload/publications/2024/What%20do%20virtual%20wards%20look%20like%20in%20England_0.pdf</a:t>
            </a:r>
            <a:r>
              <a:rPr lang="en-GB" sz="1400" dirty="0"/>
              <a:t> (Accessed: 26 January 2026).</a:t>
            </a:r>
          </a:p>
          <a:p>
            <a:endParaRPr lang="en-GB" sz="1400" dirty="0"/>
          </a:p>
          <a:p>
            <a:r>
              <a:rPr lang="en-GB" sz="1400" dirty="0"/>
              <a:t>The King's Fund (2024) </a:t>
            </a:r>
            <a:r>
              <a:rPr lang="en-GB" sz="1400" i="1" dirty="0"/>
              <a:t>Realising the potential of integrated care systems</a:t>
            </a:r>
            <a:r>
              <a:rPr lang="en-GB" sz="1400" dirty="0"/>
              <a:t>. Available at: </a:t>
            </a:r>
            <a:r>
              <a:rPr lang="en-GB" sz="1400" u="sng" dirty="0">
                <a:hlinkClick r:id="rId6"/>
              </a:rPr>
              <a:t>https://www.kingsfund.org.uk/insight-and-analysis/reports/integrated-care-systems-workforce</a:t>
            </a:r>
            <a:r>
              <a:rPr lang="en-GB" sz="1400" dirty="0"/>
              <a:t> (Accessed: 28 January 2026).</a:t>
            </a:r>
          </a:p>
          <a:p>
            <a:endParaRPr lang="en-GB" sz="1400" dirty="0"/>
          </a:p>
          <a:p>
            <a:r>
              <a:rPr lang="en-GB" sz="1400" dirty="0" err="1"/>
              <a:t>Vindrola-Padros</a:t>
            </a:r>
            <a:r>
              <a:rPr lang="en-GB" sz="1400" dirty="0"/>
              <a:t>, C., Singh, K.E., Sidhu, M.S., Georghiou, T., </a:t>
            </a:r>
            <a:r>
              <a:rPr lang="en-GB" sz="1400" dirty="0" err="1"/>
              <a:t>Sherlaw</a:t>
            </a:r>
            <a:r>
              <a:rPr lang="en-GB" sz="1400" dirty="0"/>
              <a:t>-Johnson, C., </a:t>
            </a:r>
            <a:r>
              <a:rPr lang="en-GB" sz="1400" dirty="0" err="1"/>
              <a:t>Tomini</a:t>
            </a:r>
            <a:r>
              <a:rPr lang="en-GB" sz="1400" dirty="0"/>
              <a:t>, S.M. and Fulop, N.J. (2020) ‘The implementation of remote home monitoring models during the COVID-19 pandemic in England’, </a:t>
            </a:r>
            <a:r>
              <a:rPr lang="en-GB" sz="1400" i="1" dirty="0" err="1"/>
              <a:t>EClinicalMedicine</a:t>
            </a:r>
            <a:r>
              <a:rPr lang="en-GB" sz="1400" dirty="0"/>
              <a:t>, 34, p. 100799. Available at: </a:t>
            </a:r>
            <a:r>
              <a:rPr lang="en-GB" sz="1400" u="sng" dirty="0">
                <a:hlinkClick r:id="rId7"/>
              </a:rPr>
              <a:t>https://doi.org/10.1016/j.eclinm.2021.100799</a:t>
            </a:r>
            <a:r>
              <a:rPr lang="en-GB" sz="1400" dirty="0"/>
              <a:t> (Accessed: 26 January 2026).</a:t>
            </a:r>
          </a:p>
          <a:p>
            <a:endParaRPr lang="en-GB" sz="1400" b="1" dirty="0"/>
          </a:p>
          <a:p>
            <a:endParaRPr lang="en-GB" sz="1400" dirty="0"/>
          </a:p>
          <a:p>
            <a:endParaRPr lang="en-GB" sz="1400" dirty="0"/>
          </a:p>
        </p:txBody>
      </p:sp>
    </p:spTree>
    <p:extLst>
      <p:ext uri="{BB962C8B-B14F-4D97-AF65-F5344CB8AC3E}">
        <p14:creationId xmlns:p14="http://schemas.microsoft.com/office/powerpoint/2010/main" val="3223550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1CD2EB-BA53-01F1-85BA-9B8A6A7BB663}"/>
              </a:ext>
            </a:extLst>
          </p:cNvPr>
          <p:cNvSpPr txBox="1"/>
          <p:nvPr/>
        </p:nvSpPr>
        <p:spPr>
          <a:xfrm>
            <a:off x="453149" y="383458"/>
            <a:ext cx="7928150" cy="1231106"/>
          </a:xfrm>
          <a:prstGeom prst="rect">
            <a:avLst/>
          </a:prstGeom>
          <a:noFill/>
        </p:spPr>
        <p:txBody>
          <a:bodyPr wrap="square" rtlCol="0">
            <a:spAutoFit/>
          </a:bodyPr>
          <a:lstStyle/>
          <a:p>
            <a:r>
              <a:rPr lang="en-GB" sz="1400" dirty="0"/>
              <a:t>Walton, H., </a:t>
            </a:r>
            <a:r>
              <a:rPr lang="en-GB" sz="1400" dirty="0" err="1"/>
              <a:t>Vindrola-Padros</a:t>
            </a:r>
            <a:r>
              <a:rPr lang="en-GB" sz="1400" dirty="0"/>
              <a:t>, C., Crellin, N.E., et al. (2022) </a:t>
            </a:r>
            <a:r>
              <a:rPr lang="en-GB" sz="1400" i="1" dirty="0"/>
              <a:t>Patients’ experiences of, and engagement with, remote home monitoring services for COVID-19 patients: a rapid mixed-methods study</a:t>
            </a:r>
            <a:r>
              <a:rPr lang="en-GB" sz="1400" dirty="0"/>
              <a:t>, </a:t>
            </a:r>
            <a:r>
              <a:rPr lang="en-GB" sz="1400" i="1" dirty="0"/>
              <a:t>Health Expectations</a:t>
            </a:r>
            <a:r>
              <a:rPr lang="en-GB" sz="1400" dirty="0"/>
              <a:t>, 25(9), pp. 2386–2404. Available at: https://pubmed.ncbi.nlm.nih.gov/35980537/ (Accessed: 28 January 2026). </a:t>
            </a:r>
          </a:p>
          <a:p>
            <a:endParaRPr lang="en-GB" dirty="0"/>
          </a:p>
        </p:txBody>
      </p:sp>
    </p:spTree>
    <p:extLst>
      <p:ext uri="{BB962C8B-B14F-4D97-AF65-F5344CB8AC3E}">
        <p14:creationId xmlns:p14="http://schemas.microsoft.com/office/powerpoint/2010/main" val="1989382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12561</TotalTime>
  <Words>2704</Words>
  <Application>Microsoft Office PowerPoint</Application>
  <PresentationFormat>On-screen Show (4:3)</PresentationFormat>
  <Paragraphs>210</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Wingdings</vt:lpstr>
      <vt:lpstr>Office Theme</vt:lpstr>
      <vt:lpstr>Virtual Wards: Scaling Innovation Without Leaving Anyone Behind</vt:lpstr>
      <vt:lpstr>Introduction &amp; Context</vt:lpstr>
      <vt:lpstr>Overview of the Innovation</vt:lpstr>
      <vt:lpstr>Strategic Ambition &amp; Scale</vt:lpstr>
      <vt:lpstr>Workforce Impact - Opportunities</vt:lpstr>
      <vt:lpstr>Workforce Impact - Critical Challenges</vt:lpstr>
      <vt:lpstr>Patient Impact - Benefits</vt:lpstr>
      <vt:lpstr>Patient Impact -The Digital Divide</vt:lpstr>
      <vt:lpstr>PowerPoint Presentation</vt:lpstr>
      <vt:lpstr>Strategic Recommendations</vt:lpstr>
      <vt:lpstr>Conclusion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Thara Bi</dc:creator>
  <cp:keywords/>
  <dc:description>generated using python-pptx</dc:description>
  <cp:lastModifiedBy>Thara Bi</cp:lastModifiedBy>
  <cp:revision>3</cp:revision>
  <dcterms:created xsi:type="dcterms:W3CDTF">2013-01-27T09:14:16Z</dcterms:created>
  <dcterms:modified xsi:type="dcterms:W3CDTF">2026-03-06T16:42:24Z</dcterms:modified>
  <cp:category/>
</cp:coreProperties>
</file>