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9"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A4EBE4-3CF8-423F-9CD8-734FD365BE17}" v="44" dt="2025-05-12T20:56:40.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50" d="100"/>
          <a:sy n="150" d="100"/>
        </p:scale>
        <p:origin x="108" y="-48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n Iles" userId="faa0275e6f4ab554" providerId="LiveId" clId="{36A4EBE4-3CF8-423F-9CD8-734FD365BE17}"/>
    <pc:docChg chg="undo redo custSel addSld delSld modSld">
      <pc:chgData name="Ellin Iles" userId="faa0275e6f4ab554" providerId="LiveId" clId="{36A4EBE4-3CF8-423F-9CD8-734FD365BE17}" dt="2025-05-13T20:03:09.604" v="5722" actId="20577"/>
      <pc:docMkLst>
        <pc:docMk/>
      </pc:docMkLst>
      <pc:sldChg chg="addSp delSp modSp mod">
        <pc:chgData name="Ellin Iles" userId="faa0275e6f4ab554" providerId="LiveId" clId="{36A4EBE4-3CF8-423F-9CD8-734FD365BE17}" dt="2025-05-13T20:03:09.604" v="5722" actId="20577"/>
        <pc:sldMkLst>
          <pc:docMk/>
          <pc:sldMk cId="2821787792" sldId="256"/>
        </pc:sldMkLst>
        <pc:spChg chg="mod">
          <ac:chgData name="Ellin Iles" userId="faa0275e6f4ab554" providerId="LiveId" clId="{36A4EBE4-3CF8-423F-9CD8-734FD365BE17}" dt="2025-05-11T19:43:38.820" v="1241" actId="2085"/>
          <ac:spMkLst>
            <pc:docMk/>
            <pc:sldMk cId="2821787792" sldId="256"/>
            <ac:spMk id="5" creationId="{3BAE2CB2-D194-667F-2D6F-AF648BEB578C}"/>
          </ac:spMkLst>
        </pc:spChg>
        <pc:spChg chg="mod">
          <ac:chgData name="Ellin Iles" userId="faa0275e6f4ab554" providerId="LiveId" clId="{36A4EBE4-3CF8-423F-9CD8-734FD365BE17}" dt="2025-05-12T19:58:20.327" v="2494" actId="20577"/>
          <ac:spMkLst>
            <pc:docMk/>
            <pc:sldMk cId="2821787792" sldId="256"/>
            <ac:spMk id="6" creationId="{A7E49F22-A339-65F3-CDEE-7EAD77CB54AA}"/>
          </ac:spMkLst>
        </pc:spChg>
        <pc:spChg chg="mod">
          <ac:chgData name="Ellin Iles" userId="faa0275e6f4ab554" providerId="LiveId" clId="{36A4EBE4-3CF8-423F-9CD8-734FD365BE17}" dt="2025-05-12T21:32:16.969" v="5165" actId="1035"/>
          <ac:spMkLst>
            <pc:docMk/>
            <pc:sldMk cId="2821787792" sldId="256"/>
            <ac:spMk id="9" creationId="{806C332B-19BF-F669-8967-68C2851D0FB6}"/>
          </ac:spMkLst>
        </pc:spChg>
        <pc:spChg chg="mod">
          <ac:chgData name="Ellin Iles" userId="faa0275e6f4ab554" providerId="LiveId" clId="{36A4EBE4-3CF8-423F-9CD8-734FD365BE17}" dt="2025-05-12T21:32:25.120" v="5169" actId="1036"/>
          <ac:spMkLst>
            <pc:docMk/>
            <pc:sldMk cId="2821787792" sldId="256"/>
            <ac:spMk id="11" creationId="{AD22AC41-9061-EE30-3BF4-33E3B1929A45}"/>
          </ac:spMkLst>
        </pc:spChg>
        <pc:spChg chg="mod">
          <ac:chgData name="Ellin Iles" userId="faa0275e6f4ab554" providerId="LiveId" clId="{36A4EBE4-3CF8-423F-9CD8-734FD365BE17}" dt="2025-05-12T21:21:08.082" v="4803" actId="313"/>
          <ac:spMkLst>
            <pc:docMk/>
            <pc:sldMk cId="2821787792" sldId="256"/>
            <ac:spMk id="12" creationId="{219084A9-1C0F-EF87-AB2B-783EE2A37DF7}"/>
          </ac:spMkLst>
        </pc:spChg>
        <pc:spChg chg="add mod">
          <ac:chgData name="Ellin Iles" userId="faa0275e6f4ab554" providerId="LiveId" clId="{36A4EBE4-3CF8-423F-9CD8-734FD365BE17}" dt="2025-05-13T20:03:09.604" v="5722" actId="20577"/>
          <ac:spMkLst>
            <pc:docMk/>
            <pc:sldMk cId="2821787792" sldId="256"/>
            <ac:spMk id="13" creationId="{25112DFF-736F-D7DC-7ABB-95081A5D0CEA}"/>
          </ac:spMkLst>
        </pc:spChg>
        <pc:spChg chg="add mod">
          <ac:chgData name="Ellin Iles" userId="faa0275e6f4ab554" providerId="LiveId" clId="{36A4EBE4-3CF8-423F-9CD8-734FD365BE17}" dt="2025-05-12T21:35:24.130" v="5285" actId="1035"/>
          <ac:spMkLst>
            <pc:docMk/>
            <pc:sldMk cId="2821787792" sldId="256"/>
            <ac:spMk id="23" creationId="{CC2208C5-515E-31D1-5967-A6EB0EFDD654}"/>
          </ac:spMkLst>
        </pc:spChg>
        <pc:spChg chg="add del mod">
          <ac:chgData name="Ellin Iles" userId="faa0275e6f4ab554" providerId="LiveId" clId="{36A4EBE4-3CF8-423F-9CD8-734FD365BE17}" dt="2025-05-12T21:32:12.539" v="5154" actId="478"/>
          <ac:spMkLst>
            <pc:docMk/>
            <pc:sldMk cId="2821787792" sldId="256"/>
            <ac:spMk id="33" creationId="{5247574B-25AC-3E6D-0D89-8E109D287DAF}"/>
          </ac:spMkLst>
        </pc:spChg>
        <pc:spChg chg="add mod">
          <ac:chgData name="Ellin Iles" userId="faa0275e6f4ab554" providerId="LiveId" clId="{36A4EBE4-3CF8-423F-9CD8-734FD365BE17}" dt="2025-05-12T21:36:23.493" v="5356" actId="14100"/>
          <ac:spMkLst>
            <pc:docMk/>
            <pc:sldMk cId="2821787792" sldId="256"/>
            <ac:spMk id="34" creationId="{26005891-469D-6A67-42CC-EBF821F7FD63}"/>
          </ac:spMkLst>
        </pc:spChg>
        <pc:spChg chg="add mod">
          <ac:chgData name="Ellin Iles" userId="faa0275e6f4ab554" providerId="LiveId" clId="{36A4EBE4-3CF8-423F-9CD8-734FD365BE17}" dt="2025-05-12T20:15:34.313" v="3284" actId="20577"/>
          <ac:spMkLst>
            <pc:docMk/>
            <pc:sldMk cId="2821787792" sldId="256"/>
            <ac:spMk id="35" creationId="{B081331D-5A59-66CA-748D-3CE2C0F47930}"/>
          </ac:spMkLst>
        </pc:spChg>
        <pc:spChg chg="add mod">
          <ac:chgData name="Ellin Iles" userId="faa0275e6f4ab554" providerId="LiveId" clId="{36A4EBE4-3CF8-423F-9CD8-734FD365BE17}" dt="2025-05-12T20:51:06.334" v="4378" actId="1036"/>
          <ac:spMkLst>
            <pc:docMk/>
            <pc:sldMk cId="2821787792" sldId="256"/>
            <ac:spMk id="39" creationId="{0127B65A-679F-76EE-705E-EC1050C68D52}"/>
          </ac:spMkLst>
        </pc:spChg>
        <pc:spChg chg="add mod">
          <ac:chgData name="Ellin Iles" userId="faa0275e6f4ab554" providerId="LiveId" clId="{36A4EBE4-3CF8-423F-9CD8-734FD365BE17}" dt="2025-05-12T21:36:18.221" v="5355" actId="14100"/>
          <ac:spMkLst>
            <pc:docMk/>
            <pc:sldMk cId="2821787792" sldId="256"/>
            <ac:spMk id="40" creationId="{41F58B76-42C9-1567-69E5-5C84851813D2}"/>
          </ac:spMkLst>
        </pc:spChg>
        <pc:picChg chg="add mod">
          <ac:chgData name="Ellin Iles" userId="faa0275e6f4ab554" providerId="LiveId" clId="{36A4EBE4-3CF8-423F-9CD8-734FD365BE17}" dt="2025-05-11T19:41:35.859" v="1202" actId="1038"/>
          <ac:picMkLst>
            <pc:docMk/>
            <pc:sldMk cId="2821787792" sldId="256"/>
            <ac:picMk id="15" creationId="{D07E38B8-05A9-7F21-786D-8562CA10B77E}"/>
          </ac:picMkLst>
        </pc:picChg>
        <pc:picChg chg="add mod">
          <ac:chgData name="Ellin Iles" userId="faa0275e6f4ab554" providerId="LiveId" clId="{36A4EBE4-3CF8-423F-9CD8-734FD365BE17}" dt="2025-05-11T19:41:38.007" v="1203" actId="1038"/>
          <ac:picMkLst>
            <pc:docMk/>
            <pc:sldMk cId="2821787792" sldId="256"/>
            <ac:picMk id="17" creationId="{D3AFA4C4-D034-5BC7-972A-A7AC474AC664}"/>
          </ac:picMkLst>
        </pc:picChg>
        <pc:picChg chg="add mod">
          <ac:chgData name="Ellin Iles" userId="faa0275e6f4ab554" providerId="LiveId" clId="{36A4EBE4-3CF8-423F-9CD8-734FD365BE17}" dt="2025-05-11T19:41:25.121" v="1199" actId="1037"/>
          <ac:picMkLst>
            <pc:docMk/>
            <pc:sldMk cId="2821787792" sldId="256"/>
            <ac:picMk id="19" creationId="{D46877FF-409A-658C-15CC-7BB5705EE114}"/>
          </ac:picMkLst>
        </pc:picChg>
        <pc:picChg chg="add mod">
          <ac:chgData name="Ellin Iles" userId="faa0275e6f4ab554" providerId="LiveId" clId="{36A4EBE4-3CF8-423F-9CD8-734FD365BE17}" dt="2025-05-11T19:41:59.556" v="1208" actId="1076"/>
          <ac:picMkLst>
            <pc:docMk/>
            <pc:sldMk cId="2821787792" sldId="256"/>
            <ac:picMk id="30" creationId="{88A54B96-6108-4FFE-5F47-FA3454AA3BEF}"/>
          </ac:picMkLst>
        </pc:picChg>
        <pc:picChg chg="add mod">
          <ac:chgData name="Ellin Iles" userId="faa0275e6f4ab554" providerId="LiveId" clId="{36A4EBE4-3CF8-423F-9CD8-734FD365BE17}" dt="2025-05-11T19:41:59.556" v="1208" actId="1076"/>
          <ac:picMkLst>
            <pc:docMk/>
            <pc:sldMk cId="2821787792" sldId="256"/>
            <ac:picMk id="31" creationId="{F1611DFD-278F-172A-1443-0E7C4DFCC5D0}"/>
          </ac:picMkLst>
        </pc:picChg>
        <pc:picChg chg="add mod">
          <ac:chgData name="Ellin Iles" userId="faa0275e6f4ab554" providerId="LiveId" clId="{36A4EBE4-3CF8-423F-9CD8-734FD365BE17}" dt="2025-05-11T19:41:59.556" v="1208" actId="1076"/>
          <ac:picMkLst>
            <pc:docMk/>
            <pc:sldMk cId="2821787792" sldId="256"/>
            <ac:picMk id="32" creationId="{C8609A68-6ED8-F1DC-1305-B8ED80B2DBF6}"/>
          </ac:picMkLst>
        </pc:picChg>
        <pc:picChg chg="add mod modCrop">
          <ac:chgData name="Ellin Iles" userId="faa0275e6f4ab554" providerId="LiveId" clId="{36A4EBE4-3CF8-423F-9CD8-734FD365BE17}" dt="2025-05-12T21:22:04.349" v="4822" actId="1037"/>
          <ac:picMkLst>
            <pc:docMk/>
            <pc:sldMk cId="2821787792" sldId="256"/>
            <ac:picMk id="37" creationId="{77B89B40-3FF4-8643-51F3-20F5712E70E1}"/>
          </ac:picMkLst>
        </pc:picChg>
      </pc:sldChg>
      <pc:sldChg chg="delSp modSp new mod">
        <pc:chgData name="Ellin Iles" userId="faa0275e6f4ab554" providerId="LiveId" clId="{36A4EBE4-3CF8-423F-9CD8-734FD365BE17}" dt="2025-05-13T19:38:03.029" v="5398" actId="20577"/>
        <pc:sldMkLst>
          <pc:docMk/>
          <pc:sldMk cId="1130245654" sldId="257"/>
        </pc:sldMkLst>
        <pc:spChg chg="del">
          <ac:chgData name="Ellin Iles" userId="faa0275e6f4ab554" providerId="LiveId" clId="{36A4EBE4-3CF8-423F-9CD8-734FD365BE17}" dt="2025-05-13T19:35:33.676" v="5359" actId="478"/>
          <ac:spMkLst>
            <pc:docMk/>
            <pc:sldMk cId="1130245654" sldId="257"/>
            <ac:spMk id="2" creationId="{724D6B18-4B70-9725-30A2-10C6ABE863DB}"/>
          </ac:spMkLst>
        </pc:spChg>
        <pc:spChg chg="mod">
          <ac:chgData name="Ellin Iles" userId="faa0275e6f4ab554" providerId="LiveId" clId="{36A4EBE4-3CF8-423F-9CD8-734FD365BE17}" dt="2025-05-13T19:38:03.029" v="5398" actId="20577"/>
          <ac:spMkLst>
            <pc:docMk/>
            <pc:sldMk cId="1130245654" sldId="257"/>
            <ac:spMk id="3" creationId="{505CCAE9-1205-80D8-853D-AC6FACA3FB37}"/>
          </ac:spMkLst>
        </pc:spChg>
      </pc:sldChg>
      <pc:sldChg chg="new del">
        <pc:chgData name="Ellin Iles" userId="faa0275e6f4ab554" providerId="LiveId" clId="{36A4EBE4-3CF8-423F-9CD8-734FD365BE17}" dt="2025-05-13T19:39:36.930" v="5415" actId="47"/>
        <pc:sldMkLst>
          <pc:docMk/>
          <pc:sldMk cId="1598368797" sldId="258"/>
        </pc:sldMkLst>
      </pc:sldChg>
      <pc:sldChg chg="modSp add mod">
        <pc:chgData name="Ellin Iles" userId="faa0275e6f4ab554" providerId="LiveId" clId="{36A4EBE4-3CF8-423F-9CD8-734FD365BE17}" dt="2025-05-13T19:39:54.476" v="5416" actId="404"/>
        <pc:sldMkLst>
          <pc:docMk/>
          <pc:sldMk cId="433070344" sldId="259"/>
        </pc:sldMkLst>
        <pc:spChg chg="mod">
          <ac:chgData name="Ellin Iles" userId="faa0275e6f4ab554" providerId="LiveId" clId="{36A4EBE4-3CF8-423F-9CD8-734FD365BE17}" dt="2025-05-13T19:39:54.476" v="5416" actId="404"/>
          <ac:spMkLst>
            <pc:docMk/>
            <pc:sldMk cId="433070344" sldId="259"/>
            <ac:spMk id="3" creationId="{265BC3BE-1791-0873-FFC8-EA22AF9E0F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6858000" cy="1219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39471" y="1369719"/>
            <a:ext cx="6065044" cy="5960533"/>
          </a:xfrm>
        </p:spPr>
        <p:txBody>
          <a:bodyPr anchor="b">
            <a:noAutofit/>
          </a:bodyPr>
          <a:lstStyle>
            <a:lvl1pPr algn="l">
              <a:lnSpc>
                <a:spcPct val="80000"/>
              </a:lnSpc>
              <a:defRPr sz="6000" spc="-9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375476" y="7463838"/>
            <a:ext cx="5190863" cy="2926080"/>
          </a:xfrm>
        </p:spPr>
        <p:txBody>
          <a:bodyPr>
            <a:normAutofit/>
          </a:bodyPr>
          <a:lstStyle>
            <a:lvl1pPr marL="0" indent="0" algn="l">
              <a:buNone/>
              <a:defRPr sz="21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349D58DE-683A-46E6-9687-1E8D70035C2E}" type="datetimeFigureOut">
              <a:rPr lang="en-GB" smtClean="0"/>
              <a:t>13/05/2025</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2A5FF006-FC00-45E9-A54A-91E467D78D69}" type="slidenum">
              <a:rPr lang="en-GB" smtClean="0"/>
              <a:t>‹#›</a:t>
            </a:fld>
            <a:endParaRPr lang="en-GB"/>
          </a:p>
        </p:txBody>
      </p:sp>
    </p:spTree>
    <p:extLst>
      <p:ext uri="{BB962C8B-B14F-4D97-AF65-F5344CB8AC3E}">
        <p14:creationId xmlns:p14="http://schemas.microsoft.com/office/powerpoint/2010/main" val="2509112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9D58DE-683A-46E6-9687-1E8D70035C2E}"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823785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39471" y="1364300"/>
            <a:ext cx="6064187" cy="5965952"/>
          </a:xfrm>
        </p:spPr>
        <p:txBody>
          <a:bodyPr anchor="b">
            <a:normAutofit/>
          </a:bodyPr>
          <a:lstStyle>
            <a:lvl1pPr>
              <a:lnSpc>
                <a:spcPct val="80000"/>
              </a:lnSpc>
              <a:defRPr sz="60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375475" y="7444044"/>
            <a:ext cx="5189792" cy="2926080"/>
          </a:xfrm>
        </p:spPr>
        <p:txBody>
          <a:bodyPr anchor="t">
            <a:normAutofit/>
          </a:bodyPr>
          <a:lstStyle>
            <a:lvl1pPr marL="0" indent="0">
              <a:buNone/>
              <a:defRPr sz="21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9D58DE-683A-46E6-9687-1E8D70035C2E}"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1730270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0619" y="3543808"/>
            <a:ext cx="2854643" cy="6697472"/>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568303" y="3543808"/>
            <a:ext cx="2854643" cy="6697472"/>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49D58DE-683A-46E6-9687-1E8D70035C2E}"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426790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0619" y="3612445"/>
            <a:ext cx="2854643" cy="1286044"/>
          </a:xfrm>
        </p:spPr>
        <p:txBody>
          <a:bodyPr anchor="ctr">
            <a:normAutofit/>
          </a:bodyPr>
          <a:lstStyle>
            <a:lvl1pPr marL="0" indent="0">
              <a:spcBef>
                <a:spcPts val="0"/>
              </a:spcBef>
              <a:buNone/>
              <a:defRPr sz="150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380619" y="4864267"/>
            <a:ext cx="2854643" cy="5689600"/>
          </a:xfrm>
        </p:spPr>
        <p:txBody>
          <a:bodyPr/>
          <a:lstStyle>
            <a:lvl1pPr>
              <a:defRPr sz="1575"/>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74732" y="3608832"/>
            <a:ext cx="2854643" cy="1284224"/>
          </a:xfrm>
        </p:spPr>
        <p:txBody>
          <a:bodyPr anchor="ctr">
            <a:normAutofit/>
          </a:bodyPr>
          <a:lstStyle>
            <a:lvl1pPr marL="0" indent="0">
              <a:spcBef>
                <a:spcPts val="0"/>
              </a:spcBef>
              <a:buNone/>
              <a:defRPr sz="1500" b="0" cap="all" baseline="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574732" y="4860544"/>
            <a:ext cx="2854643" cy="5689600"/>
          </a:xfrm>
        </p:spPr>
        <p:txBody>
          <a:bodyPr/>
          <a:lstStyle>
            <a:lvl1pPr>
              <a:defRPr sz="1575"/>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49D58DE-683A-46E6-9687-1E8D70035C2E}"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1799618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49D58DE-683A-46E6-9687-1E8D70035C2E}"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1589755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9D58DE-683A-46E6-9687-1E8D70035C2E}" type="datetimeFigureOut">
              <a:rPr lang="en-GB" smtClean="0"/>
              <a:t>13/05/2025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522643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4286250" y="0"/>
            <a:ext cx="2571750" cy="1219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4647040" y="964057"/>
            <a:ext cx="1903095" cy="3413760"/>
          </a:xfrm>
        </p:spPr>
        <p:txBody>
          <a:bodyPr anchor="b">
            <a:noAutofit/>
          </a:bodyPr>
          <a:lstStyle>
            <a:lvl1pPr>
              <a:lnSpc>
                <a:spcPct val="85000"/>
              </a:lnSpc>
              <a:defRPr sz="27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28625" y="1354667"/>
            <a:ext cx="3429000" cy="8128000"/>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655240" y="4465446"/>
            <a:ext cx="1911668" cy="5559088"/>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125">
                <a:solidFill>
                  <a:srgbClr val="404040"/>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349D58DE-683A-46E6-9687-1E8D70035C2E}"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2A5FF006-FC00-45E9-A54A-91E467D78D69}" type="slidenum">
              <a:rPr lang="en-GB" smtClean="0"/>
              <a:t>‹#›</a:t>
            </a:fld>
            <a:endParaRPr lang="en-GB"/>
          </a:p>
        </p:txBody>
      </p:sp>
    </p:spTree>
    <p:extLst>
      <p:ext uri="{BB962C8B-B14F-4D97-AF65-F5344CB8AC3E}">
        <p14:creationId xmlns:p14="http://schemas.microsoft.com/office/powerpoint/2010/main" val="3151201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5188" y="9633188"/>
            <a:ext cx="6064187" cy="1090281"/>
          </a:xfrm>
        </p:spPr>
        <p:txBody>
          <a:bodyPr anchor="b">
            <a:normAutofit/>
          </a:bodyPr>
          <a:lstStyle>
            <a:lvl1pPr>
              <a:lnSpc>
                <a:spcPct val="85000"/>
              </a:lnSpc>
              <a:defRPr sz="21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6858000" cy="9477248"/>
          </a:xfrm>
          <a:solidFill>
            <a:schemeClr val="accent1">
              <a:lumMod val="40000"/>
              <a:lumOff val="60000"/>
            </a:schemeClr>
          </a:solidFill>
        </p:spPr>
        <p:txBody>
          <a:bodyPr anchor="t"/>
          <a:lstStyle>
            <a:lvl1pPr marL="0" indent="0" algn="ctr">
              <a:spcBef>
                <a:spcPts val="600"/>
              </a:spcBef>
              <a:buNone/>
              <a:defRPr sz="2400">
                <a:solidFill>
                  <a:srgbClr val="4D4D4D"/>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380619" y="10506195"/>
            <a:ext cx="5191506" cy="948267"/>
          </a:xfrm>
        </p:spPr>
        <p:txBody>
          <a:bodyPr>
            <a:normAutofit/>
          </a:bodyPr>
          <a:lstStyle>
            <a:lvl1pPr marL="0" indent="0">
              <a:lnSpc>
                <a:spcPct val="90000"/>
              </a:lnSpc>
              <a:spcBef>
                <a:spcPts val="900"/>
              </a:spcBef>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349D58DE-683A-46E6-9687-1E8D70035C2E}" type="datetimeFigureOut">
              <a:rPr lang="en-GB" smtClean="0"/>
              <a:t>13/05/2025</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2A5FF006-FC00-45E9-A54A-91E467D78D69}" type="slidenum">
              <a:rPr lang="en-GB" smtClean="0"/>
              <a:t>‹#›</a:t>
            </a:fld>
            <a:endParaRPr lang="en-GB"/>
          </a:p>
        </p:txBody>
      </p:sp>
    </p:spTree>
    <p:extLst>
      <p:ext uri="{BB962C8B-B14F-4D97-AF65-F5344CB8AC3E}">
        <p14:creationId xmlns:p14="http://schemas.microsoft.com/office/powerpoint/2010/main" val="122604934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9D58DE-683A-46E6-9687-1E8D70035C2E}"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463533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18473" y="1236133"/>
            <a:ext cx="1478756" cy="8534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33983" y="1270003"/>
            <a:ext cx="4350544" cy="960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9D58DE-683A-46E6-9687-1E8D70035C2E}"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5FF006-FC00-45E9-A54A-91E467D78D69}" type="slidenum">
              <a:rPr lang="en-GB" smtClean="0"/>
              <a:t>‹#›</a:t>
            </a:fld>
            <a:endParaRPr lang="en-GB"/>
          </a:p>
        </p:txBody>
      </p:sp>
    </p:spTree>
    <p:extLst>
      <p:ext uri="{BB962C8B-B14F-4D97-AF65-F5344CB8AC3E}">
        <p14:creationId xmlns:p14="http://schemas.microsoft.com/office/powerpoint/2010/main" val="406653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9690" y="888058"/>
            <a:ext cx="6059686" cy="29479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380404" y="3543811"/>
            <a:ext cx="6048971" cy="66954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5763" y="11399906"/>
            <a:ext cx="2314575" cy="406400"/>
          </a:xfrm>
          <a:prstGeom prst="rect">
            <a:avLst/>
          </a:prstGeom>
        </p:spPr>
        <p:txBody>
          <a:bodyPr vert="horz" lIns="91440" tIns="45720" rIns="91440" bIns="45720" rtlCol="0" anchor="ctr"/>
          <a:lstStyle>
            <a:lvl1pPr algn="l">
              <a:defRPr sz="713">
                <a:solidFill>
                  <a:schemeClr val="tx1">
                    <a:alpha val="75000"/>
                  </a:schemeClr>
                </a:solidFill>
              </a:defRPr>
            </a:lvl1pPr>
          </a:lstStyle>
          <a:p>
            <a:fld id="{349D58DE-683A-46E6-9687-1E8D70035C2E}" type="datetimeFigureOut">
              <a:rPr lang="en-GB" smtClean="0"/>
              <a:t>13/05/2025</a:t>
            </a:fld>
            <a:endParaRPr lang="en-GB"/>
          </a:p>
        </p:txBody>
      </p:sp>
      <p:sp>
        <p:nvSpPr>
          <p:cNvPr id="5" name="Footer Placeholder 4"/>
          <p:cNvSpPr>
            <a:spLocks noGrp="1"/>
          </p:cNvSpPr>
          <p:nvPr>
            <p:ph type="ftr" sz="quarter" idx="3"/>
          </p:nvPr>
        </p:nvSpPr>
        <p:spPr>
          <a:xfrm>
            <a:off x="385763" y="11652795"/>
            <a:ext cx="2828925" cy="406400"/>
          </a:xfrm>
          <a:prstGeom prst="rect">
            <a:avLst/>
          </a:prstGeom>
        </p:spPr>
        <p:txBody>
          <a:bodyPr vert="horz" lIns="91440" tIns="45720" rIns="91440" bIns="45720" rtlCol="0" anchor="ctr"/>
          <a:lstStyle>
            <a:lvl1pPr algn="l">
              <a:defRPr sz="713" cap="all" baseline="0">
                <a:solidFill>
                  <a:schemeClr val="tx1">
                    <a:alpha val="75000"/>
                  </a:schemeClr>
                </a:solidFill>
              </a:defRPr>
            </a:lvl1pPr>
          </a:lstStyle>
          <a:p>
            <a:endParaRPr lang="en-GB"/>
          </a:p>
        </p:txBody>
      </p:sp>
      <p:sp>
        <p:nvSpPr>
          <p:cNvPr id="6" name="Slide Number Placeholder 5"/>
          <p:cNvSpPr>
            <a:spLocks noGrp="1"/>
          </p:cNvSpPr>
          <p:nvPr>
            <p:ph type="sldNum" sz="quarter" idx="4"/>
          </p:nvPr>
        </p:nvSpPr>
        <p:spPr>
          <a:xfrm>
            <a:off x="4905895" y="10363997"/>
            <a:ext cx="1645920" cy="2483625"/>
          </a:xfrm>
          <a:prstGeom prst="rect">
            <a:avLst/>
          </a:prstGeom>
        </p:spPr>
        <p:txBody>
          <a:bodyPr vert="horz" lIns="91440" tIns="45720" rIns="91440" bIns="45720" rtlCol="0" anchor="b"/>
          <a:lstStyle>
            <a:lvl1pPr algn="r">
              <a:defRPr sz="6750" b="0">
                <a:ln>
                  <a:noFill/>
                </a:ln>
                <a:solidFill>
                  <a:schemeClr val="accent1">
                    <a:alpha val="20000"/>
                  </a:schemeClr>
                </a:solidFill>
                <a:latin typeface="+mj-lt"/>
              </a:defRPr>
            </a:lvl1pPr>
          </a:lstStyle>
          <a:p>
            <a:fld id="{2A5FF006-FC00-45E9-A54A-91E467D78D69}" type="slidenum">
              <a:rPr lang="en-GB" smtClean="0"/>
              <a:t>‹#›</a:t>
            </a:fld>
            <a:endParaRPr lang="en-GB"/>
          </a:p>
        </p:txBody>
      </p:sp>
    </p:spTree>
    <p:extLst>
      <p:ext uri="{BB962C8B-B14F-4D97-AF65-F5344CB8AC3E}">
        <p14:creationId xmlns:p14="http://schemas.microsoft.com/office/powerpoint/2010/main" val="989867544"/>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685800" rtl="0" eaLnBrk="1" latinLnBrk="0" hangingPunct="1">
        <a:lnSpc>
          <a:spcPct val="90000"/>
        </a:lnSpc>
        <a:spcBef>
          <a:spcPct val="0"/>
        </a:spcBef>
        <a:buNone/>
        <a:defRPr sz="360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05740"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hyperlink" Target="https://chadd.org/for-parents/overview/" TargetMode="External"/><Relationship Id="rId13" Type="http://schemas.openxmlformats.org/officeDocument/2006/relationships/hyperlink" Target="https://individualmatters.org/consistency-is-key-to-success/" TargetMode="External"/><Relationship Id="rId3" Type="http://schemas.openxmlformats.org/officeDocument/2006/relationships/hyperlink" Target="https://doi.org/10.1007/s40474-022-00256-2" TargetMode="External"/><Relationship Id="rId7" Type="http://schemas.openxmlformats.org/officeDocument/2006/relationships/hyperlink" Target="https://my.clevelandclinic.org/health/diseases/25175-impulse-control-disorders" TargetMode="External"/><Relationship Id="rId12" Type="http://schemas.openxmlformats.org/officeDocument/2006/relationships/hyperlink" Target="https://www.hopkinsmedicine.org/health/conditions-and-diseases/adhdadd" TargetMode="External"/><Relationship Id="rId2" Type="http://schemas.openxmlformats.org/officeDocument/2006/relationships/hyperlink" Target="https://www.adhdfoundation.org.uk/services-for-families/parent-courses/"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15253-inattentive-adhd" TargetMode="External"/><Relationship Id="rId11" Type="http://schemas.openxmlformats.org/officeDocument/2006/relationships/hyperlink" Target="https://www.healthychildren.org/English/health-issues/conditions/adhd/Pages/Common-Symptoms-of-Hyperactivity-Impulsivity.aspx" TargetMode="External"/><Relationship Id="rId5" Type="http://schemas.openxmlformats.org/officeDocument/2006/relationships/hyperlink" Target="https://www.cdc.gov/adhd/about/index.html" TargetMode="External"/><Relationship Id="rId10" Type="http://schemas.openxmlformats.org/officeDocument/2006/relationships/hyperlink" Target="https://doi.org/10.1111/j.1939-0025.2012.01154.x" TargetMode="External"/><Relationship Id="rId4" Type="http://schemas.openxmlformats.org/officeDocument/2006/relationships/hyperlink" Target="https://www.cambridge.org/core/journals/european-psychiatry/article/adhd-development-of-a-printable-poster-for-parents-teachers-and-healthcare-professionals/2DA8CE6CDD45287283CC6B01C12477F2" TargetMode="External"/><Relationship Id="rId9" Type="http://schemas.openxmlformats.org/officeDocument/2006/relationships/hyperlink" Target="https://ceh.unicef.org/essentials/unique-vulnerabilities/pregnancy#:~:text=Adverse%20birth%20outcomes%20such%20as,to%20damage%20from%20environmental%20hazard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senedd.wales/media/rdsnhrh4/24-13-neurodevelopmental-services-in-wales.pdf" TargetMode="External"/><Relationship Id="rId3" Type="http://schemas.openxmlformats.org/officeDocument/2006/relationships/hyperlink" Target="https://www.nuffieldtrust.org.uk/news-item/the-rapidly-growing-waiting-lists-for-autism-and-adhd-assessments#:~:text=What%20has%20been%20driving%20the,and%20diagnoses%20across%20the%20country" TargetMode="External"/><Relationship Id="rId7" Type="http://schemas.openxmlformats.org/officeDocument/2006/relationships/hyperlink" Target="https://parents.actionforchildren.org.uk/development-additional-needs/neurodiversity/support-child-adhd/" TargetMode="External"/><Relationship Id="rId2" Type="http://schemas.openxmlformats.org/officeDocument/2006/relationships/hyperlink" Target="https://childmind.org/article/is-it-adhd-or-trauma/" TargetMode="External"/><Relationship Id="rId1" Type="http://schemas.openxmlformats.org/officeDocument/2006/relationships/slideLayout" Target="../slideLayouts/slideLayout2.xml"/><Relationship Id="rId6" Type="http://schemas.openxmlformats.org/officeDocument/2006/relationships/hyperlink" Target="https://www.adhdfoundation.org.uk/wp-content/uploads/2022/03/Teaching-and-Managing-Students-with-ADHD.pdf" TargetMode="External"/><Relationship Id="rId5" Type="http://schemas.openxmlformats.org/officeDocument/2006/relationships/hyperlink" Target="https://www.elft.nhs.uk/sites/default/files/2023-01/NDT%20leaflet%20PAGEBYPAGE%20%281%29.pdf" TargetMode="External"/><Relationship Id="rId4" Type="http://schemas.openxmlformats.org/officeDocument/2006/relationships/hyperlink" Target="https://www.nhs.uk/conditions/adhd-children-teenagers/" TargetMode="External"/><Relationship Id="rId9" Type="http://schemas.openxmlformats.org/officeDocument/2006/relationships/hyperlink" Target="https://www.youngminds.org.uk/parent/parents-a-z-mental-health-guide/ad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AE2CB2-D194-667F-2D6F-AF648BEB578C}"/>
              </a:ext>
            </a:extLst>
          </p:cNvPr>
          <p:cNvSpPr txBox="1"/>
          <p:nvPr/>
        </p:nvSpPr>
        <p:spPr>
          <a:xfrm>
            <a:off x="1481326" y="98514"/>
            <a:ext cx="3818195" cy="461665"/>
          </a:xfrm>
          <a:prstGeom prst="rect">
            <a:avLst/>
          </a:prstGeom>
          <a:noFill/>
          <a:ln>
            <a:noFill/>
          </a:ln>
        </p:spPr>
        <p:txBody>
          <a:bodyPr wrap="square" rtlCol="0">
            <a:spAutoFit/>
          </a:bodyPr>
          <a:lstStyle/>
          <a:p>
            <a:pPr algn="ctr"/>
            <a:r>
              <a:rPr lang="en-GB" sz="1200" b="1" u="sng" dirty="0"/>
              <a:t>Information on Attention Deficit Hyperactivity Disorder (ADHD) in children. </a:t>
            </a:r>
          </a:p>
        </p:txBody>
      </p:sp>
      <p:sp>
        <p:nvSpPr>
          <p:cNvPr id="6" name="TextBox 5">
            <a:extLst>
              <a:ext uri="{FF2B5EF4-FFF2-40B4-BE49-F238E27FC236}">
                <a16:creationId xmlns:a16="http://schemas.microsoft.com/office/drawing/2014/main" id="{A7E49F22-A339-65F3-CDEE-7EAD77CB54AA}"/>
              </a:ext>
            </a:extLst>
          </p:cNvPr>
          <p:cNvSpPr txBox="1"/>
          <p:nvPr/>
        </p:nvSpPr>
        <p:spPr>
          <a:xfrm>
            <a:off x="65600" y="707776"/>
            <a:ext cx="6717166" cy="1492716"/>
          </a:xfrm>
          <a:prstGeom prst="rect">
            <a:avLst/>
          </a:prstGeom>
          <a:noFill/>
          <a:ln w="19050">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What is ADHD?</a:t>
            </a:r>
          </a:p>
          <a:p>
            <a:r>
              <a:rPr lang="en-GB" sz="1000" dirty="0">
                <a:latin typeface="Arial" panose="020B0604020202020204" pitchFamily="34" charset="0"/>
                <a:cs typeface="Arial" panose="020B0604020202020204" pitchFamily="34" charset="0"/>
              </a:rPr>
              <a:t>CDC (2024c) state that ADHD is a neurodevelopmental disorder where individuals brain development and growth are impacted. NHS Wales (2025) support CDC (2024c) further stating that ADHD effects individuals brain functions, such as concentration, energy levels and impulsivity can be impacted. Cambridge (2024) supports the above further suggesting that ADHD is a neurodevelopmental disorder that impacts a child’s social and academic functions. Wilkins (2024) further asserts there are chemical imbalances within the brain from ADHD. Furthermore, effecting a individual's development of the needed skills to manage everyday situations such as time management, controlling emotions and problem solving. NICE (2025) state that ADHD is created from a mixture of genetic and environmental factors. </a:t>
            </a:r>
          </a:p>
        </p:txBody>
      </p:sp>
      <p:sp>
        <p:nvSpPr>
          <p:cNvPr id="9" name="TextBox 8">
            <a:extLst>
              <a:ext uri="{FF2B5EF4-FFF2-40B4-BE49-F238E27FC236}">
                <a16:creationId xmlns:a16="http://schemas.microsoft.com/office/drawing/2014/main" id="{806C332B-19BF-F669-8967-68C2851D0FB6}"/>
              </a:ext>
            </a:extLst>
          </p:cNvPr>
          <p:cNvSpPr txBox="1"/>
          <p:nvPr/>
        </p:nvSpPr>
        <p:spPr>
          <a:xfrm>
            <a:off x="2308288" y="2235928"/>
            <a:ext cx="2231789" cy="3277820"/>
          </a:xfrm>
          <a:prstGeom prst="rect">
            <a:avLst/>
          </a:prstGeom>
          <a:noFill/>
          <a:ln w="19050">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Hyperactivity/Impulsive ADHD</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High energy levels.</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Fidgety.</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Loud when talking. </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Difficulties sitting still and </a:t>
            </a:r>
          </a:p>
          <a:p>
            <a:r>
              <a:rPr lang="en-GB" sz="900" dirty="0">
                <a:latin typeface="Aptos" panose="020B0004020202020204" pitchFamily="34" charset="0"/>
                <a:ea typeface="Aptos" panose="020B0004020202020204" pitchFamily="34" charset="0"/>
                <a:cs typeface="Times New Roman" panose="02020603050405020304" pitchFamily="18" charset="0"/>
              </a:rPr>
              <a:t>feeling restless. </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Difficulties waiting turn.</a:t>
            </a:r>
          </a:p>
          <a:p>
            <a:pPr marL="171450" indent="-171450">
              <a:buFontTx/>
              <a:buChar char="-"/>
            </a:pPr>
            <a:r>
              <a:rPr lang="en-GB" sz="900" dirty="0">
                <a:latin typeface="Aptos" panose="020B0004020202020204" pitchFamily="34" charset="0"/>
                <a:ea typeface="Aptos" panose="020B0004020202020204" pitchFamily="34" charset="0"/>
                <a:cs typeface="Times New Roman" panose="02020603050405020304" pitchFamily="18" charset="0"/>
              </a:rPr>
              <a:t>Interrupting during conversations. </a:t>
            </a:r>
          </a:p>
          <a:p>
            <a:r>
              <a:rPr lang="en-GB" sz="800" dirty="0">
                <a:latin typeface="Aptos" panose="020B0004020202020204" pitchFamily="34" charset="0"/>
                <a:ea typeface="Aptos" panose="020B0004020202020204" pitchFamily="34" charset="0"/>
                <a:cs typeface="Times New Roman" panose="02020603050405020304" pitchFamily="18" charset="0"/>
              </a:rPr>
              <a:t>(NHS, 2025a)</a:t>
            </a:r>
          </a:p>
          <a:p>
            <a:r>
              <a:rPr lang="en-GB" sz="900" dirty="0">
                <a:latin typeface="Aptos" panose="020B0004020202020204" pitchFamily="34" charset="0"/>
                <a:ea typeface="Aptos" panose="020B0004020202020204" pitchFamily="34" charset="0"/>
                <a:cs typeface="Times New Roman" panose="02020603050405020304" pitchFamily="18" charset="0"/>
              </a:rPr>
              <a:t>ADHD </a:t>
            </a:r>
            <a:r>
              <a:rPr lang="en-GB" sz="900" dirty="0">
                <a:latin typeface="Arial" panose="020B0604020202020204" pitchFamily="34" charset="0"/>
                <a:ea typeface="Aptos" panose="020B0004020202020204" pitchFamily="34" charset="0"/>
                <a:cs typeface="Arial" panose="020B0604020202020204" pitchFamily="34" charset="0"/>
              </a:rPr>
              <a:t>impulsivity/hyperactivity is where children present in having difficulties with sitting still, appearing restless and disrupting peers (Healthy Children, 2019). NHS (2025) support Healthy Children (2019) stating that ADHD can impact children ranging from their energy levels, excessive talking or making impulsive decisions not considering their consequences. Stacey (2020) supports the above further stating that impulsivity can result in dangerous discissions being made in impulse.</a:t>
            </a:r>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22AC41-9061-EE30-3BF4-33E3B1929A45}"/>
              </a:ext>
            </a:extLst>
          </p:cNvPr>
          <p:cNvSpPr txBox="1"/>
          <p:nvPr/>
        </p:nvSpPr>
        <p:spPr>
          <a:xfrm>
            <a:off x="88685" y="2243649"/>
            <a:ext cx="2148513" cy="3257815"/>
          </a:xfrm>
          <a:prstGeom prst="rect">
            <a:avLst/>
          </a:prstGeom>
          <a:noFill/>
          <a:ln w="19050">
            <a:solidFill>
              <a:schemeClr val="tx1"/>
            </a:solidFill>
          </a:ln>
        </p:spPr>
        <p:txBody>
          <a:bodyPr wrap="square" rtlCol="0">
            <a:spAutoFit/>
          </a:bodyPr>
          <a:lstStyle/>
          <a:p>
            <a:r>
              <a:rPr lang="en-GB" sz="1130" b="1" u="sng" dirty="0">
                <a:latin typeface="Arial" panose="020B0604020202020204" pitchFamily="34" charset="0"/>
                <a:cs typeface="Arial" panose="020B0604020202020204" pitchFamily="34" charset="0"/>
              </a:rPr>
              <a:t>General ADHD Symptoms</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Easily distracted</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Difficulties with starting/ finishing tasks.</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Inability to concentrate.</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Restless/ fidgety.</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Excessively talkative, interrupt or speaks prior to thinking.</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Impulsive without considering consequences or displaying risk taking behaviours.</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Finds managing emotions difficult. </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Difficulties making or maintaining friendships.</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Disorganised.</a:t>
            </a:r>
          </a:p>
          <a:p>
            <a:pPr marL="171450" indent="-171450">
              <a:buFontTx/>
              <a:buChar char="-"/>
            </a:pPr>
            <a:r>
              <a:rPr lang="en-GB" sz="1080" dirty="0">
                <a:latin typeface="Arial" panose="020B0604020202020204" pitchFamily="34" charset="0"/>
                <a:ea typeface="Aptos" panose="020B0004020202020204" pitchFamily="34" charset="0"/>
                <a:cs typeface="Arial" panose="020B0604020202020204" pitchFamily="34" charset="0"/>
              </a:rPr>
              <a:t>Lack of time awareness. </a:t>
            </a:r>
          </a:p>
          <a:p>
            <a:r>
              <a:rPr lang="en-GB" sz="1080" dirty="0">
                <a:latin typeface="Arial" panose="020B0604020202020204" pitchFamily="34" charset="0"/>
                <a:cs typeface="Arial" panose="020B0604020202020204" pitchFamily="34" charset="0"/>
              </a:rPr>
              <a:t>(Young Minds, No Date)</a:t>
            </a:r>
          </a:p>
        </p:txBody>
      </p:sp>
      <p:sp>
        <p:nvSpPr>
          <p:cNvPr id="12" name="TextBox 11">
            <a:extLst>
              <a:ext uri="{FF2B5EF4-FFF2-40B4-BE49-F238E27FC236}">
                <a16:creationId xmlns:a16="http://schemas.microsoft.com/office/drawing/2014/main" id="{219084A9-1C0F-EF87-AB2B-783EE2A37DF7}"/>
              </a:ext>
            </a:extLst>
          </p:cNvPr>
          <p:cNvSpPr txBox="1"/>
          <p:nvPr/>
        </p:nvSpPr>
        <p:spPr>
          <a:xfrm>
            <a:off x="4617722" y="2235927"/>
            <a:ext cx="2155371" cy="3470181"/>
          </a:xfrm>
          <a:prstGeom prst="rect">
            <a:avLst/>
          </a:prstGeom>
          <a:noFill/>
          <a:ln w="19050">
            <a:solidFill>
              <a:schemeClr val="tx1"/>
            </a:solidFill>
          </a:ln>
        </p:spPr>
        <p:txBody>
          <a:bodyPr wrap="square" rtlCol="0">
            <a:spAutoFit/>
          </a:bodyPr>
          <a:lstStyle/>
          <a:p>
            <a:r>
              <a:rPr lang="en-GB" sz="900" b="1" u="sng" dirty="0">
                <a:latin typeface="Arial" panose="020B0604020202020204" pitchFamily="34" charset="0"/>
                <a:cs typeface="Arial" panose="020B0604020202020204" pitchFamily="34" charset="0"/>
              </a:rPr>
              <a:t>Inattentive ADHD</a:t>
            </a:r>
          </a:p>
          <a:p>
            <a:pPr marL="171450" indent="-171450">
              <a:buFontTx/>
              <a:buChar char="-"/>
            </a:pPr>
            <a:r>
              <a:rPr lang="en-GB" sz="1000" dirty="0">
                <a:latin typeface="Arial" panose="020B0604020202020204" pitchFamily="34" charset="0"/>
                <a:ea typeface="Aptos" panose="020B0004020202020204" pitchFamily="34" charset="0"/>
                <a:cs typeface="Arial" panose="020B0604020202020204" pitchFamily="34" charset="0"/>
              </a:rPr>
              <a:t>Easily distracted.</a:t>
            </a:r>
          </a:p>
          <a:p>
            <a:pPr marL="171450" indent="-171450">
              <a:buFontTx/>
              <a:buChar char="-"/>
            </a:pPr>
            <a:r>
              <a:rPr lang="en-GB" sz="1000" dirty="0">
                <a:latin typeface="Arial" panose="020B0604020202020204" pitchFamily="34" charset="0"/>
                <a:ea typeface="Aptos" panose="020B0004020202020204" pitchFamily="34" charset="0"/>
                <a:cs typeface="Arial" panose="020B0604020202020204" pitchFamily="34" charset="0"/>
              </a:rPr>
              <a:t>Difficulties listening to instructions or conversations.</a:t>
            </a:r>
          </a:p>
          <a:p>
            <a:pPr marL="171450" indent="-171450">
              <a:buFontTx/>
              <a:buChar char="-"/>
            </a:pPr>
            <a:r>
              <a:rPr lang="en-GB" sz="1000" dirty="0">
                <a:latin typeface="Arial" panose="020B0604020202020204" pitchFamily="34" charset="0"/>
                <a:ea typeface="Aptos" panose="020B0004020202020204" pitchFamily="34" charset="0"/>
                <a:cs typeface="Arial" panose="020B0604020202020204" pitchFamily="34" charset="0"/>
              </a:rPr>
              <a:t>Forgetful within daily tasks. </a:t>
            </a:r>
          </a:p>
          <a:p>
            <a:pPr marL="171450" indent="-171450">
              <a:buFontTx/>
              <a:buChar char="-"/>
            </a:pPr>
            <a:r>
              <a:rPr lang="en-GB" sz="1000" dirty="0">
                <a:latin typeface="Arial" panose="020B0604020202020204" pitchFamily="34" charset="0"/>
                <a:ea typeface="Aptos" panose="020B0004020202020204" pitchFamily="34" charset="0"/>
                <a:cs typeface="Arial" panose="020B0604020202020204" pitchFamily="34" charset="0"/>
              </a:rPr>
              <a:t>Short attention span resulting in high turnovers in activities. </a:t>
            </a:r>
          </a:p>
          <a:p>
            <a:r>
              <a:rPr lang="en-GB" sz="800" dirty="0">
                <a:latin typeface="Arial" panose="020B0604020202020204" pitchFamily="34" charset="0"/>
                <a:ea typeface="Aptos" panose="020B0004020202020204" pitchFamily="34" charset="0"/>
                <a:cs typeface="Arial" panose="020B0604020202020204" pitchFamily="34" charset="0"/>
              </a:rPr>
              <a:t>(</a:t>
            </a:r>
            <a:r>
              <a:rPr lang="en-GB" sz="900" dirty="0">
                <a:latin typeface="Arial" panose="020B0604020202020204" pitchFamily="34" charset="0"/>
                <a:ea typeface="Aptos" panose="020B0004020202020204" pitchFamily="34" charset="0"/>
                <a:cs typeface="Arial" panose="020B0604020202020204" pitchFamily="34" charset="0"/>
              </a:rPr>
              <a:t>NHS, 2025a and O’Regan, 2022)</a:t>
            </a:r>
          </a:p>
          <a:p>
            <a:r>
              <a:rPr lang="en-GB" sz="950" dirty="0">
                <a:latin typeface="Arial" panose="020B0604020202020204" pitchFamily="34" charset="0"/>
                <a:ea typeface="Aptos" panose="020B0004020202020204" pitchFamily="34" charset="0"/>
                <a:cs typeface="Arial" panose="020B0604020202020204" pitchFamily="34" charset="0"/>
              </a:rPr>
              <a:t>Mayo Clinic (2025) state that inattentive ADHD is more predominate within children who have ADHD. Additionally, individuals may have greater difficulty to focus or remain on a task and have difficulty with organization. Furthermore, children may have difficulty in paying attention to detail and make careless mistakes in their work (Great Ormand Street, 2016). NIH (2024) support the above further expressing that children may present as easily distracted and forgetful when completing tasks.</a:t>
            </a:r>
          </a:p>
        </p:txBody>
      </p:sp>
      <p:sp>
        <p:nvSpPr>
          <p:cNvPr id="13" name="TextBox 12">
            <a:extLst>
              <a:ext uri="{FF2B5EF4-FFF2-40B4-BE49-F238E27FC236}">
                <a16:creationId xmlns:a16="http://schemas.microsoft.com/office/drawing/2014/main" id="{25112DFF-736F-D7DC-7ABB-95081A5D0CEA}"/>
              </a:ext>
            </a:extLst>
          </p:cNvPr>
          <p:cNvSpPr txBox="1"/>
          <p:nvPr/>
        </p:nvSpPr>
        <p:spPr>
          <a:xfrm>
            <a:off x="53877" y="5553140"/>
            <a:ext cx="3036795" cy="3693319"/>
          </a:xfrm>
          <a:prstGeom prst="rect">
            <a:avLst/>
          </a:prstGeom>
          <a:noFill/>
          <a:ln w="19050">
            <a:solidFill>
              <a:schemeClr val="tx1"/>
            </a:solidFill>
          </a:ln>
        </p:spPr>
        <p:txBody>
          <a:bodyPr wrap="square" rtlCol="0">
            <a:spAutoFit/>
          </a:bodyPr>
          <a:lstStyle/>
          <a:p>
            <a:r>
              <a:rPr lang="en-GB" sz="900" b="1" u="sng" dirty="0">
                <a:latin typeface="Arial" panose="020B0604020202020204" pitchFamily="34" charset="0"/>
                <a:cs typeface="Arial" panose="020B0604020202020204" pitchFamily="34" charset="0"/>
              </a:rPr>
              <a:t>Strategies for ADHD.</a:t>
            </a:r>
          </a:p>
          <a:p>
            <a:r>
              <a:rPr lang="en-GB" sz="900" dirty="0">
                <a:latin typeface="Arial" panose="020B0604020202020204" pitchFamily="34" charset="0"/>
                <a:cs typeface="Arial" panose="020B0604020202020204" pitchFamily="34" charset="0"/>
              </a:rPr>
              <a:t>Smith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(2024) state use of structure and consistency is key </a:t>
            </a:r>
            <a:r>
              <a:rPr lang="en-GB" sz="900">
                <a:latin typeface="Arial" panose="020B0604020202020204" pitchFamily="34" charset="0"/>
                <a:cs typeface="Arial" panose="020B0604020202020204" pitchFamily="34" charset="0"/>
              </a:rPr>
              <a:t>when implementing </a:t>
            </a:r>
            <a:r>
              <a:rPr lang="en-GB" sz="900" dirty="0">
                <a:latin typeface="Arial" panose="020B0604020202020204" pitchFamily="34" charset="0"/>
                <a:cs typeface="Arial" panose="020B0604020202020204" pitchFamily="34" charset="0"/>
              </a:rPr>
              <a:t>strategies for a child with ADHD. Furthermore, Blocker (No Date) supports Smith et at. (2024) further stating that use of structure and routine supports children to develop self-regulation skills and become accountable for their own routines. Staff et al. (2023) support the above further expressing when environments are structured there is less requirements for the child to regulate themselves. Moreover, splitting tasks into smaller tasks that is communicated through clear and calm interactions can support a child with ADHD (NHS, 2025b). Katen (2024) asserts that by imbedding routines and consistent responses, children can predict responses and environments in turn enabling them to have more control of their impulses in situations. Logan (2024) supports the above further suggesting that when establishing routines individuals should work alongside the child creating realistic expectations of the daily tasks ahead. Furthermore, setting out clear timings for tasks scheduling brain breaks into the daily routine to support the child. Additionally, relationships are key when supporting children with ADHD, understanding that caregivers can separate behaviours from the child’s personality (Hasan, 2022).</a:t>
            </a:r>
          </a:p>
        </p:txBody>
      </p:sp>
      <p:pic>
        <p:nvPicPr>
          <p:cNvPr id="15" name="Graphic 14" descr="Right And Left Brain outline">
            <a:extLst>
              <a:ext uri="{FF2B5EF4-FFF2-40B4-BE49-F238E27FC236}">
                <a16:creationId xmlns:a16="http://schemas.microsoft.com/office/drawing/2014/main" id="{D07E38B8-05A9-7F21-786D-8562CA10B7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7812" y="47539"/>
            <a:ext cx="603515" cy="603515"/>
          </a:xfrm>
          <a:prstGeom prst="rect">
            <a:avLst/>
          </a:prstGeom>
        </p:spPr>
      </p:pic>
      <p:pic>
        <p:nvPicPr>
          <p:cNvPr id="17" name="Graphic 16" descr="Brain outline">
            <a:extLst>
              <a:ext uri="{FF2B5EF4-FFF2-40B4-BE49-F238E27FC236}">
                <a16:creationId xmlns:a16="http://schemas.microsoft.com/office/drawing/2014/main" id="{D3AFA4C4-D034-5BC7-972A-A7AC474AC66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24327" y="53919"/>
            <a:ext cx="555522" cy="555522"/>
          </a:xfrm>
          <a:prstGeom prst="rect">
            <a:avLst/>
          </a:prstGeom>
        </p:spPr>
      </p:pic>
      <p:pic>
        <p:nvPicPr>
          <p:cNvPr id="19" name="Graphic 18" descr="Head with gears outline">
            <a:extLst>
              <a:ext uri="{FF2B5EF4-FFF2-40B4-BE49-F238E27FC236}">
                <a16:creationId xmlns:a16="http://schemas.microsoft.com/office/drawing/2014/main" id="{D46877FF-409A-658C-15CC-7BB5705EE11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433" y="61773"/>
            <a:ext cx="573271" cy="573271"/>
          </a:xfrm>
          <a:prstGeom prst="rect">
            <a:avLst/>
          </a:prstGeom>
        </p:spPr>
      </p:pic>
      <p:sp>
        <p:nvSpPr>
          <p:cNvPr id="23" name="TextBox 22">
            <a:extLst>
              <a:ext uri="{FF2B5EF4-FFF2-40B4-BE49-F238E27FC236}">
                <a16:creationId xmlns:a16="http://schemas.microsoft.com/office/drawing/2014/main" id="{CC2208C5-515E-31D1-5967-A6EB0EFDD654}"/>
              </a:ext>
            </a:extLst>
          </p:cNvPr>
          <p:cNvSpPr txBox="1"/>
          <p:nvPr/>
        </p:nvSpPr>
        <p:spPr>
          <a:xfrm>
            <a:off x="68070" y="9286684"/>
            <a:ext cx="3173002" cy="2862322"/>
          </a:xfrm>
          <a:prstGeom prst="rect">
            <a:avLst/>
          </a:prstGeom>
          <a:noFill/>
          <a:ln w="19050">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How to seek a diagnosis of ADHD.</a:t>
            </a:r>
          </a:p>
          <a:p>
            <a:r>
              <a:rPr lang="en-GB" sz="1000" kern="100" dirty="0">
                <a:latin typeface="Arial" panose="020B0604020202020204" pitchFamily="34" charset="0"/>
                <a:ea typeface="Aptos" panose="020B0004020202020204" pitchFamily="34" charset="0"/>
                <a:cs typeface="Arial" panose="020B0604020202020204" pitchFamily="34" charset="0"/>
              </a:rPr>
              <a:t>Great Ormand Street (2016) state that when diagnosing ADHD there are no specific tests that are undertaken. NHS (2025a) support the above expressing that individuals who are identified as presenting ADHD symptoms should be referred for an ADHD assessment. The assessment could follow parents request or following a request from the schools Additional Learning Needs Coordinator (ALNCo). CDC (2024) support the above further expressing that healthcare professionals request information from alternative settings to support a holistic understanding of the child’s symptoms in different environments. NHS (2025) support the above further stating that appropriate information will be gathered to support the ADHD referral, however some individuals may be requested to give further information to support. </a:t>
            </a:r>
          </a:p>
        </p:txBody>
      </p:sp>
      <p:pic>
        <p:nvPicPr>
          <p:cNvPr id="30" name="Graphic 29" descr="Right And Left Brain outline">
            <a:extLst>
              <a:ext uri="{FF2B5EF4-FFF2-40B4-BE49-F238E27FC236}">
                <a16:creationId xmlns:a16="http://schemas.microsoft.com/office/drawing/2014/main" id="{88A54B96-6108-4FFE-5F47-FA3454AA3B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54485" y="47539"/>
            <a:ext cx="603515" cy="603515"/>
          </a:xfrm>
          <a:prstGeom prst="rect">
            <a:avLst/>
          </a:prstGeom>
        </p:spPr>
      </p:pic>
      <p:pic>
        <p:nvPicPr>
          <p:cNvPr id="31" name="Graphic 30" descr="Brain outline">
            <a:extLst>
              <a:ext uri="{FF2B5EF4-FFF2-40B4-BE49-F238E27FC236}">
                <a16:creationId xmlns:a16="http://schemas.microsoft.com/office/drawing/2014/main" id="{F1611DFD-278F-172A-1443-0E7C4DFCC5D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01000" y="53919"/>
            <a:ext cx="555522" cy="555522"/>
          </a:xfrm>
          <a:prstGeom prst="rect">
            <a:avLst/>
          </a:prstGeom>
        </p:spPr>
      </p:pic>
      <p:pic>
        <p:nvPicPr>
          <p:cNvPr id="32" name="Graphic 31" descr="Head with gears outline">
            <a:extLst>
              <a:ext uri="{FF2B5EF4-FFF2-40B4-BE49-F238E27FC236}">
                <a16:creationId xmlns:a16="http://schemas.microsoft.com/office/drawing/2014/main" id="{C8609A68-6ED8-F1DC-1305-B8ED80B2DBF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340240" y="61773"/>
            <a:ext cx="573271" cy="573271"/>
          </a:xfrm>
          <a:prstGeom prst="rect">
            <a:avLst/>
          </a:prstGeom>
        </p:spPr>
      </p:pic>
      <p:sp>
        <p:nvSpPr>
          <p:cNvPr id="34" name="TextBox 33">
            <a:extLst>
              <a:ext uri="{FF2B5EF4-FFF2-40B4-BE49-F238E27FC236}">
                <a16:creationId xmlns:a16="http://schemas.microsoft.com/office/drawing/2014/main" id="{26005891-469D-6A67-42CC-EBF821F7FD63}"/>
              </a:ext>
            </a:extLst>
          </p:cNvPr>
          <p:cNvSpPr txBox="1"/>
          <p:nvPr/>
        </p:nvSpPr>
        <p:spPr>
          <a:xfrm>
            <a:off x="3163824" y="7282609"/>
            <a:ext cx="3631156" cy="1631216"/>
          </a:xfrm>
          <a:prstGeom prst="rect">
            <a:avLst/>
          </a:prstGeom>
          <a:noFill/>
          <a:ln w="19050">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Barriers to Strategies for ADHD</a:t>
            </a:r>
          </a:p>
          <a:p>
            <a:r>
              <a:rPr lang="en-GB" sz="1000" dirty="0">
                <a:latin typeface="Arial" panose="020B0604020202020204" pitchFamily="34" charset="0"/>
                <a:cs typeface="Arial" panose="020B0604020202020204" pitchFamily="34" charset="0"/>
              </a:rPr>
              <a:t>Logan (2024) state that use of medication is important when supporting children with ADHD. However, Logan (2024) further express when medication is supported with appropriate strategies in turn this supports the child with managing their impulsivity and hyperactivity. Cleveland Clinic (2022) support Logan (2024) stating that ADHD medication can support children with ADHD to focus their thoughts and become less distracted enabling them to function effectively throughout their day. </a:t>
            </a:r>
          </a:p>
        </p:txBody>
      </p:sp>
      <p:sp>
        <p:nvSpPr>
          <p:cNvPr id="35" name="TextBox 34">
            <a:extLst>
              <a:ext uri="{FF2B5EF4-FFF2-40B4-BE49-F238E27FC236}">
                <a16:creationId xmlns:a16="http://schemas.microsoft.com/office/drawing/2014/main" id="{B081331D-5A59-66CA-748D-3CE2C0F47930}"/>
              </a:ext>
            </a:extLst>
          </p:cNvPr>
          <p:cNvSpPr txBox="1"/>
          <p:nvPr/>
        </p:nvSpPr>
        <p:spPr>
          <a:xfrm>
            <a:off x="3308126" y="8984932"/>
            <a:ext cx="3498091" cy="3162404"/>
          </a:xfrm>
          <a:prstGeom prst="rect">
            <a:avLst/>
          </a:prstGeom>
          <a:noFill/>
          <a:ln w="19050">
            <a:solidFill>
              <a:schemeClr val="tx1"/>
            </a:solidFill>
          </a:ln>
        </p:spPr>
        <p:txBody>
          <a:bodyPr wrap="square" rtlCol="0">
            <a:spAutoFit/>
          </a:bodyPr>
          <a:lstStyle/>
          <a:p>
            <a:r>
              <a:rPr lang="en-GB" sz="1050" b="1" u="sng" dirty="0">
                <a:latin typeface="Arial" panose="020B0604020202020204" pitchFamily="34" charset="0"/>
                <a:cs typeface="Arial" panose="020B0604020202020204" pitchFamily="34" charset="0"/>
              </a:rPr>
              <a:t>Barriers to seeking diagnosis of ADHD.</a:t>
            </a:r>
          </a:p>
          <a:p>
            <a:r>
              <a:rPr lang="en-GB" sz="1050" dirty="0">
                <a:latin typeface="Arial" panose="020B0604020202020204" pitchFamily="34" charset="0"/>
                <a:cs typeface="Arial" panose="020B0604020202020204" pitchFamily="34" charset="0"/>
              </a:rPr>
              <a:t>NICE (2025b) state that symptoms of ADHD should be presented in two or more settings. For example, this could be present within the home and within the school setting when seeking assessments for a diagnosis. Liau (2023) support the above further expressing that children often respond positively within school settings due to structures of routines and boundaries that are used to support children with or without ADHD. Furthermore, children also can contain their behaviours or emotions to an extent however once home children feel able to express these built-up emotions. Healthy Children (2017) support the above further stating that school must provide an overview of how the child manages within the school setting within the assessment process. However, if the child does not present with behaviours or traits of ADHD within school this can impact on the assessment being conducted (Coulter, No Date). </a:t>
            </a:r>
          </a:p>
        </p:txBody>
      </p:sp>
      <p:pic>
        <p:nvPicPr>
          <p:cNvPr id="37" name="Picture 36">
            <a:extLst>
              <a:ext uri="{FF2B5EF4-FFF2-40B4-BE49-F238E27FC236}">
                <a16:creationId xmlns:a16="http://schemas.microsoft.com/office/drawing/2014/main" id="{77B89B40-3FF4-8643-51F3-20F5712E70E1}"/>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487" b="94557" l="6762" r="78648">
                        <a14:foregroundMark x1="28826" y1="24261" x2="28826" y2="24261"/>
                        <a14:foregroundMark x1="46263" y1="18196" x2="39502" y2="28927"/>
                        <a14:foregroundMark x1="39502" y1="28927" x2="43060" y2="18196"/>
                        <a14:foregroundMark x1="43060" y1="18196" x2="40214" y2="20062"/>
                        <a14:foregroundMark x1="33096" y1="91291" x2="62633" y2="94557"/>
                        <a14:foregroundMark x1="62633" y1="94557" x2="39502" y2="89736"/>
                        <a14:foregroundMark x1="39502" y1="89736" x2="35943" y2="89736"/>
                        <a14:foregroundMark x1="75089" y1="76827" x2="63345" y2="86781"/>
                        <a14:foregroundMark x1="63345" y1="86781" x2="37367" y2="89114"/>
                        <a14:foregroundMark x1="37367" y1="89114" x2="10676" y2="86470"/>
                        <a14:foregroundMark x1="10676" y1="86470" x2="11388" y2="79005"/>
                        <a14:foregroundMark x1="77580" y1="82115" x2="75801" y2="87247"/>
                        <a14:foregroundMark x1="75801" y1="87247" x2="75801" y2="87247"/>
                        <a14:foregroundMark x1="7117" y1="80249" x2="12811" y2="87092"/>
                        <a14:foregroundMark x1="76512" y1="60809" x2="77580" y2="48523"/>
                        <a14:foregroundMark x1="77580" y1="48523" x2="77580" y2="48523"/>
                        <a14:foregroundMark x1="36655" y1="10420" x2="49822" y2="10109"/>
                        <a14:foregroundMark x1="35587" y1="10420" x2="34164" y2="9487"/>
                        <a14:foregroundMark x1="76157" y1="21151" x2="78648" y2="29860"/>
                      </a14:backgroundRemoval>
                    </a14:imgEffect>
                  </a14:imgLayer>
                </a14:imgProps>
              </a:ext>
            </a:extLst>
          </a:blip>
          <a:srcRect t="8730" r="18591"/>
          <a:stretch/>
        </p:blipFill>
        <p:spPr>
          <a:xfrm>
            <a:off x="4176406" y="2699633"/>
            <a:ext cx="342636" cy="879016"/>
          </a:xfrm>
          <a:prstGeom prst="rect">
            <a:avLst/>
          </a:prstGeom>
        </p:spPr>
      </p:pic>
      <p:sp>
        <p:nvSpPr>
          <p:cNvPr id="39" name="TextBox 38">
            <a:extLst>
              <a:ext uri="{FF2B5EF4-FFF2-40B4-BE49-F238E27FC236}">
                <a16:creationId xmlns:a16="http://schemas.microsoft.com/office/drawing/2014/main" id="{0127B65A-679F-76EE-705E-EC1050C68D52}"/>
              </a:ext>
            </a:extLst>
          </p:cNvPr>
          <p:cNvSpPr txBox="1"/>
          <p:nvPr/>
        </p:nvSpPr>
        <p:spPr>
          <a:xfrm>
            <a:off x="3939083" y="2572607"/>
            <a:ext cx="699516" cy="169277"/>
          </a:xfrm>
          <a:prstGeom prst="rect">
            <a:avLst/>
          </a:prstGeom>
          <a:noFill/>
        </p:spPr>
        <p:txBody>
          <a:bodyPr wrap="square">
            <a:spAutoFit/>
          </a:bodyPr>
          <a:lstStyle/>
          <a:p>
            <a:r>
              <a:rPr lang="en-GB" sz="500" dirty="0">
                <a:latin typeface="Arial" panose="020B0604020202020204" pitchFamily="34" charset="0"/>
                <a:ea typeface="Aptos" panose="020B0004020202020204" pitchFamily="34" charset="0"/>
                <a:cs typeface="Arial" panose="020B0604020202020204" pitchFamily="34" charset="0"/>
              </a:rPr>
              <a:t>(O’Regan, 2022)</a:t>
            </a:r>
            <a:endParaRPr lang="en-GB" sz="500" dirty="0"/>
          </a:p>
        </p:txBody>
      </p:sp>
      <p:sp>
        <p:nvSpPr>
          <p:cNvPr id="40" name="TextBox 39">
            <a:extLst>
              <a:ext uri="{FF2B5EF4-FFF2-40B4-BE49-F238E27FC236}">
                <a16:creationId xmlns:a16="http://schemas.microsoft.com/office/drawing/2014/main" id="{41F58B76-42C9-1567-69E5-5C84851813D2}"/>
              </a:ext>
            </a:extLst>
          </p:cNvPr>
          <p:cNvSpPr txBox="1"/>
          <p:nvPr/>
        </p:nvSpPr>
        <p:spPr>
          <a:xfrm>
            <a:off x="3163824" y="5759542"/>
            <a:ext cx="3627810" cy="1469633"/>
          </a:xfrm>
          <a:prstGeom prst="rect">
            <a:avLst/>
          </a:prstGeom>
          <a:noFill/>
          <a:ln w="19050">
            <a:solidFill>
              <a:schemeClr val="tx1"/>
            </a:solidFill>
          </a:ln>
        </p:spPr>
        <p:txBody>
          <a:bodyPr wrap="square" rtlCol="0">
            <a:spAutoFit/>
          </a:bodyPr>
          <a:lstStyle/>
          <a:p>
            <a:r>
              <a:rPr lang="en-GB" sz="990" b="1" u="sng" dirty="0">
                <a:latin typeface="Arial" panose="020B0604020202020204" pitchFamily="34" charset="0"/>
                <a:cs typeface="Arial" panose="020B0604020202020204" pitchFamily="34" charset="0"/>
              </a:rPr>
              <a:t>Strategies for ADHD</a:t>
            </a:r>
          </a:p>
          <a:p>
            <a:pPr marL="171450" indent="-171450">
              <a:buFontTx/>
              <a:buChar char="-"/>
            </a:pPr>
            <a:r>
              <a:rPr lang="en-GB" sz="980" dirty="0">
                <a:latin typeface="Arial" panose="020B0604020202020204" pitchFamily="34" charset="0"/>
                <a:cs typeface="Arial" panose="020B0604020202020204" pitchFamily="34" charset="0"/>
              </a:rPr>
              <a:t>Setting achievable targets </a:t>
            </a:r>
          </a:p>
          <a:p>
            <a:pPr marL="171450" indent="-171450">
              <a:buFontTx/>
              <a:buChar char="-"/>
            </a:pPr>
            <a:r>
              <a:rPr lang="en-GB" sz="980" dirty="0">
                <a:latin typeface="Arial" panose="020B0604020202020204" pitchFamily="34" charset="0"/>
                <a:cs typeface="Arial" panose="020B0604020202020204" pitchFamily="34" charset="0"/>
              </a:rPr>
              <a:t>Set chosen rewards, offering variation ensuring appropriateness. </a:t>
            </a:r>
          </a:p>
          <a:p>
            <a:pPr marL="171450" indent="-171450">
              <a:buFontTx/>
              <a:buChar char="-"/>
            </a:pPr>
            <a:r>
              <a:rPr lang="en-GB" sz="980" dirty="0">
                <a:latin typeface="Arial" panose="020B0604020202020204" pitchFamily="34" charset="0"/>
                <a:cs typeface="Arial" panose="020B0604020202020204" pitchFamily="34" charset="0"/>
              </a:rPr>
              <a:t>Positive praise.</a:t>
            </a:r>
          </a:p>
          <a:p>
            <a:pPr marL="171450" indent="-171450">
              <a:buFontTx/>
              <a:buChar char="-"/>
            </a:pPr>
            <a:r>
              <a:rPr lang="en-GB" sz="980" dirty="0">
                <a:latin typeface="Arial" panose="020B0604020202020204" pitchFamily="34" charset="0"/>
                <a:cs typeface="Arial" panose="020B0604020202020204" pitchFamily="34" charset="0"/>
              </a:rPr>
              <a:t>Consistency in responses, use of limited vocabulary. </a:t>
            </a:r>
          </a:p>
          <a:p>
            <a:pPr marL="171450" indent="-171450">
              <a:buFontTx/>
              <a:buChar char="-"/>
            </a:pPr>
            <a:r>
              <a:rPr lang="en-GB" sz="980" dirty="0">
                <a:latin typeface="Arial" panose="020B0604020202020204" pitchFamily="34" charset="0"/>
                <a:cs typeface="Arial" panose="020B0604020202020204" pitchFamily="34" charset="0"/>
              </a:rPr>
              <a:t>Offer reminders, use of visual aids or visual countdowns. </a:t>
            </a:r>
          </a:p>
          <a:p>
            <a:pPr marL="171450" indent="-171450">
              <a:buFontTx/>
              <a:buChar char="-"/>
            </a:pPr>
            <a:r>
              <a:rPr lang="en-GB" sz="980" dirty="0">
                <a:latin typeface="Arial" panose="020B0604020202020204" pitchFamily="34" charset="0"/>
                <a:cs typeface="Arial" panose="020B0604020202020204" pitchFamily="34" charset="0"/>
              </a:rPr>
              <a:t>Time out when needed, supporting understanding and managing emotions/feelings</a:t>
            </a:r>
            <a:r>
              <a:rPr lang="en-GB" sz="1100" dirty="0">
                <a:latin typeface="Arial" panose="020B0604020202020204" pitchFamily="34" charset="0"/>
                <a:cs typeface="Arial" panose="020B0604020202020204" pitchFamily="34" charset="0"/>
              </a:rPr>
              <a:t>. </a:t>
            </a:r>
            <a:r>
              <a:rPr lang="en-GB" sz="1000" dirty="0">
                <a:latin typeface="Arial" panose="020B0604020202020204" pitchFamily="34" charset="0"/>
                <a:ea typeface="Aptos" panose="020B0004020202020204" pitchFamily="34" charset="0"/>
                <a:cs typeface="Arial" panose="020B0604020202020204" pitchFamily="34" charset="0"/>
              </a:rPr>
              <a:t>(O’Regan, 2022)</a:t>
            </a:r>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1787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5CCAE9-1205-80D8-853D-AC6FACA3FB37}"/>
              </a:ext>
            </a:extLst>
          </p:cNvPr>
          <p:cNvSpPr>
            <a:spLocks noGrp="1"/>
          </p:cNvSpPr>
          <p:nvPr>
            <p:ph idx="1"/>
          </p:nvPr>
        </p:nvSpPr>
        <p:spPr>
          <a:xfrm>
            <a:off x="65314" y="137886"/>
            <a:ext cx="6712857" cy="10101365"/>
          </a:xfrm>
        </p:spPr>
        <p:txBody>
          <a:bodyPr>
            <a:normAutofit fontScale="25000" lnSpcReduction="20000"/>
          </a:bodyPr>
          <a:lstStyle/>
          <a:p>
            <a:r>
              <a:rPr lang="en-GB" sz="3200" dirty="0"/>
              <a:t>References</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ADHD Foundation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Parent skills-building courses.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https://www.adhdfoundation.org.uk/services-for-families/parent-courses/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ADDA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Combined Type: A common and treatable diagnosis.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https://add.org/adhd-combined-type/#:~:text=Combined%20type%20ADHD%2C%20or%20mixed,%3A%20hyperactivity%2Fimpulsivity%20and%20inattention. (Accessed on: 06/05/2025).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Belsky, G.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Understanding impulsivity in kids.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https://www.understood.org/en/articles/understanding-impulsivity (Accessed on: 13/05/2025). </a:t>
            </a:r>
          </a:p>
          <a:p>
            <a:pPr>
              <a:lnSpc>
                <a:spcPct val="107000"/>
              </a:lnSpc>
              <a:spcAft>
                <a:spcPts val="800"/>
              </a:spcAft>
              <a:buNone/>
            </a:pP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Boodoo, R. </a:t>
            </a:r>
            <a:r>
              <a:rPr lang="en-GB" sz="3200" i="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et al.</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 Review of ADHD and Childhood Trauma: Treatment Challenges and Clinical Guidance’,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Current developmental disorders reports, 9(4), pp. 137–145.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https://doi.org/10.1007/s40474-022-00256-2</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Blocker, A.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The real reason why children with ADHD need structure and play.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https://fullerlifefamilytherapy.org/4532-2/ (Accessed on: 11/05/2025).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Cambridge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Development of a printable poster for parents, teachers and healthcare professionals.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ADHD: Development of a printable poster for parents, teachers and healthcare professionals | European Psychiatry | Cambridge Core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05/05/2025).</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CDC (2024a)</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How is ADHD diagnosed?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https://www.cdc.gov/adhd/diagnosis/index.html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CDC (2024b)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About Adverse Childhood Experiences.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https://www.cdc.gov/aces/about/index.html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CDC (2024c)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About Attention Deficit Hyperactivity Disorder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https://www.cdc.gov/adhd/about/index.html</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Cleveland Clinic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Inattentive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https://my.clevelandclinic.org/health/diseases/15253-inattentive-adhd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06/05/2025).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Cleveland Clinic (2023)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Impulse control disorders.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https://my.clevelandclinic.org/health/diseases/25175-impulse-control-disorders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13/05/2025).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CHADD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Parenting a child with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https://chadd.org/for-parents/overview/</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Cleveland Clinic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medication.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https://my.clevelandclinic.org/health/treatments/11766-adhd-medication (Accessed on: 11/05/2025).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Children’s Environmental Health Collaborative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Pregnancy: Exposure to environmental hazards during pregnancy can have lifelong consequences on a child’s health.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https://ceh.unicef.org/essentials/unique-vulnerabilities/pregnancy#:~:text=Adverse%20birth%20outcomes%20such%20as,to%20damage%20from%20environmental%20hazards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07/05/2025).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Coulter, C.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Attention Deficit Hyperactivity Disorder.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https://bristolchildparentsupport.co.uk/adhd-attention-deficit-hyperactivity-disorder/#:~:text=The%20inattention%20or%20hyperactivity%20becomes%20a%20problem,is%20unlikely%20that%20your%20child%20has%20ADHD.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Dixon, K.E.,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Bindbeutel</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K.M., Daugherty, Y.T., Robertson, A.C., Lee, M., Galano, M.M. and Mahoney, C.T., (2023)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The differential impact of childhood trauma on adult impulsivity and impulse control.</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Traumatology</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Available at: https://psycnet.apa.org/record/2023-53265-001 (Accessed on: 13/05/2025).</a:t>
            </a:r>
          </a:p>
          <a:p>
            <a:pPr>
              <a:lnSpc>
                <a:spcPct val="107000"/>
              </a:lnSpc>
              <a:spcAft>
                <a:spcPts val="800"/>
              </a:spcAft>
              <a:buNone/>
            </a:pP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D’Andrea, W. </a:t>
            </a:r>
            <a:r>
              <a:rPr lang="en-GB" sz="3200" i="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et al.</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(2012)</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‘Understanding Interpersonal Trauma in Children: Why We Need a Developmentally Appropriate Trauma Diagnosis’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American journal of orthopsychiatry, 82(2), pp. 187–200.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https://doi.org/10.1111/j.1939-0025.2012.01154.x</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10/05/2025).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Faraone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What are the advantages and disadvantages of taking ADHD medication?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https://www.adhdawarenessmonth.org/advantages-and-disadvantages-of-adhd-medication/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Great Ormond Street (2016)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Attention deficit hyperactivity disorder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https://www.gosh.nhs.uk/conditions-and-treatments/general-medical-conditions/attention-deficit-hyperactivity-disorder-adhd/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Hasan, S.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Parenting a child with ADHD.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vailable at: https://kidshealth.org/en/parents/parenting-kid-adhd.html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Healthy Children (2019)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Common symptoms of hyperactivity/impulsivity.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https://www.healthychildren.org/English/health-issues/conditions/adhd/Pages/Common-Symptoms-of-Hyperactivity-Impulsivity.aspx</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Healthy Children (2017)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Diagnosing ADHD in children: guidelines &amp; information for parents.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https://www.healthychildren.org/English/health-issues/conditions/adhd/Pages/Diagnosing-ADHD-in-Children-Guidelines-Information-for-Parents.aspx (Accessed on: 11/05/2025).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Johns Hopkins Medicine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Attention-Deficit/Hyperactivity Disorder (ADHD) in children.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https://www.hopkinsmedicine.org/health/conditions-and-diseases/adhdadd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05/05/2025).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Katen, A.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Practical tips to help improve consistency in adults and children with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How to Improve Consistency in Adults and Children with ADHD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11/05/2025).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Liau, A. (2023)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Why your ADHD child behaves at school but not at home.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https://nurturepods.com/why-your-adhd-child-behaves-at-school-but-not-at-home/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Logan, A.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5 Tips for managing ADHD in children.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https://www.mayoclinichealthsystem.org/hometown-health/speaking-of-health/5-tips-to-manage-adhd-in-children (Accessed on: 11/05/2025).</a:t>
            </a:r>
          </a:p>
          <a:p>
            <a:endParaRPr lang="en-GB" dirty="0"/>
          </a:p>
        </p:txBody>
      </p:sp>
    </p:spTree>
    <p:extLst>
      <p:ext uri="{BB962C8B-B14F-4D97-AF65-F5344CB8AC3E}">
        <p14:creationId xmlns:p14="http://schemas.microsoft.com/office/powerpoint/2010/main" val="113024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0BE057-FB5D-9DFC-D40F-BDF92CDDE4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5BC3BE-1791-0873-FFC8-EA22AF9E0FA3}"/>
              </a:ext>
            </a:extLst>
          </p:cNvPr>
          <p:cNvSpPr>
            <a:spLocks noGrp="1"/>
          </p:cNvSpPr>
          <p:nvPr>
            <p:ph idx="1"/>
          </p:nvPr>
        </p:nvSpPr>
        <p:spPr>
          <a:xfrm>
            <a:off x="65314" y="137886"/>
            <a:ext cx="6712857" cy="12054114"/>
          </a:xfrm>
        </p:spPr>
        <p:txBody>
          <a:bodyPr>
            <a:normAutofit fontScale="25000" lnSpcReduction="20000"/>
          </a:bodyPr>
          <a:lstStyle/>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Miller, C.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What is neurodiversity?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vailable at: https://childmind.org/article/what-is-neurodiversity/#:~:text=%E2%80%9CNeurodiversity%E2%80%9D%20is%20the%20concept%20that,ADHD%2C%20autism%20and%20learning%20differences%20.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Miller, C. (2024a)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How to get an ADHD diagnosis.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https://childmind.org/article/how-to-get-an-adhd-diagnosis/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Miller, C. (2024b)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Is it ADHD or Trauma?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https://childmind.org/article/is-it-adhd-or-trauma/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Morris, J.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The rapidly growing waiting list for autism and ADHD assessments.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https://www.nuffieldtrust.org.uk/news-item/the-rapidly-growing-waiting-lists-for-autism-and-adhd-assessments#:~:text=What%20has%20been%20driving%20the,and%20diagnoses%20across%20the%20country</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05/05/2025).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NHI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Attention Deficit/Hyperactivity Disorder: What you need to know.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https://www.nimh.nih.gov/health/publications/attention-deficit-hyperactivity-disorder-what-you-need-to-know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NHS (2025a)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in children and young people.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https://www.nhs.uk/conditions/adhd-children-teenagers/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05/05/2025).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NHS (2025b)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in adults.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https://www.nhs.uk/conditions/adhd-adults/#:~:text=Symptoms%20of%20ADHD%20involve%20your,hard%20to%20organise%20your%20time (Accessed on: 10/05/2025).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NHS (2024c)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Neurodevelopmental Disorders.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https://www.enherts-tr.nhs.uk/services/community-paediatrics/neurodevelopmental-disorders/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NHS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What is a neurodevelopmental disorder?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https://www.elft.nhs.uk/sites/default/files/2023-01/NDT%20leaflet%20PAGEBYPAGE%20%281%29.pdf</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NHS (2024d)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Assessment Process.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https://www.elft.nhs.uk/adult-adhd-services/assessment-process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NICE (2025a) Attention deficit hyperactivity disorder: What causes it? Available at: https://cks.nice.org.uk/topics/attention-deficit-hyperactivity-disorder/background-information/causes/ (Accessed on: 07/05/2025).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NICE (2025b) Attention deficit hyperactivity disorder: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When should I suspect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https://cks.nice.org.uk/topics/attention-deficit-hyperactivity-disorder/diagnosis/when-to-suspect-adhd/#:~:text=to%20suspect%20ADHD-,When%20should%20I%20suspect%20ADHD?,that%20require%20sustained%20mental%20effort. (Accessed on: 11/05/2025).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O’Regan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Teaching and managing students with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https://www.adhdfoundation.org.uk/wp-content/uploads/2022/03/Teaching-and-Managing-Students-with-ADHD.pdf</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Parent Talk (No Date)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Supporting a child with ADHD at home.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https://parents.actionforchildren.org.uk/development-additional-needs/neurodiversity/support-child-adhd/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Smith, M., Segal, J. and Nielsen, J.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ADHD parenting tips: How to help a child with ADHD.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vailable at: https://www.helpguide.org/mental-health/adhd/parenting-child-with-adhd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Stacey, J. (2020)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Neuro Developmental Conditions (NDC): Impulse control – all things ADHD series.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https://www.oxfordhealth.nhs.uk/wp-content/uploads/sites/13/2020/10/All-Things-ADHD-series-Inpulse-control-handouts.pdf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Staff, A.I.,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Oosterlaan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 Van der Oord, S., van den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Hoofdakker</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B.J. and Luman, M., (2023)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The relation between classroom setting and ADHD </a:t>
            </a:r>
            <a:r>
              <a:rPr lang="en-GB" sz="3200" i="1"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in children with ADHD compared to typically developing peers.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Journal of attention disorders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27</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(9), pp.939-950. Available at: https://journals.sagepub.com/doi/full/10.1177/10870547231167522 (Accessed on: 11/05/2025).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Weir, K.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Emotional dysregulation is part of ADHD. See how psychologists are helping.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https://www.apa.org/monitor/2024/04/adhd-managing-emotion-dysregulation#:~:text=In%20people%20with%20ADHD%2C%20emotion,to%20criticism%20or%20perceived%20rejection. (Accessed on: 10/05/2025).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Welsh Parliament (2024a)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Neurodevelopmental services in Wales: Research Briefing.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https://senedd.wales/media/rdsnhrh4/24-13-neurodevelopmental-services-in-wales.pdf</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05/05/2025).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Welsh Parliament (2024b)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The growing demand for ADHD and autism assessments in Wales.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https://research.senedd.wales/research-articles/the-growing-demand-for-adhd-and-autism-assessments-in-wales/#:~:text=In%20June%202023%2C%2067%25%20of,having%20waited%20over%20a%20year. (Accessed on: 05/05/2025).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Wilkins, F. (2024)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How is the ADHD brain different? An in-depth look at the underlying causes of ADHD symptoms in children.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Available at: https://childmind.org/article/how-is-the-adhd-brain-different/#:~:text=Many%20of%20the%20characteristics%20of,smaller%20in%20children%20with%20ADHD. (Accessed on: 05/05/2025).</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Wilcox, K.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What is inattentive ADHD?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vailable at: https://childmind.org/article/what-is-inattentive-adhd/ (Accessed on: 10/05/2025).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Young Minds (No Date)</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ADHD.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https://www.youngminds.org.uk/parent/parents-a-z-mental-health-guide/adhd/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on: 12/05/2025). </a:t>
            </a:r>
          </a:p>
          <a:p>
            <a:pPr>
              <a:lnSpc>
                <a:spcPct val="107000"/>
              </a:lnSpc>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Zhang, N., Gao, M., Yu, J., Zhang, Q., Wang, W., Zhou, C., Liu, L., Sun, T., Liao, X. and Wang, J.,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Understanding the association between adverse childhood experiences and subsequent attention deficit hyperactivity disorder: A systematic review and meta</a:t>
            </a:r>
            <a:r>
              <a:rPr lang="en-GB" sz="3200" i="1"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analysis of observational studies.</a:t>
            </a:r>
            <a:r>
              <a:rPr lang="en-GB" sz="3200" kern="100" dirty="0">
                <a:effectLst/>
                <a:latin typeface="Aptos" panose="020B0004020202020204" pitchFamily="34" charset="0"/>
                <a:ea typeface="Aptos" panose="020B0004020202020204" pitchFamily="34" charset="0"/>
                <a:cs typeface="Aptos" panose="020B0004020202020204" pitchFamily="34"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Brain and </a:t>
            </a:r>
            <a:r>
              <a:rPr lang="en-GB" sz="3200" i="1"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12</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(10), p.e32748. Available at: https://pmc.ncbi.nlm.nih.gov/articles/PMC9575611/ (Accessed on: 12/05/2025). </a:t>
            </a:r>
          </a:p>
          <a:p>
            <a:endParaRPr lang="en-GB" dirty="0"/>
          </a:p>
        </p:txBody>
      </p:sp>
    </p:spTree>
    <p:extLst>
      <p:ext uri="{BB962C8B-B14F-4D97-AF65-F5344CB8AC3E}">
        <p14:creationId xmlns:p14="http://schemas.microsoft.com/office/powerpoint/2010/main" val="43307034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4351</TotalTime>
  <Words>3410</Words>
  <Application>Microsoft Office PowerPoint</Application>
  <PresentationFormat>Widescreen</PresentationFormat>
  <Paragraphs>99</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Arial</vt:lpstr>
      <vt:lpstr>Calibri Light</vt:lpstr>
      <vt:lpstr>Cambria Math</vt:lpstr>
      <vt:lpstr>Metropolitan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Ellin Iles</dc:creator>
  <cp:lastModifiedBy>Ellin Iles</cp:lastModifiedBy>
  <cp:revision>1</cp:revision>
  <dcterms:created xsi:type="dcterms:W3CDTF">2025-05-10T19:23:12Z</dcterms:created>
  <dcterms:modified xsi:type="dcterms:W3CDTF">2025-05-13T20:03:16Z</dcterms:modified>
</cp:coreProperties>
</file>