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9" autoAdjust="0"/>
    <p:restoredTop sz="94660"/>
  </p:normalViewPr>
  <p:slideViewPr>
    <p:cSldViewPr snapToGrid="0">
      <p:cViewPr varScale="1">
        <p:scale>
          <a:sx n="91" d="100"/>
          <a:sy n="91" d="100"/>
        </p:scale>
        <p:origin x="88"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5/1/2023</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5/1/2023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5/1/2023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5/1/2023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5/1/2023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5/1/2023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5/1/2023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5/1/2023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5/1/2023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5/1/2023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5/1/2023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5/1/2023</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158C2-69AF-6B41-1564-9AEC9D8532F2}"/>
              </a:ext>
            </a:extLst>
          </p:cNvPr>
          <p:cNvSpPr>
            <a:spLocks noGrp="1"/>
          </p:cNvSpPr>
          <p:nvPr>
            <p:ph type="ctrTitle"/>
          </p:nvPr>
        </p:nvSpPr>
        <p:spPr/>
        <p:txBody>
          <a:bodyPr/>
          <a:lstStyle/>
          <a:p>
            <a:r>
              <a:rPr lang="en-GB" dirty="0"/>
              <a:t>Crisis Management </a:t>
            </a:r>
          </a:p>
        </p:txBody>
      </p:sp>
      <p:sp>
        <p:nvSpPr>
          <p:cNvPr id="3" name="Subtitle 2">
            <a:extLst>
              <a:ext uri="{FF2B5EF4-FFF2-40B4-BE49-F238E27FC236}">
                <a16:creationId xmlns:a16="http://schemas.microsoft.com/office/drawing/2014/main" id="{642880AE-DDB9-C4DD-18A0-08E0CF05E419}"/>
              </a:ext>
            </a:extLst>
          </p:cNvPr>
          <p:cNvSpPr>
            <a:spLocks noGrp="1"/>
          </p:cNvSpPr>
          <p:nvPr>
            <p:ph type="subTitle" idx="1"/>
          </p:nvPr>
        </p:nvSpPr>
        <p:spPr/>
        <p:txBody>
          <a:bodyPr/>
          <a:lstStyle/>
          <a:p>
            <a:r>
              <a:rPr lang="en-GB" dirty="0"/>
              <a:t>Case Study Critical review Assignment Guidance</a:t>
            </a:r>
          </a:p>
        </p:txBody>
      </p:sp>
    </p:spTree>
    <p:extLst>
      <p:ext uri="{BB962C8B-B14F-4D97-AF65-F5344CB8AC3E}">
        <p14:creationId xmlns:p14="http://schemas.microsoft.com/office/powerpoint/2010/main" val="355629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7A1F-5535-ABCF-43D4-443C839CAB3C}"/>
              </a:ext>
            </a:extLst>
          </p:cNvPr>
          <p:cNvSpPr>
            <a:spLocks noGrp="1"/>
          </p:cNvSpPr>
          <p:nvPr>
            <p:ph type="title"/>
          </p:nvPr>
        </p:nvSpPr>
        <p:spPr>
          <a:xfrm>
            <a:off x="685801" y="685800"/>
            <a:ext cx="10396882" cy="661369"/>
          </a:xfrm>
        </p:spPr>
        <p:txBody>
          <a:bodyPr>
            <a:normAutofit fontScale="90000"/>
          </a:bodyPr>
          <a:lstStyle/>
          <a:p>
            <a:r>
              <a:rPr lang="en-GB" dirty="0"/>
              <a:t>Crisis notion</a:t>
            </a:r>
          </a:p>
        </p:txBody>
      </p:sp>
      <p:sp>
        <p:nvSpPr>
          <p:cNvPr id="3" name="Content Placeholder 2">
            <a:extLst>
              <a:ext uri="{FF2B5EF4-FFF2-40B4-BE49-F238E27FC236}">
                <a16:creationId xmlns:a16="http://schemas.microsoft.com/office/drawing/2014/main" id="{615F73DB-FD24-3488-75D6-F59D155ECD22}"/>
              </a:ext>
            </a:extLst>
          </p:cNvPr>
          <p:cNvSpPr>
            <a:spLocks noGrp="1"/>
          </p:cNvSpPr>
          <p:nvPr>
            <p:ph sz="quarter" idx="13"/>
          </p:nvPr>
        </p:nvSpPr>
        <p:spPr>
          <a:xfrm>
            <a:off x="685800" y="1961423"/>
            <a:ext cx="10394707" cy="3413163"/>
          </a:xfrm>
        </p:spPr>
        <p:txBody>
          <a:bodyPr>
            <a:normAutofit fontScale="40000" lnSpcReduction="20000"/>
          </a:bodyPr>
          <a:lstStyle/>
          <a:p>
            <a:pPr>
              <a:lnSpc>
                <a:spcPct val="115000"/>
              </a:lnSpc>
              <a:spcAft>
                <a:spcPts val="1000"/>
              </a:spcAft>
            </a:pPr>
            <a:r>
              <a:rPr lang="en-GB" sz="5100" b="1" dirty="0">
                <a:solidFill>
                  <a:srgbClr val="000000"/>
                </a:solidFill>
                <a:effectLst/>
                <a:uFill>
                  <a:solidFill>
                    <a:srgbClr val="000000"/>
                  </a:solidFill>
                </a:uFill>
                <a:latin typeface="Abadi" panose="020B0604020202020204" pitchFamily="34" charset="0"/>
                <a:ea typeface="Arial" panose="020B0604020202020204" pitchFamily="34" charset="0"/>
              </a:rPr>
              <a:t>“A culture of continual improvement, a growth mindset that focuses on learning from crises rather than apportioning blame from failings, and careful knowledge management are all necessary for crisis preparedness and resilience in the Tourism Sector” World Travel and Tourism Council 2022 </a:t>
            </a:r>
            <a:endParaRPr lang="en-GB" sz="5100" dirty="0">
              <a:solidFill>
                <a:srgbClr val="000000"/>
              </a:solidFill>
              <a:effectLst/>
              <a:uFill>
                <a:solidFill>
                  <a:srgbClr val="000000"/>
                </a:solidFill>
              </a:uFill>
              <a:latin typeface="Abadi" panose="020B0604020202020204" pitchFamily="34" charset="0"/>
              <a:ea typeface="Calibri" panose="020F0502020204030204" pitchFamily="34" charset="0"/>
            </a:endParaRPr>
          </a:p>
          <a:p>
            <a:pPr>
              <a:lnSpc>
                <a:spcPct val="115000"/>
              </a:lnSpc>
              <a:spcAft>
                <a:spcPts val="1000"/>
              </a:spcAft>
            </a:pPr>
            <a:r>
              <a:rPr lang="en-GB" sz="1800"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nSpc>
                <a:spcPct val="115000"/>
              </a:lnSpc>
              <a:spcAft>
                <a:spcPts val="1000"/>
              </a:spcAft>
            </a:pPr>
            <a:r>
              <a:rPr lang="en-GB" sz="1800"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nSpc>
                <a:spcPct val="115000"/>
              </a:lnSpc>
              <a:spcAft>
                <a:spcPts val="1000"/>
              </a:spcAft>
            </a:pPr>
            <a:r>
              <a:rPr lang="en-GB" sz="5900" b="1" dirty="0">
                <a:effectLst/>
                <a:uFill>
                  <a:solidFill>
                    <a:srgbClr val="000000"/>
                  </a:solidFill>
                </a:uFill>
                <a:latin typeface="Abadi Extra Light" panose="020B0604020202020204" pitchFamily="34" charset="0"/>
                <a:ea typeface="Arial" panose="020B0604020202020204" pitchFamily="34" charset="0"/>
              </a:rPr>
              <a:t>This notion is no less true for the Events industry.</a:t>
            </a:r>
            <a:endParaRPr lang="en-GB" sz="5900" b="1" dirty="0">
              <a:effectLst/>
              <a:uFill>
                <a:solidFill>
                  <a:srgbClr val="000000"/>
                </a:solidFill>
              </a:uFill>
              <a:latin typeface="Abadi Extra Light" panose="020B0604020202020204" pitchFamily="34" charset="0"/>
              <a:ea typeface="Calibri" panose="020F0502020204030204" pitchFamily="34" charset="0"/>
            </a:endParaRPr>
          </a:p>
          <a:p>
            <a:pPr>
              <a:lnSpc>
                <a:spcPct val="115000"/>
              </a:lnSpc>
              <a:spcAft>
                <a:spcPts val="1000"/>
              </a:spcAft>
            </a:pPr>
            <a:r>
              <a:rPr lang="en-GB" sz="1800" dirty="0">
                <a:solidFill>
                  <a:srgbClr val="000000"/>
                </a:solidFill>
                <a:effectLst/>
                <a:uFill>
                  <a:solidFill>
                    <a:srgbClr val="000000"/>
                  </a:solidFill>
                </a:uFill>
                <a:latin typeface="Arial" panose="020B0604020202020204" pitchFamily="34" charset="0"/>
                <a:ea typeface="Arial" panose="020B0604020202020204" pitchFamily="34" charset="0"/>
              </a:rPr>
              <a:t>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71601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FCDB-5D82-FF90-B101-76FED48151D5}"/>
              </a:ext>
            </a:extLst>
          </p:cNvPr>
          <p:cNvSpPr>
            <a:spLocks noGrp="1"/>
          </p:cNvSpPr>
          <p:nvPr>
            <p:ph type="title"/>
          </p:nvPr>
        </p:nvSpPr>
        <p:spPr>
          <a:xfrm>
            <a:off x="685801" y="0"/>
            <a:ext cx="10396882" cy="698015"/>
          </a:xfrm>
        </p:spPr>
        <p:txBody>
          <a:bodyPr>
            <a:normAutofit fontScale="90000"/>
          </a:bodyPr>
          <a:lstStyle/>
          <a:p>
            <a:r>
              <a:rPr lang="en-GB" dirty="0"/>
              <a:t>Real life case study</a:t>
            </a:r>
          </a:p>
        </p:txBody>
      </p:sp>
      <p:sp>
        <p:nvSpPr>
          <p:cNvPr id="3" name="Content Placeholder 2">
            <a:extLst>
              <a:ext uri="{FF2B5EF4-FFF2-40B4-BE49-F238E27FC236}">
                <a16:creationId xmlns:a16="http://schemas.microsoft.com/office/drawing/2014/main" id="{7FA9B73E-BF93-1824-A81C-30A7A7AE308C}"/>
              </a:ext>
            </a:extLst>
          </p:cNvPr>
          <p:cNvSpPr>
            <a:spLocks noGrp="1"/>
          </p:cNvSpPr>
          <p:nvPr>
            <p:ph sz="quarter" idx="13"/>
          </p:nvPr>
        </p:nvSpPr>
        <p:spPr>
          <a:xfrm>
            <a:off x="69802" y="523511"/>
            <a:ext cx="11436397" cy="5730705"/>
          </a:xfrm>
        </p:spPr>
        <p:txBody>
          <a:bodyPr>
            <a:normAutofit/>
          </a:bodyPr>
          <a:lstStyle/>
          <a:p>
            <a:r>
              <a:rPr lang="en-GB" dirty="0"/>
              <a:t>Critical review of case study   -  Debrief </a:t>
            </a:r>
          </a:p>
          <a:p>
            <a:r>
              <a:rPr lang="en-GB" dirty="0"/>
              <a:t>Academic research – relating to both Cardiff champions league &amp; London bridge attacks</a:t>
            </a:r>
          </a:p>
          <a:p>
            <a:r>
              <a:rPr lang="en-GB" dirty="0"/>
              <a:t>Risk &amp; crisis models </a:t>
            </a:r>
          </a:p>
          <a:p>
            <a:r>
              <a:rPr lang="en-GB" dirty="0"/>
              <a:t>Command structures</a:t>
            </a:r>
          </a:p>
          <a:p>
            <a:r>
              <a:rPr lang="en-GB" dirty="0"/>
              <a:t>Evaluate the crisis management of real life event</a:t>
            </a:r>
          </a:p>
          <a:p>
            <a:r>
              <a:rPr lang="en-GB" dirty="0"/>
              <a:t>Evaluate the group crisis management &amp; Your personal role in the scenario</a:t>
            </a:r>
          </a:p>
          <a:p>
            <a:r>
              <a:rPr lang="en-GB" dirty="0"/>
              <a:t>Critically compare the real life with your scenario &amp; your command Actions &amp; personal Responses</a:t>
            </a:r>
          </a:p>
          <a:p>
            <a:r>
              <a:rPr lang="en-GB" dirty="0"/>
              <a:t>Evaluate Crisis communications</a:t>
            </a:r>
          </a:p>
          <a:p>
            <a:r>
              <a:rPr lang="en-GB" dirty="0"/>
              <a:t>Consider the impact if the attack had been in Cardiff at the event…….</a:t>
            </a:r>
          </a:p>
          <a:p>
            <a:r>
              <a:rPr lang="en-GB" dirty="0"/>
              <a:t>Clear Conclusion &amp; Strategic Rec (Include Tactical &amp; Operational)</a:t>
            </a:r>
          </a:p>
          <a:p>
            <a:endParaRPr lang="en-GB" dirty="0"/>
          </a:p>
        </p:txBody>
      </p:sp>
    </p:spTree>
    <p:extLst>
      <p:ext uri="{BB962C8B-B14F-4D97-AF65-F5344CB8AC3E}">
        <p14:creationId xmlns:p14="http://schemas.microsoft.com/office/powerpoint/2010/main" val="2010807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A452-04E3-32B3-F375-418C64D393D1}"/>
              </a:ext>
            </a:extLst>
          </p:cNvPr>
          <p:cNvSpPr>
            <a:spLocks noGrp="1"/>
          </p:cNvSpPr>
          <p:nvPr>
            <p:ph type="title"/>
          </p:nvPr>
        </p:nvSpPr>
        <p:spPr>
          <a:xfrm>
            <a:off x="685801" y="-139602"/>
            <a:ext cx="10396882" cy="1549593"/>
          </a:xfrm>
        </p:spPr>
        <p:txBody>
          <a:bodyPr/>
          <a:lstStyle/>
          <a:p>
            <a:r>
              <a:rPr lang="en-GB" dirty="0"/>
              <a:t>resources</a:t>
            </a:r>
          </a:p>
        </p:txBody>
      </p:sp>
      <p:sp>
        <p:nvSpPr>
          <p:cNvPr id="3" name="Content Placeholder 2">
            <a:extLst>
              <a:ext uri="{FF2B5EF4-FFF2-40B4-BE49-F238E27FC236}">
                <a16:creationId xmlns:a16="http://schemas.microsoft.com/office/drawing/2014/main" id="{F5523DBC-EF28-017D-BF80-1D92BAB58E60}"/>
              </a:ext>
            </a:extLst>
          </p:cNvPr>
          <p:cNvSpPr>
            <a:spLocks noGrp="1"/>
          </p:cNvSpPr>
          <p:nvPr>
            <p:ph sz="quarter" idx="13"/>
          </p:nvPr>
        </p:nvSpPr>
        <p:spPr>
          <a:xfrm>
            <a:off x="685800" y="984202"/>
            <a:ext cx="10394707" cy="4544079"/>
          </a:xfrm>
        </p:spPr>
        <p:txBody>
          <a:bodyPr>
            <a:normAutofit fontScale="92500" lnSpcReduction="10000"/>
          </a:bodyPr>
          <a:lstStyle/>
          <a:p>
            <a:r>
              <a:rPr lang="en-GB" dirty="0"/>
              <a:t>Events Scenario  - Recording</a:t>
            </a:r>
          </a:p>
          <a:p>
            <a:r>
              <a:rPr lang="en-GB" dirty="0"/>
              <a:t>Resources Used to prepare </a:t>
            </a:r>
          </a:p>
          <a:p>
            <a:r>
              <a:rPr lang="en-GB" dirty="0" err="1"/>
              <a:t>Powerpoints</a:t>
            </a:r>
            <a:r>
              <a:rPr lang="en-GB" dirty="0"/>
              <a:t> – Crisis models for crisis comms, crisis Command &amp; Crisis Case Study review</a:t>
            </a:r>
          </a:p>
          <a:p>
            <a:r>
              <a:rPr lang="en-GB" dirty="0"/>
              <a:t>Reading List  &amp; </a:t>
            </a:r>
            <a:r>
              <a:rPr lang="en-GB"/>
              <a:t>Online Resources</a:t>
            </a:r>
            <a:endParaRPr lang="en-GB" dirty="0"/>
          </a:p>
          <a:p>
            <a:r>
              <a:rPr lang="en-GB" dirty="0"/>
              <a:t>Research into London Bridge &amp; Cardiff Event</a:t>
            </a:r>
          </a:p>
          <a:p>
            <a:r>
              <a:rPr lang="en-GB" dirty="0"/>
              <a:t>Use Risk Models &amp; Crisis </a:t>
            </a:r>
            <a:r>
              <a:rPr lang="en-GB" dirty="0" err="1"/>
              <a:t>Mgt</a:t>
            </a:r>
            <a:r>
              <a:rPr lang="en-GB" dirty="0"/>
              <a:t> Theory to underpin – Need to be researched &amp; referenced</a:t>
            </a:r>
          </a:p>
          <a:p>
            <a:r>
              <a:rPr lang="en-GB" dirty="0"/>
              <a:t>Command Structures</a:t>
            </a:r>
          </a:p>
          <a:p>
            <a:r>
              <a:rPr lang="en-GB" dirty="0"/>
              <a:t>Media Coverage </a:t>
            </a:r>
          </a:p>
          <a:p>
            <a:r>
              <a:rPr lang="en-GB" dirty="0"/>
              <a:t>Use other Events Crisis &amp; terrorism Case Studies</a:t>
            </a:r>
          </a:p>
          <a:p>
            <a:r>
              <a:rPr lang="en-GB" dirty="0"/>
              <a:t>ABTA Terrorism Training &amp; UWTSD Crisis Training Online Courses &amp; Links</a:t>
            </a:r>
          </a:p>
        </p:txBody>
      </p:sp>
    </p:spTree>
    <p:extLst>
      <p:ext uri="{BB962C8B-B14F-4D97-AF65-F5344CB8AC3E}">
        <p14:creationId xmlns:p14="http://schemas.microsoft.com/office/powerpoint/2010/main" val="7300362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0</TotalTime>
  <Words>238</Words>
  <Application>Microsoft Office PowerPoint</Application>
  <PresentationFormat>Widescreen</PresentationFormat>
  <Paragraphs>30</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Abadi</vt:lpstr>
      <vt:lpstr>Abadi Extra Light</vt:lpstr>
      <vt:lpstr>Arial</vt:lpstr>
      <vt:lpstr>Calibri</vt:lpstr>
      <vt:lpstr>Impact</vt:lpstr>
      <vt:lpstr>Main Event</vt:lpstr>
      <vt:lpstr>Crisis Management </vt:lpstr>
      <vt:lpstr>Crisis notion</vt:lpstr>
      <vt:lpstr>Real life case study</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Crisis Management </dc:title>
  <dc:creator>Jacqui Jones</dc:creator>
  <cp:lastModifiedBy>Jacqui Jones</cp:lastModifiedBy>
  <cp:revision>1</cp:revision>
  <dcterms:created xsi:type="dcterms:W3CDTF">2023-05-01T11:39:02Z</dcterms:created>
  <dcterms:modified xsi:type="dcterms:W3CDTF">2023-05-01T12:00:40Z</dcterms:modified>
</cp:coreProperties>
</file>