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69" r:id="rId2"/>
    <p:sldId id="256" r:id="rId3"/>
    <p:sldId id="257" r:id="rId4"/>
    <p:sldId id="258" r:id="rId5"/>
    <p:sldId id="259" r:id="rId6"/>
    <p:sldId id="260" r:id="rId7"/>
    <p:sldId id="261" r:id="rId8"/>
    <p:sldId id="262" r:id="rId9"/>
    <p:sldId id="263" r:id="rId10"/>
  </p:sldIdLst>
  <p:sldSz cx="18288000" cy="10287000"/>
  <p:notesSz cx="6858000" cy="9144000"/>
  <p:embeddedFontLst>
    <p:embeddedFont>
      <p:font typeface="Canva Sans Bold" panose="020B0604020202020204" charset="0"/>
      <p:regular r:id="rId11"/>
    </p:embeddedFont>
    <p:embeddedFont>
      <p:font typeface="Cooper Hewitt Bold" panose="020B0604020202020204" charset="0"/>
      <p:regular r:id="rId12"/>
    </p:embeddedFont>
    <p:embeddedFont>
      <p:font typeface="DM Sans Bold" panose="020B0604020202020204" charset="0"/>
      <p:regular r:id="rId13"/>
    </p:embeddedFont>
    <p:embeddedFont>
      <p:font typeface="Signika Bold" panose="020B0604020202020204" charset="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1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 y="0"/>
            <a:ext cx="18283424"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9" name="Group 78">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72" y="0"/>
            <a:ext cx="18283423" cy="10287000"/>
            <a:chOff x="-2848" y="0"/>
            <a:chExt cx="12188949" cy="6858000"/>
          </a:xfrm>
        </p:grpSpPr>
        <p:sp>
          <p:nvSpPr>
            <p:cNvPr id="80"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2" name="Group 81">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6918" y="897388"/>
            <a:ext cx="16334163" cy="8521113"/>
            <a:chOff x="651279" y="598259"/>
            <a:chExt cx="10889442" cy="5680742"/>
          </a:xfrm>
        </p:grpSpPr>
        <p:sp>
          <p:nvSpPr>
            <p:cNvPr id="83"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5" name="Group 8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6" y="0"/>
            <a:ext cx="18283431" cy="10287003"/>
            <a:chOff x="0" y="0"/>
            <a:chExt cx="12188952" cy="6858000"/>
          </a:xfrm>
        </p:grpSpPr>
        <p:sp>
          <p:nvSpPr>
            <p:cNvPr id="86" name="Freeform: Shape 4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4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0" name="Freeform: Shape 4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 name="Freeform: Shape 5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3" name="Freeform: Shape 5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Subtitle 2">
            <a:extLst>
              <a:ext uri="{FF2B5EF4-FFF2-40B4-BE49-F238E27FC236}">
                <a16:creationId xmlns:a16="http://schemas.microsoft.com/office/drawing/2014/main" id="{01EA7A15-3E53-8CA9-BF92-E3CCEE1F0195}"/>
              </a:ext>
            </a:extLst>
          </p:cNvPr>
          <p:cNvSpPr>
            <a:spLocks noGrp="1"/>
          </p:cNvSpPr>
          <p:nvPr>
            <p:ph type="subTitle" idx="1"/>
          </p:nvPr>
        </p:nvSpPr>
        <p:spPr>
          <a:xfrm>
            <a:off x="1676401" y="868499"/>
            <a:ext cx="15029406" cy="8129197"/>
          </a:xfrm>
        </p:spPr>
        <p:txBody>
          <a:bodyPr anchor="ctr">
            <a:normAutofit/>
          </a:bodyPr>
          <a:lstStyle/>
          <a:p>
            <a:r>
              <a:rPr lang="en-US" dirty="0">
                <a:solidFill>
                  <a:schemeClr val="tx2"/>
                </a:solidFill>
              </a:rPr>
              <a:t>Name: Mercy Tshikombwe</a:t>
            </a:r>
          </a:p>
          <a:p>
            <a:r>
              <a:rPr lang="en-US" dirty="0">
                <a:solidFill>
                  <a:schemeClr val="tx2"/>
                </a:solidFill>
              </a:rPr>
              <a:t>Student  Number :2424792</a:t>
            </a:r>
          </a:p>
          <a:p>
            <a:r>
              <a:rPr lang="en-US" dirty="0">
                <a:solidFill>
                  <a:schemeClr val="tx2"/>
                </a:solidFill>
              </a:rPr>
              <a:t>Module code:(LCHS4009_BIRM)</a:t>
            </a:r>
          </a:p>
          <a:p>
            <a:endParaRPr lang="en-US" dirty="0">
              <a:solidFill>
                <a:schemeClr val="tx2"/>
              </a:solidFill>
            </a:endParaRPr>
          </a:p>
          <a:p>
            <a:r>
              <a:rPr lang="en-US" dirty="0">
                <a:solidFill>
                  <a:schemeClr val="tx2"/>
                </a:solidFill>
              </a:rPr>
              <a:t>Module Title: Professional Development within</a:t>
            </a:r>
          </a:p>
          <a:p>
            <a:r>
              <a:rPr lang="en-US" dirty="0">
                <a:solidFill>
                  <a:schemeClr val="tx2"/>
                </a:solidFill>
              </a:rPr>
              <a:t>Health and social care </a:t>
            </a:r>
          </a:p>
          <a:p>
            <a:endParaRPr lang="en-US" dirty="0">
              <a:solidFill>
                <a:schemeClr val="tx2"/>
              </a:solidFill>
            </a:endParaRPr>
          </a:p>
          <a:p>
            <a:r>
              <a:rPr lang="en-US" dirty="0">
                <a:solidFill>
                  <a:schemeClr val="tx2"/>
                </a:solidFill>
              </a:rPr>
              <a:t>Lecture Name: Dr Bernice Ejiogu</a:t>
            </a:r>
          </a:p>
          <a:p>
            <a:r>
              <a:rPr lang="en-US" dirty="0">
                <a:solidFill>
                  <a:schemeClr val="tx2"/>
                </a:solidFill>
              </a:rPr>
              <a:t>Assignment Title: Communication </a:t>
            </a:r>
          </a:p>
          <a:p>
            <a:endParaRPr lang="en-US" dirty="0">
              <a:solidFill>
                <a:schemeClr val="tx2"/>
              </a:solidFill>
            </a:endParaRPr>
          </a:p>
          <a:p>
            <a:r>
              <a:rPr lang="en-US" dirty="0">
                <a:solidFill>
                  <a:schemeClr val="tx2"/>
                </a:solidFill>
              </a:rPr>
              <a:t>Date:23/ February/2026</a:t>
            </a:r>
          </a:p>
          <a:p>
            <a:pPr algn="l"/>
            <a:endParaRPr lang="en-GB" dirty="0">
              <a:solidFill>
                <a:schemeClr val="bg1"/>
              </a:solidFill>
            </a:endParaRPr>
          </a:p>
        </p:txBody>
      </p:sp>
    </p:spTree>
    <p:extLst>
      <p:ext uri="{BB962C8B-B14F-4D97-AF65-F5344CB8AC3E}">
        <p14:creationId xmlns:p14="http://schemas.microsoft.com/office/powerpoint/2010/main" val="995754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1000"/>
                                        <p:tgtEl>
                                          <p:spTgt spid="3">
                                            <p:txEl>
                                              <p:pRg st="1" end="1"/>
                                            </p:txEl>
                                          </p:spTgt>
                                        </p:tgtEl>
                                      </p:cBhvr>
                                    </p:animEffect>
                                  </p:childTnLst>
                                </p:cTn>
                              </p:par>
                              <p:par>
                                <p:cTn id="11" presetID="10" presetClass="entr" presetSubtype="0" fill="hold" grpId="0" nodeType="withEffect">
                                  <p:stCondLst>
                                    <p:cond delay="1000"/>
                                  </p:stCondLst>
                                  <p:iterate type="wd">
                                    <p:tmPct val="15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childTnLst>
                                </p:cTn>
                              </p:par>
                              <p:par>
                                <p:cTn id="14" presetID="10" presetClass="entr" presetSubtype="0" fill="hold" grpId="0" nodeType="withEffect">
                                  <p:stCondLst>
                                    <p:cond delay="1000"/>
                                  </p:stCondLst>
                                  <p:iterate type="wd">
                                    <p:tmPct val="15000"/>
                                  </p:iterate>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1000"/>
                                        <p:tgtEl>
                                          <p:spTgt spid="3">
                                            <p:txEl>
                                              <p:pRg st="4" end="4"/>
                                            </p:txEl>
                                          </p:spTgt>
                                        </p:tgtEl>
                                      </p:cBhvr>
                                    </p:animEffect>
                                  </p:childTnLst>
                                </p:cTn>
                              </p:par>
                              <p:par>
                                <p:cTn id="17" presetID="10" presetClass="entr" presetSubtype="0" fill="hold" grpId="0" nodeType="withEffect">
                                  <p:stCondLst>
                                    <p:cond delay="1000"/>
                                  </p:stCondLst>
                                  <p:iterate type="wd">
                                    <p:tmPct val="15000"/>
                                  </p:iterate>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1000"/>
                                        <p:tgtEl>
                                          <p:spTgt spid="3">
                                            <p:txEl>
                                              <p:pRg st="5" end="5"/>
                                            </p:txEl>
                                          </p:spTgt>
                                        </p:tgtEl>
                                      </p:cBhvr>
                                    </p:animEffect>
                                  </p:childTnLst>
                                </p:cTn>
                              </p:par>
                              <p:par>
                                <p:cTn id="20" presetID="10" presetClass="entr" presetSubtype="0" fill="hold" grpId="0" nodeType="withEffect">
                                  <p:stCondLst>
                                    <p:cond delay="1000"/>
                                  </p:stCondLst>
                                  <p:iterate type="wd">
                                    <p:tmPct val="15000"/>
                                  </p:iterate>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1000"/>
                                        <p:tgtEl>
                                          <p:spTgt spid="3">
                                            <p:txEl>
                                              <p:pRg st="7" end="7"/>
                                            </p:txEl>
                                          </p:spTgt>
                                        </p:tgtEl>
                                      </p:cBhvr>
                                    </p:animEffect>
                                  </p:childTnLst>
                                </p:cTn>
                              </p:par>
                              <p:par>
                                <p:cTn id="23" presetID="10" presetClass="entr" presetSubtype="0" fill="hold" grpId="0" nodeType="withEffect">
                                  <p:stCondLst>
                                    <p:cond delay="1000"/>
                                  </p:stCondLst>
                                  <p:iterate type="wd">
                                    <p:tmPct val="15000"/>
                                  </p:iterate>
                                  <p:childTnLst>
                                    <p:set>
                                      <p:cBhvr>
                                        <p:cTn id="24" dur="1" fill="hold">
                                          <p:stCondLst>
                                            <p:cond delay="0"/>
                                          </p:stCondLst>
                                        </p:cTn>
                                        <p:tgtEl>
                                          <p:spTgt spid="3">
                                            <p:txEl>
                                              <p:pRg st="8" end="8"/>
                                            </p:txEl>
                                          </p:spTgt>
                                        </p:tgtEl>
                                        <p:attrNameLst>
                                          <p:attrName>style.visibility</p:attrName>
                                        </p:attrNameLst>
                                      </p:cBhvr>
                                      <p:to>
                                        <p:strVal val="visible"/>
                                      </p:to>
                                    </p:set>
                                    <p:animEffect transition="in" filter="fade">
                                      <p:cBhvr>
                                        <p:cTn id="25" dur="1000"/>
                                        <p:tgtEl>
                                          <p:spTgt spid="3">
                                            <p:txEl>
                                              <p:pRg st="8" end="8"/>
                                            </p:txEl>
                                          </p:spTgt>
                                        </p:tgtEl>
                                      </p:cBhvr>
                                    </p:animEffect>
                                  </p:childTnLst>
                                </p:cTn>
                              </p:par>
                              <p:par>
                                <p:cTn id="26" presetID="10" presetClass="entr" presetSubtype="0" fill="hold" grpId="0" nodeType="withEffect">
                                  <p:stCondLst>
                                    <p:cond delay="1000"/>
                                  </p:stCondLst>
                                  <p:iterate type="wd">
                                    <p:tmPct val="15000"/>
                                  </p:iterate>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fade">
                                      <p:cBhvr>
                                        <p:cTn id="28"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7" name="Freeform 7"/>
          <p:cNvSpPr/>
          <p:nvPr/>
        </p:nvSpPr>
        <p:spPr>
          <a:xfrm>
            <a:off x="4016296" y="830419"/>
            <a:ext cx="918807" cy="848644"/>
          </a:xfrm>
          <a:custGeom>
            <a:avLst/>
            <a:gdLst/>
            <a:ahLst/>
            <a:cxnLst/>
            <a:rect l="l" t="t" r="r" b="b"/>
            <a:pathLst>
              <a:path w="918807" h="848644">
                <a:moveTo>
                  <a:pt x="0" y="0"/>
                </a:moveTo>
                <a:lnTo>
                  <a:pt x="918808" y="0"/>
                </a:lnTo>
                <a:lnTo>
                  <a:pt x="918808" y="848644"/>
                </a:lnTo>
                <a:lnTo>
                  <a:pt x="0" y="848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12913875" y="8833978"/>
            <a:ext cx="878042" cy="810992"/>
          </a:xfrm>
          <a:custGeom>
            <a:avLst/>
            <a:gdLst/>
            <a:ahLst/>
            <a:cxnLst/>
            <a:rect l="l" t="t" r="r" b="b"/>
            <a:pathLst>
              <a:path w="878042" h="810992">
                <a:moveTo>
                  <a:pt x="0" y="0"/>
                </a:moveTo>
                <a:lnTo>
                  <a:pt x="878042" y="0"/>
                </a:lnTo>
                <a:lnTo>
                  <a:pt x="878042" y="810992"/>
                </a:lnTo>
                <a:lnTo>
                  <a:pt x="0" y="8109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a:off x="1336199" y="8833978"/>
            <a:ext cx="918807" cy="848644"/>
          </a:xfrm>
          <a:custGeom>
            <a:avLst/>
            <a:gdLst/>
            <a:ahLst/>
            <a:cxnLst/>
            <a:rect l="l" t="t" r="r" b="b"/>
            <a:pathLst>
              <a:path w="918807" h="848644">
                <a:moveTo>
                  <a:pt x="0" y="0"/>
                </a:moveTo>
                <a:lnTo>
                  <a:pt x="918807" y="0"/>
                </a:lnTo>
                <a:lnTo>
                  <a:pt x="918807" y="848644"/>
                </a:lnTo>
                <a:lnTo>
                  <a:pt x="0" y="8486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a:off x="15843701" y="1028700"/>
            <a:ext cx="878042" cy="810992"/>
          </a:xfrm>
          <a:custGeom>
            <a:avLst/>
            <a:gdLst/>
            <a:ahLst/>
            <a:cxnLst/>
            <a:rect l="l" t="t" r="r" b="b"/>
            <a:pathLst>
              <a:path w="878042" h="810992">
                <a:moveTo>
                  <a:pt x="0" y="0"/>
                </a:moveTo>
                <a:lnTo>
                  <a:pt x="878042" y="0"/>
                </a:lnTo>
                <a:lnTo>
                  <a:pt x="878042" y="810992"/>
                </a:lnTo>
                <a:lnTo>
                  <a:pt x="0" y="8109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1" name="Group 11"/>
          <p:cNvGrpSpPr/>
          <p:nvPr/>
        </p:nvGrpSpPr>
        <p:grpSpPr>
          <a:xfrm>
            <a:off x="2379929" y="2854483"/>
            <a:ext cx="668962" cy="625912"/>
            <a:chOff x="0" y="0"/>
            <a:chExt cx="176188" cy="164849"/>
          </a:xfrm>
        </p:grpSpPr>
        <p:sp>
          <p:nvSpPr>
            <p:cNvPr id="12" name="Freeform 12"/>
            <p:cNvSpPr/>
            <p:nvPr/>
          </p:nvSpPr>
          <p:spPr>
            <a:xfrm>
              <a:off x="0" y="0"/>
              <a:ext cx="176188" cy="164849"/>
            </a:xfrm>
            <a:custGeom>
              <a:avLst/>
              <a:gdLst/>
              <a:ahLst/>
              <a:cxnLst/>
              <a:rect l="l" t="t" r="r" b="b"/>
              <a:pathLst>
                <a:path w="176188" h="164849">
                  <a:moveTo>
                    <a:pt x="82425" y="0"/>
                  </a:moveTo>
                  <a:lnTo>
                    <a:pt x="93763" y="0"/>
                  </a:lnTo>
                  <a:cubicBezTo>
                    <a:pt x="139285" y="0"/>
                    <a:pt x="176188" y="36903"/>
                    <a:pt x="176188" y="82425"/>
                  </a:cubicBezTo>
                  <a:lnTo>
                    <a:pt x="176188" y="82425"/>
                  </a:lnTo>
                  <a:cubicBezTo>
                    <a:pt x="176188" y="127947"/>
                    <a:pt x="139285" y="164849"/>
                    <a:pt x="93763" y="164849"/>
                  </a:cubicBezTo>
                  <a:lnTo>
                    <a:pt x="82425" y="164849"/>
                  </a:lnTo>
                  <a:cubicBezTo>
                    <a:pt x="36903" y="164849"/>
                    <a:pt x="0" y="127947"/>
                    <a:pt x="0" y="82425"/>
                  </a:cubicBezTo>
                  <a:lnTo>
                    <a:pt x="0" y="82425"/>
                  </a:lnTo>
                  <a:cubicBezTo>
                    <a:pt x="0" y="36903"/>
                    <a:pt x="36903" y="0"/>
                    <a:pt x="82425" y="0"/>
                  </a:cubicBezTo>
                  <a:close/>
                </a:path>
              </a:pathLst>
            </a:custGeom>
            <a:solidFill>
              <a:srgbClr val="1A2768"/>
            </a:solidFill>
          </p:spPr>
          <p:txBody>
            <a:bodyPr/>
            <a:lstStyle/>
            <a:p>
              <a:endParaRPr lang="en-GB"/>
            </a:p>
          </p:txBody>
        </p:sp>
        <p:sp>
          <p:nvSpPr>
            <p:cNvPr id="13" name="TextBox 13"/>
            <p:cNvSpPr txBox="1"/>
            <p:nvPr/>
          </p:nvSpPr>
          <p:spPr>
            <a:xfrm>
              <a:off x="0" y="76200"/>
              <a:ext cx="176188" cy="88649"/>
            </a:xfrm>
            <a:prstGeom prst="rect">
              <a:avLst/>
            </a:prstGeom>
          </p:spPr>
          <p:txBody>
            <a:bodyPr lIns="50800" tIns="50800" rIns="50800" bIns="50800" rtlCol="0" anchor="ctr"/>
            <a:lstStyle/>
            <a:p>
              <a:pPr algn="ctr">
                <a:lnSpc>
                  <a:spcPts val="1737"/>
                </a:lnSpc>
              </a:pPr>
              <a:endParaRPr/>
            </a:p>
          </p:txBody>
        </p:sp>
      </p:grpSp>
      <p:sp>
        <p:nvSpPr>
          <p:cNvPr id="14" name="TextBox 14"/>
          <p:cNvSpPr txBox="1"/>
          <p:nvPr/>
        </p:nvSpPr>
        <p:spPr>
          <a:xfrm>
            <a:off x="3788240" y="2584753"/>
            <a:ext cx="10003677" cy="1610311"/>
          </a:xfrm>
          <a:prstGeom prst="rect">
            <a:avLst/>
          </a:prstGeom>
        </p:spPr>
        <p:txBody>
          <a:bodyPr lIns="0" tIns="0" rIns="0" bIns="0" rtlCol="0" anchor="t">
            <a:spAutoFit/>
          </a:bodyPr>
          <a:lstStyle/>
          <a:p>
            <a:pPr algn="ctr">
              <a:lnSpc>
                <a:spcPts val="13134"/>
              </a:lnSpc>
            </a:pPr>
            <a:r>
              <a:rPr lang="en-US" sz="9381" b="1" dirty="0">
                <a:solidFill>
                  <a:srgbClr val="FFFFFF"/>
                </a:solidFill>
                <a:latin typeface="Canva Sans Bold"/>
                <a:ea typeface="Canva Sans Bold"/>
                <a:cs typeface="Canva Sans Bold"/>
                <a:sym typeface="Canva Sans Bold"/>
              </a:rPr>
              <a:t>Communication:</a:t>
            </a:r>
          </a:p>
        </p:txBody>
      </p:sp>
      <p:sp>
        <p:nvSpPr>
          <p:cNvPr id="15" name="TextBox 15"/>
          <p:cNvSpPr txBox="1"/>
          <p:nvPr/>
        </p:nvSpPr>
        <p:spPr>
          <a:xfrm>
            <a:off x="4016296" y="4366514"/>
            <a:ext cx="10015810" cy="1829422"/>
          </a:xfrm>
          <a:prstGeom prst="rect">
            <a:avLst/>
          </a:prstGeom>
        </p:spPr>
        <p:txBody>
          <a:bodyPr lIns="0" tIns="0" rIns="0" bIns="0" rtlCol="0" anchor="t">
            <a:spAutoFit/>
          </a:bodyPr>
          <a:lstStyle/>
          <a:p>
            <a:pPr algn="ctr">
              <a:lnSpc>
                <a:spcPts val="7392"/>
              </a:lnSpc>
            </a:pPr>
            <a:r>
              <a:rPr lang="en-US" sz="5280" b="1" dirty="0">
                <a:solidFill>
                  <a:srgbClr val="FFFFFF"/>
                </a:solidFill>
                <a:latin typeface="Canva Sans Bold"/>
                <a:ea typeface="Canva Sans Bold"/>
                <a:cs typeface="Canva Sans Bold"/>
                <a:sym typeface="Canva Sans Bold"/>
              </a:rPr>
              <a:t>A Key Skill in Health and Social Care Practice</a:t>
            </a:r>
          </a:p>
        </p:txBody>
      </p:sp>
      <p:grpSp>
        <p:nvGrpSpPr>
          <p:cNvPr id="16" name="Group 16"/>
          <p:cNvGrpSpPr/>
          <p:nvPr/>
        </p:nvGrpSpPr>
        <p:grpSpPr>
          <a:xfrm>
            <a:off x="1273245" y="3480396"/>
            <a:ext cx="981762" cy="601408"/>
            <a:chOff x="0" y="0"/>
            <a:chExt cx="258571" cy="158395"/>
          </a:xfrm>
        </p:grpSpPr>
        <p:sp>
          <p:nvSpPr>
            <p:cNvPr id="17" name="Freeform 17"/>
            <p:cNvSpPr/>
            <p:nvPr/>
          </p:nvSpPr>
          <p:spPr>
            <a:xfrm>
              <a:off x="0" y="0"/>
              <a:ext cx="258571" cy="158395"/>
            </a:xfrm>
            <a:custGeom>
              <a:avLst/>
              <a:gdLst/>
              <a:ahLst/>
              <a:cxnLst/>
              <a:rect l="l" t="t" r="r" b="b"/>
              <a:pathLst>
                <a:path w="258571" h="158395">
                  <a:moveTo>
                    <a:pt x="79198" y="0"/>
                  </a:moveTo>
                  <a:lnTo>
                    <a:pt x="179373" y="0"/>
                  </a:lnTo>
                  <a:cubicBezTo>
                    <a:pt x="200378" y="0"/>
                    <a:pt x="220522" y="8344"/>
                    <a:pt x="235374" y="23196"/>
                  </a:cubicBezTo>
                  <a:cubicBezTo>
                    <a:pt x="250227" y="38049"/>
                    <a:pt x="258571" y="58193"/>
                    <a:pt x="258571" y="79198"/>
                  </a:cubicBezTo>
                  <a:lnTo>
                    <a:pt x="258571" y="79198"/>
                  </a:lnTo>
                  <a:cubicBezTo>
                    <a:pt x="258571" y="122937"/>
                    <a:pt x="223113" y="158395"/>
                    <a:pt x="179373" y="158395"/>
                  </a:cubicBezTo>
                  <a:lnTo>
                    <a:pt x="79198" y="158395"/>
                  </a:lnTo>
                  <a:cubicBezTo>
                    <a:pt x="35458" y="158395"/>
                    <a:pt x="0" y="122937"/>
                    <a:pt x="0" y="79198"/>
                  </a:cubicBezTo>
                  <a:lnTo>
                    <a:pt x="0" y="79198"/>
                  </a:lnTo>
                  <a:cubicBezTo>
                    <a:pt x="0" y="35458"/>
                    <a:pt x="35458" y="0"/>
                    <a:pt x="79198" y="0"/>
                  </a:cubicBezTo>
                  <a:close/>
                </a:path>
              </a:pathLst>
            </a:custGeom>
            <a:solidFill>
              <a:srgbClr val="1A2768"/>
            </a:solidFill>
          </p:spPr>
          <p:txBody>
            <a:bodyPr/>
            <a:lstStyle/>
            <a:p>
              <a:endParaRPr lang="en-GB"/>
            </a:p>
          </p:txBody>
        </p:sp>
        <p:sp>
          <p:nvSpPr>
            <p:cNvPr id="18" name="TextBox 18"/>
            <p:cNvSpPr txBox="1"/>
            <p:nvPr/>
          </p:nvSpPr>
          <p:spPr>
            <a:xfrm>
              <a:off x="0" y="76200"/>
              <a:ext cx="258571" cy="82195"/>
            </a:xfrm>
            <a:prstGeom prst="rect">
              <a:avLst/>
            </a:prstGeom>
          </p:spPr>
          <p:txBody>
            <a:bodyPr lIns="50800" tIns="50800" rIns="50800" bIns="50800" rtlCol="0" anchor="ctr"/>
            <a:lstStyle/>
            <a:p>
              <a:pPr algn="ctr">
                <a:lnSpc>
                  <a:spcPts val="1737"/>
                </a:lnSpc>
              </a:pPr>
              <a:endParaRPr/>
            </a:p>
          </p:txBody>
        </p:sp>
      </p:grpSp>
      <p:grpSp>
        <p:nvGrpSpPr>
          <p:cNvPr id="19" name="Group 19"/>
          <p:cNvGrpSpPr/>
          <p:nvPr/>
        </p:nvGrpSpPr>
        <p:grpSpPr>
          <a:xfrm>
            <a:off x="15174738" y="5407920"/>
            <a:ext cx="668962" cy="625912"/>
            <a:chOff x="0" y="0"/>
            <a:chExt cx="176188" cy="164849"/>
          </a:xfrm>
        </p:grpSpPr>
        <p:sp>
          <p:nvSpPr>
            <p:cNvPr id="20" name="Freeform 20"/>
            <p:cNvSpPr/>
            <p:nvPr/>
          </p:nvSpPr>
          <p:spPr>
            <a:xfrm>
              <a:off x="0" y="0"/>
              <a:ext cx="176188" cy="164849"/>
            </a:xfrm>
            <a:custGeom>
              <a:avLst/>
              <a:gdLst/>
              <a:ahLst/>
              <a:cxnLst/>
              <a:rect l="l" t="t" r="r" b="b"/>
              <a:pathLst>
                <a:path w="176188" h="164849">
                  <a:moveTo>
                    <a:pt x="82425" y="0"/>
                  </a:moveTo>
                  <a:lnTo>
                    <a:pt x="93763" y="0"/>
                  </a:lnTo>
                  <a:cubicBezTo>
                    <a:pt x="139285" y="0"/>
                    <a:pt x="176188" y="36903"/>
                    <a:pt x="176188" y="82425"/>
                  </a:cubicBezTo>
                  <a:lnTo>
                    <a:pt x="176188" y="82425"/>
                  </a:lnTo>
                  <a:cubicBezTo>
                    <a:pt x="176188" y="127947"/>
                    <a:pt x="139285" y="164849"/>
                    <a:pt x="93763" y="164849"/>
                  </a:cubicBezTo>
                  <a:lnTo>
                    <a:pt x="82425" y="164849"/>
                  </a:lnTo>
                  <a:cubicBezTo>
                    <a:pt x="36903" y="164849"/>
                    <a:pt x="0" y="127947"/>
                    <a:pt x="0" y="82425"/>
                  </a:cubicBezTo>
                  <a:lnTo>
                    <a:pt x="0" y="82425"/>
                  </a:lnTo>
                  <a:cubicBezTo>
                    <a:pt x="0" y="36903"/>
                    <a:pt x="36903" y="0"/>
                    <a:pt x="82425" y="0"/>
                  </a:cubicBezTo>
                  <a:close/>
                </a:path>
              </a:pathLst>
            </a:custGeom>
            <a:solidFill>
              <a:srgbClr val="1A2768"/>
            </a:solidFill>
          </p:spPr>
          <p:txBody>
            <a:bodyPr/>
            <a:lstStyle/>
            <a:p>
              <a:endParaRPr lang="en-GB"/>
            </a:p>
          </p:txBody>
        </p:sp>
        <p:sp>
          <p:nvSpPr>
            <p:cNvPr id="21" name="TextBox 21"/>
            <p:cNvSpPr txBox="1"/>
            <p:nvPr/>
          </p:nvSpPr>
          <p:spPr>
            <a:xfrm>
              <a:off x="0" y="76200"/>
              <a:ext cx="176188" cy="88649"/>
            </a:xfrm>
            <a:prstGeom prst="rect">
              <a:avLst/>
            </a:prstGeom>
          </p:spPr>
          <p:txBody>
            <a:bodyPr lIns="50800" tIns="50800" rIns="50800" bIns="50800" rtlCol="0" anchor="ctr"/>
            <a:lstStyle/>
            <a:p>
              <a:pPr algn="ctr">
                <a:lnSpc>
                  <a:spcPts val="1737"/>
                </a:lnSpc>
              </a:pPr>
              <a:endParaRPr/>
            </a:p>
          </p:txBody>
        </p:sp>
      </p:grpSp>
      <p:grpSp>
        <p:nvGrpSpPr>
          <p:cNvPr id="22" name="Group 22"/>
          <p:cNvGrpSpPr/>
          <p:nvPr/>
        </p:nvGrpSpPr>
        <p:grpSpPr>
          <a:xfrm>
            <a:off x="16036154" y="6030982"/>
            <a:ext cx="1223146" cy="601408"/>
            <a:chOff x="0" y="0"/>
            <a:chExt cx="322145" cy="158395"/>
          </a:xfrm>
        </p:grpSpPr>
        <p:sp>
          <p:nvSpPr>
            <p:cNvPr id="23" name="Freeform 23"/>
            <p:cNvSpPr/>
            <p:nvPr/>
          </p:nvSpPr>
          <p:spPr>
            <a:xfrm>
              <a:off x="0" y="0"/>
              <a:ext cx="322145" cy="158395"/>
            </a:xfrm>
            <a:custGeom>
              <a:avLst/>
              <a:gdLst/>
              <a:ahLst/>
              <a:cxnLst/>
              <a:rect l="l" t="t" r="r" b="b"/>
              <a:pathLst>
                <a:path w="322145" h="158395">
                  <a:moveTo>
                    <a:pt x="79198" y="0"/>
                  </a:moveTo>
                  <a:lnTo>
                    <a:pt x="242948" y="0"/>
                  </a:lnTo>
                  <a:cubicBezTo>
                    <a:pt x="286687" y="0"/>
                    <a:pt x="322145" y="35458"/>
                    <a:pt x="322145" y="79198"/>
                  </a:cubicBezTo>
                  <a:lnTo>
                    <a:pt x="322145" y="79198"/>
                  </a:lnTo>
                  <a:cubicBezTo>
                    <a:pt x="322145" y="100202"/>
                    <a:pt x="313801" y="120346"/>
                    <a:pt x="298949" y="135199"/>
                  </a:cubicBezTo>
                  <a:cubicBezTo>
                    <a:pt x="284096" y="150051"/>
                    <a:pt x="263952" y="158395"/>
                    <a:pt x="242948" y="158395"/>
                  </a:cubicBezTo>
                  <a:lnTo>
                    <a:pt x="79198" y="158395"/>
                  </a:lnTo>
                  <a:cubicBezTo>
                    <a:pt x="35458" y="158395"/>
                    <a:pt x="0" y="122937"/>
                    <a:pt x="0" y="79198"/>
                  </a:cubicBezTo>
                  <a:lnTo>
                    <a:pt x="0" y="79198"/>
                  </a:lnTo>
                  <a:cubicBezTo>
                    <a:pt x="0" y="35458"/>
                    <a:pt x="35458" y="0"/>
                    <a:pt x="79198" y="0"/>
                  </a:cubicBezTo>
                  <a:close/>
                </a:path>
              </a:pathLst>
            </a:custGeom>
            <a:solidFill>
              <a:srgbClr val="1A2768"/>
            </a:solidFill>
          </p:spPr>
          <p:txBody>
            <a:bodyPr/>
            <a:lstStyle/>
            <a:p>
              <a:endParaRPr lang="en-GB"/>
            </a:p>
          </p:txBody>
        </p:sp>
        <p:sp>
          <p:nvSpPr>
            <p:cNvPr id="24" name="TextBox 24"/>
            <p:cNvSpPr txBox="1"/>
            <p:nvPr/>
          </p:nvSpPr>
          <p:spPr>
            <a:xfrm>
              <a:off x="0" y="76200"/>
              <a:ext cx="322145" cy="82195"/>
            </a:xfrm>
            <a:prstGeom prst="rect">
              <a:avLst/>
            </a:prstGeom>
          </p:spPr>
          <p:txBody>
            <a:bodyPr lIns="50800" tIns="50800" rIns="50800" bIns="50800" rtlCol="0" anchor="ctr"/>
            <a:lstStyle/>
            <a:p>
              <a:pPr algn="ctr">
                <a:lnSpc>
                  <a:spcPts val="1737"/>
                </a:lnSpc>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47044" r="-69174" b="-53458"/>
            </a:stretch>
          </a:blipFill>
        </p:spPr>
        <p:txBody>
          <a:bodyPr/>
          <a:lstStyle/>
          <a:p>
            <a:endParaRPr lang="en-GB"/>
          </a:p>
        </p:txBody>
      </p:sp>
      <p:sp>
        <p:nvSpPr>
          <p:cNvPr id="4" name="AutoShape 4"/>
          <p:cNvSpPr/>
          <p:nvPr/>
        </p:nvSpPr>
        <p:spPr>
          <a:xfrm>
            <a:off x="7357521" y="3974508"/>
            <a:ext cx="9262220" cy="0"/>
          </a:xfrm>
          <a:prstGeom prst="line">
            <a:avLst/>
          </a:prstGeom>
          <a:ln w="38100" cap="flat">
            <a:solidFill>
              <a:srgbClr val="C78D60"/>
            </a:solidFill>
            <a:prstDash val="solid"/>
            <a:headEnd type="none" w="sm" len="sm"/>
            <a:tailEnd type="none" w="sm" len="sm"/>
          </a:ln>
        </p:spPr>
        <p:txBody>
          <a:bodyPr/>
          <a:lstStyle/>
          <a:p>
            <a:endParaRPr lang="en-GB"/>
          </a:p>
        </p:txBody>
      </p:sp>
      <p:sp>
        <p:nvSpPr>
          <p:cNvPr id="5" name="AutoShape 5"/>
          <p:cNvSpPr/>
          <p:nvPr/>
        </p:nvSpPr>
        <p:spPr>
          <a:xfrm>
            <a:off x="7357521" y="4946779"/>
            <a:ext cx="9262220" cy="0"/>
          </a:xfrm>
          <a:prstGeom prst="line">
            <a:avLst/>
          </a:prstGeom>
          <a:ln w="38100" cap="flat">
            <a:solidFill>
              <a:srgbClr val="C78D60"/>
            </a:solidFill>
            <a:prstDash val="solid"/>
            <a:headEnd type="none" w="sm" len="sm"/>
            <a:tailEnd type="none" w="sm" len="sm"/>
          </a:ln>
        </p:spPr>
        <p:txBody>
          <a:bodyPr/>
          <a:lstStyle/>
          <a:p>
            <a:endParaRPr lang="en-GB"/>
          </a:p>
        </p:txBody>
      </p:sp>
      <p:sp>
        <p:nvSpPr>
          <p:cNvPr id="6" name="AutoShape 6"/>
          <p:cNvSpPr/>
          <p:nvPr/>
        </p:nvSpPr>
        <p:spPr>
          <a:xfrm>
            <a:off x="7357521" y="5919050"/>
            <a:ext cx="9262220" cy="0"/>
          </a:xfrm>
          <a:prstGeom prst="line">
            <a:avLst/>
          </a:prstGeom>
          <a:ln w="38100" cap="flat">
            <a:solidFill>
              <a:srgbClr val="C78D60"/>
            </a:solidFill>
            <a:prstDash val="solid"/>
            <a:headEnd type="none" w="sm" len="sm"/>
            <a:tailEnd type="none" w="sm" len="sm"/>
          </a:ln>
        </p:spPr>
        <p:txBody>
          <a:bodyPr/>
          <a:lstStyle/>
          <a:p>
            <a:endParaRPr lang="en-GB"/>
          </a:p>
        </p:txBody>
      </p:sp>
      <p:sp>
        <p:nvSpPr>
          <p:cNvPr id="7" name="AutoShape 7"/>
          <p:cNvSpPr/>
          <p:nvPr/>
        </p:nvSpPr>
        <p:spPr>
          <a:xfrm>
            <a:off x="7357521" y="6891321"/>
            <a:ext cx="9262220" cy="0"/>
          </a:xfrm>
          <a:prstGeom prst="line">
            <a:avLst/>
          </a:prstGeom>
          <a:ln w="38100" cap="flat">
            <a:solidFill>
              <a:srgbClr val="C78D60"/>
            </a:solidFill>
            <a:prstDash val="solid"/>
            <a:headEnd type="none" w="sm" len="sm"/>
            <a:tailEnd type="none" w="sm" len="sm"/>
          </a:ln>
        </p:spPr>
        <p:txBody>
          <a:bodyPr/>
          <a:lstStyle/>
          <a:p>
            <a:endParaRPr lang="en-GB"/>
          </a:p>
        </p:txBody>
      </p:sp>
      <p:sp>
        <p:nvSpPr>
          <p:cNvPr id="8" name="AutoShape 8"/>
          <p:cNvSpPr/>
          <p:nvPr/>
        </p:nvSpPr>
        <p:spPr>
          <a:xfrm>
            <a:off x="7357521" y="7863591"/>
            <a:ext cx="9262220" cy="0"/>
          </a:xfrm>
          <a:prstGeom prst="line">
            <a:avLst/>
          </a:prstGeom>
          <a:ln w="38100" cap="flat">
            <a:solidFill>
              <a:srgbClr val="C78D60"/>
            </a:solidFill>
            <a:prstDash val="solid"/>
            <a:headEnd type="none" w="sm" len="sm"/>
            <a:tailEnd type="none" w="sm" len="sm"/>
          </a:ln>
        </p:spPr>
        <p:txBody>
          <a:bodyPr/>
          <a:lstStyle/>
          <a:p>
            <a:endParaRPr lang="en-GB"/>
          </a:p>
        </p:txBody>
      </p:sp>
      <p:sp>
        <p:nvSpPr>
          <p:cNvPr id="9" name="AutoShape 9"/>
          <p:cNvSpPr/>
          <p:nvPr/>
        </p:nvSpPr>
        <p:spPr>
          <a:xfrm>
            <a:off x="7357521" y="8835862"/>
            <a:ext cx="9262220" cy="0"/>
          </a:xfrm>
          <a:prstGeom prst="line">
            <a:avLst/>
          </a:prstGeom>
          <a:ln w="38100" cap="flat">
            <a:solidFill>
              <a:srgbClr val="C78D60"/>
            </a:solidFill>
            <a:prstDash val="solid"/>
            <a:headEnd type="none" w="sm" len="sm"/>
            <a:tailEnd type="none" w="sm" len="sm"/>
          </a:ln>
        </p:spPr>
        <p:txBody>
          <a:bodyPr/>
          <a:lstStyle/>
          <a:p>
            <a:endParaRPr lang="en-GB"/>
          </a:p>
        </p:txBody>
      </p:sp>
      <p:grpSp>
        <p:nvGrpSpPr>
          <p:cNvPr id="10" name="Group 10"/>
          <p:cNvGrpSpPr/>
          <p:nvPr/>
        </p:nvGrpSpPr>
        <p:grpSpPr>
          <a:xfrm>
            <a:off x="-363478" y="-1012924"/>
            <a:ext cx="6432309" cy="12312847"/>
            <a:chOff x="0" y="0"/>
            <a:chExt cx="3571341" cy="6836328"/>
          </a:xfrm>
        </p:grpSpPr>
        <p:sp>
          <p:nvSpPr>
            <p:cNvPr id="11" name="Freeform 11"/>
            <p:cNvSpPr/>
            <p:nvPr/>
          </p:nvSpPr>
          <p:spPr>
            <a:xfrm>
              <a:off x="0" y="0"/>
              <a:ext cx="3571341" cy="6836328"/>
            </a:xfrm>
            <a:custGeom>
              <a:avLst/>
              <a:gdLst/>
              <a:ahLst/>
              <a:cxnLst/>
              <a:rect l="l" t="t" r="r" b="b"/>
              <a:pathLst>
                <a:path w="3571341" h="6836328">
                  <a:moveTo>
                    <a:pt x="3571341" y="3418164"/>
                  </a:moveTo>
                  <a:cubicBezTo>
                    <a:pt x="3571341" y="5305961"/>
                    <a:pt x="1972395" y="6836328"/>
                    <a:pt x="0" y="6836328"/>
                  </a:cubicBezTo>
                  <a:lnTo>
                    <a:pt x="0" y="0"/>
                  </a:lnTo>
                  <a:cubicBezTo>
                    <a:pt x="1972395" y="0"/>
                    <a:pt x="3571341" y="1530367"/>
                    <a:pt x="3571341" y="3418164"/>
                  </a:cubicBezTo>
                  <a:close/>
                </a:path>
              </a:pathLst>
            </a:custGeom>
            <a:blipFill>
              <a:blip r:embed="rId3"/>
              <a:stretch>
                <a:fillRect l="-13767" r="-13767"/>
              </a:stretch>
            </a:blipFill>
            <a:ln w="285750" cap="sq">
              <a:solidFill>
                <a:srgbClr val="FFFFFF"/>
              </a:solidFill>
              <a:prstDash val="solid"/>
              <a:miter/>
            </a:ln>
          </p:spPr>
          <p:txBody>
            <a:bodyPr/>
            <a:lstStyle/>
            <a:p>
              <a:endParaRPr lang="en-GB"/>
            </a:p>
          </p:txBody>
        </p:sp>
      </p:grpSp>
      <p:sp>
        <p:nvSpPr>
          <p:cNvPr id="15" name="TextBox 15"/>
          <p:cNvSpPr txBox="1"/>
          <p:nvPr/>
        </p:nvSpPr>
        <p:spPr>
          <a:xfrm>
            <a:off x="7357521" y="3238721"/>
            <a:ext cx="5484523" cy="583387"/>
          </a:xfrm>
          <a:prstGeom prst="rect">
            <a:avLst/>
          </a:prstGeom>
        </p:spPr>
        <p:txBody>
          <a:bodyPr lIns="0" tIns="0" rIns="0" bIns="0" rtlCol="0" anchor="t">
            <a:spAutoFit/>
          </a:bodyPr>
          <a:lstStyle/>
          <a:p>
            <a:pPr algn="l">
              <a:lnSpc>
                <a:spcPts val="3623"/>
              </a:lnSpc>
            </a:pPr>
            <a:r>
              <a:rPr lang="en-US" sz="3659" b="1">
                <a:solidFill>
                  <a:srgbClr val="000000"/>
                </a:solidFill>
                <a:latin typeface="Cooper Hewitt Bold"/>
                <a:ea typeface="Cooper Hewitt Bold"/>
                <a:cs typeface="Cooper Hewitt Bold"/>
                <a:sym typeface="Cooper Hewitt Bold"/>
              </a:rPr>
              <a:t>What is Communication </a:t>
            </a:r>
          </a:p>
        </p:txBody>
      </p:sp>
      <p:sp>
        <p:nvSpPr>
          <p:cNvPr id="16" name="TextBox 16"/>
          <p:cNvSpPr txBox="1"/>
          <p:nvPr/>
        </p:nvSpPr>
        <p:spPr>
          <a:xfrm>
            <a:off x="7357521" y="4290493"/>
            <a:ext cx="9901779" cy="583339"/>
          </a:xfrm>
          <a:prstGeom prst="rect">
            <a:avLst/>
          </a:prstGeom>
        </p:spPr>
        <p:txBody>
          <a:bodyPr lIns="0" tIns="0" rIns="0" bIns="0" rtlCol="0" anchor="t">
            <a:spAutoFit/>
          </a:bodyPr>
          <a:lstStyle/>
          <a:p>
            <a:pPr algn="l">
              <a:lnSpc>
                <a:spcPts val="3621"/>
              </a:lnSpc>
            </a:pPr>
            <a:r>
              <a:rPr lang="en-US" sz="3658" b="1" dirty="0">
                <a:solidFill>
                  <a:srgbClr val="000000"/>
                </a:solidFill>
                <a:latin typeface="Cooper Hewitt Bold"/>
                <a:ea typeface="Cooper Hewitt Bold"/>
                <a:cs typeface="Cooper Hewitt Bold"/>
                <a:sym typeface="Cooper Hewitt Bold"/>
              </a:rPr>
              <a:t>Why Does Communication Matter? </a:t>
            </a:r>
          </a:p>
        </p:txBody>
      </p:sp>
      <p:sp>
        <p:nvSpPr>
          <p:cNvPr id="17" name="TextBox 17"/>
          <p:cNvSpPr txBox="1"/>
          <p:nvPr/>
        </p:nvSpPr>
        <p:spPr>
          <a:xfrm>
            <a:off x="7357521" y="5192787"/>
            <a:ext cx="9901779" cy="583387"/>
          </a:xfrm>
          <a:prstGeom prst="rect">
            <a:avLst/>
          </a:prstGeom>
        </p:spPr>
        <p:txBody>
          <a:bodyPr lIns="0" tIns="0" rIns="0" bIns="0" rtlCol="0" anchor="t">
            <a:spAutoFit/>
          </a:bodyPr>
          <a:lstStyle/>
          <a:p>
            <a:pPr algn="l">
              <a:lnSpc>
                <a:spcPts val="3623"/>
              </a:lnSpc>
            </a:pPr>
            <a:r>
              <a:rPr lang="en-US" sz="3659" b="1">
                <a:solidFill>
                  <a:srgbClr val="000000"/>
                </a:solidFill>
                <a:latin typeface="Cooper Hewitt Bold"/>
                <a:ea typeface="Cooper Hewitt Bold"/>
                <a:cs typeface="Cooper Hewitt Bold"/>
                <a:sym typeface="Cooper Hewitt Bold"/>
              </a:rPr>
              <a:t>Practical Example </a:t>
            </a:r>
          </a:p>
        </p:txBody>
      </p:sp>
      <p:sp>
        <p:nvSpPr>
          <p:cNvPr id="18" name="TextBox 18"/>
          <p:cNvSpPr txBox="1"/>
          <p:nvPr/>
        </p:nvSpPr>
        <p:spPr>
          <a:xfrm>
            <a:off x="7366202" y="6099204"/>
            <a:ext cx="10515463" cy="583387"/>
          </a:xfrm>
          <a:prstGeom prst="rect">
            <a:avLst/>
          </a:prstGeom>
        </p:spPr>
        <p:txBody>
          <a:bodyPr lIns="0" tIns="0" rIns="0" bIns="0" rtlCol="0" anchor="t">
            <a:spAutoFit/>
          </a:bodyPr>
          <a:lstStyle/>
          <a:p>
            <a:pPr algn="l">
              <a:lnSpc>
                <a:spcPts val="3623"/>
              </a:lnSpc>
            </a:pPr>
            <a:r>
              <a:rPr lang="en-US" sz="3659" b="1" dirty="0">
                <a:solidFill>
                  <a:srgbClr val="000000"/>
                </a:solidFill>
                <a:latin typeface="Cooper Hewitt Bold"/>
                <a:ea typeface="Cooper Hewitt Bold"/>
                <a:cs typeface="Cooper Hewitt Bold"/>
                <a:sym typeface="Cooper Hewitt Bold"/>
              </a:rPr>
              <a:t>Communication in Teamwork and Safeguarding </a:t>
            </a:r>
          </a:p>
        </p:txBody>
      </p:sp>
      <p:sp>
        <p:nvSpPr>
          <p:cNvPr id="19" name="TextBox 19"/>
          <p:cNvSpPr txBox="1"/>
          <p:nvPr/>
        </p:nvSpPr>
        <p:spPr>
          <a:xfrm>
            <a:off x="7357521" y="7138971"/>
            <a:ext cx="7105593" cy="583387"/>
          </a:xfrm>
          <a:prstGeom prst="rect">
            <a:avLst/>
          </a:prstGeom>
        </p:spPr>
        <p:txBody>
          <a:bodyPr lIns="0" tIns="0" rIns="0" bIns="0" rtlCol="0" anchor="t">
            <a:spAutoFit/>
          </a:bodyPr>
          <a:lstStyle/>
          <a:p>
            <a:pPr algn="l">
              <a:lnSpc>
                <a:spcPts val="3623"/>
              </a:lnSpc>
            </a:pPr>
            <a:r>
              <a:rPr lang="en-US" sz="3659" b="1">
                <a:solidFill>
                  <a:srgbClr val="000000"/>
                </a:solidFill>
                <a:latin typeface="Cooper Hewitt Bold"/>
                <a:ea typeface="Cooper Hewitt Bold"/>
                <a:cs typeface="Cooper Hewitt Bold"/>
                <a:sym typeface="Cooper Hewitt Bold"/>
              </a:rPr>
              <a:t>Conclusion </a:t>
            </a:r>
          </a:p>
        </p:txBody>
      </p:sp>
      <p:sp>
        <p:nvSpPr>
          <p:cNvPr id="20" name="TextBox 20"/>
          <p:cNvSpPr txBox="1"/>
          <p:nvPr/>
        </p:nvSpPr>
        <p:spPr>
          <a:xfrm>
            <a:off x="7357521" y="8044566"/>
            <a:ext cx="8062194" cy="583387"/>
          </a:xfrm>
          <a:prstGeom prst="rect">
            <a:avLst/>
          </a:prstGeom>
        </p:spPr>
        <p:txBody>
          <a:bodyPr lIns="0" tIns="0" rIns="0" bIns="0" rtlCol="0" anchor="t">
            <a:spAutoFit/>
          </a:bodyPr>
          <a:lstStyle/>
          <a:p>
            <a:pPr algn="l">
              <a:lnSpc>
                <a:spcPts val="3623"/>
              </a:lnSpc>
            </a:pPr>
            <a:r>
              <a:rPr lang="en-US" sz="3659" b="1">
                <a:solidFill>
                  <a:srgbClr val="000000"/>
                </a:solidFill>
                <a:latin typeface="Cooper Hewitt Bold"/>
                <a:ea typeface="Cooper Hewitt Bold"/>
                <a:cs typeface="Cooper Hewitt Bold"/>
                <a:sym typeface="Cooper Hewitt Bold"/>
              </a:rPr>
              <a:t>Reference</a:t>
            </a:r>
          </a:p>
        </p:txBody>
      </p:sp>
      <p:sp>
        <p:nvSpPr>
          <p:cNvPr id="21" name="TextBox 21"/>
          <p:cNvSpPr txBox="1"/>
          <p:nvPr/>
        </p:nvSpPr>
        <p:spPr>
          <a:xfrm>
            <a:off x="7357521" y="1365413"/>
            <a:ext cx="4950890" cy="1406583"/>
          </a:xfrm>
          <a:prstGeom prst="rect">
            <a:avLst/>
          </a:prstGeom>
        </p:spPr>
        <p:txBody>
          <a:bodyPr lIns="0" tIns="0" rIns="0" bIns="0" rtlCol="0" anchor="t">
            <a:spAutoFit/>
          </a:bodyPr>
          <a:lstStyle/>
          <a:p>
            <a:pPr algn="l">
              <a:lnSpc>
                <a:spcPts val="8714"/>
              </a:lnSpc>
            </a:pPr>
            <a:r>
              <a:rPr lang="en-US" sz="8802" b="1">
                <a:solidFill>
                  <a:srgbClr val="09788B"/>
                </a:solidFill>
                <a:latin typeface="Cooper Hewitt Bold"/>
                <a:ea typeface="Cooper Hewitt Bold"/>
                <a:cs typeface="Cooper Hewitt Bold"/>
                <a:sym typeface="Cooper Hewitt Bold"/>
              </a:rPr>
              <a:t>Agenda</a:t>
            </a:r>
          </a:p>
        </p:txBody>
      </p:sp>
      <p:sp>
        <p:nvSpPr>
          <p:cNvPr id="22" name="Freeform 22"/>
          <p:cNvSpPr/>
          <p:nvPr/>
        </p:nvSpPr>
        <p:spPr>
          <a:xfrm>
            <a:off x="12842043" y="976419"/>
            <a:ext cx="629237" cy="629237"/>
          </a:xfrm>
          <a:custGeom>
            <a:avLst/>
            <a:gdLst/>
            <a:ahLst/>
            <a:cxnLst/>
            <a:rect l="l" t="t" r="r" b="b"/>
            <a:pathLst>
              <a:path w="629237" h="629237">
                <a:moveTo>
                  <a:pt x="0" y="0"/>
                </a:moveTo>
                <a:lnTo>
                  <a:pt x="629237" y="0"/>
                </a:lnTo>
                <a:lnTo>
                  <a:pt x="629237" y="629236"/>
                </a:lnTo>
                <a:lnTo>
                  <a:pt x="0" y="6292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Freeform 23"/>
          <p:cNvSpPr/>
          <p:nvPr/>
        </p:nvSpPr>
        <p:spPr>
          <a:xfrm>
            <a:off x="8829382" y="9207337"/>
            <a:ext cx="629237" cy="629237"/>
          </a:xfrm>
          <a:custGeom>
            <a:avLst/>
            <a:gdLst/>
            <a:ahLst/>
            <a:cxnLst/>
            <a:rect l="l" t="t" r="r" b="b"/>
            <a:pathLst>
              <a:path w="629237" h="629237">
                <a:moveTo>
                  <a:pt x="0" y="0"/>
                </a:moveTo>
                <a:lnTo>
                  <a:pt x="629236" y="0"/>
                </a:lnTo>
                <a:lnTo>
                  <a:pt x="629236" y="629237"/>
                </a:lnTo>
                <a:lnTo>
                  <a:pt x="0" y="62923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4" name="Freeform 24"/>
          <p:cNvSpPr/>
          <p:nvPr/>
        </p:nvSpPr>
        <p:spPr>
          <a:xfrm>
            <a:off x="16173295" y="2325550"/>
            <a:ext cx="892892" cy="892892"/>
          </a:xfrm>
          <a:custGeom>
            <a:avLst/>
            <a:gdLst/>
            <a:ahLst/>
            <a:cxnLst/>
            <a:rect l="l" t="t" r="r" b="b"/>
            <a:pathLst>
              <a:path w="892892" h="892892">
                <a:moveTo>
                  <a:pt x="0" y="0"/>
                </a:moveTo>
                <a:lnTo>
                  <a:pt x="892892" y="0"/>
                </a:lnTo>
                <a:lnTo>
                  <a:pt x="892892" y="892892"/>
                </a:lnTo>
                <a:lnTo>
                  <a:pt x="0" y="89289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25" name="Group 25"/>
          <p:cNvGrpSpPr/>
          <p:nvPr/>
        </p:nvGrpSpPr>
        <p:grpSpPr>
          <a:xfrm>
            <a:off x="5586190" y="8327397"/>
            <a:ext cx="965283" cy="930903"/>
            <a:chOff x="0" y="0"/>
            <a:chExt cx="254231" cy="245176"/>
          </a:xfrm>
        </p:grpSpPr>
        <p:sp>
          <p:nvSpPr>
            <p:cNvPr id="26" name="Freeform 26"/>
            <p:cNvSpPr/>
            <p:nvPr/>
          </p:nvSpPr>
          <p:spPr>
            <a:xfrm>
              <a:off x="0" y="0"/>
              <a:ext cx="254231" cy="245176"/>
            </a:xfrm>
            <a:custGeom>
              <a:avLst/>
              <a:gdLst/>
              <a:ahLst/>
              <a:cxnLst/>
              <a:rect l="l" t="t" r="r" b="b"/>
              <a:pathLst>
                <a:path w="254231" h="245176">
                  <a:moveTo>
                    <a:pt x="120305" y="0"/>
                  </a:moveTo>
                  <a:lnTo>
                    <a:pt x="133925" y="0"/>
                  </a:lnTo>
                  <a:cubicBezTo>
                    <a:pt x="200368" y="0"/>
                    <a:pt x="254231" y="53863"/>
                    <a:pt x="254231" y="120305"/>
                  </a:cubicBezTo>
                  <a:lnTo>
                    <a:pt x="254231" y="124871"/>
                  </a:lnTo>
                  <a:cubicBezTo>
                    <a:pt x="254231" y="191313"/>
                    <a:pt x="200368" y="245176"/>
                    <a:pt x="133925" y="245176"/>
                  </a:cubicBezTo>
                  <a:lnTo>
                    <a:pt x="120305" y="245176"/>
                  </a:lnTo>
                  <a:cubicBezTo>
                    <a:pt x="53863" y="245176"/>
                    <a:pt x="0" y="191313"/>
                    <a:pt x="0" y="124871"/>
                  </a:cubicBezTo>
                  <a:lnTo>
                    <a:pt x="0" y="120305"/>
                  </a:lnTo>
                  <a:cubicBezTo>
                    <a:pt x="0" y="53863"/>
                    <a:pt x="53863" y="0"/>
                    <a:pt x="120305" y="0"/>
                  </a:cubicBezTo>
                  <a:close/>
                </a:path>
              </a:pathLst>
            </a:custGeom>
            <a:solidFill>
              <a:srgbClr val="FE6B00"/>
            </a:solidFill>
          </p:spPr>
          <p:txBody>
            <a:bodyPr/>
            <a:lstStyle/>
            <a:p>
              <a:endParaRPr lang="en-GB"/>
            </a:p>
          </p:txBody>
        </p:sp>
        <p:sp>
          <p:nvSpPr>
            <p:cNvPr id="27" name="TextBox 27"/>
            <p:cNvSpPr txBox="1"/>
            <p:nvPr/>
          </p:nvSpPr>
          <p:spPr>
            <a:xfrm>
              <a:off x="0" y="76200"/>
              <a:ext cx="254231" cy="168976"/>
            </a:xfrm>
            <a:prstGeom prst="rect">
              <a:avLst/>
            </a:prstGeom>
          </p:spPr>
          <p:txBody>
            <a:bodyPr lIns="50800" tIns="50800" rIns="50800" bIns="50800" rtlCol="0" anchor="ctr"/>
            <a:lstStyle/>
            <a:p>
              <a:pPr algn="ctr">
                <a:lnSpc>
                  <a:spcPts val="1737"/>
                </a:lnSpc>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16840200" y="1423275"/>
            <a:ext cx="5045340" cy="9997678"/>
          </a:xfrm>
          <a:prstGeom prst="rect">
            <a:avLst/>
          </a:prstGeom>
        </p:spPr>
        <p:txBody>
          <a:bodyPr lIns="50800" tIns="50800" rIns="50800" bIns="50800" rtlCol="0" anchor="ctr"/>
          <a:lstStyle/>
          <a:p>
            <a:pPr algn="ctr">
              <a:lnSpc>
                <a:spcPts val="1737"/>
              </a:lnSpc>
            </a:pPr>
            <a:endParaRPr/>
          </a:p>
        </p:txBody>
      </p:sp>
      <p:grpSp>
        <p:nvGrpSpPr>
          <p:cNvPr id="10" name="Group 10"/>
          <p:cNvGrpSpPr/>
          <p:nvPr/>
        </p:nvGrpSpPr>
        <p:grpSpPr>
          <a:xfrm>
            <a:off x="615888" y="2321773"/>
            <a:ext cx="5728644" cy="6693193"/>
            <a:chOff x="0" y="0"/>
            <a:chExt cx="887517" cy="1036951"/>
          </a:xfrm>
        </p:grpSpPr>
        <p:sp>
          <p:nvSpPr>
            <p:cNvPr id="11" name="Freeform 11"/>
            <p:cNvSpPr/>
            <p:nvPr/>
          </p:nvSpPr>
          <p:spPr>
            <a:xfrm>
              <a:off x="0" y="0"/>
              <a:ext cx="887517" cy="1036951"/>
            </a:xfrm>
            <a:custGeom>
              <a:avLst/>
              <a:gdLst/>
              <a:ahLst/>
              <a:cxnLst/>
              <a:rect l="l" t="t" r="r" b="b"/>
              <a:pathLst>
                <a:path w="887517" h="1036951">
                  <a:moveTo>
                    <a:pt x="31083" y="0"/>
                  </a:moveTo>
                  <a:lnTo>
                    <a:pt x="856434" y="0"/>
                  </a:lnTo>
                  <a:cubicBezTo>
                    <a:pt x="864678" y="0"/>
                    <a:pt x="872584" y="3275"/>
                    <a:pt x="878413" y="9104"/>
                  </a:cubicBezTo>
                  <a:cubicBezTo>
                    <a:pt x="884242" y="14933"/>
                    <a:pt x="887517" y="22839"/>
                    <a:pt x="887517" y="31083"/>
                  </a:cubicBezTo>
                  <a:lnTo>
                    <a:pt x="887517" y="1005868"/>
                  </a:lnTo>
                  <a:cubicBezTo>
                    <a:pt x="887517" y="1023034"/>
                    <a:pt x="873601" y="1036951"/>
                    <a:pt x="856434" y="1036951"/>
                  </a:cubicBezTo>
                  <a:lnTo>
                    <a:pt x="31083" y="1036951"/>
                  </a:lnTo>
                  <a:cubicBezTo>
                    <a:pt x="13916" y="1036951"/>
                    <a:pt x="0" y="1023034"/>
                    <a:pt x="0" y="1005868"/>
                  </a:cubicBezTo>
                  <a:lnTo>
                    <a:pt x="0" y="31083"/>
                  </a:lnTo>
                  <a:cubicBezTo>
                    <a:pt x="0" y="13916"/>
                    <a:pt x="13916" y="0"/>
                    <a:pt x="31083" y="0"/>
                  </a:cubicBezTo>
                  <a:close/>
                </a:path>
              </a:pathLst>
            </a:custGeom>
            <a:blipFill>
              <a:blip r:embed="rId2"/>
              <a:stretch>
                <a:fillRect l="-8960" r="-66405"/>
              </a:stretch>
            </a:blipFill>
            <a:ln w="95250" cap="rnd">
              <a:solidFill>
                <a:srgbClr val="00DFB6"/>
              </a:solidFill>
              <a:prstDash val="solid"/>
              <a:round/>
            </a:ln>
          </p:spPr>
          <p:txBody>
            <a:bodyPr/>
            <a:lstStyle/>
            <a:p>
              <a:endParaRPr lang="en-GB"/>
            </a:p>
          </p:txBody>
        </p:sp>
      </p:grpSp>
      <p:grpSp>
        <p:nvGrpSpPr>
          <p:cNvPr id="12" name="Group 12"/>
          <p:cNvGrpSpPr/>
          <p:nvPr/>
        </p:nvGrpSpPr>
        <p:grpSpPr>
          <a:xfrm>
            <a:off x="3893022" y="814999"/>
            <a:ext cx="4280548" cy="427401"/>
            <a:chOff x="0" y="0"/>
            <a:chExt cx="1127387" cy="112567"/>
          </a:xfrm>
        </p:grpSpPr>
        <p:sp>
          <p:nvSpPr>
            <p:cNvPr id="13" name="Freeform 13"/>
            <p:cNvSpPr/>
            <p:nvPr/>
          </p:nvSpPr>
          <p:spPr>
            <a:xfrm>
              <a:off x="0" y="0"/>
              <a:ext cx="1127387" cy="112567"/>
            </a:xfrm>
            <a:custGeom>
              <a:avLst/>
              <a:gdLst/>
              <a:ahLst/>
              <a:cxnLst/>
              <a:rect l="l" t="t" r="r" b="b"/>
              <a:pathLst>
                <a:path w="1127387" h="112567">
                  <a:moveTo>
                    <a:pt x="27129" y="0"/>
                  </a:moveTo>
                  <a:lnTo>
                    <a:pt x="1100258" y="0"/>
                  </a:lnTo>
                  <a:cubicBezTo>
                    <a:pt x="1115241" y="0"/>
                    <a:pt x="1127387" y="12146"/>
                    <a:pt x="1127387" y="27129"/>
                  </a:cubicBezTo>
                  <a:lnTo>
                    <a:pt x="1127387" y="85437"/>
                  </a:lnTo>
                  <a:cubicBezTo>
                    <a:pt x="1127387" y="100420"/>
                    <a:pt x="1115241" y="112567"/>
                    <a:pt x="1100258" y="112567"/>
                  </a:cubicBezTo>
                  <a:lnTo>
                    <a:pt x="27129" y="112567"/>
                  </a:lnTo>
                  <a:cubicBezTo>
                    <a:pt x="12146" y="112567"/>
                    <a:pt x="0" y="100420"/>
                    <a:pt x="0" y="85437"/>
                  </a:cubicBezTo>
                  <a:lnTo>
                    <a:pt x="0" y="27129"/>
                  </a:lnTo>
                  <a:cubicBezTo>
                    <a:pt x="0" y="12146"/>
                    <a:pt x="12146" y="0"/>
                    <a:pt x="27129" y="0"/>
                  </a:cubicBezTo>
                  <a:close/>
                </a:path>
              </a:pathLst>
            </a:custGeom>
            <a:gradFill rotWithShape="1">
              <a:gsLst>
                <a:gs pos="0">
                  <a:srgbClr val="11DAB7">
                    <a:alpha val="100000"/>
                  </a:srgbClr>
                </a:gs>
                <a:gs pos="100000">
                  <a:srgbClr val="087C8D">
                    <a:alpha val="100000"/>
                  </a:srgbClr>
                </a:gs>
              </a:gsLst>
              <a:lin ang="0"/>
            </a:gradFill>
          </p:spPr>
          <p:txBody>
            <a:bodyPr/>
            <a:lstStyle/>
            <a:p>
              <a:endParaRPr lang="en-GB"/>
            </a:p>
          </p:txBody>
        </p:sp>
        <p:sp>
          <p:nvSpPr>
            <p:cNvPr id="14" name="TextBox 14"/>
            <p:cNvSpPr txBox="1"/>
            <p:nvPr/>
          </p:nvSpPr>
          <p:spPr>
            <a:xfrm>
              <a:off x="0" y="76200"/>
              <a:ext cx="1127387" cy="36367"/>
            </a:xfrm>
            <a:prstGeom prst="rect">
              <a:avLst/>
            </a:prstGeom>
          </p:spPr>
          <p:txBody>
            <a:bodyPr lIns="50800" tIns="50800" rIns="50800" bIns="50800" rtlCol="0" anchor="ctr"/>
            <a:lstStyle/>
            <a:p>
              <a:pPr algn="ctr">
                <a:lnSpc>
                  <a:spcPts val="1737"/>
                </a:lnSpc>
              </a:pPr>
              <a:endParaRPr/>
            </a:p>
          </p:txBody>
        </p:sp>
      </p:grpSp>
      <p:grpSp>
        <p:nvGrpSpPr>
          <p:cNvPr id="15" name="Group 15"/>
          <p:cNvGrpSpPr/>
          <p:nvPr/>
        </p:nvGrpSpPr>
        <p:grpSpPr>
          <a:xfrm>
            <a:off x="6033296" y="6121708"/>
            <a:ext cx="1326617" cy="1759880"/>
            <a:chOff x="0" y="0"/>
            <a:chExt cx="349397" cy="463507"/>
          </a:xfrm>
        </p:grpSpPr>
        <p:sp>
          <p:nvSpPr>
            <p:cNvPr id="16" name="Freeform 16"/>
            <p:cNvSpPr/>
            <p:nvPr/>
          </p:nvSpPr>
          <p:spPr>
            <a:xfrm>
              <a:off x="0" y="0"/>
              <a:ext cx="349397" cy="463507"/>
            </a:xfrm>
            <a:custGeom>
              <a:avLst/>
              <a:gdLst/>
              <a:ahLst/>
              <a:cxnLst/>
              <a:rect l="l" t="t" r="r" b="b"/>
              <a:pathLst>
                <a:path w="349397" h="463507">
                  <a:moveTo>
                    <a:pt x="87538" y="0"/>
                  </a:moveTo>
                  <a:lnTo>
                    <a:pt x="261860" y="0"/>
                  </a:lnTo>
                  <a:cubicBezTo>
                    <a:pt x="285076" y="0"/>
                    <a:pt x="307341" y="9223"/>
                    <a:pt x="323758" y="25639"/>
                  </a:cubicBezTo>
                  <a:cubicBezTo>
                    <a:pt x="340174" y="42056"/>
                    <a:pt x="349397" y="64321"/>
                    <a:pt x="349397" y="87538"/>
                  </a:cubicBezTo>
                  <a:lnTo>
                    <a:pt x="349397" y="375970"/>
                  </a:lnTo>
                  <a:cubicBezTo>
                    <a:pt x="349397" y="399186"/>
                    <a:pt x="340174" y="421452"/>
                    <a:pt x="323758" y="437868"/>
                  </a:cubicBezTo>
                  <a:cubicBezTo>
                    <a:pt x="307341" y="454285"/>
                    <a:pt x="285076" y="463507"/>
                    <a:pt x="261860" y="463507"/>
                  </a:cubicBezTo>
                  <a:lnTo>
                    <a:pt x="87538" y="463507"/>
                  </a:lnTo>
                  <a:cubicBezTo>
                    <a:pt x="39192" y="463507"/>
                    <a:pt x="0" y="424315"/>
                    <a:pt x="0" y="375970"/>
                  </a:cubicBezTo>
                  <a:lnTo>
                    <a:pt x="0" y="87538"/>
                  </a:lnTo>
                  <a:cubicBezTo>
                    <a:pt x="0" y="39192"/>
                    <a:pt x="39192" y="0"/>
                    <a:pt x="87538" y="0"/>
                  </a:cubicBezTo>
                  <a:close/>
                </a:path>
              </a:pathLst>
            </a:custGeom>
            <a:solidFill>
              <a:srgbClr val="FE6B00"/>
            </a:solidFill>
          </p:spPr>
          <p:txBody>
            <a:bodyPr/>
            <a:lstStyle/>
            <a:p>
              <a:endParaRPr lang="en-GB"/>
            </a:p>
          </p:txBody>
        </p:sp>
        <p:sp>
          <p:nvSpPr>
            <p:cNvPr id="17" name="TextBox 17"/>
            <p:cNvSpPr txBox="1"/>
            <p:nvPr/>
          </p:nvSpPr>
          <p:spPr>
            <a:xfrm>
              <a:off x="0" y="76200"/>
              <a:ext cx="349397" cy="387307"/>
            </a:xfrm>
            <a:prstGeom prst="rect">
              <a:avLst/>
            </a:prstGeom>
          </p:spPr>
          <p:txBody>
            <a:bodyPr lIns="50800" tIns="50800" rIns="50800" bIns="50800" rtlCol="0" anchor="ctr"/>
            <a:lstStyle/>
            <a:p>
              <a:pPr algn="ctr">
                <a:lnSpc>
                  <a:spcPts val="1737"/>
                </a:lnSpc>
              </a:pPr>
              <a:endParaRPr/>
            </a:p>
          </p:txBody>
        </p:sp>
      </p:grpSp>
      <p:sp>
        <p:nvSpPr>
          <p:cNvPr id="22" name="Freeform 22"/>
          <p:cNvSpPr/>
          <p:nvPr/>
        </p:nvSpPr>
        <p:spPr>
          <a:xfrm>
            <a:off x="6252452" y="6392461"/>
            <a:ext cx="888305" cy="1218374"/>
          </a:xfrm>
          <a:custGeom>
            <a:avLst/>
            <a:gdLst/>
            <a:ahLst/>
            <a:cxnLst/>
            <a:rect l="l" t="t" r="r" b="b"/>
            <a:pathLst>
              <a:path w="888305" h="1218374">
                <a:moveTo>
                  <a:pt x="0" y="0"/>
                </a:moveTo>
                <a:lnTo>
                  <a:pt x="888306" y="0"/>
                </a:lnTo>
                <a:lnTo>
                  <a:pt x="888306" y="1218374"/>
                </a:lnTo>
                <a:lnTo>
                  <a:pt x="0" y="12183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3" name="Freeform 23"/>
          <p:cNvSpPr/>
          <p:nvPr/>
        </p:nvSpPr>
        <p:spPr>
          <a:xfrm>
            <a:off x="7544334" y="8490097"/>
            <a:ext cx="629237" cy="629237"/>
          </a:xfrm>
          <a:custGeom>
            <a:avLst/>
            <a:gdLst/>
            <a:ahLst/>
            <a:cxnLst/>
            <a:rect l="l" t="t" r="r" b="b"/>
            <a:pathLst>
              <a:path w="629237" h="629237">
                <a:moveTo>
                  <a:pt x="0" y="0"/>
                </a:moveTo>
                <a:lnTo>
                  <a:pt x="629237" y="0"/>
                </a:lnTo>
                <a:lnTo>
                  <a:pt x="629237" y="629236"/>
                </a:lnTo>
                <a:lnTo>
                  <a:pt x="0" y="6292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7" name="TextBox 27"/>
          <p:cNvSpPr txBox="1"/>
          <p:nvPr/>
        </p:nvSpPr>
        <p:spPr>
          <a:xfrm>
            <a:off x="8173570" y="1714083"/>
            <a:ext cx="8857522" cy="1796004"/>
          </a:xfrm>
          <a:prstGeom prst="rect">
            <a:avLst/>
          </a:prstGeom>
        </p:spPr>
        <p:txBody>
          <a:bodyPr wrap="square" lIns="0" tIns="0" rIns="0" bIns="0" rtlCol="0" anchor="t">
            <a:spAutoFit/>
          </a:bodyPr>
          <a:lstStyle/>
          <a:p>
            <a:pPr algn="l">
              <a:lnSpc>
                <a:spcPts val="6646"/>
              </a:lnSpc>
            </a:pPr>
            <a:r>
              <a:rPr lang="en-US" sz="8632" b="1" dirty="0">
                <a:solidFill>
                  <a:srgbClr val="12455E"/>
                </a:solidFill>
                <a:latin typeface="Signika Bold"/>
                <a:ea typeface="Signika Bold"/>
                <a:cs typeface="Signika Bold"/>
                <a:sym typeface="Signika Bold"/>
              </a:rPr>
              <a:t>What is Communication?</a:t>
            </a:r>
          </a:p>
        </p:txBody>
      </p:sp>
      <p:sp>
        <p:nvSpPr>
          <p:cNvPr id="28" name="TextBox 28"/>
          <p:cNvSpPr txBox="1"/>
          <p:nvPr/>
        </p:nvSpPr>
        <p:spPr>
          <a:xfrm>
            <a:off x="8429970" y="4314202"/>
            <a:ext cx="8601122" cy="3209789"/>
          </a:xfrm>
          <a:prstGeom prst="rect">
            <a:avLst/>
          </a:prstGeom>
        </p:spPr>
        <p:txBody>
          <a:bodyPr wrap="square" lIns="0" tIns="0" rIns="0" bIns="0" rtlCol="0" anchor="t">
            <a:spAutoFit/>
          </a:bodyPr>
          <a:lstStyle/>
          <a:p>
            <a:pPr algn="l">
              <a:lnSpc>
                <a:spcPts val="3550"/>
              </a:lnSpc>
            </a:pPr>
            <a:r>
              <a:rPr lang="en-US" sz="2554" b="1" dirty="0">
                <a:solidFill>
                  <a:srgbClr val="365B6D"/>
                </a:solidFill>
                <a:latin typeface="DM Sans Bold"/>
                <a:ea typeface="DM Sans Bold"/>
                <a:cs typeface="DM Sans Bold"/>
                <a:sym typeface="DM Sans Bold"/>
              </a:rPr>
              <a:t>Communication is the process of exchanging information, ideas, and feelings between people. In health and social care, it goes beyond simply sharing words. It involves listening carefully, understanding what the other person is feeling, and responding in a way that is supportive and appropriate. It can be verbal, non-verbal, or written.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7510063" y="3961028"/>
            <a:ext cx="10162709" cy="5754471"/>
            <a:chOff x="0" y="0"/>
            <a:chExt cx="2476947" cy="1265238"/>
          </a:xfrm>
        </p:grpSpPr>
        <p:sp>
          <p:nvSpPr>
            <p:cNvPr id="4" name="Freeform 4"/>
            <p:cNvSpPr/>
            <p:nvPr/>
          </p:nvSpPr>
          <p:spPr>
            <a:xfrm>
              <a:off x="0" y="0"/>
              <a:ext cx="2476947" cy="1265238"/>
            </a:xfrm>
            <a:custGeom>
              <a:avLst/>
              <a:gdLst/>
              <a:ahLst/>
              <a:cxnLst/>
              <a:rect l="l" t="t" r="r" b="b"/>
              <a:pathLst>
                <a:path w="2476947" h="1265238">
                  <a:moveTo>
                    <a:pt x="30458" y="0"/>
                  </a:moveTo>
                  <a:lnTo>
                    <a:pt x="2446489" y="0"/>
                  </a:lnTo>
                  <a:cubicBezTo>
                    <a:pt x="2454567" y="0"/>
                    <a:pt x="2462314" y="3209"/>
                    <a:pt x="2468026" y="8921"/>
                  </a:cubicBezTo>
                  <a:cubicBezTo>
                    <a:pt x="2473738" y="14633"/>
                    <a:pt x="2476947" y="22380"/>
                    <a:pt x="2476947" y="30458"/>
                  </a:cubicBezTo>
                  <a:lnTo>
                    <a:pt x="2476947" y="1234780"/>
                  </a:lnTo>
                  <a:cubicBezTo>
                    <a:pt x="2476947" y="1251601"/>
                    <a:pt x="2463310" y="1265238"/>
                    <a:pt x="2446489" y="1265238"/>
                  </a:cubicBezTo>
                  <a:lnTo>
                    <a:pt x="30458" y="1265238"/>
                  </a:lnTo>
                  <a:cubicBezTo>
                    <a:pt x="13637" y="1265238"/>
                    <a:pt x="0" y="1251601"/>
                    <a:pt x="0" y="1234780"/>
                  </a:cubicBezTo>
                  <a:lnTo>
                    <a:pt x="0" y="30458"/>
                  </a:lnTo>
                  <a:cubicBezTo>
                    <a:pt x="0" y="13637"/>
                    <a:pt x="13637" y="0"/>
                    <a:pt x="30458" y="0"/>
                  </a:cubicBezTo>
                  <a:close/>
                </a:path>
              </a:pathLst>
            </a:custGeom>
            <a:solidFill>
              <a:srgbClr val="EBF0F9">
                <a:alpha val="45882"/>
              </a:srgbClr>
            </a:solidFill>
            <a:ln w="38100" cap="rnd">
              <a:solidFill>
                <a:srgbClr val="000000">
                  <a:alpha val="45882"/>
                </a:srgbClr>
              </a:solidFill>
              <a:prstDash val="solid"/>
              <a:round/>
            </a:ln>
          </p:spPr>
          <p:txBody>
            <a:bodyPr/>
            <a:lstStyle/>
            <a:p>
              <a:endParaRPr lang="en-GB"/>
            </a:p>
          </p:txBody>
        </p:sp>
        <p:sp>
          <p:nvSpPr>
            <p:cNvPr id="5" name="TextBox 5"/>
            <p:cNvSpPr txBox="1"/>
            <p:nvPr/>
          </p:nvSpPr>
          <p:spPr>
            <a:xfrm>
              <a:off x="0" y="76200"/>
              <a:ext cx="2476947" cy="1189038"/>
            </a:xfrm>
            <a:prstGeom prst="rect">
              <a:avLst/>
            </a:prstGeom>
          </p:spPr>
          <p:txBody>
            <a:bodyPr lIns="50800" tIns="50800" rIns="50800" bIns="50800" rtlCol="0" anchor="ctr"/>
            <a:lstStyle/>
            <a:p>
              <a:pPr algn="ctr">
                <a:lnSpc>
                  <a:spcPts val="1737"/>
                </a:lnSpc>
              </a:pPr>
              <a:endParaRPr/>
            </a:p>
          </p:txBody>
        </p:sp>
      </p:grpSp>
      <p:sp>
        <p:nvSpPr>
          <p:cNvPr id="11" name="Freeform 11"/>
          <p:cNvSpPr/>
          <p:nvPr/>
        </p:nvSpPr>
        <p:spPr>
          <a:xfrm>
            <a:off x="2759312" y="3420704"/>
            <a:ext cx="4750751" cy="6658922"/>
          </a:xfrm>
          <a:custGeom>
            <a:avLst/>
            <a:gdLst/>
            <a:ahLst/>
            <a:cxnLst/>
            <a:rect l="l" t="t" r="r" b="b"/>
            <a:pathLst>
              <a:path w="986187" h="1382295">
                <a:moveTo>
                  <a:pt x="37481" y="0"/>
                </a:moveTo>
                <a:lnTo>
                  <a:pt x="948706" y="0"/>
                </a:lnTo>
                <a:cubicBezTo>
                  <a:pt x="958646" y="0"/>
                  <a:pt x="968180" y="3949"/>
                  <a:pt x="975209" y="10978"/>
                </a:cubicBezTo>
                <a:cubicBezTo>
                  <a:pt x="982238" y="18007"/>
                  <a:pt x="986187" y="27541"/>
                  <a:pt x="986187" y="37481"/>
                </a:cubicBezTo>
                <a:lnTo>
                  <a:pt x="986187" y="1344814"/>
                </a:lnTo>
                <a:cubicBezTo>
                  <a:pt x="986187" y="1354755"/>
                  <a:pt x="982238" y="1364288"/>
                  <a:pt x="975209" y="1371317"/>
                </a:cubicBezTo>
                <a:cubicBezTo>
                  <a:pt x="968180" y="1378346"/>
                  <a:pt x="958646" y="1382295"/>
                  <a:pt x="948706" y="1382295"/>
                </a:cubicBezTo>
                <a:lnTo>
                  <a:pt x="37481" y="1382295"/>
                </a:lnTo>
                <a:cubicBezTo>
                  <a:pt x="16781" y="1382295"/>
                  <a:pt x="0" y="1365514"/>
                  <a:pt x="0" y="1344814"/>
                </a:cubicBezTo>
                <a:lnTo>
                  <a:pt x="0" y="37481"/>
                </a:lnTo>
                <a:cubicBezTo>
                  <a:pt x="0" y="27541"/>
                  <a:pt x="3949" y="18007"/>
                  <a:pt x="10978" y="10978"/>
                </a:cubicBezTo>
                <a:cubicBezTo>
                  <a:pt x="18007" y="3949"/>
                  <a:pt x="27541" y="0"/>
                  <a:pt x="37481" y="0"/>
                </a:cubicBezTo>
                <a:close/>
              </a:path>
            </a:pathLst>
          </a:custGeom>
          <a:blipFill>
            <a:blip r:embed="rId2"/>
            <a:stretch>
              <a:fillRect l="-74205" r="-36174"/>
            </a:stretch>
          </a:blipFill>
          <a:ln w="95250" cap="rnd">
            <a:solidFill>
              <a:srgbClr val="00DFB6"/>
            </a:solidFill>
            <a:prstDash val="solid"/>
            <a:round/>
          </a:ln>
        </p:spPr>
        <p:txBody>
          <a:bodyPr/>
          <a:lstStyle/>
          <a:p>
            <a:endParaRPr lang="en-GB"/>
          </a:p>
        </p:txBody>
      </p:sp>
      <p:sp>
        <p:nvSpPr>
          <p:cNvPr id="12" name="Freeform 12"/>
          <p:cNvSpPr/>
          <p:nvPr/>
        </p:nvSpPr>
        <p:spPr>
          <a:xfrm>
            <a:off x="7020603" y="2692614"/>
            <a:ext cx="629237" cy="629237"/>
          </a:xfrm>
          <a:custGeom>
            <a:avLst/>
            <a:gdLst/>
            <a:ahLst/>
            <a:cxnLst/>
            <a:rect l="l" t="t" r="r" b="b"/>
            <a:pathLst>
              <a:path w="629237" h="629237">
                <a:moveTo>
                  <a:pt x="0" y="0"/>
                </a:moveTo>
                <a:lnTo>
                  <a:pt x="629236" y="0"/>
                </a:lnTo>
                <a:lnTo>
                  <a:pt x="629236" y="629237"/>
                </a:lnTo>
                <a:lnTo>
                  <a:pt x="0" y="62923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a:off x="16845828" y="3007232"/>
            <a:ext cx="826944" cy="826944"/>
          </a:xfrm>
          <a:custGeom>
            <a:avLst/>
            <a:gdLst/>
            <a:ahLst/>
            <a:cxnLst/>
            <a:rect l="l" t="t" r="r" b="b"/>
            <a:pathLst>
              <a:path w="826944" h="826944">
                <a:moveTo>
                  <a:pt x="0" y="0"/>
                </a:moveTo>
                <a:lnTo>
                  <a:pt x="826944" y="0"/>
                </a:lnTo>
                <a:lnTo>
                  <a:pt x="826944" y="826944"/>
                </a:lnTo>
                <a:lnTo>
                  <a:pt x="0" y="82694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4" name="Freeform 14"/>
          <p:cNvSpPr/>
          <p:nvPr/>
        </p:nvSpPr>
        <p:spPr>
          <a:xfrm>
            <a:off x="13825972" y="399463"/>
            <a:ext cx="629237" cy="629237"/>
          </a:xfrm>
          <a:custGeom>
            <a:avLst/>
            <a:gdLst/>
            <a:ahLst/>
            <a:cxnLst/>
            <a:rect l="l" t="t" r="r" b="b"/>
            <a:pathLst>
              <a:path w="629237" h="629237">
                <a:moveTo>
                  <a:pt x="0" y="0"/>
                </a:moveTo>
                <a:lnTo>
                  <a:pt x="629236" y="0"/>
                </a:lnTo>
                <a:lnTo>
                  <a:pt x="629236" y="629237"/>
                </a:lnTo>
                <a:lnTo>
                  <a:pt x="0" y="62923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1" name="TextBox 21"/>
          <p:cNvSpPr txBox="1"/>
          <p:nvPr/>
        </p:nvSpPr>
        <p:spPr>
          <a:xfrm>
            <a:off x="8556471" y="2407841"/>
            <a:ext cx="7552490" cy="1494058"/>
          </a:xfrm>
          <a:prstGeom prst="rect">
            <a:avLst/>
          </a:prstGeom>
        </p:spPr>
        <p:txBody>
          <a:bodyPr lIns="0" tIns="0" rIns="0" bIns="0" rtlCol="0" anchor="t">
            <a:spAutoFit/>
          </a:bodyPr>
          <a:lstStyle/>
          <a:p>
            <a:pPr algn="l">
              <a:lnSpc>
                <a:spcPts val="5545"/>
              </a:lnSpc>
            </a:pPr>
            <a:r>
              <a:rPr lang="en-US" sz="7202" b="1">
                <a:solidFill>
                  <a:srgbClr val="449497"/>
                </a:solidFill>
                <a:latin typeface="Signika Bold"/>
                <a:ea typeface="Signika Bold"/>
                <a:cs typeface="Signika Bold"/>
                <a:sym typeface="Signika Bold"/>
              </a:rPr>
              <a:t>Communication Matter?</a:t>
            </a:r>
          </a:p>
        </p:txBody>
      </p:sp>
      <p:sp>
        <p:nvSpPr>
          <p:cNvPr id="22" name="TextBox 22"/>
          <p:cNvSpPr txBox="1"/>
          <p:nvPr/>
        </p:nvSpPr>
        <p:spPr>
          <a:xfrm>
            <a:off x="8382000" y="1301250"/>
            <a:ext cx="8175471" cy="949619"/>
          </a:xfrm>
          <a:prstGeom prst="rect">
            <a:avLst/>
          </a:prstGeom>
        </p:spPr>
        <p:txBody>
          <a:bodyPr wrap="square" lIns="0" tIns="0" rIns="0" bIns="0" rtlCol="0" anchor="t">
            <a:spAutoFit/>
          </a:bodyPr>
          <a:lstStyle/>
          <a:p>
            <a:pPr algn="l">
              <a:lnSpc>
                <a:spcPts val="6646"/>
              </a:lnSpc>
            </a:pPr>
            <a:r>
              <a:rPr lang="en-US" sz="8632" b="1" dirty="0">
                <a:solidFill>
                  <a:srgbClr val="365B6D"/>
                </a:solidFill>
                <a:latin typeface="Signika Bold"/>
                <a:ea typeface="Signika Bold"/>
                <a:cs typeface="Signika Bold"/>
                <a:sym typeface="Signika Bold"/>
              </a:rPr>
              <a:t>Why Does</a:t>
            </a:r>
          </a:p>
        </p:txBody>
      </p:sp>
      <p:sp>
        <p:nvSpPr>
          <p:cNvPr id="23" name="TextBox 23"/>
          <p:cNvSpPr txBox="1"/>
          <p:nvPr/>
        </p:nvSpPr>
        <p:spPr>
          <a:xfrm>
            <a:off x="8382000" y="4307596"/>
            <a:ext cx="8419111" cy="2748125"/>
          </a:xfrm>
          <a:prstGeom prst="rect">
            <a:avLst/>
          </a:prstGeom>
        </p:spPr>
        <p:txBody>
          <a:bodyPr wrap="square" lIns="0" tIns="0" rIns="0" bIns="0" rtlCol="0" anchor="t">
            <a:spAutoFit/>
          </a:bodyPr>
          <a:lstStyle/>
          <a:p>
            <a:pPr algn="l">
              <a:lnSpc>
                <a:spcPts val="3550"/>
              </a:lnSpc>
            </a:pPr>
            <a:r>
              <a:rPr lang="en-US" sz="2554" b="1" dirty="0">
                <a:solidFill>
                  <a:srgbClr val="365B6D"/>
                </a:solidFill>
                <a:latin typeface="DM Sans Bold"/>
                <a:ea typeface="DM Sans Bold"/>
                <a:cs typeface="DM Sans Bold"/>
                <a:sym typeface="DM Sans Bold"/>
              </a:rPr>
              <a:t>Professionals in health and social care often work with people who are vulnerable, anxious, or in distress. Good communication builds trust and helps individuals feel safe enough to be open about their needs. Without it, misunderstandings can occur and the quality of care can suffer.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0"/>
            <a:ext cx="18288000" cy="3760741"/>
            <a:chOff x="0" y="0"/>
            <a:chExt cx="2833290" cy="582637"/>
          </a:xfrm>
        </p:grpSpPr>
        <p:sp>
          <p:nvSpPr>
            <p:cNvPr id="4" name="Freeform 4"/>
            <p:cNvSpPr/>
            <p:nvPr/>
          </p:nvSpPr>
          <p:spPr>
            <a:xfrm>
              <a:off x="0" y="0"/>
              <a:ext cx="2833290" cy="582637"/>
            </a:xfrm>
            <a:custGeom>
              <a:avLst/>
              <a:gdLst/>
              <a:ahLst/>
              <a:cxnLst/>
              <a:rect l="l" t="t" r="r" b="b"/>
              <a:pathLst>
                <a:path w="2833290" h="582637">
                  <a:moveTo>
                    <a:pt x="9737" y="0"/>
                  </a:moveTo>
                  <a:lnTo>
                    <a:pt x="2823553" y="0"/>
                  </a:lnTo>
                  <a:cubicBezTo>
                    <a:pt x="2828931" y="0"/>
                    <a:pt x="2833290" y="4359"/>
                    <a:pt x="2833290" y="9737"/>
                  </a:cubicBezTo>
                  <a:lnTo>
                    <a:pt x="2833290" y="572901"/>
                  </a:lnTo>
                  <a:cubicBezTo>
                    <a:pt x="2833290" y="578278"/>
                    <a:pt x="2828931" y="582637"/>
                    <a:pt x="2823553" y="582637"/>
                  </a:cubicBezTo>
                  <a:lnTo>
                    <a:pt x="9737" y="582637"/>
                  </a:lnTo>
                  <a:cubicBezTo>
                    <a:pt x="4359" y="582637"/>
                    <a:pt x="0" y="578278"/>
                    <a:pt x="0" y="572901"/>
                  </a:cubicBezTo>
                  <a:lnTo>
                    <a:pt x="0" y="9737"/>
                  </a:lnTo>
                  <a:cubicBezTo>
                    <a:pt x="0" y="4359"/>
                    <a:pt x="4359" y="0"/>
                    <a:pt x="9737" y="0"/>
                  </a:cubicBezTo>
                  <a:close/>
                </a:path>
              </a:pathLst>
            </a:custGeom>
            <a:blipFill>
              <a:blip r:embed="rId2"/>
              <a:stretch>
                <a:fillRect t="-90547" b="-133441"/>
              </a:stretch>
            </a:blipFill>
            <a:ln w="95250" cap="rnd">
              <a:solidFill>
                <a:srgbClr val="00DFB6"/>
              </a:solidFill>
              <a:prstDash val="solid"/>
              <a:round/>
            </a:ln>
          </p:spPr>
          <p:txBody>
            <a:bodyPr/>
            <a:lstStyle/>
            <a:p>
              <a:endParaRPr lang="en-GB"/>
            </a:p>
          </p:txBody>
        </p:sp>
      </p:grpSp>
      <p:sp>
        <p:nvSpPr>
          <p:cNvPr id="8" name="Freeform 8"/>
          <p:cNvSpPr/>
          <p:nvPr/>
        </p:nvSpPr>
        <p:spPr>
          <a:xfrm>
            <a:off x="1028700" y="9258300"/>
            <a:ext cx="629237" cy="629237"/>
          </a:xfrm>
          <a:custGeom>
            <a:avLst/>
            <a:gdLst/>
            <a:ahLst/>
            <a:cxnLst/>
            <a:rect l="l" t="t" r="r" b="b"/>
            <a:pathLst>
              <a:path w="629237" h="629237">
                <a:moveTo>
                  <a:pt x="0" y="0"/>
                </a:moveTo>
                <a:lnTo>
                  <a:pt x="629237" y="0"/>
                </a:lnTo>
                <a:lnTo>
                  <a:pt x="629237" y="629237"/>
                </a:lnTo>
                <a:lnTo>
                  <a:pt x="0" y="62923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a:off x="7295825" y="7395004"/>
            <a:ext cx="835170" cy="835170"/>
          </a:xfrm>
          <a:custGeom>
            <a:avLst/>
            <a:gdLst/>
            <a:ahLst/>
            <a:cxnLst/>
            <a:rect l="l" t="t" r="r" b="b"/>
            <a:pathLst>
              <a:path w="835170" h="835170">
                <a:moveTo>
                  <a:pt x="0" y="0"/>
                </a:moveTo>
                <a:lnTo>
                  <a:pt x="835170" y="0"/>
                </a:lnTo>
                <a:lnTo>
                  <a:pt x="835170" y="835170"/>
                </a:lnTo>
                <a:lnTo>
                  <a:pt x="0" y="8351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p:cNvSpPr txBox="1"/>
          <p:nvPr/>
        </p:nvSpPr>
        <p:spPr>
          <a:xfrm>
            <a:off x="1028701" y="5030677"/>
            <a:ext cx="7353300" cy="1497013"/>
          </a:xfrm>
          <a:prstGeom prst="rect">
            <a:avLst/>
          </a:prstGeom>
        </p:spPr>
        <p:txBody>
          <a:bodyPr wrap="square" lIns="0" tIns="0" rIns="0" bIns="0" rtlCol="0" anchor="t">
            <a:spAutoFit/>
          </a:bodyPr>
          <a:lstStyle/>
          <a:p>
            <a:pPr algn="l">
              <a:lnSpc>
                <a:spcPts val="5545"/>
              </a:lnSpc>
            </a:pPr>
            <a:r>
              <a:rPr lang="en-US" sz="7202" b="1" dirty="0">
                <a:solidFill>
                  <a:srgbClr val="449497"/>
                </a:solidFill>
                <a:latin typeface="Signika Bold"/>
                <a:ea typeface="Signika Bold"/>
                <a:cs typeface="Signika Bold"/>
                <a:sym typeface="Signika Bold"/>
              </a:rPr>
              <a:t> A Hospital Setting</a:t>
            </a:r>
          </a:p>
        </p:txBody>
      </p:sp>
      <p:sp>
        <p:nvSpPr>
          <p:cNvPr id="11" name="TextBox 11"/>
          <p:cNvSpPr txBox="1"/>
          <p:nvPr/>
        </p:nvSpPr>
        <p:spPr>
          <a:xfrm>
            <a:off x="703807" y="4008391"/>
            <a:ext cx="8375958" cy="774636"/>
          </a:xfrm>
          <a:prstGeom prst="rect">
            <a:avLst/>
          </a:prstGeom>
        </p:spPr>
        <p:txBody>
          <a:bodyPr wrap="square" lIns="0" tIns="0" rIns="0" bIns="0" rtlCol="0" anchor="t">
            <a:spAutoFit/>
          </a:bodyPr>
          <a:lstStyle/>
          <a:p>
            <a:pPr algn="l">
              <a:lnSpc>
                <a:spcPts val="5389"/>
              </a:lnSpc>
            </a:pPr>
            <a:r>
              <a:rPr lang="en-US" sz="6999" b="1" dirty="0">
                <a:solidFill>
                  <a:srgbClr val="365B6D"/>
                </a:solidFill>
                <a:latin typeface="Signika Bold"/>
                <a:ea typeface="Signika Bold"/>
                <a:cs typeface="Signika Bold"/>
                <a:sym typeface="Signika Bold"/>
              </a:rPr>
              <a:t>Practical Example</a:t>
            </a:r>
          </a:p>
        </p:txBody>
      </p:sp>
      <p:sp>
        <p:nvSpPr>
          <p:cNvPr id="24" name="TextBox 24"/>
          <p:cNvSpPr txBox="1"/>
          <p:nvPr/>
        </p:nvSpPr>
        <p:spPr>
          <a:xfrm>
            <a:off x="9626962" y="4442499"/>
            <a:ext cx="7599852" cy="433659"/>
          </a:xfrm>
          <a:prstGeom prst="rect">
            <a:avLst/>
          </a:prstGeom>
        </p:spPr>
        <p:txBody>
          <a:bodyPr lIns="0" tIns="0" rIns="0" bIns="0" rtlCol="0" anchor="t">
            <a:spAutoFit/>
          </a:bodyPr>
          <a:lstStyle/>
          <a:p>
            <a:pPr algn="l">
              <a:lnSpc>
                <a:spcPts val="3550"/>
              </a:lnSpc>
            </a:pPr>
            <a:r>
              <a:rPr lang="en-US" sz="2554" b="1">
                <a:solidFill>
                  <a:srgbClr val="365B6D"/>
                </a:solidFill>
                <a:latin typeface="DM Sans Bold"/>
                <a:ea typeface="DM Sans Bold"/>
                <a:cs typeface="DM Sans Bold"/>
                <a:sym typeface="DM Sans Bold"/>
              </a:rPr>
              <a:t>Speaking slowly and using simple language</a:t>
            </a:r>
          </a:p>
        </p:txBody>
      </p:sp>
      <p:sp>
        <p:nvSpPr>
          <p:cNvPr id="25" name="TextBox 25"/>
          <p:cNvSpPr txBox="1"/>
          <p:nvPr/>
        </p:nvSpPr>
        <p:spPr>
          <a:xfrm>
            <a:off x="9271395" y="5801165"/>
            <a:ext cx="7599852" cy="433659"/>
          </a:xfrm>
          <a:prstGeom prst="rect">
            <a:avLst/>
          </a:prstGeom>
        </p:spPr>
        <p:txBody>
          <a:bodyPr lIns="0" tIns="0" rIns="0" bIns="0" rtlCol="0" anchor="t">
            <a:spAutoFit/>
          </a:bodyPr>
          <a:lstStyle/>
          <a:p>
            <a:pPr algn="l">
              <a:lnSpc>
                <a:spcPts val="3550"/>
              </a:lnSpc>
            </a:pPr>
            <a:r>
              <a:rPr lang="en-US" sz="2554" b="1">
                <a:solidFill>
                  <a:srgbClr val="365B6D"/>
                </a:solidFill>
                <a:latin typeface="DM Sans Bold"/>
                <a:ea typeface="DM Sans Bold"/>
                <a:cs typeface="DM Sans Bold"/>
                <a:sym typeface="DM Sans Bold"/>
              </a:rPr>
              <a:t>Pausing regularly to check for understanding</a:t>
            </a:r>
          </a:p>
        </p:txBody>
      </p:sp>
      <p:sp>
        <p:nvSpPr>
          <p:cNvPr id="26" name="TextBox 26"/>
          <p:cNvSpPr txBox="1"/>
          <p:nvPr/>
        </p:nvSpPr>
        <p:spPr>
          <a:xfrm>
            <a:off x="9271395" y="8619854"/>
            <a:ext cx="7599852" cy="881334"/>
          </a:xfrm>
          <a:prstGeom prst="rect">
            <a:avLst/>
          </a:prstGeom>
        </p:spPr>
        <p:txBody>
          <a:bodyPr lIns="0" tIns="0" rIns="0" bIns="0" rtlCol="0" anchor="t">
            <a:spAutoFit/>
          </a:bodyPr>
          <a:lstStyle/>
          <a:p>
            <a:pPr algn="l">
              <a:lnSpc>
                <a:spcPts val="3550"/>
              </a:lnSpc>
            </a:pPr>
            <a:r>
              <a:rPr lang="en-US" sz="2554" b="1" dirty="0">
                <a:solidFill>
                  <a:srgbClr val="365B6D"/>
                </a:solidFill>
                <a:latin typeface="DM Sans Bold"/>
                <a:ea typeface="DM Sans Bold"/>
                <a:cs typeface="DM Sans Bold"/>
                <a:sym typeface="DM Sans Bold"/>
              </a:rPr>
              <a:t>Arranging an interpreter so the patient can ask questions in their own language</a:t>
            </a:r>
          </a:p>
        </p:txBody>
      </p:sp>
      <p:sp>
        <p:nvSpPr>
          <p:cNvPr id="27" name="TextBox 27"/>
          <p:cNvSpPr txBox="1"/>
          <p:nvPr/>
        </p:nvSpPr>
        <p:spPr>
          <a:xfrm>
            <a:off x="1332371" y="6483580"/>
            <a:ext cx="5659782" cy="1329009"/>
          </a:xfrm>
          <a:prstGeom prst="rect">
            <a:avLst/>
          </a:prstGeom>
        </p:spPr>
        <p:txBody>
          <a:bodyPr lIns="0" tIns="0" rIns="0" bIns="0" rtlCol="0" anchor="t">
            <a:spAutoFit/>
          </a:bodyPr>
          <a:lstStyle/>
          <a:p>
            <a:pPr algn="l">
              <a:lnSpc>
                <a:spcPts val="3550"/>
              </a:lnSpc>
            </a:pPr>
            <a:r>
              <a:rPr lang="en-US" sz="2554" b="1" dirty="0">
                <a:solidFill>
                  <a:srgbClr val="365B6D"/>
                </a:solidFill>
                <a:latin typeface="DM Sans Bold"/>
                <a:ea typeface="DM Sans Bold"/>
                <a:cs typeface="DM Sans Bold"/>
                <a:sym typeface="DM Sans Bold"/>
              </a:rPr>
              <a:t>A newly admitted patient is anxious and has limited English. The nurse responds by:</a:t>
            </a:r>
          </a:p>
        </p:txBody>
      </p:sp>
      <p:sp>
        <p:nvSpPr>
          <p:cNvPr id="31" name="TextBox 31"/>
          <p:cNvSpPr txBox="1"/>
          <p:nvPr/>
        </p:nvSpPr>
        <p:spPr>
          <a:xfrm>
            <a:off x="9238909" y="7124272"/>
            <a:ext cx="7599852" cy="439800"/>
          </a:xfrm>
          <a:prstGeom prst="rect">
            <a:avLst/>
          </a:prstGeom>
        </p:spPr>
        <p:txBody>
          <a:bodyPr lIns="0" tIns="0" rIns="0" bIns="0" rtlCol="0" anchor="t">
            <a:spAutoFit/>
          </a:bodyPr>
          <a:lstStyle/>
          <a:p>
            <a:pPr algn="l">
              <a:lnSpc>
                <a:spcPts val="3550"/>
              </a:lnSpc>
            </a:pPr>
            <a:r>
              <a:rPr lang="en-US" sz="2554" b="1" dirty="0">
                <a:solidFill>
                  <a:srgbClr val="365B6D"/>
                </a:solidFill>
                <a:latin typeface="DM Sans Bold"/>
                <a:ea typeface="DM Sans Bold"/>
                <a:cs typeface="DM Sans Bold"/>
                <a:sym typeface="DM Sans Bold"/>
              </a:rPr>
              <a:t>Using open, calm body language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11DAB7">
                <a:alpha val="24000"/>
              </a:srgbClr>
            </a:gs>
            <a:gs pos="100000">
              <a:srgbClr val="087C8D">
                <a:alpha val="37000"/>
              </a:srgbClr>
            </a:gs>
          </a:gsLst>
          <a:lin ang="0"/>
        </a:gradFill>
        <a:effectLst/>
      </p:bgPr>
    </p:bg>
    <p:spTree>
      <p:nvGrpSpPr>
        <p:cNvPr id="1" name=""/>
        <p:cNvGrpSpPr/>
        <p:nvPr/>
      </p:nvGrpSpPr>
      <p:grpSpPr>
        <a:xfrm>
          <a:off x="0" y="0"/>
          <a:ext cx="0" cy="0"/>
          <a:chOff x="0" y="0"/>
          <a:chExt cx="0" cy="0"/>
        </a:xfrm>
      </p:grpSpPr>
      <p:sp>
        <p:nvSpPr>
          <p:cNvPr id="5" name="Freeform 5"/>
          <p:cNvSpPr/>
          <p:nvPr/>
        </p:nvSpPr>
        <p:spPr>
          <a:xfrm>
            <a:off x="292157" y="9258300"/>
            <a:ext cx="736543" cy="736543"/>
          </a:xfrm>
          <a:custGeom>
            <a:avLst/>
            <a:gdLst/>
            <a:ahLst/>
            <a:cxnLst/>
            <a:rect l="l" t="t" r="r" b="b"/>
            <a:pathLst>
              <a:path w="736543" h="736543">
                <a:moveTo>
                  <a:pt x="0" y="0"/>
                </a:moveTo>
                <a:lnTo>
                  <a:pt x="736543" y="0"/>
                </a:lnTo>
                <a:lnTo>
                  <a:pt x="736543" y="736543"/>
                </a:lnTo>
                <a:lnTo>
                  <a:pt x="0" y="73654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9341841" y="852437"/>
            <a:ext cx="704930" cy="704930"/>
          </a:xfrm>
          <a:custGeom>
            <a:avLst/>
            <a:gdLst/>
            <a:ahLst/>
            <a:cxnLst/>
            <a:rect l="l" t="t" r="r" b="b"/>
            <a:pathLst>
              <a:path w="704930" h="704930">
                <a:moveTo>
                  <a:pt x="0" y="0"/>
                </a:moveTo>
                <a:lnTo>
                  <a:pt x="704929" y="0"/>
                </a:lnTo>
                <a:lnTo>
                  <a:pt x="704929" y="704930"/>
                </a:lnTo>
                <a:lnTo>
                  <a:pt x="0" y="70493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7" name="Group 7"/>
          <p:cNvGrpSpPr/>
          <p:nvPr/>
        </p:nvGrpSpPr>
        <p:grpSpPr>
          <a:xfrm>
            <a:off x="9694306" y="2005042"/>
            <a:ext cx="6919730" cy="3209634"/>
            <a:chOff x="0" y="0"/>
            <a:chExt cx="1822480" cy="845336"/>
          </a:xfrm>
        </p:grpSpPr>
        <p:sp>
          <p:nvSpPr>
            <p:cNvPr id="8" name="Freeform 8"/>
            <p:cNvSpPr/>
            <p:nvPr/>
          </p:nvSpPr>
          <p:spPr>
            <a:xfrm>
              <a:off x="0" y="0"/>
              <a:ext cx="1822480" cy="845336"/>
            </a:xfrm>
            <a:custGeom>
              <a:avLst/>
              <a:gdLst/>
              <a:ahLst/>
              <a:cxnLst/>
              <a:rect l="l" t="t" r="r" b="b"/>
              <a:pathLst>
                <a:path w="1822480" h="845336">
                  <a:moveTo>
                    <a:pt x="41396" y="0"/>
                  </a:moveTo>
                  <a:lnTo>
                    <a:pt x="1781084" y="0"/>
                  </a:lnTo>
                  <a:cubicBezTo>
                    <a:pt x="1803947" y="0"/>
                    <a:pt x="1822480" y="18534"/>
                    <a:pt x="1822480" y="41396"/>
                  </a:cubicBezTo>
                  <a:lnTo>
                    <a:pt x="1822480" y="803939"/>
                  </a:lnTo>
                  <a:cubicBezTo>
                    <a:pt x="1822480" y="826802"/>
                    <a:pt x="1803947" y="845336"/>
                    <a:pt x="1781084" y="845336"/>
                  </a:cubicBezTo>
                  <a:lnTo>
                    <a:pt x="41396" y="845336"/>
                  </a:lnTo>
                  <a:cubicBezTo>
                    <a:pt x="18534" y="845336"/>
                    <a:pt x="0" y="826802"/>
                    <a:pt x="0" y="803939"/>
                  </a:cubicBezTo>
                  <a:lnTo>
                    <a:pt x="0" y="41396"/>
                  </a:lnTo>
                  <a:cubicBezTo>
                    <a:pt x="0" y="18534"/>
                    <a:pt x="18534" y="0"/>
                    <a:pt x="41396" y="0"/>
                  </a:cubicBezTo>
                  <a:close/>
                </a:path>
              </a:pathLst>
            </a:custGeom>
            <a:solidFill>
              <a:srgbClr val="FFFFFF">
                <a:alpha val="86667"/>
              </a:srgbClr>
            </a:solidFill>
          </p:spPr>
          <p:txBody>
            <a:bodyPr/>
            <a:lstStyle/>
            <a:p>
              <a:endParaRPr lang="en-GB"/>
            </a:p>
          </p:txBody>
        </p:sp>
        <p:sp>
          <p:nvSpPr>
            <p:cNvPr id="9" name="TextBox 9"/>
            <p:cNvSpPr txBox="1"/>
            <p:nvPr/>
          </p:nvSpPr>
          <p:spPr>
            <a:xfrm>
              <a:off x="0" y="76200"/>
              <a:ext cx="1822480" cy="769136"/>
            </a:xfrm>
            <a:prstGeom prst="rect">
              <a:avLst/>
            </a:prstGeom>
          </p:spPr>
          <p:txBody>
            <a:bodyPr lIns="50800" tIns="50800" rIns="50800" bIns="50800" rtlCol="0" anchor="ctr"/>
            <a:lstStyle/>
            <a:p>
              <a:pPr algn="ctr">
                <a:lnSpc>
                  <a:spcPts val="1737"/>
                </a:lnSpc>
              </a:pPr>
              <a:endParaRPr/>
            </a:p>
          </p:txBody>
        </p:sp>
      </p:grpSp>
      <p:grpSp>
        <p:nvGrpSpPr>
          <p:cNvPr id="10" name="Group 10"/>
          <p:cNvGrpSpPr/>
          <p:nvPr/>
        </p:nvGrpSpPr>
        <p:grpSpPr>
          <a:xfrm>
            <a:off x="1028700" y="4172741"/>
            <a:ext cx="8115300" cy="4424208"/>
            <a:chOff x="0" y="0"/>
            <a:chExt cx="2137363" cy="1165223"/>
          </a:xfrm>
        </p:grpSpPr>
        <p:sp>
          <p:nvSpPr>
            <p:cNvPr id="11" name="Freeform 11"/>
            <p:cNvSpPr/>
            <p:nvPr/>
          </p:nvSpPr>
          <p:spPr>
            <a:xfrm>
              <a:off x="0" y="0"/>
              <a:ext cx="2137363" cy="1165223"/>
            </a:xfrm>
            <a:custGeom>
              <a:avLst/>
              <a:gdLst/>
              <a:ahLst/>
              <a:cxnLst/>
              <a:rect l="l" t="t" r="r" b="b"/>
              <a:pathLst>
                <a:path w="2137363" h="1165223">
                  <a:moveTo>
                    <a:pt x="35298" y="0"/>
                  </a:moveTo>
                  <a:lnTo>
                    <a:pt x="2102065" y="0"/>
                  </a:lnTo>
                  <a:cubicBezTo>
                    <a:pt x="2111427" y="0"/>
                    <a:pt x="2120405" y="3719"/>
                    <a:pt x="2127024" y="10338"/>
                  </a:cubicBezTo>
                  <a:cubicBezTo>
                    <a:pt x="2133644" y="16958"/>
                    <a:pt x="2137363" y="25936"/>
                    <a:pt x="2137363" y="35298"/>
                  </a:cubicBezTo>
                  <a:lnTo>
                    <a:pt x="2137363" y="1129926"/>
                  </a:lnTo>
                  <a:cubicBezTo>
                    <a:pt x="2137363" y="1139287"/>
                    <a:pt x="2133644" y="1148265"/>
                    <a:pt x="2127024" y="1154885"/>
                  </a:cubicBezTo>
                  <a:cubicBezTo>
                    <a:pt x="2120405" y="1161504"/>
                    <a:pt x="2111427" y="1165223"/>
                    <a:pt x="2102065" y="1165223"/>
                  </a:cubicBezTo>
                  <a:lnTo>
                    <a:pt x="35298" y="1165223"/>
                  </a:lnTo>
                  <a:cubicBezTo>
                    <a:pt x="25936" y="1165223"/>
                    <a:pt x="16958" y="1161504"/>
                    <a:pt x="10338" y="1154885"/>
                  </a:cubicBezTo>
                  <a:cubicBezTo>
                    <a:pt x="3719" y="1148265"/>
                    <a:pt x="0" y="1139287"/>
                    <a:pt x="0" y="1129926"/>
                  </a:cubicBezTo>
                  <a:lnTo>
                    <a:pt x="0" y="35298"/>
                  </a:lnTo>
                  <a:cubicBezTo>
                    <a:pt x="0" y="25936"/>
                    <a:pt x="3719" y="16958"/>
                    <a:pt x="10338" y="10338"/>
                  </a:cubicBezTo>
                  <a:cubicBezTo>
                    <a:pt x="16958" y="3719"/>
                    <a:pt x="25936" y="0"/>
                    <a:pt x="35298" y="0"/>
                  </a:cubicBezTo>
                  <a:close/>
                </a:path>
              </a:pathLst>
            </a:custGeom>
            <a:solidFill>
              <a:srgbClr val="EBF0F9">
                <a:alpha val="45882"/>
              </a:srgbClr>
            </a:solidFill>
            <a:ln w="38100" cap="rnd">
              <a:solidFill>
                <a:srgbClr val="000000">
                  <a:alpha val="45882"/>
                </a:srgbClr>
              </a:solidFill>
              <a:prstDash val="solid"/>
              <a:round/>
            </a:ln>
          </p:spPr>
          <p:txBody>
            <a:bodyPr/>
            <a:lstStyle/>
            <a:p>
              <a:endParaRPr lang="en-GB"/>
            </a:p>
          </p:txBody>
        </p:sp>
        <p:sp>
          <p:nvSpPr>
            <p:cNvPr id="12" name="TextBox 12"/>
            <p:cNvSpPr txBox="1"/>
            <p:nvPr/>
          </p:nvSpPr>
          <p:spPr>
            <a:xfrm>
              <a:off x="0" y="76200"/>
              <a:ext cx="2137363" cy="1089023"/>
            </a:xfrm>
            <a:prstGeom prst="rect">
              <a:avLst/>
            </a:prstGeom>
          </p:spPr>
          <p:txBody>
            <a:bodyPr lIns="50800" tIns="50800" rIns="50800" bIns="50800" rtlCol="0" anchor="ctr"/>
            <a:lstStyle/>
            <a:p>
              <a:pPr algn="ctr">
                <a:lnSpc>
                  <a:spcPts val="1737"/>
                </a:lnSpc>
              </a:pPr>
              <a:endParaRPr/>
            </a:p>
          </p:txBody>
        </p:sp>
      </p:grpSp>
      <p:grpSp>
        <p:nvGrpSpPr>
          <p:cNvPr id="13" name="Group 13"/>
          <p:cNvGrpSpPr/>
          <p:nvPr/>
        </p:nvGrpSpPr>
        <p:grpSpPr>
          <a:xfrm>
            <a:off x="9694306" y="5665066"/>
            <a:ext cx="6919730" cy="3209634"/>
            <a:chOff x="0" y="0"/>
            <a:chExt cx="1822480" cy="845336"/>
          </a:xfrm>
        </p:grpSpPr>
        <p:sp>
          <p:nvSpPr>
            <p:cNvPr id="14" name="Freeform 14"/>
            <p:cNvSpPr/>
            <p:nvPr/>
          </p:nvSpPr>
          <p:spPr>
            <a:xfrm>
              <a:off x="0" y="0"/>
              <a:ext cx="1822480" cy="845336"/>
            </a:xfrm>
            <a:custGeom>
              <a:avLst/>
              <a:gdLst/>
              <a:ahLst/>
              <a:cxnLst/>
              <a:rect l="l" t="t" r="r" b="b"/>
              <a:pathLst>
                <a:path w="1822480" h="845336">
                  <a:moveTo>
                    <a:pt x="41396" y="0"/>
                  </a:moveTo>
                  <a:lnTo>
                    <a:pt x="1781084" y="0"/>
                  </a:lnTo>
                  <a:cubicBezTo>
                    <a:pt x="1803947" y="0"/>
                    <a:pt x="1822480" y="18534"/>
                    <a:pt x="1822480" y="41396"/>
                  </a:cubicBezTo>
                  <a:lnTo>
                    <a:pt x="1822480" y="803939"/>
                  </a:lnTo>
                  <a:cubicBezTo>
                    <a:pt x="1822480" y="826802"/>
                    <a:pt x="1803947" y="845336"/>
                    <a:pt x="1781084" y="845336"/>
                  </a:cubicBezTo>
                  <a:lnTo>
                    <a:pt x="41396" y="845336"/>
                  </a:lnTo>
                  <a:cubicBezTo>
                    <a:pt x="18534" y="845336"/>
                    <a:pt x="0" y="826802"/>
                    <a:pt x="0" y="803939"/>
                  </a:cubicBezTo>
                  <a:lnTo>
                    <a:pt x="0" y="41396"/>
                  </a:lnTo>
                  <a:cubicBezTo>
                    <a:pt x="0" y="18534"/>
                    <a:pt x="18534" y="0"/>
                    <a:pt x="41396" y="0"/>
                  </a:cubicBezTo>
                  <a:close/>
                </a:path>
              </a:pathLst>
            </a:custGeom>
            <a:solidFill>
              <a:srgbClr val="FFFFFF">
                <a:alpha val="86667"/>
              </a:srgbClr>
            </a:solidFill>
          </p:spPr>
          <p:txBody>
            <a:bodyPr/>
            <a:lstStyle/>
            <a:p>
              <a:endParaRPr lang="en-GB"/>
            </a:p>
          </p:txBody>
        </p:sp>
        <p:sp>
          <p:nvSpPr>
            <p:cNvPr id="15" name="TextBox 15"/>
            <p:cNvSpPr txBox="1"/>
            <p:nvPr/>
          </p:nvSpPr>
          <p:spPr>
            <a:xfrm>
              <a:off x="0" y="76200"/>
              <a:ext cx="1822480" cy="769136"/>
            </a:xfrm>
            <a:prstGeom prst="rect">
              <a:avLst/>
            </a:prstGeom>
          </p:spPr>
          <p:txBody>
            <a:bodyPr lIns="50800" tIns="50800" rIns="50800" bIns="50800" rtlCol="0" anchor="ctr"/>
            <a:lstStyle/>
            <a:p>
              <a:pPr algn="ctr">
                <a:lnSpc>
                  <a:spcPts val="1737"/>
                </a:lnSpc>
              </a:pPr>
              <a:endParaRPr/>
            </a:p>
          </p:txBody>
        </p:sp>
      </p:grpSp>
      <p:grpSp>
        <p:nvGrpSpPr>
          <p:cNvPr id="16" name="Group 16"/>
          <p:cNvGrpSpPr/>
          <p:nvPr/>
        </p:nvGrpSpPr>
        <p:grpSpPr>
          <a:xfrm>
            <a:off x="9982094" y="5892008"/>
            <a:ext cx="6344153" cy="2704940"/>
            <a:chOff x="0" y="0"/>
            <a:chExt cx="2352812" cy="1003163"/>
          </a:xfrm>
        </p:grpSpPr>
        <p:sp>
          <p:nvSpPr>
            <p:cNvPr id="17" name="Freeform 17"/>
            <p:cNvSpPr/>
            <p:nvPr/>
          </p:nvSpPr>
          <p:spPr>
            <a:xfrm flipH="1">
              <a:off x="0" y="0"/>
              <a:ext cx="2352812" cy="1003163"/>
            </a:xfrm>
            <a:custGeom>
              <a:avLst/>
              <a:gdLst/>
              <a:ahLst/>
              <a:cxnLst/>
              <a:rect l="l" t="t" r="r" b="b"/>
              <a:pathLst>
                <a:path w="2352812" h="1003163">
                  <a:moveTo>
                    <a:pt x="2334507" y="0"/>
                  </a:moveTo>
                  <a:lnTo>
                    <a:pt x="18305" y="0"/>
                  </a:lnTo>
                  <a:cubicBezTo>
                    <a:pt x="8195" y="0"/>
                    <a:pt x="0" y="8195"/>
                    <a:pt x="0" y="18305"/>
                  </a:cubicBezTo>
                  <a:lnTo>
                    <a:pt x="0" y="984858"/>
                  </a:lnTo>
                  <a:cubicBezTo>
                    <a:pt x="0" y="989712"/>
                    <a:pt x="1929" y="994368"/>
                    <a:pt x="5361" y="997801"/>
                  </a:cubicBezTo>
                  <a:cubicBezTo>
                    <a:pt x="8794" y="1001234"/>
                    <a:pt x="13450" y="1003163"/>
                    <a:pt x="18305" y="1003163"/>
                  </a:cubicBezTo>
                  <a:lnTo>
                    <a:pt x="2334507" y="1003163"/>
                  </a:lnTo>
                  <a:cubicBezTo>
                    <a:pt x="2339362" y="1003163"/>
                    <a:pt x="2344018" y="1001234"/>
                    <a:pt x="2347451" y="997801"/>
                  </a:cubicBezTo>
                  <a:cubicBezTo>
                    <a:pt x="2350883" y="994368"/>
                    <a:pt x="2352812" y="989712"/>
                    <a:pt x="2352812" y="984858"/>
                  </a:cubicBezTo>
                  <a:lnTo>
                    <a:pt x="2352812" y="18305"/>
                  </a:lnTo>
                  <a:cubicBezTo>
                    <a:pt x="2352812" y="13450"/>
                    <a:pt x="2350883" y="8794"/>
                    <a:pt x="2347451" y="5361"/>
                  </a:cubicBezTo>
                  <a:cubicBezTo>
                    <a:pt x="2344018" y="1929"/>
                    <a:pt x="2339362" y="0"/>
                    <a:pt x="2334507" y="0"/>
                  </a:cubicBezTo>
                  <a:close/>
                </a:path>
              </a:pathLst>
            </a:custGeom>
            <a:blipFill>
              <a:blip r:embed="rId4"/>
              <a:stretch>
                <a:fillRect t="-28130" b="-28130"/>
              </a:stretch>
            </a:blipFill>
          </p:spPr>
          <p:txBody>
            <a:bodyPr/>
            <a:lstStyle/>
            <a:p>
              <a:endParaRPr lang="en-GB"/>
            </a:p>
          </p:txBody>
        </p:sp>
      </p:grpSp>
      <p:sp>
        <p:nvSpPr>
          <p:cNvPr id="19" name="Freeform 19"/>
          <p:cNvSpPr/>
          <p:nvPr/>
        </p:nvSpPr>
        <p:spPr>
          <a:xfrm>
            <a:off x="9945043" y="2301910"/>
            <a:ext cx="6344153" cy="2704940"/>
          </a:xfrm>
          <a:custGeom>
            <a:avLst/>
            <a:gdLst/>
            <a:ahLst/>
            <a:cxnLst/>
            <a:rect l="l" t="t" r="r" b="b"/>
            <a:pathLst>
              <a:path w="2352812" h="1003163">
                <a:moveTo>
                  <a:pt x="18305" y="0"/>
                </a:moveTo>
                <a:lnTo>
                  <a:pt x="2334507" y="0"/>
                </a:lnTo>
                <a:cubicBezTo>
                  <a:pt x="2344617" y="0"/>
                  <a:pt x="2352812" y="8195"/>
                  <a:pt x="2352812" y="18305"/>
                </a:cubicBezTo>
                <a:lnTo>
                  <a:pt x="2352812" y="984858"/>
                </a:lnTo>
                <a:cubicBezTo>
                  <a:pt x="2352812" y="989712"/>
                  <a:pt x="2350883" y="994368"/>
                  <a:pt x="2347451" y="997801"/>
                </a:cubicBezTo>
                <a:cubicBezTo>
                  <a:pt x="2344018" y="1001234"/>
                  <a:pt x="2339362" y="1003163"/>
                  <a:pt x="2334507" y="1003163"/>
                </a:cubicBezTo>
                <a:lnTo>
                  <a:pt x="18305" y="1003163"/>
                </a:lnTo>
                <a:cubicBezTo>
                  <a:pt x="13450" y="1003163"/>
                  <a:pt x="8794" y="1001234"/>
                  <a:pt x="5361" y="997801"/>
                </a:cubicBezTo>
                <a:cubicBezTo>
                  <a:pt x="1929" y="994368"/>
                  <a:pt x="0" y="989712"/>
                  <a:pt x="0" y="984858"/>
                </a:cubicBezTo>
                <a:lnTo>
                  <a:pt x="0" y="18305"/>
                </a:lnTo>
                <a:cubicBezTo>
                  <a:pt x="0" y="13450"/>
                  <a:pt x="1929" y="8794"/>
                  <a:pt x="5361" y="5361"/>
                </a:cubicBezTo>
                <a:cubicBezTo>
                  <a:pt x="8794" y="1929"/>
                  <a:pt x="13450" y="0"/>
                  <a:pt x="18305" y="0"/>
                </a:cubicBezTo>
                <a:close/>
              </a:path>
            </a:pathLst>
          </a:custGeom>
          <a:blipFill>
            <a:blip r:embed="rId5"/>
            <a:stretch>
              <a:fillRect t="-27984" b="-27984"/>
            </a:stretch>
          </a:blipFill>
        </p:spPr>
        <p:txBody>
          <a:bodyPr/>
          <a:lstStyle/>
          <a:p>
            <a:endParaRPr lang="en-GB"/>
          </a:p>
        </p:txBody>
      </p:sp>
      <p:sp>
        <p:nvSpPr>
          <p:cNvPr id="23" name="TextBox 23"/>
          <p:cNvSpPr txBox="1"/>
          <p:nvPr/>
        </p:nvSpPr>
        <p:spPr>
          <a:xfrm>
            <a:off x="1460244" y="4462063"/>
            <a:ext cx="7683756" cy="3209789"/>
          </a:xfrm>
          <a:prstGeom prst="rect">
            <a:avLst/>
          </a:prstGeom>
        </p:spPr>
        <p:txBody>
          <a:bodyPr wrap="square" lIns="0" tIns="0" rIns="0" bIns="0" rtlCol="0" anchor="t">
            <a:spAutoFit/>
          </a:bodyPr>
          <a:lstStyle/>
          <a:p>
            <a:pPr algn="l">
              <a:lnSpc>
                <a:spcPts val="3550"/>
              </a:lnSpc>
            </a:pPr>
            <a:r>
              <a:rPr lang="en-US" sz="2400" b="1" dirty="0">
                <a:solidFill>
                  <a:srgbClr val="365B6D"/>
                </a:solidFill>
                <a:latin typeface="DM Sans Bold"/>
                <a:ea typeface="DM Sans Bold"/>
                <a:cs typeface="DM Sans Bold"/>
                <a:sym typeface="DM Sans Bold"/>
              </a:rPr>
              <a:t>Health and social care relies on professionals working together. Clear communication ensures information is passed on accurately and no one falls through the cracks. It also plays a key role in safeguarding, as professionals must be able to recognise warning signs and raise concerns with colleagues clearly and promptly</a:t>
            </a:r>
            <a:r>
              <a:rPr lang="en-US" sz="2554" b="1" dirty="0">
                <a:solidFill>
                  <a:srgbClr val="365B6D"/>
                </a:solidFill>
                <a:latin typeface="DM Sans Bold"/>
                <a:ea typeface="DM Sans Bold"/>
                <a:cs typeface="DM Sans Bold"/>
                <a:sym typeface="DM Sans Bold"/>
              </a:rPr>
              <a:t>.</a:t>
            </a:r>
          </a:p>
        </p:txBody>
      </p:sp>
      <p:sp>
        <p:nvSpPr>
          <p:cNvPr id="24" name="TextBox 24"/>
          <p:cNvSpPr txBox="1"/>
          <p:nvPr/>
        </p:nvSpPr>
        <p:spPr>
          <a:xfrm>
            <a:off x="1028700" y="2300317"/>
            <a:ext cx="7245368" cy="1494058"/>
          </a:xfrm>
          <a:prstGeom prst="rect">
            <a:avLst/>
          </a:prstGeom>
        </p:spPr>
        <p:txBody>
          <a:bodyPr lIns="0" tIns="0" rIns="0" bIns="0" rtlCol="0" anchor="t">
            <a:spAutoFit/>
          </a:bodyPr>
          <a:lstStyle/>
          <a:p>
            <a:pPr algn="l">
              <a:lnSpc>
                <a:spcPts val="5545"/>
              </a:lnSpc>
            </a:pPr>
            <a:r>
              <a:rPr lang="en-US" sz="7202" b="1">
                <a:solidFill>
                  <a:srgbClr val="449497"/>
                </a:solidFill>
                <a:latin typeface="Signika Bold"/>
                <a:ea typeface="Signika Bold"/>
                <a:cs typeface="Signika Bold"/>
                <a:sym typeface="Signika Bold"/>
              </a:rPr>
              <a:t>Teamwork and Safeguarding</a:t>
            </a:r>
          </a:p>
        </p:txBody>
      </p:sp>
      <p:sp>
        <p:nvSpPr>
          <p:cNvPr id="25" name="TextBox 25"/>
          <p:cNvSpPr txBox="1"/>
          <p:nvPr/>
        </p:nvSpPr>
        <p:spPr>
          <a:xfrm>
            <a:off x="1028700" y="1538277"/>
            <a:ext cx="8313141" cy="869568"/>
          </a:xfrm>
          <a:prstGeom prst="rect">
            <a:avLst/>
          </a:prstGeom>
        </p:spPr>
        <p:txBody>
          <a:bodyPr lIns="0" tIns="0" rIns="0" bIns="0" rtlCol="0" anchor="t">
            <a:spAutoFit/>
          </a:bodyPr>
          <a:lstStyle/>
          <a:p>
            <a:pPr algn="l">
              <a:lnSpc>
                <a:spcPts val="6082"/>
              </a:lnSpc>
            </a:pPr>
            <a:r>
              <a:rPr lang="en-US" sz="7899" b="1">
                <a:solidFill>
                  <a:srgbClr val="365B6D"/>
                </a:solidFill>
                <a:latin typeface="Signika Bold"/>
                <a:ea typeface="Signika Bold"/>
                <a:cs typeface="Signika Bold"/>
                <a:sym typeface="Signika Bold"/>
              </a:rPr>
              <a:t>Communication in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624091" y="-1012924"/>
            <a:ext cx="6432309" cy="12312847"/>
            <a:chOff x="0" y="0"/>
            <a:chExt cx="3571341" cy="6836328"/>
          </a:xfrm>
        </p:grpSpPr>
        <p:sp>
          <p:nvSpPr>
            <p:cNvPr id="5" name="Freeform 5"/>
            <p:cNvSpPr/>
            <p:nvPr/>
          </p:nvSpPr>
          <p:spPr>
            <a:xfrm>
              <a:off x="0" y="0"/>
              <a:ext cx="3571341" cy="6836328"/>
            </a:xfrm>
            <a:custGeom>
              <a:avLst/>
              <a:gdLst/>
              <a:ahLst/>
              <a:cxnLst/>
              <a:rect l="l" t="t" r="r" b="b"/>
              <a:pathLst>
                <a:path w="3571341" h="6836328">
                  <a:moveTo>
                    <a:pt x="3571341" y="3418164"/>
                  </a:moveTo>
                  <a:cubicBezTo>
                    <a:pt x="3571341" y="5305961"/>
                    <a:pt x="1972395" y="6836328"/>
                    <a:pt x="0" y="6836328"/>
                  </a:cubicBezTo>
                  <a:lnTo>
                    <a:pt x="0" y="0"/>
                  </a:lnTo>
                  <a:cubicBezTo>
                    <a:pt x="1972395" y="0"/>
                    <a:pt x="3571341" y="1530367"/>
                    <a:pt x="3571341" y="3418164"/>
                  </a:cubicBezTo>
                  <a:close/>
                </a:path>
              </a:pathLst>
            </a:custGeom>
            <a:blipFill>
              <a:blip r:embed="rId2"/>
              <a:stretch>
                <a:fillRect l="-42494" r="-144817"/>
              </a:stretch>
            </a:blipFill>
            <a:ln w="285750" cap="sq">
              <a:solidFill>
                <a:srgbClr val="FFFFFF"/>
              </a:solidFill>
              <a:prstDash val="solid"/>
              <a:miter/>
            </a:ln>
          </p:spPr>
          <p:txBody>
            <a:bodyPr/>
            <a:lstStyle/>
            <a:p>
              <a:endParaRPr lang="en-GB"/>
            </a:p>
          </p:txBody>
        </p:sp>
      </p:grpSp>
      <p:sp>
        <p:nvSpPr>
          <p:cNvPr id="9" name="Freeform 9"/>
          <p:cNvSpPr/>
          <p:nvPr/>
        </p:nvSpPr>
        <p:spPr>
          <a:xfrm flipH="1">
            <a:off x="8784535" y="309769"/>
            <a:ext cx="718931" cy="718931"/>
          </a:xfrm>
          <a:custGeom>
            <a:avLst/>
            <a:gdLst/>
            <a:ahLst/>
            <a:cxnLst/>
            <a:rect l="l" t="t" r="r" b="b"/>
            <a:pathLst>
              <a:path w="718931" h="718931">
                <a:moveTo>
                  <a:pt x="718930" y="0"/>
                </a:moveTo>
                <a:lnTo>
                  <a:pt x="0" y="0"/>
                </a:lnTo>
                <a:lnTo>
                  <a:pt x="0" y="718931"/>
                </a:lnTo>
                <a:lnTo>
                  <a:pt x="718930" y="718931"/>
                </a:lnTo>
                <a:lnTo>
                  <a:pt x="71893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flipH="1">
            <a:off x="16949531" y="8948531"/>
            <a:ext cx="1028700" cy="1028700"/>
          </a:xfrm>
          <a:custGeom>
            <a:avLst/>
            <a:gdLst/>
            <a:ahLst/>
            <a:cxnLst/>
            <a:rect l="l" t="t" r="r" b="b"/>
            <a:pathLst>
              <a:path w="1028700" h="1028700">
                <a:moveTo>
                  <a:pt x="1028700" y="0"/>
                </a:moveTo>
                <a:lnTo>
                  <a:pt x="0" y="0"/>
                </a:lnTo>
                <a:lnTo>
                  <a:pt x="0" y="1028700"/>
                </a:lnTo>
                <a:lnTo>
                  <a:pt x="1028700" y="1028700"/>
                </a:lnTo>
                <a:lnTo>
                  <a:pt x="102870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7" name="Group 17"/>
          <p:cNvGrpSpPr/>
          <p:nvPr/>
        </p:nvGrpSpPr>
        <p:grpSpPr>
          <a:xfrm>
            <a:off x="3771235" y="669235"/>
            <a:ext cx="985919" cy="850299"/>
            <a:chOff x="0" y="0"/>
            <a:chExt cx="259666" cy="223947"/>
          </a:xfrm>
        </p:grpSpPr>
        <p:sp>
          <p:nvSpPr>
            <p:cNvPr id="18" name="Freeform 18"/>
            <p:cNvSpPr/>
            <p:nvPr/>
          </p:nvSpPr>
          <p:spPr>
            <a:xfrm>
              <a:off x="0" y="0"/>
              <a:ext cx="259666" cy="223947"/>
            </a:xfrm>
            <a:custGeom>
              <a:avLst/>
              <a:gdLst/>
              <a:ahLst/>
              <a:cxnLst/>
              <a:rect l="l" t="t" r="r" b="b"/>
              <a:pathLst>
                <a:path w="259666" h="223947">
                  <a:moveTo>
                    <a:pt x="111974" y="0"/>
                  </a:moveTo>
                  <a:lnTo>
                    <a:pt x="147692" y="0"/>
                  </a:lnTo>
                  <a:cubicBezTo>
                    <a:pt x="209534" y="0"/>
                    <a:pt x="259666" y="50132"/>
                    <a:pt x="259666" y="111974"/>
                  </a:cubicBezTo>
                  <a:lnTo>
                    <a:pt x="259666" y="111974"/>
                  </a:lnTo>
                  <a:cubicBezTo>
                    <a:pt x="259666" y="141671"/>
                    <a:pt x="247869" y="170152"/>
                    <a:pt x="226870" y="191151"/>
                  </a:cubicBezTo>
                  <a:cubicBezTo>
                    <a:pt x="205871" y="212150"/>
                    <a:pt x="177390" y="223947"/>
                    <a:pt x="147692" y="223947"/>
                  </a:cubicBezTo>
                  <a:lnTo>
                    <a:pt x="111974" y="223947"/>
                  </a:lnTo>
                  <a:cubicBezTo>
                    <a:pt x="50132" y="223947"/>
                    <a:pt x="0" y="173815"/>
                    <a:pt x="0" y="111974"/>
                  </a:cubicBezTo>
                  <a:lnTo>
                    <a:pt x="0" y="111974"/>
                  </a:lnTo>
                  <a:cubicBezTo>
                    <a:pt x="0" y="50132"/>
                    <a:pt x="50132" y="0"/>
                    <a:pt x="111974" y="0"/>
                  </a:cubicBezTo>
                  <a:close/>
                </a:path>
              </a:pathLst>
            </a:custGeom>
            <a:solidFill>
              <a:srgbClr val="1A2768"/>
            </a:solidFill>
          </p:spPr>
          <p:txBody>
            <a:bodyPr/>
            <a:lstStyle/>
            <a:p>
              <a:endParaRPr lang="en-GB"/>
            </a:p>
          </p:txBody>
        </p:sp>
        <p:sp>
          <p:nvSpPr>
            <p:cNvPr id="19" name="TextBox 19"/>
            <p:cNvSpPr txBox="1"/>
            <p:nvPr/>
          </p:nvSpPr>
          <p:spPr>
            <a:xfrm>
              <a:off x="0" y="76200"/>
              <a:ext cx="259666" cy="147747"/>
            </a:xfrm>
            <a:prstGeom prst="rect">
              <a:avLst/>
            </a:prstGeom>
          </p:spPr>
          <p:txBody>
            <a:bodyPr lIns="50800" tIns="50800" rIns="50800" bIns="50800" rtlCol="0" anchor="ctr"/>
            <a:lstStyle/>
            <a:p>
              <a:pPr algn="ctr">
                <a:lnSpc>
                  <a:spcPts val="1737"/>
                </a:lnSpc>
              </a:pPr>
              <a:endParaRPr/>
            </a:p>
          </p:txBody>
        </p:sp>
      </p:grpSp>
      <p:sp>
        <p:nvSpPr>
          <p:cNvPr id="20" name="TextBox 20"/>
          <p:cNvSpPr txBox="1"/>
          <p:nvPr/>
        </p:nvSpPr>
        <p:spPr>
          <a:xfrm>
            <a:off x="7554812" y="2762716"/>
            <a:ext cx="6593660" cy="949256"/>
          </a:xfrm>
          <a:prstGeom prst="rect">
            <a:avLst/>
          </a:prstGeom>
        </p:spPr>
        <p:txBody>
          <a:bodyPr lIns="0" tIns="0" rIns="0" bIns="0" rtlCol="0" anchor="t">
            <a:spAutoFit/>
          </a:bodyPr>
          <a:lstStyle/>
          <a:p>
            <a:pPr algn="l">
              <a:lnSpc>
                <a:spcPts val="6646"/>
              </a:lnSpc>
            </a:pPr>
            <a:r>
              <a:rPr lang="en-US" sz="8632" b="1">
                <a:solidFill>
                  <a:srgbClr val="365B6D"/>
                </a:solidFill>
                <a:latin typeface="Signika Bold"/>
                <a:ea typeface="Signika Bold"/>
                <a:cs typeface="Signika Bold"/>
                <a:sym typeface="Signika Bold"/>
              </a:rPr>
              <a:t>Conclusion </a:t>
            </a:r>
          </a:p>
        </p:txBody>
      </p:sp>
      <p:sp>
        <p:nvSpPr>
          <p:cNvPr id="24" name="TextBox 24"/>
          <p:cNvSpPr txBox="1"/>
          <p:nvPr/>
        </p:nvSpPr>
        <p:spPr>
          <a:xfrm>
            <a:off x="7554812" y="5036414"/>
            <a:ext cx="10123588" cy="2748125"/>
          </a:xfrm>
          <a:prstGeom prst="rect">
            <a:avLst/>
          </a:prstGeom>
        </p:spPr>
        <p:txBody>
          <a:bodyPr wrap="square" lIns="0" tIns="0" rIns="0" bIns="0" rtlCol="0" anchor="t">
            <a:spAutoFit/>
          </a:bodyPr>
          <a:lstStyle/>
          <a:p>
            <a:pPr algn="l">
              <a:lnSpc>
                <a:spcPts val="3550"/>
              </a:lnSpc>
            </a:pPr>
            <a:r>
              <a:rPr lang="en-US" sz="2554" b="1" dirty="0">
                <a:solidFill>
                  <a:srgbClr val="365B6D"/>
                </a:solidFill>
                <a:latin typeface="DM Sans Bold"/>
                <a:ea typeface="DM Sans Bold"/>
                <a:cs typeface="DM Sans Bold"/>
                <a:sym typeface="DM Sans Bold"/>
              </a:rPr>
              <a:t>Communication is the bridge between a professional and the people they support. It is involved in almost every part of care delivery and is essential for the safety, dignity, and well-being of every service user. Developing strong communication skills is not just important for individual practice — it is central to the quality of care provided.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9"/>
          <p:cNvSpPr/>
          <p:nvPr/>
        </p:nvSpPr>
        <p:spPr>
          <a:xfrm flipH="1">
            <a:off x="16230600" y="1028700"/>
            <a:ext cx="1028700" cy="1028700"/>
          </a:xfrm>
          <a:custGeom>
            <a:avLst/>
            <a:gdLst/>
            <a:ahLst/>
            <a:cxnLst/>
            <a:rect l="l" t="t" r="r" b="b"/>
            <a:pathLst>
              <a:path w="1028700" h="1028700">
                <a:moveTo>
                  <a:pt x="1028700" y="0"/>
                </a:moveTo>
                <a:lnTo>
                  <a:pt x="0" y="0"/>
                </a:lnTo>
                <a:lnTo>
                  <a:pt x="0" y="1028700"/>
                </a:lnTo>
                <a:lnTo>
                  <a:pt x="1028700" y="1028700"/>
                </a:lnTo>
                <a:lnTo>
                  <a:pt x="102870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flipH="1">
            <a:off x="8784535" y="8898835"/>
            <a:ext cx="718931" cy="718931"/>
          </a:xfrm>
          <a:custGeom>
            <a:avLst/>
            <a:gdLst/>
            <a:ahLst/>
            <a:cxnLst/>
            <a:rect l="l" t="t" r="r" b="b"/>
            <a:pathLst>
              <a:path w="718931" h="718931">
                <a:moveTo>
                  <a:pt x="718930" y="0"/>
                </a:moveTo>
                <a:lnTo>
                  <a:pt x="0" y="0"/>
                </a:lnTo>
                <a:lnTo>
                  <a:pt x="0" y="718930"/>
                </a:lnTo>
                <a:lnTo>
                  <a:pt x="718930" y="718930"/>
                </a:lnTo>
                <a:lnTo>
                  <a:pt x="71893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1" name="Group 11"/>
          <p:cNvGrpSpPr/>
          <p:nvPr/>
        </p:nvGrpSpPr>
        <p:grpSpPr>
          <a:xfrm>
            <a:off x="1028700" y="1028700"/>
            <a:ext cx="6308450" cy="8229600"/>
            <a:chOff x="0" y="0"/>
            <a:chExt cx="1059607" cy="1382295"/>
          </a:xfrm>
        </p:grpSpPr>
        <p:sp>
          <p:nvSpPr>
            <p:cNvPr id="12" name="Freeform 12"/>
            <p:cNvSpPr/>
            <p:nvPr/>
          </p:nvSpPr>
          <p:spPr>
            <a:xfrm>
              <a:off x="0" y="0"/>
              <a:ext cx="1059607" cy="1382295"/>
            </a:xfrm>
            <a:custGeom>
              <a:avLst/>
              <a:gdLst/>
              <a:ahLst/>
              <a:cxnLst/>
              <a:rect l="l" t="t" r="r" b="b"/>
              <a:pathLst>
                <a:path w="1059607" h="1382295">
                  <a:moveTo>
                    <a:pt x="28226" y="0"/>
                  </a:moveTo>
                  <a:lnTo>
                    <a:pt x="1031381" y="0"/>
                  </a:lnTo>
                  <a:cubicBezTo>
                    <a:pt x="1038867" y="0"/>
                    <a:pt x="1046046" y="2974"/>
                    <a:pt x="1051340" y="8267"/>
                  </a:cubicBezTo>
                  <a:cubicBezTo>
                    <a:pt x="1056633" y="13561"/>
                    <a:pt x="1059607" y="20740"/>
                    <a:pt x="1059607" y="28226"/>
                  </a:cubicBezTo>
                  <a:lnTo>
                    <a:pt x="1059607" y="1354069"/>
                  </a:lnTo>
                  <a:cubicBezTo>
                    <a:pt x="1059607" y="1361555"/>
                    <a:pt x="1056633" y="1368735"/>
                    <a:pt x="1051340" y="1374028"/>
                  </a:cubicBezTo>
                  <a:cubicBezTo>
                    <a:pt x="1046046" y="1379321"/>
                    <a:pt x="1038867" y="1382295"/>
                    <a:pt x="1031381" y="1382295"/>
                  </a:cubicBezTo>
                  <a:lnTo>
                    <a:pt x="28226" y="1382295"/>
                  </a:lnTo>
                  <a:cubicBezTo>
                    <a:pt x="12637" y="1382295"/>
                    <a:pt x="0" y="1369658"/>
                    <a:pt x="0" y="1354069"/>
                  </a:cubicBezTo>
                  <a:lnTo>
                    <a:pt x="0" y="28226"/>
                  </a:lnTo>
                  <a:cubicBezTo>
                    <a:pt x="0" y="12637"/>
                    <a:pt x="12637" y="0"/>
                    <a:pt x="28226" y="0"/>
                  </a:cubicBezTo>
                  <a:close/>
                </a:path>
              </a:pathLst>
            </a:custGeom>
            <a:blipFill>
              <a:blip r:embed="rId4"/>
              <a:stretch>
                <a:fillRect l="-26932" r="-68869"/>
              </a:stretch>
            </a:blipFill>
            <a:ln w="95250" cap="rnd">
              <a:solidFill>
                <a:srgbClr val="00DFB6"/>
              </a:solidFill>
              <a:prstDash val="solid"/>
              <a:round/>
            </a:ln>
          </p:spPr>
          <p:txBody>
            <a:bodyPr/>
            <a:lstStyle/>
            <a:p>
              <a:endParaRPr lang="en-GB"/>
            </a:p>
          </p:txBody>
        </p:sp>
      </p:grpSp>
      <p:sp>
        <p:nvSpPr>
          <p:cNvPr id="19" name="TextBox 19"/>
          <p:cNvSpPr txBox="1"/>
          <p:nvPr/>
        </p:nvSpPr>
        <p:spPr>
          <a:xfrm>
            <a:off x="8077200" y="2771273"/>
            <a:ext cx="8667750" cy="796049"/>
          </a:xfrm>
          <a:prstGeom prst="rect">
            <a:avLst/>
          </a:prstGeom>
        </p:spPr>
        <p:txBody>
          <a:bodyPr lIns="0" tIns="0" rIns="0" bIns="0" rtlCol="0" anchor="t">
            <a:spAutoFit/>
          </a:bodyPr>
          <a:lstStyle/>
          <a:p>
            <a:pPr algn="l">
              <a:lnSpc>
                <a:spcPts val="5545"/>
              </a:lnSpc>
            </a:pPr>
            <a:r>
              <a:rPr lang="en-US" sz="7202" b="1" dirty="0">
                <a:solidFill>
                  <a:srgbClr val="449497"/>
                </a:solidFill>
                <a:latin typeface="Signika Bold"/>
                <a:ea typeface="Signika Bold"/>
                <a:cs typeface="Signika Bold"/>
                <a:sym typeface="Signika Bold"/>
              </a:rPr>
              <a:t>References</a:t>
            </a:r>
          </a:p>
        </p:txBody>
      </p:sp>
      <p:sp>
        <p:nvSpPr>
          <p:cNvPr id="20" name="TextBox 20"/>
          <p:cNvSpPr txBox="1"/>
          <p:nvPr/>
        </p:nvSpPr>
        <p:spPr>
          <a:xfrm>
            <a:off x="7881374" y="3938295"/>
            <a:ext cx="8349226" cy="4015059"/>
          </a:xfrm>
          <a:prstGeom prst="rect">
            <a:avLst/>
          </a:prstGeom>
        </p:spPr>
        <p:txBody>
          <a:bodyPr lIns="0" tIns="0" rIns="0" bIns="0" rtlCol="0" anchor="t">
            <a:spAutoFit/>
          </a:bodyPr>
          <a:lstStyle/>
          <a:p>
            <a:pPr marL="551523" lvl="1" indent="-275762" algn="l">
              <a:lnSpc>
                <a:spcPts val="3550"/>
              </a:lnSpc>
              <a:buFont typeface="Arial"/>
              <a:buChar char="•"/>
            </a:pPr>
            <a:r>
              <a:rPr lang="en-US" sz="2554" b="1" dirty="0">
                <a:solidFill>
                  <a:srgbClr val="365B6D"/>
                </a:solidFill>
                <a:latin typeface="DM Sans Bold"/>
                <a:ea typeface="DM Sans Bold"/>
                <a:cs typeface="DM Sans Bold"/>
                <a:sym typeface="DM Sans Bold"/>
              </a:rPr>
              <a:t>NHS England (2019) The NHS long term plan: Workforce planning and development. NHS England.</a:t>
            </a:r>
          </a:p>
          <a:p>
            <a:pPr marL="551523" lvl="1" indent="-275762" algn="l">
              <a:lnSpc>
                <a:spcPts val="3550"/>
              </a:lnSpc>
              <a:buFont typeface="Arial"/>
              <a:buChar char="•"/>
            </a:pPr>
            <a:r>
              <a:rPr lang="en-US" sz="2554" b="1" dirty="0">
                <a:solidFill>
                  <a:srgbClr val="365B6D"/>
                </a:solidFill>
                <a:latin typeface="DM Sans Bold"/>
                <a:ea typeface="DM Sans Bold"/>
                <a:cs typeface="DM Sans Bold"/>
                <a:sym typeface="DM Sans Bold"/>
              </a:rPr>
              <a:t>Royal College of Nursing (2020) Communication in healthcare: A guide for nurses. Royal College of Nursing.</a:t>
            </a:r>
          </a:p>
          <a:p>
            <a:pPr marL="551523" lvl="1" indent="-275762" algn="l">
              <a:lnSpc>
                <a:spcPts val="3550"/>
              </a:lnSpc>
              <a:buFont typeface="Arial"/>
              <a:buChar char="•"/>
            </a:pPr>
            <a:r>
              <a:rPr lang="en-US" sz="2554" b="1" dirty="0">
                <a:solidFill>
                  <a:srgbClr val="365B6D"/>
                </a:solidFill>
                <a:latin typeface="DM Sans Bold"/>
                <a:ea typeface="DM Sans Bold"/>
                <a:cs typeface="DM Sans Bold"/>
                <a:sym typeface="DM Sans Bold"/>
              </a:rPr>
              <a:t>Social Work England (2021) Professional standards for social workers in England. Social Work England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TotalTime>
  <Words>424</Words>
  <Application>Microsoft Office PowerPoint</Application>
  <PresentationFormat>Custom</PresentationFormat>
  <Paragraphs>41</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Canva Sans Bold</vt:lpstr>
      <vt:lpstr>Arial</vt:lpstr>
      <vt:lpstr>Calibri</vt:lpstr>
      <vt:lpstr>Signika Bold</vt:lpstr>
      <vt:lpstr>Cooper Hewitt Bold</vt:lpstr>
      <vt:lpstr>DM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 Key Skill in Health and Social Care Practice</dc:title>
  <dc:creator>mercy tshikombwe</dc:creator>
  <cp:lastModifiedBy>Mercy Tshikombwe (2424792)</cp:lastModifiedBy>
  <cp:revision>9</cp:revision>
  <dcterms:created xsi:type="dcterms:W3CDTF">2006-08-16T00:00:00Z</dcterms:created>
  <dcterms:modified xsi:type="dcterms:W3CDTF">2026-02-20T00:07:50Z</dcterms:modified>
  <dc:identifier>DAG_-hCXNoM</dc:identifier>
</cp:coreProperties>
</file>