
<file path=[Content_Types].xml><?xml version="1.0" encoding="utf-8"?>
<Types xmlns="http://schemas.openxmlformats.org/package/2006/content-types">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2.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12.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Lst>
  <p:sldSz cy="68580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000000"/>
          </p15:clr>
        </p15:guide>
        <p15:guide id="2" pos="2880">
          <p15:clr>
            <a:srgbClr val="000000"/>
          </p15:clr>
        </p15:guide>
      </p15:sldGuideLst>
    </p:ext>
    <p:ext uri="http://customooxmlschemas.google.com/">
      <go:slidesCustomData xmlns:go="http://customooxmlschemas.google.com/" r:id="rId18" roundtripDataSignature="AMtx7miaHQ9V5mjLMs0qF5qxI1XIp4BFwg=="/>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6" Type="http://schemas.openxmlformats.org/officeDocument/2006/relationships/slide" Target="slides/slide1.xml"/><Relationship Id="rId18" Type="http://customschemas.google.com/relationships/presentationmetadata" Target="metadata"/><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p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 name="Shape 86"/>
        <p:cNvGrpSpPr/>
        <p:nvPr/>
      </p:nvGrpSpPr>
      <p:grpSpPr>
        <a:xfrm>
          <a:off x="0" y="0"/>
          <a:ext cx="0" cy="0"/>
          <a:chOff x="0" y="0"/>
          <a:chExt cx="0" cy="0"/>
        </a:xfrm>
      </p:grpSpPr>
      <p:sp>
        <p:nvSpPr>
          <p:cNvPr id="87" name="Google Shape;87;p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8" name="Google Shape;88;p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 name="Shape 92"/>
        <p:cNvGrpSpPr/>
        <p:nvPr/>
      </p:nvGrpSpPr>
      <p:grpSpPr>
        <a:xfrm>
          <a:off x="0" y="0"/>
          <a:ext cx="0" cy="0"/>
          <a:chOff x="0" y="0"/>
          <a:chExt cx="0" cy="0"/>
        </a:xfrm>
      </p:grpSpPr>
      <p:sp>
        <p:nvSpPr>
          <p:cNvPr id="93" name="Google Shape;93;p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94" name="Google Shape;94;p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 name="Shape 98"/>
        <p:cNvGrpSpPr/>
        <p:nvPr/>
      </p:nvGrpSpPr>
      <p:grpSpPr>
        <a:xfrm>
          <a:off x="0" y="0"/>
          <a:ext cx="0" cy="0"/>
          <a:chOff x="0" y="0"/>
          <a:chExt cx="0" cy="0"/>
        </a:xfrm>
      </p:grpSpPr>
      <p:sp>
        <p:nvSpPr>
          <p:cNvPr id="99" name="Google Shape;99;p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00" name="Google Shape;100;p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5" name="Shape 105"/>
        <p:cNvGrpSpPr/>
        <p:nvPr/>
      </p:nvGrpSpPr>
      <p:grpSpPr>
        <a:xfrm>
          <a:off x="0" y="0"/>
          <a:ext cx="0" cy="0"/>
          <a:chOff x="0" y="0"/>
          <a:chExt cx="0" cy="0"/>
        </a:xfrm>
      </p:grpSpPr>
      <p:sp>
        <p:nvSpPr>
          <p:cNvPr id="106" name="Google Shape;106;p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07" name="Google Shape;107;p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1" name="Shape 111"/>
        <p:cNvGrpSpPr/>
        <p:nvPr/>
      </p:nvGrpSpPr>
      <p:grpSpPr>
        <a:xfrm>
          <a:off x="0" y="0"/>
          <a:ext cx="0" cy="0"/>
          <a:chOff x="0" y="0"/>
          <a:chExt cx="0" cy="0"/>
        </a:xfrm>
      </p:grpSpPr>
      <p:sp>
        <p:nvSpPr>
          <p:cNvPr id="112" name="Google Shape;112;p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13" name="Google Shape;113;p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7" name="Shape 117"/>
        <p:cNvGrpSpPr/>
        <p:nvPr/>
      </p:nvGrpSpPr>
      <p:grpSpPr>
        <a:xfrm>
          <a:off x="0" y="0"/>
          <a:ext cx="0" cy="0"/>
          <a:chOff x="0" y="0"/>
          <a:chExt cx="0" cy="0"/>
        </a:xfrm>
      </p:grpSpPr>
      <p:sp>
        <p:nvSpPr>
          <p:cNvPr id="118" name="Google Shape;118;p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19" name="Google Shape;119;p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3" name="Shape 123"/>
        <p:cNvGrpSpPr/>
        <p:nvPr/>
      </p:nvGrpSpPr>
      <p:grpSpPr>
        <a:xfrm>
          <a:off x="0" y="0"/>
          <a:ext cx="0" cy="0"/>
          <a:chOff x="0" y="0"/>
          <a:chExt cx="0" cy="0"/>
        </a:xfrm>
      </p:grpSpPr>
      <p:sp>
        <p:nvSpPr>
          <p:cNvPr id="124" name="Google Shape;124;p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25" name="Google Shape;125;p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9" name="Shape 129"/>
        <p:cNvGrpSpPr/>
        <p:nvPr/>
      </p:nvGrpSpPr>
      <p:grpSpPr>
        <a:xfrm>
          <a:off x="0" y="0"/>
          <a:ext cx="0" cy="0"/>
          <a:chOff x="0" y="0"/>
          <a:chExt cx="0" cy="0"/>
        </a:xfrm>
      </p:grpSpPr>
      <p:sp>
        <p:nvSpPr>
          <p:cNvPr id="130" name="Google Shape;130;p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31" name="Google Shape;131;p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5" name="Shape 135"/>
        <p:cNvGrpSpPr/>
        <p:nvPr/>
      </p:nvGrpSpPr>
      <p:grpSpPr>
        <a:xfrm>
          <a:off x="0" y="0"/>
          <a:ext cx="0" cy="0"/>
          <a:chOff x="0" y="0"/>
          <a:chExt cx="0" cy="0"/>
        </a:xfrm>
      </p:grpSpPr>
      <p:sp>
        <p:nvSpPr>
          <p:cNvPr id="136" name="Google Shape;136;p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37" name="Google Shape;137;p1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1" name="Shape 141"/>
        <p:cNvGrpSpPr/>
        <p:nvPr/>
      </p:nvGrpSpPr>
      <p:grpSpPr>
        <a:xfrm>
          <a:off x="0" y="0"/>
          <a:ext cx="0" cy="0"/>
          <a:chOff x="0" y="0"/>
          <a:chExt cx="0" cy="0"/>
        </a:xfrm>
      </p:grpSpPr>
      <p:sp>
        <p:nvSpPr>
          <p:cNvPr id="142" name="Google Shape;142;p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43" name="Google Shape;143;p1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7" name="Shape 147"/>
        <p:cNvGrpSpPr/>
        <p:nvPr/>
      </p:nvGrpSpPr>
      <p:grpSpPr>
        <a:xfrm>
          <a:off x="0" y="0"/>
          <a:ext cx="0" cy="0"/>
          <a:chOff x="0" y="0"/>
          <a:chExt cx="0" cy="0"/>
        </a:xfrm>
      </p:grpSpPr>
      <p:sp>
        <p:nvSpPr>
          <p:cNvPr id="148" name="Google Shape;148;p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49" name="Google Shape;149;p1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11" name="Shape 11"/>
        <p:cNvGrpSpPr/>
        <p:nvPr/>
      </p:nvGrpSpPr>
      <p:grpSpPr>
        <a:xfrm>
          <a:off x="0" y="0"/>
          <a:ext cx="0" cy="0"/>
          <a:chOff x="0" y="0"/>
          <a:chExt cx="0" cy="0"/>
        </a:xfrm>
      </p:grpSpPr>
      <p:sp>
        <p:nvSpPr>
          <p:cNvPr id="12" name="Google Shape;12;p14"/>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3" name="Google Shape;13;p14"/>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14" name="Google Shape;14;p14"/>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 name="Google Shape;15;p14"/>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 name="Google Shape;16;p14"/>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7" name="Shape 17"/>
        <p:cNvGrpSpPr/>
        <p:nvPr/>
      </p:nvGrpSpPr>
      <p:grpSpPr>
        <a:xfrm>
          <a:off x="0" y="0"/>
          <a:ext cx="0" cy="0"/>
          <a:chOff x="0" y="0"/>
          <a:chExt cx="0" cy="0"/>
        </a:xfrm>
      </p:grpSpPr>
      <p:sp>
        <p:nvSpPr>
          <p:cNvPr id="18" name="Google Shape;18;p15"/>
          <p:cNvSpPr txBox="1"/>
          <p:nvPr>
            <p:ph type="ctrTitle"/>
          </p:nvPr>
        </p:nvSpPr>
        <p:spPr>
          <a:xfrm>
            <a:off x="685800" y="2130425"/>
            <a:ext cx="7772400" cy="1470025"/>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9" name="Google Shape;19;p15"/>
          <p:cNvSpPr txBox="1"/>
          <p:nvPr>
            <p:ph idx="1" type="subTitle"/>
          </p:nvPr>
        </p:nvSpPr>
        <p:spPr>
          <a:xfrm>
            <a:off x="1371600" y="3886200"/>
            <a:ext cx="6400800" cy="1752600"/>
          </a:xfrm>
          <a:prstGeom prst="rect">
            <a:avLst/>
          </a:prstGeom>
          <a:noFill/>
          <a:ln>
            <a:noFill/>
          </a:ln>
        </p:spPr>
        <p:txBody>
          <a:bodyPr anchorCtr="0" anchor="t" bIns="45700" lIns="91425" spcFirstLastPara="1" rIns="91425" wrap="square" tIns="4570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p:txBody>
      </p:sp>
      <p:sp>
        <p:nvSpPr>
          <p:cNvPr id="20" name="Google Shape;20;p15"/>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1" name="Google Shape;21;p15"/>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 name="Google Shape;22;p15"/>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3" name="Shape 23"/>
        <p:cNvGrpSpPr/>
        <p:nvPr/>
      </p:nvGrpSpPr>
      <p:grpSpPr>
        <a:xfrm>
          <a:off x="0" y="0"/>
          <a:ext cx="0" cy="0"/>
          <a:chOff x="0" y="0"/>
          <a:chExt cx="0" cy="0"/>
        </a:xfrm>
      </p:grpSpPr>
      <p:sp>
        <p:nvSpPr>
          <p:cNvPr id="24" name="Google Shape;24;p16"/>
          <p:cNvSpPr txBox="1"/>
          <p:nvPr>
            <p:ph type="title"/>
          </p:nvPr>
        </p:nvSpPr>
        <p:spPr>
          <a:xfrm>
            <a:off x="722313" y="4406900"/>
            <a:ext cx="7772400" cy="1362075"/>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dk1"/>
              </a:buClr>
              <a:buSzPts val="4000"/>
              <a:buFont typeface="Calibri"/>
              <a:buNone/>
              <a:defRPr b="1" sz="40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5" name="Google Shape;25;p16"/>
          <p:cNvSpPr txBox="1"/>
          <p:nvPr>
            <p:ph idx="1" type="body"/>
          </p:nvPr>
        </p:nvSpPr>
        <p:spPr>
          <a:xfrm>
            <a:off x="722313" y="2906713"/>
            <a:ext cx="7772400" cy="1500187"/>
          </a:xfrm>
          <a:prstGeom prst="rect">
            <a:avLst/>
          </a:prstGeom>
          <a:noFill/>
          <a:ln>
            <a:noFill/>
          </a:ln>
        </p:spPr>
        <p:txBody>
          <a:bodyPr anchorCtr="0" anchor="b" bIns="45700" lIns="91425" spcFirstLastPara="1" rIns="91425" wrap="square" tIns="45700">
            <a:normAutofit/>
          </a:bodyPr>
          <a:lstStyle>
            <a:lvl1pPr indent="-228600" lvl="0" marL="457200" algn="l">
              <a:spcBef>
                <a:spcPts val="400"/>
              </a:spcBef>
              <a:spcAft>
                <a:spcPts val="0"/>
              </a:spcAft>
              <a:buClr>
                <a:srgbClr val="888888"/>
              </a:buClr>
              <a:buSzPts val="2000"/>
              <a:buNone/>
              <a:defRPr sz="2000">
                <a:solidFill>
                  <a:srgbClr val="888888"/>
                </a:solidFill>
              </a:defRPr>
            </a:lvl1pPr>
            <a:lvl2pPr indent="-228600" lvl="1" marL="914400" algn="l">
              <a:spcBef>
                <a:spcPts val="360"/>
              </a:spcBef>
              <a:spcAft>
                <a:spcPts val="0"/>
              </a:spcAft>
              <a:buClr>
                <a:srgbClr val="888888"/>
              </a:buClr>
              <a:buSzPts val="1800"/>
              <a:buNone/>
              <a:defRPr sz="1800">
                <a:solidFill>
                  <a:srgbClr val="888888"/>
                </a:solidFill>
              </a:defRPr>
            </a:lvl2pPr>
            <a:lvl3pPr indent="-228600" lvl="2" marL="1371600" algn="l">
              <a:spcBef>
                <a:spcPts val="320"/>
              </a:spcBef>
              <a:spcAft>
                <a:spcPts val="0"/>
              </a:spcAft>
              <a:buClr>
                <a:srgbClr val="888888"/>
              </a:buClr>
              <a:buSzPts val="1600"/>
              <a:buNone/>
              <a:defRPr sz="1600">
                <a:solidFill>
                  <a:srgbClr val="888888"/>
                </a:solidFill>
              </a:defRPr>
            </a:lvl3pPr>
            <a:lvl4pPr indent="-228600" lvl="3" marL="1828800" algn="l">
              <a:spcBef>
                <a:spcPts val="280"/>
              </a:spcBef>
              <a:spcAft>
                <a:spcPts val="0"/>
              </a:spcAft>
              <a:buClr>
                <a:srgbClr val="888888"/>
              </a:buClr>
              <a:buSzPts val="1400"/>
              <a:buNone/>
              <a:defRPr sz="1400">
                <a:solidFill>
                  <a:srgbClr val="888888"/>
                </a:solidFill>
              </a:defRPr>
            </a:lvl4pPr>
            <a:lvl5pPr indent="-228600" lvl="4" marL="2286000" algn="l">
              <a:spcBef>
                <a:spcPts val="280"/>
              </a:spcBef>
              <a:spcAft>
                <a:spcPts val="0"/>
              </a:spcAft>
              <a:buClr>
                <a:srgbClr val="888888"/>
              </a:buClr>
              <a:buSzPts val="1400"/>
              <a:buNone/>
              <a:defRPr sz="1400">
                <a:solidFill>
                  <a:srgbClr val="888888"/>
                </a:solidFill>
              </a:defRPr>
            </a:lvl5pPr>
            <a:lvl6pPr indent="-228600" lvl="5" marL="2743200" algn="l">
              <a:spcBef>
                <a:spcPts val="280"/>
              </a:spcBef>
              <a:spcAft>
                <a:spcPts val="0"/>
              </a:spcAft>
              <a:buClr>
                <a:srgbClr val="888888"/>
              </a:buClr>
              <a:buSzPts val="1400"/>
              <a:buNone/>
              <a:defRPr sz="1400">
                <a:solidFill>
                  <a:srgbClr val="888888"/>
                </a:solidFill>
              </a:defRPr>
            </a:lvl6pPr>
            <a:lvl7pPr indent="-228600" lvl="6" marL="3200400" algn="l">
              <a:spcBef>
                <a:spcPts val="280"/>
              </a:spcBef>
              <a:spcAft>
                <a:spcPts val="0"/>
              </a:spcAft>
              <a:buClr>
                <a:srgbClr val="888888"/>
              </a:buClr>
              <a:buSzPts val="1400"/>
              <a:buNone/>
              <a:defRPr sz="1400">
                <a:solidFill>
                  <a:srgbClr val="888888"/>
                </a:solidFill>
              </a:defRPr>
            </a:lvl7pPr>
            <a:lvl8pPr indent="-228600" lvl="7" marL="3657600" algn="l">
              <a:spcBef>
                <a:spcPts val="280"/>
              </a:spcBef>
              <a:spcAft>
                <a:spcPts val="0"/>
              </a:spcAft>
              <a:buClr>
                <a:srgbClr val="888888"/>
              </a:buClr>
              <a:buSzPts val="1400"/>
              <a:buNone/>
              <a:defRPr sz="1400">
                <a:solidFill>
                  <a:srgbClr val="888888"/>
                </a:solidFill>
              </a:defRPr>
            </a:lvl8pPr>
            <a:lvl9pPr indent="-228600" lvl="8" marL="4114800" algn="l">
              <a:spcBef>
                <a:spcPts val="280"/>
              </a:spcBef>
              <a:spcAft>
                <a:spcPts val="0"/>
              </a:spcAft>
              <a:buClr>
                <a:srgbClr val="888888"/>
              </a:buClr>
              <a:buSzPts val="1400"/>
              <a:buNone/>
              <a:defRPr sz="1400">
                <a:solidFill>
                  <a:srgbClr val="888888"/>
                </a:solidFill>
              </a:defRPr>
            </a:lvl9pPr>
          </a:lstStyle>
          <a:p/>
        </p:txBody>
      </p:sp>
      <p:sp>
        <p:nvSpPr>
          <p:cNvPr id="26" name="Google Shape;26;p16"/>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7" name="Google Shape;27;p16"/>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8" name="Google Shape;28;p16"/>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29" name="Shape 29"/>
        <p:cNvGrpSpPr/>
        <p:nvPr/>
      </p:nvGrpSpPr>
      <p:grpSpPr>
        <a:xfrm>
          <a:off x="0" y="0"/>
          <a:ext cx="0" cy="0"/>
          <a:chOff x="0" y="0"/>
          <a:chExt cx="0" cy="0"/>
        </a:xfrm>
      </p:grpSpPr>
      <p:sp>
        <p:nvSpPr>
          <p:cNvPr id="30" name="Google Shape;30;p17"/>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1" name="Google Shape;31;p17"/>
          <p:cNvSpPr txBox="1"/>
          <p:nvPr>
            <p:ph idx="1" type="body"/>
          </p:nvPr>
        </p:nvSpPr>
        <p:spPr>
          <a:xfrm>
            <a:off x="457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32" name="Google Shape;32;p17"/>
          <p:cNvSpPr txBox="1"/>
          <p:nvPr>
            <p:ph idx="2" type="body"/>
          </p:nvPr>
        </p:nvSpPr>
        <p:spPr>
          <a:xfrm>
            <a:off x="4648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33" name="Google Shape;33;p17"/>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4" name="Google Shape;34;p17"/>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17"/>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36" name="Shape 36"/>
        <p:cNvGrpSpPr/>
        <p:nvPr/>
      </p:nvGrpSpPr>
      <p:grpSpPr>
        <a:xfrm>
          <a:off x="0" y="0"/>
          <a:ext cx="0" cy="0"/>
          <a:chOff x="0" y="0"/>
          <a:chExt cx="0" cy="0"/>
        </a:xfrm>
      </p:grpSpPr>
      <p:sp>
        <p:nvSpPr>
          <p:cNvPr id="37" name="Google Shape;37;p18"/>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8" name="Google Shape;38;p18"/>
          <p:cNvSpPr txBox="1"/>
          <p:nvPr>
            <p:ph idx="1" type="body"/>
          </p:nvPr>
        </p:nvSpPr>
        <p:spPr>
          <a:xfrm>
            <a:off x="457200" y="1535113"/>
            <a:ext cx="4040188" cy="639762"/>
          </a:xfrm>
          <a:prstGeom prst="rect">
            <a:avLst/>
          </a:prstGeom>
          <a:noFill/>
          <a:ln>
            <a:noFill/>
          </a:ln>
        </p:spPr>
        <p:txBody>
          <a:bodyPr anchorCtr="0" anchor="b" bIns="45700" lIns="91425" spcFirstLastPara="1" rIns="91425" wrap="square" tIns="45700">
            <a:norm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39" name="Google Shape;39;p18"/>
          <p:cNvSpPr txBox="1"/>
          <p:nvPr>
            <p:ph idx="2" type="body"/>
          </p:nvPr>
        </p:nvSpPr>
        <p:spPr>
          <a:xfrm>
            <a:off x="457200" y="2174875"/>
            <a:ext cx="4040188" cy="3951288"/>
          </a:xfrm>
          <a:prstGeom prst="rect">
            <a:avLst/>
          </a:prstGeom>
          <a:noFill/>
          <a:ln>
            <a:noFill/>
          </a:ln>
        </p:spPr>
        <p:txBody>
          <a:bodyPr anchorCtr="0" anchor="t" bIns="45700" lIns="91425" spcFirstLastPara="1" rIns="91425" wrap="square" tIns="45700">
            <a:norm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40" name="Google Shape;40;p18"/>
          <p:cNvSpPr txBox="1"/>
          <p:nvPr>
            <p:ph idx="3" type="body"/>
          </p:nvPr>
        </p:nvSpPr>
        <p:spPr>
          <a:xfrm>
            <a:off x="4645025" y="1535113"/>
            <a:ext cx="4041775" cy="639762"/>
          </a:xfrm>
          <a:prstGeom prst="rect">
            <a:avLst/>
          </a:prstGeom>
          <a:noFill/>
          <a:ln>
            <a:noFill/>
          </a:ln>
        </p:spPr>
        <p:txBody>
          <a:bodyPr anchorCtr="0" anchor="b" bIns="45700" lIns="91425" spcFirstLastPara="1" rIns="91425" wrap="square" tIns="45700">
            <a:norm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41" name="Google Shape;41;p18"/>
          <p:cNvSpPr txBox="1"/>
          <p:nvPr>
            <p:ph idx="4" type="body"/>
          </p:nvPr>
        </p:nvSpPr>
        <p:spPr>
          <a:xfrm>
            <a:off x="4645025" y="2174875"/>
            <a:ext cx="4041775" cy="3951288"/>
          </a:xfrm>
          <a:prstGeom prst="rect">
            <a:avLst/>
          </a:prstGeom>
          <a:noFill/>
          <a:ln>
            <a:noFill/>
          </a:ln>
        </p:spPr>
        <p:txBody>
          <a:bodyPr anchorCtr="0" anchor="t" bIns="45700" lIns="91425" spcFirstLastPara="1" rIns="91425" wrap="square" tIns="45700">
            <a:norm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42" name="Google Shape;42;p18"/>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18"/>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4" name="Google Shape;44;p18"/>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5" name="Shape 45"/>
        <p:cNvGrpSpPr/>
        <p:nvPr/>
      </p:nvGrpSpPr>
      <p:grpSpPr>
        <a:xfrm>
          <a:off x="0" y="0"/>
          <a:ext cx="0" cy="0"/>
          <a:chOff x="0" y="0"/>
          <a:chExt cx="0" cy="0"/>
        </a:xfrm>
      </p:grpSpPr>
      <p:sp>
        <p:nvSpPr>
          <p:cNvPr id="46" name="Google Shape;46;p19"/>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7" name="Google Shape;47;p19"/>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19"/>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9" name="Google Shape;49;p19"/>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0" name="Shape 50"/>
        <p:cNvGrpSpPr/>
        <p:nvPr/>
      </p:nvGrpSpPr>
      <p:grpSpPr>
        <a:xfrm>
          <a:off x="0" y="0"/>
          <a:ext cx="0" cy="0"/>
          <a:chOff x="0" y="0"/>
          <a:chExt cx="0" cy="0"/>
        </a:xfrm>
      </p:grpSpPr>
      <p:sp>
        <p:nvSpPr>
          <p:cNvPr id="51" name="Google Shape;51;p20"/>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20"/>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20"/>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4" name="Shape 54"/>
        <p:cNvGrpSpPr/>
        <p:nvPr/>
      </p:nvGrpSpPr>
      <p:grpSpPr>
        <a:xfrm>
          <a:off x="0" y="0"/>
          <a:ext cx="0" cy="0"/>
          <a:chOff x="0" y="0"/>
          <a:chExt cx="0" cy="0"/>
        </a:xfrm>
      </p:grpSpPr>
      <p:sp>
        <p:nvSpPr>
          <p:cNvPr id="55" name="Google Shape;55;p21"/>
          <p:cNvSpPr txBox="1"/>
          <p:nvPr>
            <p:ph type="title"/>
          </p:nvPr>
        </p:nvSpPr>
        <p:spPr>
          <a:xfrm>
            <a:off x="457200" y="273050"/>
            <a:ext cx="3008313" cy="116205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2000"/>
              <a:buFont typeface="Calibri"/>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6" name="Google Shape;56;p21"/>
          <p:cNvSpPr txBox="1"/>
          <p:nvPr>
            <p:ph idx="1" type="body"/>
          </p:nvPr>
        </p:nvSpPr>
        <p:spPr>
          <a:xfrm>
            <a:off x="3575050" y="273050"/>
            <a:ext cx="5111750" cy="5853113"/>
          </a:xfrm>
          <a:prstGeom prst="rect">
            <a:avLst/>
          </a:prstGeom>
          <a:noFill/>
          <a:ln>
            <a:noFill/>
          </a:ln>
        </p:spPr>
        <p:txBody>
          <a:bodyPr anchorCtr="0" anchor="t" bIns="45700" lIns="91425" spcFirstLastPara="1" rIns="91425" wrap="square" tIns="45700">
            <a:normAutofit/>
          </a:bodyPr>
          <a:lstStyle>
            <a:lvl1pPr indent="-431800" lvl="0" marL="457200" algn="l">
              <a:spcBef>
                <a:spcPts val="640"/>
              </a:spcBef>
              <a:spcAft>
                <a:spcPts val="0"/>
              </a:spcAft>
              <a:buClr>
                <a:schemeClr val="dk1"/>
              </a:buClr>
              <a:buSzPts val="3200"/>
              <a:buChar char="•"/>
              <a:defRPr sz="3200"/>
            </a:lvl1pPr>
            <a:lvl2pPr indent="-406400" lvl="1" marL="914400" algn="l">
              <a:spcBef>
                <a:spcPts val="560"/>
              </a:spcBef>
              <a:spcAft>
                <a:spcPts val="0"/>
              </a:spcAft>
              <a:buClr>
                <a:schemeClr val="dk1"/>
              </a:buClr>
              <a:buSzPts val="2800"/>
              <a:buChar char="–"/>
              <a:defRPr sz="2800"/>
            </a:lvl2pPr>
            <a:lvl3pPr indent="-381000" lvl="2" marL="1371600" algn="l">
              <a:spcBef>
                <a:spcPts val="480"/>
              </a:spcBef>
              <a:spcAft>
                <a:spcPts val="0"/>
              </a:spcAft>
              <a:buClr>
                <a:schemeClr val="dk1"/>
              </a:buClr>
              <a:buSzPts val="2400"/>
              <a:buChar char="•"/>
              <a:defRPr sz="2400"/>
            </a:lvl3pPr>
            <a:lvl4pPr indent="-355600" lvl="3" marL="1828800" algn="l">
              <a:spcBef>
                <a:spcPts val="400"/>
              </a:spcBef>
              <a:spcAft>
                <a:spcPts val="0"/>
              </a:spcAft>
              <a:buClr>
                <a:schemeClr val="dk1"/>
              </a:buClr>
              <a:buSzPts val="2000"/>
              <a:buChar char="–"/>
              <a:defRPr sz="2000"/>
            </a:lvl4pPr>
            <a:lvl5pPr indent="-355600" lvl="4" marL="2286000" algn="l">
              <a:spcBef>
                <a:spcPts val="400"/>
              </a:spcBef>
              <a:spcAft>
                <a:spcPts val="0"/>
              </a:spcAft>
              <a:buClr>
                <a:schemeClr val="dk1"/>
              </a:buClr>
              <a:buSzPts val="2000"/>
              <a:buChar char="»"/>
              <a:defRPr sz="2000"/>
            </a:lvl5pPr>
            <a:lvl6pPr indent="-355600" lvl="5" marL="2743200" algn="l">
              <a:spcBef>
                <a:spcPts val="400"/>
              </a:spcBef>
              <a:spcAft>
                <a:spcPts val="0"/>
              </a:spcAft>
              <a:buClr>
                <a:schemeClr val="dk1"/>
              </a:buClr>
              <a:buSzPts val="2000"/>
              <a:buChar char="•"/>
              <a:defRPr sz="2000"/>
            </a:lvl6pPr>
            <a:lvl7pPr indent="-355600" lvl="6" marL="3200400" algn="l">
              <a:spcBef>
                <a:spcPts val="400"/>
              </a:spcBef>
              <a:spcAft>
                <a:spcPts val="0"/>
              </a:spcAft>
              <a:buClr>
                <a:schemeClr val="dk1"/>
              </a:buClr>
              <a:buSzPts val="2000"/>
              <a:buChar char="•"/>
              <a:defRPr sz="2000"/>
            </a:lvl7pPr>
            <a:lvl8pPr indent="-355600" lvl="7" marL="3657600" algn="l">
              <a:spcBef>
                <a:spcPts val="400"/>
              </a:spcBef>
              <a:spcAft>
                <a:spcPts val="0"/>
              </a:spcAft>
              <a:buClr>
                <a:schemeClr val="dk1"/>
              </a:buClr>
              <a:buSzPts val="2000"/>
              <a:buChar char="•"/>
              <a:defRPr sz="2000"/>
            </a:lvl8pPr>
            <a:lvl9pPr indent="-355600" lvl="8" marL="4114800" algn="l">
              <a:spcBef>
                <a:spcPts val="400"/>
              </a:spcBef>
              <a:spcAft>
                <a:spcPts val="0"/>
              </a:spcAft>
              <a:buClr>
                <a:schemeClr val="dk1"/>
              </a:buClr>
              <a:buSzPts val="2000"/>
              <a:buChar char="•"/>
              <a:defRPr sz="2000"/>
            </a:lvl9pPr>
          </a:lstStyle>
          <a:p/>
        </p:txBody>
      </p:sp>
      <p:sp>
        <p:nvSpPr>
          <p:cNvPr id="57" name="Google Shape;57;p21"/>
          <p:cNvSpPr txBox="1"/>
          <p:nvPr>
            <p:ph idx="2" type="body"/>
          </p:nvPr>
        </p:nvSpPr>
        <p:spPr>
          <a:xfrm>
            <a:off x="457200" y="1435100"/>
            <a:ext cx="3008313" cy="4691063"/>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58" name="Google Shape;58;p21"/>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21"/>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21"/>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1" name="Shape 61"/>
        <p:cNvGrpSpPr/>
        <p:nvPr/>
      </p:nvGrpSpPr>
      <p:grpSpPr>
        <a:xfrm>
          <a:off x="0" y="0"/>
          <a:ext cx="0" cy="0"/>
          <a:chOff x="0" y="0"/>
          <a:chExt cx="0" cy="0"/>
        </a:xfrm>
      </p:grpSpPr>
      <p:sp>
        <p:nvSpPr>
          <p:cNvPr id="62" name="Google Shape;62;p22"/>
          <p:cNvSpPr txBox="1"/>
          <p:nvPr>
            <p:ph type="title"/>
          </p:nvPr>
        </p:nvSpPr>
        <p:spPr>
          <a:xfrm>
            <a:off x="1792288" y="4800600"/>
            <a:ext cx="5486400" cy="566738"/>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2000"/>
              <a:buFont typeface="Calibri"/>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3" name="Google Shape;63;p22"/>
          <p:cNvSpPr/>
          <p:nvPr>
            <p:ph idx="2" type="pic"/>
          </p:nvPr>
        </p:nvSpPr>
        <p:spPr>
          <a:xfrm>
            <a:off x="1792288" y="612775"/>
            <a:ext cx="5486400" cy="4114800"/>
          </a:xfrm>
          <a:prstGeom prst="rect">
            <a:avLst/>
          </a:prstGeom>
          <a:noFill/>
          <a:ln>
            <a:noFill/>
          </a:ln>
        </p:spPr>
      </p:sp>
      <p:sp>
        <p:nvSpPr>
          <p:cNvPr id="64" name="Google Shape;64;p22"/>
          <p:cNvSpPr txBox="1"/>
          <p:nvPr>
            <p:ph idx="1" type="body"/>
          </p:nvPr>
        </p:nvSpPr>
        <p:spPr>
          <a:xfrm>
            <a:off x="1792288" y="5367338"/>
            <a:ext cx="5486400" cy="804862"/>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65" name="Google Shape;65;p22"/>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22"/>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22"/>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68" name="Shape 68"/>
        <p:cNvGrpSpPr/>
        <p:nvPr/>
      </p:nvGrpSpPr>
      <p:grpSpPr>
        <a:xfrm>
          <a:off x="0" y="0"/>
          <a:ext cx="0" cy="0"/>
          <a:chOff x="0" y="0"/>
          <a:chExt cx="0" cy="0"/>
        </a:xfrm>
      </p:grpSpPr>
      <p:sp>
        <p:nvSpPr>
          <p:cNvPr id="69" name="Google Shape;69;p23"/>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0" name="Google Shape;70;p23"/>
          <p:cNvSpPr txBox="1"/>
          <p:nvPr>
            <p:ph idx="1" type="body"/>
          </p:nvPr>
        </p:nvSpPr>
        <p:spPr>
          <a:xfrm rot="5400000">
            <a:off x="2309018" y="-251619"/>
            <a:ext cx="4525963" cy="82296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71" name="Google Shape;71;p23"/>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23"/>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23"/>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4" name="Shape 74"/>
        <p:cNvGrpSpPr/>
        <p:nvPr/>
      </p:nvGrpSpPr>
      <p:grpSpPr>
        <a:xfrm>
          <a:off x="0" y="0"/>
          <a:ext cx="0" cy="0"/>
          <a:chOff x="0" y="0"/>
          <a:chExt cx="0" cy="0"/>
        </a:xfrm>
      </p:grpSpPr>
      <p:sp>
        <p:nvSpPr>
          <p:cNvPr id="75" name="Google Shape;75;p24"/>
          <p:cNvSpPr txBox="1"/>
          <p:nvPr>
            <p:ph type="title"/>
          </p:nvPr>
        </p:nvSpPr>
        <p:spPr>
          <a:xfrm rot="5400000">
            <a:off x="4732337" y="2171700"/>
            <a:ext cx="5851525" cy="20574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6" name="Google Shape;76;p24"/>
          <p:cNvSpPr txBox="1"/>
          <p:nvPr>
            <p:ph idx="1" type="body"/>
          </p:nvPr>
        </p:nvSpPr>
        <p:spPr>
          <a:xfrm rot="5400000">
            <a:off x="541338" y="190501"/>
            <a:ext cx="5851525" cy="60198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77" name="Google Shape;77;p24"/>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24"/>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24"/>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 name="Shape 5"/>
        <p:cNvGrpSpPr/>
        <p:nvPr/>
      </p:nvGrpSpPr>
      <p:grpSpPr>
        <a:xfrm>
          <a:off x="0" y="0"/>
          <a:ext cx="0" cy="0"/>
          <a:chOff x="0" y="0"/>
          <a:chExt cx="0" cy="0"/>
        </a:xfrm>
      </p:grpSpPr>
      <p:sp>
        <p:nvSpPr>
          <p:cNvPr id="6" name="Google Shape;6;p13"/>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marR="0" rtl="0" algn="ctr">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7" name="Google Shape;7;p13"/>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431800" lvl="0" marL="457200" marR="0" rtl="0" algn="l">
              <a:spcBef>
                <a:spcPts val="640"/>
              </a:spcBef>
              <a:spcAft>
                <a:spcPts val="0"/>
              </a:spcAft>
              <a:buClr>
                <a:schemeClr val="dk1"/>
              </a:buClr>
              <a:buSzPts val="3200"/>
              <a:buFont typeface="Arial"/>
              <a:buChar char="•"/>
              <a:defRPr b="0" i="0" sz="3200" u="none" cap="none" strike="noStrike">
                <a:solidFill>
                  <a:schemeClr val="dk1"/>
                </a:solidFill>
                <a:latin typeface="Calibri"/>
                <a:ea typeface="Calibri"/>
                <a:cs typeface="Calibri"/>
                <a:sym typeface="Calibri"/>
              </a:defRPr>
            </a:lvl1pPr>
            <a:lvl2pPr indent="-406400" lvl="1" marL="914400" marR="0" rtl="0" algn="l">
              <a:spcBef>
                <a:spcPts val="56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2pPr>
            <a:lvl3pPr indent="-381000" lvl="2" marL="1371600" marR="0" rtl="0" algn="l">
              <a:spcBef>
                <a:spcPts val="48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3pPr>
            <a:lvl4pPr indent="-355600" lvl="3" marL="18288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4pPr>
            <a:lvl5pPr indent="-355600" lvl="4" marL="22860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5pPr>
            <a:lvl6pPr indent="-355600" lvl="5" marL="27432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6pPr>
            <a:lvl7pPr indent="-355600" lvl="6" marL="32004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7pPr>
            <a:lvl8pPr indent="-355600" lvl="7" marL="36576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8pPr>
            <a:lvl9pPr indent="-355600" lvl="8" marL="41148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9pPr>
          </a:lstStyle>
          <a:p/>
        </p:txBody>
      </p:sp>
      <p:sp>
        <p:nvSpPr>
          <p:cNvPr id="8" name="Google Shape;8;p13"/>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9" name="Google Shape;9;p13"/>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0" name="Google Shape;10;p13"/>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1.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 name="Shape 83"/>
        <p:cNvGrpSpPr/>
        <p:nvPr/>
      </p:nvGrpSpPr>
      <p:grpSpPr>
        <a:xfrm>
          <a:off x="0" y="0"/>
          <a:ext cx="0" cy="0"/>
          <a:chOff x="0" y="0"/>
          <a:chExt cx="0" cy="0"/>
        </a:xfrm>
      </p:grpSpPr>
      <p:sp>
        <p:nvSpPr>
          <p:cNvPr id="84" name="Google Shape;84;p1"/>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dk1"/>
              </a:buClr>
              <a:buSzPts val="4400"/>
              <a:buFont typeface="Calibri"/>
              <a:buNone/>
            </a:pPr>
            <a:r>
              <a:rPr lang="en-US"/>
              <a:t>Student’s Details</a:t>
            </a:r>
            <a:endParaRPr/>
          </a:p>
        </p:txBody>
      </p:sp>
      <p:sp>
        <p:nvSpPr>
          <p:cNvPr id="85" name="Google Shape;85;p1"/>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Clr>
                <a:schemeClr val="dk1"/>
              </a:buClr>
              <a:buSzPts val="3200"/>
              <a:buChar char="•"/>
            </a:pPr>
            <a:r>
              <a:rPr lang="en-US"/>
              <a:t>Full Name: NOAH ADEGBOYEGA OLUJIDE</a:t>
            </a:r>
            <a:endParaRPr/>
          </a:p>
          <a:p>
            <a:pPr indent="-342900" lvl="0" marL="342900" rtl="0" algn="l">
              <a:spcBef>
                <a:spcPts val="640"/>
              </a:spcBef>
              <a:spcAft>
                <a:spcPts val="0"/>
              </a:spcAft>
              <a:buClr>
                <a:schemeClr val="dk1"/>
              </a:buClr>
              <a:buSzPts val="3200"/>
              <a:buChar char="•"/>
            </a:pPr>
            <a:r>
              <a:rPr lang="en-US"/>
              <a:t>Student’s Number: 2011890</a:t>
            </a:r>
            <a:endParaRPr/>
          </a:p>
          <a:p>
            <a:pPr indent="-342900" lvl="0" marL="342900" rtl="0" algn="l">
              <a:spcBef>
                <a:spcPts val="640"/>
              </a:spcBef>
              <a:spcAft>
                <a:spcPts val="0"/>
              </a:spcAft>
              <a:buClr>
                <a:schemeClr val="dk1"/>
              </a:buClr>
              <a:buSzPts val="3200"/>
              <a:buChar char="•"/>
            </a:pPr>
            <a:r>
              <a:rPr lang="en-US"/>
              <a:t>Lecturer’s Name: NISHI</a:t>
            </a:r>
            <a:endParaRPr/>
          </a:p>
          <a:p>
            <a:pPr indent="-342900" lvl="0" marL="342900" rtl="0" algn="l">
              <a:spcBef>
                <a:spcPts val="640"/>
              </a:spcBef>
              <a:spcAft>
                <a:spcPts val="0"/>
              </a:spcAft>
              <a:buClr>
                <a:schemeClr val="dk1"/>
              </a:buClr>
              <a:buSzPts val="3200"/>
              <a:buChar char="•"/>
            </a:pPr>
            <a:r>
              <a:rPr lang="en-US"/>
              <a:t>Study Unit: BMSW5102</a:t>
            </a:r>
            <a:endParaRPr/>
          </a:p>
          <a:p>
            <a:pPr indent="-342900" lvl="0" marL="342900" rtl="0" algn="l">
              <a:spcBef>
                <a:spcPts val="640"/>
              </a:spcBef>
              <a:spcAft>
                <a:spcPts val="0"/>
              </a:spcAft>
              <a:buClr>
                <a:schemeClr val="dk1"/>
              </a:buClr>
              <a:buSzPts val="3200"/>
              <a:buChar char="•"/>
            </a:pPr>
            <a:r>
              <a:rPr lang="en-US"/>
              <a:t>Programme of Study: HR</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9" name="Shape 89"/>
        <p:cNvGrpSpPr/>
        <p:nvPr/>
      </p:nvGrpSpPr>
      <p:grpSpPr>
        <a:xfrm>
          <a:off x="0" y="0"/>
          <a:ext cx="0" cy="0"/>
          <a:chOff x="0" y="0"/>
          <a:chExt cx="0" cy="0"/>
        </a:xfrm>
      </p:grpSpPr>
      <p:sp>
        <p:nvSpPr>
          <p:cNvPr id="90" name="Google Shape;90;p2"/>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dk1"/>
              </a:buClr>
              <a:buSzPts val="4400"/>
              <a:buFont typeface="Calibri"/>
              <a:buNone/>
            </a:pPr>
            <a:r>
              <a:rPr lang="en-US"/>
              <a:t>Introduction of Company</a:t>
            </a:r>
            <a:endParaRPr/>
          </a:p>
        </p:txBody>
      </p:sp>
      <p:sp>
        <p:nvSpPr>
          <p:cNvPr id="91" name="Google Shape;91;p2"/>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fontScale="92500" lnSpcReduction="20000"/>
          </a:bodyPr>
          <a:lstStyle/>
          <a:p>
            <a:pPr indent="-342900" lvl="0" marL="342900" rtl="0" algn="l">
              <a:spcBef>
                <a:spcPts val="0"/>
              </a:spcBef>
              <a:spcAft>
                <a:spcPts val="0"/>
              </a:spcAft>
              <a:buClr>
                <a:schemeClr val="dk1"/>
              </a:buClr>
              <a:buSzPct val="100000"/>
              <a:buChar char="•"/>
            </a:pPr>
            <a:r>
              <a:rPr lang="en-US"/>
              <a:t>The name of the company I nominate is Hilton Hotel, along Euston Road, London, UK.</a:t>
            </a:r>
            <a:endParaRPr/>
          </a:p>
          <a:p>
            <a:pPr indent="-342900" lvl="0" marL="342900" rtl="0" algn="l">
              <a:spcBef>
                <a:spcPts val="592"/>
              </a:spcBef>
              <a:spcAft>
                <a:spcPts val="0"/>
              </a:spcAft>
              <a:buClr>
                <a:schemeClr val="dk1"/>
              </a:buClr>
              <a:buSzPct val="100000"/>
              <a:buChar char="•"/>
            </a:pPr>
            <a:r>
              <a:rPr lang="en-US"/>
              <a:t>The company has been in operation for over two decades and is well experienced in hospitality service sector and its activities</a:t>
            </a:r>
            <a:endParaRPr/>
          </a:p>
          <a:p>
            <a:pPr indent="-342900" lvl="0" marL="342900" rtl="0" algn="l">
              <a:spcBef>
                <a:spcPts val="592"/>
              </a:spcBef>
              <a:spcAft>
                <a:spcPts val="0"/>
              </a:spcAft>
              <a:buClr>
                <a:schemeClr val="dk1"/>
              </a:buClr>
              <a:buSzPct val="100000"/>
              <a:buChar char="•"/>
            </a:pPr>
            <a:r>
              <a:rPr lang="en-US"/>
              <a:t>The company offers bar services, room services, food services and security</a:t>
            </a:r>
            <a:endParaRPr/>
          </a:p>
          <a:p>
            <a:pPr indent="-342900" lvl="0" marL="342900" rtl="0" algn="l">
              <a:spcBef>
                <a:spcPts val="592"/>
              </a:spcBef>
              <a:spcAft>
                <a:spcPts val="0"/>
              </a:spcAft>
              <a:buClr>
                <a:schemeClr val="dk1"/>
              </a:buClr>
              <a:buSzPct val="100000"/>
              <a:buChar char="•"/>
            </a:pPr>
            <a:r>
              <a:rPr lang="en-US"/>
              <a:t>It also offers laundry services, hosts conferences, health, spa and swimming pool services</a:t>
            </a:r>
            <a:endParaRPr/>
          </a:p>
          <a:p>
            <a:pPr indent="-342900" lvl="0" marL="342900" rtl="0" algn="l">
              <a:spcBef>
                <a:spcPts val="592"/>
              </a:spcBef>
              <a:spcAft>
                <a:spcPts val="0"/>
              </a:spcAft>
              <a:buClr>
                <a:schemeClr val="dk1"/>
              </a:buClr>
              <a:buSzPct val="100000"/>
              <a:buChar char="•"/>
            </a:pPr>
            <a:r>
              <a:rPr lang="en-US"/>
              <a:t>The company provides a 24-hour service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5" name="Shape 95"/>
        <p:cNvGrpSpPr/>
        <p:nvPr/>
      </p:nvGrpSpPr>
      <p:grpSpPr>
        <a:xfrm>
          <a:off x="0" y="0"/>
          <a:ext cx="0" cy="0"/>
          <a:chOff x="0" y="0"/>
          <a:chExt cx="0" cy="0"/>
        </a:xfrm>
      </p:grpSpPr>
      <p:sp>
        <p:nvSpPr>
          <p:cNvPr id="96" name="Google Shape;96;p3"/>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fontScale="90000"/>
          </a:bodyPr>
          <a:lstStyle/>
          <a:p>
            <a:pPr indent="0" lvl="0" marL="0" rtl="0" algn="ctr">
              <a:spcBef>
                <a:spcPts val="0"/>
              </a:spcBef>
              <a:spcAft>
                <a:spcPts val="0"/>
              </a:spcAft>
              <a:buClr>
                <a:schemeClr val="dk1"/>
              </a:buClr>
              <a:buSzPct val="100000"/>
              <a:buFont typeface="Calibri"/>
              <a:buNone/>
            </a:pPr>
            <a:r>
              <a:rPr lang="en-US"/>
              <a:t>KSB required by HR Officer in Hotel Work Environment</a:t>
            </a:r>
            <a:endParaRPr/>
          </a:p>
        </p:txBody>
      </p:sp>
      <p:sp>
        <p:nvSpPr>
          <p:cNvPr id="97" name="Google Shape;97;p3"/>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fontScale="70000" lnSpcReduction="20000"/>
          </a:bodyPr>
          <a:lstStyle/>
          <a:p>
            <a:pPr indent="-342900" lvl="0" marL="342900" rtl="0" algn="l">
              <a:spcBef>
                <a:spcPts val="0"/>
              </a:spcBef>
              <a:spcAft>
                <a:spcPts val="0"/>
              </a:spcAft>
              <a:buClr>
                <a:schemeClr val="dk1"/>
              </a:buClr>
              <a:buSzPct val="100000"/>
              <a:buChar char="•"/>
            </a:pPr>
            <a:r>
              <a:rPr lang="en-US"/>
              <a:t>The role of HR officer comes with a lot of careful responsibilities</a:t>
            </a:r>
            <a:endParaRPr/>
          </a:p>
          <a:p>
            <a:pPr indent="-342900" lvl="0" marL="342900" rtl="0" algn="l">
              <a:spcBef>
                <a:spcPts val="448"/>
              </a:spcBef>
              <a:spcAft>
                <a:spcPts val="0"/>
              </a:spcAft>
              <a:buClr>
                <a:schemeClr val="dk1"/>
              </a:buClr>
              <a:buSzPct val="100000"/>
              <a:buChar char="•"/>
            </a:pPr>
            <a:r>
              <a:rPr lang="en-US"/>
              <a:t>Human resource managers should  be able to deliver on the vision and promise of the organisation, as well as providing and maintaining a consistent pipeline of high-quality talent (Van Eeden, 2014)</a:t>
            </a:r>
            <a:endParaRPr/>
          </a:p>
          <a:p>
            <a:pPr indent="-342900" lvl="0" marL="342900" rtl="0" algn="l">
              <a:spcBef>
                <a:spcPts val="448"/>
              </a:spcBef>
              <a:spcAft>
                <a:spcPts val="0"/>
              </a:spcAft>
              <a:buClr>
                <a:schemeClr val="dk1"/>
              </a:buClr>
              <a:buSzPct val="100000"/>
              <a:buChar char="•"/>
            </a:pPr>
            <a:r>
              <a:rPr lang="en-US"/>
              <a:t>Ensuring effective and efficient use of staff is key</a:t>
            </a:r>
            <a:endParaRPr/>
          </a:p>
          <a:p>
            <a:pPr indent="-342900" lvl="0" marL="342900" rtl="0" algn="l">
              <a:spcBef>
                <a:spcPts val="448"/>
              </a:spcBef>
              <a:spcAft>
                <a:spcPts val="0"/>
              </a:spcAft>
              <a:buClr>
                <a:schemeClr val="dk1"/>
              </a:buClr>
              <a:buSzPct val="100000"/>
              <a:buChar char="•"/>
            </a:pPr>
            <a:r>
              <a:rPr lang="en-US"/>
              <a:t>To achieve that, HR officer develops and implements a set of policies</a:t>
            </a:r>
            <a:endParaRPr/>
          </a:p>
          <a:p>
            <a:pPr indent="-342900" lvl="0" marL="342900" rtl="0" algn="l">
              <a:spcBef>
                <a:spcPts val="448"/>
              </a:spcBef>
              <a:spcAft>
                <a:spcPts val="0"/>
              </a:spcAft>
              <a:buClr>
                <a:schemeClr val="dk1"/>
              </a:buClr>
              <a:buSzPct val="100000"/>
              <a:buChar char="•"/>
            </a:pPr>
            <a:r>
              <a:rPr lang="en-US"/>
              <a:t>In the hotel environment, the emphasis is about healthy and friendly relationships</a:t>
            </a:r>
            <a:endParaRPr/>
          </a:p>
          <a:p>
            <a:pPr indent="-342900" lvl="0" marL="342900" rtl="0" algn="l">
              <a:spcBef>
                <a:spcPts val="448"/>
              </a:spcBef>
              <a:spcAft>
                <a:spcPts val="0"/>
              </a:spcAft>
              <a:buClr>
                <a:schemeClr val="dk1"/>
              </a:buClr>
              <a:buSzPct val="100000"/>
              <a:buChar char="•"/>
            </a:pPr>
            <a:r>
              <a:rPr lang="en-US"/>
              <a:t>The relationships of interest are those of staff to staff, and more importantly between staff and clients</a:t>
            </a:r>
            <a:endParaRPr/>
          </a:p>
          <a:p>
            <a:pPr indent="-342900" lvl="0" marL="342900" rtl="0" algn="l">
              <a:spcBef>
                <a:spcPts val="448"/>
              </a:spcBef>
              <a:spcAft>
                <a:spcPts val="0"/>
              </a:spcAft>
              <a:buClr>
                <a:schemeClr val="dk1"/>
              </a:buClr>
              <a:buSzPct val="100000"/>
              <a:buChar char="•"/>
            </a:pPr>
            <a:r>
              <a:rPr lang="en-US"/>
              <a:t>Social and emotional intelligence skills  are keys to activities in the hotel organisation.</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1" name="Shape 101"/>
        <p:cNvGrpSpPr/>
        <p:nvPr/>
      </p:nvGrpSpPr>
      <p:grpSpPr>
        <a:xfrm>
          <a:off x="0" y="0"/>
          <a:ext cx="0" cy="0"/>
          <a:chOff x="0" y="0"/>
          <a:chExt cx="0" cy="0"/>
        </a:xfrm>
      </p:grpSpPr>
      <p:sp>
        <p:nvSpPr>
          <p:cNvPr id="102" name="Google Shape;102;p4"/>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fontScale="90000"/>
          </a:bodyPr>
          <a:lstStyle/>
          <a:p>
            <a:pPr indent="0" lvl="0" marL="0" rtl="0" algn="ctr">
              <a:spcBef>
                <a:spcPts val="0"/>
              </a:spcBef>
              <a:spcAft>
                <a:spcPts val="0"/>
              </a:spcAft>
              <a:buClr>
                <a:schemeClr val="dk1"/>
              </a:buClr>
              <a:buSzPct val="100000"/>
              <a:buFont typeface="Calibri"/>
              <a:buNone/>
            </a:pPr>
            <a:r>
              <a:rPr lang="en-US"/>
              <a:t>Continuation: Front Office and other Departments in an Hotel</a:t>
            </a:r>
            <a:endParaRPr/>
          </a:p>
        </p:txBody>
      </p:sp>
      <p:sp>
        <p:nvSpPr>
          <p:cNvPr id="103" name="Google Shape;103;p4"/>
          <p:cNvSpPr txBox="1"/>
          <p:nvPr>
            <p:ph idx="1" type="body"/>
          </p:nvPr>
        </p:nvSpPr>
        <p:spPr>
          <a:xfrm>
            <a:off x="457200" y="2971800"/>
            <a:ext cx="8229600" cy="3154363"/>
          </a:xfrm>
          <a:prstGeom prst="rect">
            <a:avLst/>
          </a:prstGeom>
          <a:noFill/>
          <a:ln>
            <a:noFill/>
          </a:ln>
        </p:spPr>
        <p:txBody>
          <a:bodyPr anchorCtr="0" anchor="t" bIns="45700" lIns="91425" spcFirstLastPara="1" rIns="91425" wrap="square" tIns="45700">
            <a:normAutofit/>
          </a:bodyPr>
          <a:lstStyle/>
          <a:p>
            <a:pPr indent="-139700" lvl="0" marL="342900" rtl="0" algn="l">
              <a:spcBef>
                <a:spcPts val="0"/>
              </a:spcBef>
              <a:spcAft>
                <a:spcPts val="0"/>
              </a:spcAft>
              <a:buClr>
                <a:schemeClr val="dk1"/>
              </a:buClr>
              <a:buSzPts val="3200"/>
              <a:buNone/>
            </a:pPr>
            <a:r>
              <a:t/>
            </a:r>
            <a:endParaRPr/>
          </a:p>
          <a:p>
            <a:pPr indent="-139700" lvl="0" marL="342900" rtl="0" algn="l">
              <a:spcBef>
                <a:spcPts val="640"/>
              </a:spcBef>
              <a:spcAft>
                <a:spcPts val="0"/>
              </a:spcAft>
              <a:buClr>
                <a:schemeClr val="dk1"/>
              </a:buClr>
              <a:buSzPts val="3200"/>
              <a:buNone/>
            </a:pPr>
            <a:r>
              <a:t/>
            </a:r>
            <a:endParaRPr/>
          </a:p>
        </p:txBody>
      </p:sp>
      <p:pic>
        <p:nvPicPr>
          <p:cNvPr id="104" name="Google Shape;104;p4"/>
          <p:cNvPicPr preferRelativeResize="0"/>
          <p:nvPr/>
        </p:nvPicPr>
        <p:blipFill rotWithShape="1">
          <a:blip r:embed="rId3">
            <a:alphaModFix/>
          </a:blip>
          <a:srcRect b="0" l="0" r="0" t="0"/>
          <a:stretch/>
        </p:blipFill>
        <p:spPr>
          <a:xfrm>
            <a:off x="1981200" y="1828800"/>
            <a:ext cx="4762500" cy="479107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8" name="Shape 108"/>
        <p:cNvGrpSpPr/>
        <p:nvPr/>
      </p:nvGrpSpPr>
      <p:grpSpPr>
        <a:xfrm>
          <a:off x="0" y="0"/>
          <a:ext cx="0" cy="0"/>
          <a:chOff x="0" y="0"/>
          <a:chExt cx="0" cy="0"/>
        </a:xfrm>
      </p:grpSpPr>
      <p:sp>
        <p:nvSpPr>
          <p:cNvPr id="109" name="Google Shape;109;p5"/>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dk1"/>
              </a:buClr>
              <a:buSzPts val="4400"/>
              <a:buFont typeface="Calibri"/>
              <a:buNone/>
            </a:pPr>
            <a:r>
              <a:rPr lang="en-US"/>
              <a:t>Continuation</a:t>
            </a:r>
            <a:endParaRPr/>
          </a:p>
        </p:txBody>
      </p:sp>
      <p:sp>
        <p:nvSpPr>
          <p:cNvPr id="110" name="Google Shape;110;p5"/>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fontScale="70000" lnSpcReduction="20000"/>
          </a:bodyPr>
          <a:lstStyle/>
          <a:p>
            <a:pPr indent="-342900" lvl="0" marL="342900" rtl="0" algn="l">
              <a:spcBef>
                <a:spcPts val="0"/>
              </a:spcBef>
              <a:spcAft>
                <a:spcPts val="0"/>
              </a:spcAft>
              <a:buClr>
                <a:schemeClr val="dk1"/>
              </a:buClr>
              <a:buSzPct val="100000"/>
              <a:buChar char="•"/>
            </a:pPr>
            <a:r>
              <a:rPr lang="en-US"/>
              <a:t>The front office offers myriad of services such as registration, reservation, reception, assignment of rooms and bills settlement</a:t>
            </a:r>
            <a:endParaRPr/>
          </a:p>
          <a:p>
            <a:pPr indent="-342900" lvl="0" marL="342900" rtl="0" algn="l">
              <a:spcBef>
                <a:spcPts val="448"/>
              </a:spcBef>
              <a:spcAft>
                <a:spcPts val="0"/>
              </a:spcAft>
              <a:buClr>
                <a:schemeClr val="dk1"/>
              </a:buClr>
              <a:buSzPct val="100000"/>
              <a:buChar char="•"/>
            </a:pPr>
            <a:r>
              <a:rPr lang="en-US"/>
              <a:t>As HR officer, staff allotted to the front office must be of educational training in interpersonal skills, social and emotional management skills</a:t>
            </a:r>
            <a:endParaRPr/>
          </a:p>
          <a:p>
            <a:pPr indent="-342900" lvl="0" marL="342900" rtl="0" algn="l">
              <a:spcBef>
                <a:spcPts val="448"/>
              </a:spcBef>
              <a:spcAft>
                <a:spcPts val="0"/>
              </a:spcAft>
              <a:buClr>
                <a:schemeClr val="dk1"/>
              </a:buClr>
              <a:buSzPct val="100000"/>
              <a:buChar char="•"/>
            </a:pPr>
            <a:r>
              <a:rPr lang="en-US"/>
              <a:t>HR officer must also ensure that such staff undergo intense periodic training on interpersonal skills, social and emotional management skills</a:t>
            </a:r>
            <a:endParaRPr/>
          </a:p>
          <a:p>
            <a:pPr indent="-342900" lvl="0" marL="342900" rtl="0" algn="l">
              <a:spcBef>
                <a:spcPts val="448"/>
              </a:spcBef>
              <a:spcAft>
                <a:spcPts val="0"/>
              </a:spcAft>
              <a:buClr>
                <a:schemeClr val="dk1"/>
              </a:buClr>
              <a:buSzPct val="100000"/>
              <a:buChar char="•"/>
            </a:pPr>
            <a:r>
              <a:rPr lang="en-US"/>
              <a:t>This is because those skills are important for winning hearts of clients and retaining their patronage </a:t>
            </a:r>
            <a:endParaRPr/>
          </a:p>
          <a:p>
            <a:pPr indent="-342900" lvl="0" marL="342900" rtl="0" algn="l">
              <a:spcBef>
                <a:spcPts val="448"/>
              </a:spcBef>
              <a:spcAft>
                <a:spcPts val="0"/>
              </a:spcAft>
              <a:buClr>
                <a:schemeClr val="dk1"/>
              </a:buClr>
              <a:buSzPct val="100000"/>
              <a:buChar char="•"/>
            </a:pPr>
            <a:r>
              <a:rPr lang="en-US"/>
              <a:t>However, presence of the aforementioned skills do not alone say it all</a:t>
            </a:r>
            <a:endParaRPr/>
          </a:p>
          <a:p>
            <a:pPr indent="-342900" lvl="0" marL="342900" rtl="0" algn="l">
              <a:spcBef>
                <a:spcPts val="448"/>
              </a:spcBef>
              <a:spcAft>
                <a:spcPts val="0"/>
              </a:spcAft>
              <a:buClr>
                <a:schemeClr val="dk1"/>
              </a:buClr>
              <a:buSzPct val="100000"/>
              <a:buChar char="•"/>
            </a:pPr>
            <a:r>
              <a:rPr lang="en-US"/>
              <a:t>Location of hotel, quality of services rendered  fees charged  are also vital  for winning hearts of clients and retaining their patronage </a:t>
            </a:r>
            <a:endParaRPr/>
          </a:p>
          <a:p>
            <a:pPr indent="0" lvl="0" marL="0" rtl="0" algn="l">
              <a:spcBef>
                <a:spcPts val="448"/>
              </a:spcBef>
              <a:spcAft>
                <a:spcPts val="0"/>
              </a:spcAft>
              <a:buClr>
                <a:schemeClr val="dk1"/>
              </a:buClr>
              <a:buSzPct val="100000"/>
              <a:buNone/>
            </a:pPr>
            <a:r>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4" name="Shape 114"/>
        <p:cNvGrpSpPr/>
        <p:nvPr/>
      </p:nvGrpSpPr>
      <p:grpSpPr>
        <a:xfrm>
          <a:off x="0" y="0"/>
          <a:ext cx="0" cy="0"/>
          <a:chOff x="0" y="0"/>
          <a:chExt cx="0" cy="0"/>
        </a:xfrm>
      </p:grpSpPr>
      <p:sp>
        <p:nvSpPr>
          <p:cNvPr id="115" name="Google Shape;115;p6"/>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dk1"/>
              </a:buClr>
              <a:buSzPts val="4400"/>
              <a:buFont typeface="Calibri"/>
              <a:buNone/>
            </a:pPr>
            <a:r>
              <a:rPr lang="en-US"/>
              <a:t>Continuation</a:t>
            </a:r>
            <a:endParaRPr/>
          </a:p>
        </p:txBody>
      </p:sp>
      <p:sp>
        <p:nvSpPr>
          <p:cNvPr id="116" name="Google Shape;116;p6"/>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fontScale="70000" lnSpcReduction="20000"/>
          </a:bodyPr>
          <a:lstStyle/>
          <a:p>
            <a:pPr indent="-342900" lvl="0" marL="342900" rtl="0" algn="l">
              <a:spcBef>
                <a:spcPts val="0"/>
              </a:spcBef>
              <a:spcAft>
                <a:spcPts val="0"/>
              </a:spcAft>
              <a:buClr>
                <a:schemeClr val="dk1"/>
              </a:buClr>
              <a:buSzPct val="100000"/>
              <a:buChar char="•"/>
            </a:pPr>
            <a:r>
              <a:rPr lang="en-US"/>
              <a:t>Good interpersonal skills promote social-interaction skills which help handle negotiation and conflict resolution (Clark, 1996)</a:t>
            </a:r>
            <a:endParaRPr/>
          </a:p>
          <a:p>
            <a:pPr indent="-342900" lvl="0" marL="342900" rtl="0" algn="l">
              <a:spcBef>
                <a:spcPts val="448"/>
              </a:spcBef>
              <a:spcAft>
                <a:spcPts val="0"/>
              </a:spcAft>
              <a:buClr>
                <a:schemeClr val="dk1"/>
              </a:buClr>
              <a:buSzPct val="100000"/>
              <a:buChar char="•"/>
            </a:pPr>
            <a:r>
              <a:rPr lang="en-US"/>
              <a:t>In hotel management, human resource officer needs to allocate time to get himself well trained and transfer knowledge to all hotel staff, and receptionists in particular</a:t>
            </a:r>
            <a:endParaRPr/>
          </a:p>
          <a:p>
            <a:pPr indent="-342900" lvl="0" marL="342900" rtl="0" algn="l">
              <a:spcBef>
                <a:spcPts val="448"/>
              </a:spcBef>
              <a:spcAft>
                <a:spcPts val="0"/>
              </a:spcAft>
              <a:buClr>
                <a:schemeClr val="dk1"/>
              </a:buClr>
              <a:buSzPct val="100000"/>
              <a:buChar char="•"/>
            </a:pPr>
            <a:r>
              <a:rPr lang="en-US"/>
              <a:t>Human resource officer also has the role of training the front officers on simplicity, humility, entertainment, cautiousness, resilience and hospitality in interacting and dealing  with clients</a:t>
            </a:r>
            <a:endParaRPr/>
          </a:p>
          <a:p>
            <a:pPr indent="-342900" lvl="0" marL="342900" rtl="0" algn="l">
              <a:spcBef>
                <a:spcPts val="448"/>
              </a:spcBef>
              <a:spcAft>
                <a:spcPts val="0"/>
              </a:spcAft>
              <a:buClr>
                <a:schemeClr val="dk1"/>
              </a:buClr>
              <a:buSzPct val="100000"/>
              <a:buChar char="•"/>
            </a:pPr>
            <a:r>
              <a:rPr lang="en-US"/>
              <a:t> Since humans are involved all through, emotional intelligence matters</a:t>
            </a:r>
            <a:endParaRPr/>
          </a:p>
          <a:p>
            <a:pPr indent="-342900" lvl="0" marL="342900" rtl="0" algn="l">
              <a:spcBef>
                <a:spcPts val="448"/>
              </a:spcBef>
              <a:spcAft>
                <a:spcPts val="0"/>
              </a:spcAft>
              <a:buClr>
                <a:schemeClr val="dk1"/>
              </a:buClr>
              <a:buSzPct val="100000"/>
              <a:buChar char="•"/>
            </a:pPr>
            <a:r>
              <a:rPr lang="en-US"/>
              <a:t>Human resource manager needs to build mechanisms to ensure compliance  to the rules, and assess feedbacks from clients  on the quality of hospitality services enjoyed</a:t>
            </a:r>
            <a:endParaRPr/>
          </a:p>
          <a:p>
            <a:pPr indent="-342900" lvl="0" marL="342900" rtl="0" algn="l">
              <a:spcBef>
                <a:spcPts val="448"/>
              </a:spcBef>
              <a:spcAft>
                <a:spcPts val="0"/>
              </a:spcAft>
              <a:buClr>
                <a:schemeClr val="dk1"/>
              </a:buClr>
              <a:buSzPct val="100000"/>
              <a:buChar char="•"/>
            </a:pPr>
            <a:r>
              <a:rPr lang="en-US"/>
              <a:t>These help to adjust existing structures, policies  and incentives with a view to improving the quality of services delivery</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0" name="Shape 120"/>
        <p:cNvGrpSpPr/>
        <p:nvPr/>
      </p:nvGrpSpPr>
      <p:grpSpPr>
        <a:xfrm>
          <a:off x="0" y="0"/>
          <a:ext cx="0" cy="0"/>
          <a:chOff x="0" y="0"/>
          <a:chExt cx="0" cy="0"/>
        </a:xfrm>
      </p:grpSpPr>
      <p:sp>
        <p:nvSpPr>
          <p:cNvPr id="121" name="Google Shape;121;p7"/>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dk1"/>
              </a:buClr>
              <a:buSzPts val="4400"/>
              <a:buFont typeface="Calibri"/>
              <a:buNone/>
            </a:pPr>
            <a:r>
              <a:rPr lang="en-US"/>
              <a:t>Audit of Skills</a:t>
            </a:r>
            <a:endParaRPr/>
          </a:p>
        </p:txBody>
      </p:sp>
      <p:sp>
        <p:nvSpPr>
          <p:cNvPr id="122" name="Google Shape;122;p7"/>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fontScale="62500" lnSpcReduction="20000"/>
          </a:bodyPr>
          <a:lstStyle/>
          <a:p>
            <a:pPr indent="-342900" lvl="0" marL="342900" rtl="0" algn="l">
              <a:spcBef>
                <a:spcPts val="0"/>
              </a:spcBef>
              <a:spcAft>
                <a:spcPts val="0"/>
              </a:spcAft>
              <a:buClr>
                <a:schemeClr val="dk1"/>
              </a:buClr>
              <a:buSzPct val="100000"/>
              <a:buChar char="•"/>
            </a:pPr>
            <a:r>
              <a:rPr lang="en-US"/>
              <a:t>Currently as HR officer, there is inadequate knowledge of emotional intelligence skills which matter for excellence in hospitality sector</a:t>
            </a:r>
            <a:endParaRPr/>
          </a:p>
          <a:p>
            <a:pPr indent="-342900" lvl="0" marL="342900" rtl="0" algn="l">
              <a:spcBef>
                <a:spcPts val="400"/>
              </a:spcBef>
              <a:spcAft>
                <a:spcPts val="0"/>
              </a:spcAft>
              <a:buClr>
                <a:schemeClr val="dk1"/>
              </a:buClr>
              <a:buSzPct val="100000"/>
              <a:buChar char="•"/>
            </a:pPr>
            <a:r>
              <a:rPr lang="en-US"/>
              <a:t>Better results are more likely if the HR officer is able to manage own emotions as well as emotions of the staff effectively</a:t>
            </a:r>
            <a:endParaRPr/>
          </a:p>
          <a:p>
            <a:pPr indent="-342900" lvl="0" marL="342900" rtl="0" algn="l">
              <a:spcBef>
                <a:spcPts val="400"/>
              </a:spcBef>
              <a:spcAft>
                <a:spcPts val="0"/>
              </a:spcAft>
              <a:buClr>
                <a:schemeClr val="dk1"/>
              </a:buClr>
              <a:buSzPct val="100000"/>
              <a:buChar char="•"/>
            </a:pPr>
            <a:r>
              <a:rPr lang="en-US"/>
              <a:t>Knowledge of software use is hugely limited</a:t>
            </a:r>
            <a:endParaRPr/>
          </a:p>
          <a:p>
            <a:pPr indent="-342900" lvl="0" marL="342900" rtl="0" algn="l">
              <a:spcBef>
                <a:spcPts val="400"/>
              </a:spcBef>
              <a:spcAft>
                <a:spcPts val="0"/>
              </a:spcAft>
              <a:buClr>
                <a:schemeClr val="dk1"/>
              </a:buClr>
              <a:buSzPct val="100000"/>
              <a:buChar char="•"/>
            </a:pPr>
            <a:r>
              <a:rPr lang="en-US"/>
              <a:t>Current workplace situation requires adoption of appropriate software for monitoring and tracking activities ongoing in hotel environment</a:t>
            </a:r>
            <a:endParaRPr/>
          </a:p>
          <a:p>
            <a:pPr indent="-342900" lvl="0" marL="342900" rtl="0" algn="l">
              <a:spcBef>
                <a:spcPts val="400"/>
              </a:spcBef>
              <a:spcAft>
                <a:spcPts val="0"/>
              </a:spcAft>
              <a:buClr>
                <a:schemeClr val="dk1"/>
              </a:buClr>
              <a:buSzPct val="100000"/>
              <a:buChar char="•"/>
            </a:pPr>
            <a:r>
              <a:rPr lang="en-US"/>
              <a:t>Audit skill of the HR officer also reveals that diversity management in staff and client is lacking</a:t>
            </a:r>
            <a:endParaRPr/>
          </a:p>
          <a:p>
            <a:pPr indent="-342900" lvl="0" marL="342900" rtl="0" algn="l">
              <a:spcBef>
                <a:spcPts val="400"/>
              </a:spcBef>
              <a:spcAft>
                <a:spcPts val="0"/>
              </a:spcAft>
              <a:buClr>
                <a:schemeClr val="dk1"/>
              </a:buClr>
              <a:buSzPct val="100000"/>
              <a:buChar char="•"/>
            </a:pPr>
            <a:r>
              <a:rPr lang="en-US"/>
              <a:t>Desired efficiency in the management of hotels requires capacity to manage staff and clients of all diversities</a:t>
            </a:r>
            <a:endParaRPr/>
          </a:p>
          <a:p>
            <a:pPr indent="-342900" lvl="0" marL="342900" rtl="0" algn="l">
              <a:spcBef>
                <a:spcPts val="400"/>
              </a:spcBef>
              <a:spcAft>
                <a:spcPts val="0"/>
              </a:spcAft>
              <a:buClr>
                <a:schemeClr val="dk1"/>
              </a:buClr>
              <a:buSzPct val="100000"/>
              <a:buChar char="•"/>
            </a:pPr>
            <a:r>
              <a:rPr lang="en-US"/>
              <a:t>The audit skill, however shows that the HR officer has adequate educational qualification required for the position held</a:t>
            </a:r>
            <a:endParaRPr/>
          </a:p>
          <a:p>
            <a:pPr indent="-342900" lvl="0" marL="342900" rtl="0" algn="l">
              <a:spcBef>
                <a:spcPts val="400"/>
              </a:spcBef>
              <a:spcAft>
                <a:spcPts val="0"/>
              </a:spcAft>
              <a:buClr>
                <a:schemeClr val="dk1"/>
              </a:buClr>
              <a:buSzPct val="100000"/>
              <a:buChar char="•"/>
            </a:pPr>
            <a:r>
              <a:rPr lang="en-US"/>
              <a:t>But other knowledge areas outside educational qualification also matters</a:t>
            </a:r>
            <a:endParaRPr/>
          </a:p>
          <a:p>
            <a:pPr indent="-342900" lvl="0" marL="342900" rtl="0" algn="l">
              <a:spcBef>
                <a:spcPts val="400"/>
              </a:spcBef>
              <a:spcAft>
                <a:spcPts val="0"/>
              </a:spcAft>
              <a:buClr>
                <a:schemeClr val="dk1"/>
              </a:buClr>
              <a:buSzPct val="100000"/>
              <a:buChar char="•"/>
            </a:pPr>
            <a:r>
              <a:rPr lang="en-US"/>
              <a:t>Another area is inability of the HR officer to speak other major languages, in addition to English</a:t>
            </a:r>
            <a:endParaRPr/>
          </a:p>
          <a:p>
            <a:pPr indent="-215900" lvl="0" marL="342900" rtl="0" algn="l">
              <a:spcBef>
                <a:spcPts val="400"/>
              </a:spcBef>
              <a:spcAft>
                <a:spcPts val="0"/>
              </a:spcAft>
              <a:buClr>
                <a:schemeClr val="dk1"/>
              </a:buClr>
              <a:buSzPct val="100000"/>
              <a:buNone/>
            </a:pPr>
            <a:r>
              <a:t/>
            </a:r>
            <a:endParaRPr/>
          </a:p>
          <a:p>
            <a:pPr indent="-215900" lvl="0" marL="342900" rtl="0" algn="l">
              <a:spcBef>
                <a:spcPts val="400"/>
              </a:spcBef>
              <a:spcAft>
                <a:spcPts val="0"/>
              </a:spcAft>
              <a:buClr>
                <a:schemeClr val="dk1"/>
              </a:buClr>
              <a:buSzPct val="100000"/>
              <a:buNone/>
            </a:pPr>
            <a:r>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6" name="Shape 126"/>
        <p:cNvGrpSpPr/>
        <p:nvPr/>
      </p:nvGrpSpPr>
      <p:grpSpPr>
        <a:xfrm>
          <a:off x="0" y="0"/>
          <a:ext cx="0" cy="0"/>
          <a:chOff x="0" y="0"/>
          <a:chExt cx="0" cy="0"/>
        </a:xfrm>
      </p:grpSpPr>
      <p:sp>
        <p:nvSpPr>
          <p:cNvPr id="127" name="Google Shape;127;p8"/>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fontScale="90000"/>
          </a:bodyPr>
          <a:lstStyle/>
          <a:p>
            <a:pPr indent="0" lvl="0" marL="0" rtl="0" algn="ctr">
              <a:spcBef>
                <a:spcPts val="0"/>
              </a:spcBef>
              <a:spcAft>
                <a:spcPts val="0"/>
              </a:spcAft>
              <a:buClr>
                <a:schemeClr val="dk1"/>
              </a:buClr>
              <a:buSzPct val="100000"/>
              <a:buFont typeface="Calibri"/>
              <a:buNone/>
            </a:pPr>
            <a:r>
              <a:rPr lang="en-US"/>
              <a:t>Continuation: Required Training Needs</a:t>
            </a:r>
            <a:endParaRPr/>
          </a:p>
        </p:txBody>
      </p:sp>
      <p:sp>
        <p:nvSpPr>
          <p:cNvPr id="128" name="Google Shape;128;p8"/>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fontScale="70000" lnSpcReduction="20000"/>
          </a:bodyPr>
          <a:lstStyle/>
          <a:p>
            <a:pPr indent="0" lvl="0" marL="0" rtl="0" algn="l">
              <a:spcBef>
                <a:spcPts val="0"/>
              </a:spcBef>
              <a:spcAft>
                <a:spcPts val="0"/>
              </a:spcAft>
              <a:buClr>
                <a:schemeClr val="dk1"/>
              </a:buClr>
              <a:buSzPct val="100000"/>
              <a:buNone/>
            </a:pPr>
            <a:r>
              <a:rPr lang="en-US"/>
              <a:t> The audit of skills of the HR officer shows that one needs to </a:t>
            </a:r>
            <a:endParaRPr/>
          </a:p>
          <a:p>
            <a:pPr indent="-342900" lvl="0" marL="342900" rtl="0" algn="l">
              <a:spcBef>
                <a:spcPts val="448"/>
              </a:spcBef>
              <a:spcAft>
                <a:spcPts val="0"/>
              </a:spcAft>
              <a:buClr>
                <a:schemeClr val="dk1"/>
              </a:buClr>
              <a:buSzPct val="100000"/>
              <a:buChar char="•"/>
            </a:pPr>
            <a:r>
              <a:rPr lang="en-US"/>
              <a:t>Undergo training in emotional intelligence management, inter-personal skills and social skills</a:t>
            </a:r>
            <a:endParaRPr/>
          </a:p>
          <a:p>
            <a:pPr indent="-342900" lvl="0" marL="342900" rtl="0" algn="l">
              <a:spcBef>
                <a:spcPts val="448"/>
              </a:spcBef>
              <a:spcAft>
                <a:spcPts val="0"/>
              </a:spcAft>
              <a:buClr>
                <a:schemeClr val="dk1"/>
              </a:buClr>
              <a:buSzPct val="100000"/>
              <a:buChar char="•"/>
            </a:pPr>
            <a:r>
              <a:rPr lang="en-US"/>
              <a:t>Acquire intensive training on use of appropriate software for use in hotel environment. Advancement in technology has shown that management of any organisation is now  better enhanced with technologically innovative software</a:t>
            </a:r>
            <a:endParaRPr/>
          </a:p>
          <a:p>
            <a:pPr indent="-342900" lvl="0" marL="342900" rtl="0" algn="l">
              <a:spcBef>
                <a:spcPts val="448"/>
              </a:spcBef>
              <a:spcAft>
                <a:spcPts val="0"/>
              </a:spcAft>
              <a:buClr>
                <a:schemeClr val="dk1"/>
              </a:buClr>
              <a:buSzPct val="100000"/>
              <a:buChar char="•"/>
            </a:pPr>
            <a:r>
              <a:rPr lang="en-US"/>
              <a:t>Covid-19 has awakened much interest in innovation in management and software use is one of them (Farshchi, 2020)</a:t>
            </a:r>
            <a:endParaRPr/>
          </a:p>
          <a:p>
            <a:pPr indent="-342900" lvl="0" marL="342900" rtl="0" algn="l">
              <a:spcBef>
                <a:spcPts val="448"/>
              </a:spcBef>
              <a:spcAft>
                <a:spcPts val="0"/>
              </a:spcAft>
              <a:buClr>
                <a:schemeClr val="dk1"/>
              </a:buClr>
              <a:buSzPct val="100000"/>
              <a:buChar char="•"/>
            </a:pPr>
            <a:r>
              <a:rPr lang="en-US"/>
              <a:t>Undergo training in diversity management. Working in a big hotel in Euston, London Central offers opportunity to deal with staff and client of various diversities</a:t>
            </a:r>
            <a:endParaRPr/>
          </a:p>
          <a:p>
            <a:pPr indent="-342900" lvl="0" marL="342900" rtl="0" algn="l">
              <a:spcBef>
                <a:spcPts val="448"/>
              </a:spcBef>
              <a:spcAft>
                <a:spcPts val="0"/>
              </a:spcAft>
              <a:buClr>
                <a:schemeClr val="dk1"/>
              </a:buClr>
              <a:buSzPct val="100000"/>
              <a:buChar char="•"/>
            </a:pPr>
            <a:r>
              <a:rPr lang="en-US"/>
              <a:t>Obtain a training course in hospitality management. This will help to acquire necessary skills in the management of hotels-its staff and clients</a:t>
            </a:r>
            <a:endParaRPr/>
          </a:p>
          <a:p>
            <a:pPr indent="0" lvl="0" marL="0" rtl="0" algn="l">
              <a:spcBef>
                <a:spcPts val="448"/>
              </a:spcBef>
              <a:spcAft>
                <a:spcPts val="0"/>
              </a:spcAft>
              <a:buClr>
                <a:schemeClr val="dk1"/>
              </a:buClr>
              <a:buSzPct val="100000"/>
              <a:buNone/>
            </a:pPr>
            <a:r>
              <a:t/>
            </a:r>
            <a:endParaRPr/>
          </a:p>
          <a:p>
            <a:pPr indent="-200660" lvl="0" marL="342900" rtl="0" algn="l">
              <a:spcBef>
                <a:spcPts val="448"/>
              </a:spcBef>
              <a:spcAft>
                <a:spcPts val="0"/>
              </a:spcAft>
              <a:buClr>
                <a:schemeClr val="dk1"/>
              </a:buClr>
              <a:buSzPct val="100000"/>
              <a:buNone/>
            </a:pPr>
            <a:r>
              <a:t/>
            </a:r>
            <a:endParaRPr/>
          </a:p>
          <a:p>
            <a:pPr indent="0" lvl="0" marL="0" rtl="0" algn="l">
              <a:spcBef>
                <a:spcPts val="448"/>
              </a:spcBef>
              <a:spcAft>
                <a:spcPts val="0"/>
              </a:spcAft>
              <a:buClr>
                <a:schemeClr val="dk1"/>
              </a:buClr>
              <a:buSzPct val="100000"/>
              <a:buNone/>
            </a:pPr>
            <a:r>
              <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2" name="Shape 132"/>
        <p:cNvGrpSpPr/>
        <p:nvPr/>
      </p:nvGrpSpPr>
      <p:grpSpPr>
        <a:xfrm>
          <a:off x="0" y="0"/>
          <a:ext cx="0" cy="0"/>
          <a:chOff x="0" y="0"/>
          <a:chExt cx="0" cy="0"/>
        </a:xfrm>
      </p:grpSpPr>
      <p:sp>
        <p:nvSpPr>
          <p:cNvPr id="133" name="Google Shape;133;p9"/>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fontScale="90000"/>
          </a:bodyPr>
          <a:lstStyle/>
          <a:p>
            <a:pPr indent="0" lvl="0" marL="0" rtl="0" algn="ctr">
              <a:spcBef>
                <a:spcPts val="0"/>
              </a:spcBef>
              <a:spcAft>
                <a:spcPts val="0"/>
              </a:spcAft>
              <a:buClr>
                <a:schemeClr val="dk1"/>
              </a:buClr>
              <a:buSzPct val="100000"/>
              <a:buFont typeface="Calibri"/>
              <a:buNone/>
            </a:pPr>
            <a:r>
              <a:rPr lang="en-US"/>
              <a:t>Benefits of Training and Development:</a:t>
            </a:r>
            <a:br>
              <a:rPr lang="en-US"/>
            </a:br>
            <a:r>
              <a:rPr lang="en-US"/>
              <a:t>For the HR officer</a:t>
            </a:r>
            <a:endParaRPr/>
          </a:p>
        </p:txBody>
      </p:sp>
      <p:sp>
        <p:nvSpPr>
          <p:cNvPr id="134" name="Google Shape;134;p9"/>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fontScale="77500" lnSpcReduction="20000"/>
          </a:bodyPr>
          <a:lstStyle/>
          <a:p>
            <a:pPr indent="-342900" lvl="0" marL="342900" rtl="0" algn="l">
              <a:spcBef>
                <a:spcPts val="0"/>
              </a:spcBef>
              <a:spcAft>
                <a:spcPts val="0"/>
              </a:spcAft>
              <a:buClr>
                <a:schemeClr val="dk1"/>
              </a:buClr>
              <a:buSzPct val="100000"/>
              <a:buChar char="•"/>
            </a:pPr>
            <a:r>
              <a:rPr lang="en-US"/>
              <a:t>It will make the HR officer more equipped for the role held</a:t>
            </a:r>
            <a:endParaRPr/>
          </a:p>
          <a:p>
            <a:pPr indent="-342900" lvl="0" marL="342900" rtl="0" algn="l">
              <a:spcBef>
                <a:spcPts val="496"/>
              </a:spcBef>
              <a:spcAft>
                <a:spcPts val="0"/>
              </a:spcAft>
              <a:buClr>
                <a:schemeClr val="dk1"/>
              </a:buClr>
              <a:buSzPct val="100000"/>
              <a:buChar char="•"/>
            </a:pPr>
            <a:r>
              <a:rPr lang="en-US"/>
              <a:t>Training and development will help raise efficiency of the HR officer which transforms into  better management of staff who will in turn deliver better services to clients</a:t>
            </a:r>
            <a:endParaRPr/>
          </a:p>
          <a:p>
            <a:pPr indent="-342900" lvl="0" marL="342900" rtl="0" algn="l">
              <a:spcBef>
                <a:spcPts val="496"/>
              </a:spcBef>
              <a:spcAft>
                <a:spcPts val="0"/>
              </a:spcAft>
              <a:buClr>
                <a:schemeClr val="dk1"/>
              </a:buClr>
              <a:buSzPct val="100000"/>
              <a:buChar char="•"/>
            </a:pPr>
            <a:r>
              <a:rPr lang="en-US"/>
              <a:t>Improved training and development for the HR officer makes him/her more confident in the task</a:t>
            </a:r>
            <a:endParaRPr/>
          </a:p>
          <a:p>
            <a:pPr indent="-342900" lvl="0" marL="342900" rtl="0" algn="l">
              <a:spcBef>
                <a:spcPts val="496"/>
              </a:spcBef>
              <a:spcAft>
                <a:spcPts val="0"/>
              </a:spcAft>
              <a:buClr>
                <a:schemeClr val="dk1"/>
              </a:buClr>
              <a:buSzPct val="100000"/>
              <a:buChar char="•"/>
            </a:pPr>
            <a:r>
              <a:rPr lang="en-US"/>
              <a:t>Training and development will keep the HR officer current, innovative and responsive to changing situations</a:t>
            </a:r>
            <a:endParaRPr/>
          </a:p>
          <a:p>
            <a:pPr indent="-342900" lvl="0" marL="342900" rtl="0" algn="l">
              <a:spcBef>
                <a:spcPts val="496"/>
              </a:spcBef>
              <a:spcAft>
                <a:spcPts val="0"/>
              </a:spcAft>
              <a:buClr>
                <a:schemeClr val="dk1"/>
              </a:buClr>
              <a:buSzPct val="100000"/>
              <a:buChar char="•"/>
            </a:pPr>
            <a:r>
              <a:rPr lang="en-US"/>
              <a:t>Specifically, diversity-friendly policies will help improve organisational performance ( Kunze et al, 2013)</a:t>
            </a:r>
            <a:endParaRPr/>
          </a:p>
          <a:p>
            <a:pPr indent="0" lvl="0" marL="0" rtl="0" algn="l">
              <a:spcBef>
                <a:spcPts val="496"/>
              </a:spcBef>
              <a:spcAft>
                <a:spcPts val="0"/>
              </a:spcAft>
              <a:buClr>
                <a:schemeClr val="dk1"/>
              </a:buClr>
              <a:buSzPct val="100000"/>
              <a:buNone/>
            </a:pPr>
            <a:r>
              <a:t/>
            </a:r>
            <a:endParaRPr/>
          </a:p>
          <a:p>
            <a:pPr indent="-185420" lvl="0" marL="342900" rtl="0" algn="l">
              <a:spcBef>
                <a:spcPts val="496"/>
              </a:spcBef>
              <a:spcAft>
                <a:spcPts val="0"/>
              </a:spcAft>
              <a:buClr>
                <a:schemeClr val="dk1"/>
              </a:buClr>
              <a:buSzPct val="100000"/>
              <a:buNone/>
            </a:pPr>
            <a:r>
              <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8" name="Shape 138"/>
        <p:cNvGrpSpPr/>
        <p:nvPr/>
      </p:nvGrpSpPr>
      <p:grpSpPr>
        <a:xfrm>
          <a:off x="0" y="0"/>
          <a:ext cx="0" cy="0"/>
          <a:chOff x="0" y="0"/>
          <a:chExt cx="0" cy="0"/>
        </a:xfrm>
      </p:grpSpPr>
      <p:sp>
        <p:nvSpPr>
          <p:cNvPr id="139" name="Google Shape;139;p10"/>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fontScale="90000"/>
          </a:bodyPr>
          <a:lstStyle/>
          <a:p>
            <a:pPr indent="0" lvl="0" marL="0" rtl="0" algn="ctr">
              <a:spcBef>
                <a:spcPts val="0"/>
              </a:spcBef>
              <a:spcAft>
                <a:spcPts val="0"/>
              </a:spcAft>
              <a:buClr>
                <a:schemeClr val="dk1"/>
              </a:buClr>
              <a:buSzPct val="100000"/>
              <a:buFont typeface="Calibri"/>
              <a:buNone/>
            </a:pPr>
            <a:r>
              <a:rPr lang="en-US"/>
              <a:t>Benefits of Training and Development:</a:t>
            </a:r>
            <a:br>
              <a:rPr lang="en-US"/>
            </a:br>
            <a:r>
              <a:rPr lang="en-US"/>
              <a:t>For the orgaisation</a:t>
            </a:r>
            <a:endParaRPr/>
          </a:p>
        </p:txBody>
      </p:sp>
      <p:sp>
        <p:nvSpPr>
          <p:cNvPr id="140" name="Google Shape;140;p10"/>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fontScale="77500" lnSpcReduction="20000"/>
          </a:bodyPr>
          <a:lstStyle/>
          <a:p>
            <a:pPr indent="-342900" lvl="0" marL="342900" rtl="0" algn="just">
              <a:spcBef>
                <a:spcPts val="0"/>
              </a:spcBef>
              <a:spcAft>
                <a:spcPts val="0"/>
              </a:spcAft>
              <a:buClr>
                <a:schemeClr val="dk1"/>
              </a:buClr>
              <a:buSzPct val="100000"/>
              <a:buChar char="•"/>
            </a:pPr>
            <a:r>
              <a:rPr lang="en-US"/>
              <a:t>When HR officer is well trained and developed, his beneficial knowledge manifests in the way he handles staff</a:t>
            </a:r>
            <a:endParaRPr/>
          </a:p>
          <a:p>
            <a:pPr indent="-342900" lvl="0" marL="342900" rtl="0" algn="just">
              <a:spcBef>
                <a:spcPts val="496"/>
              </a:spcBef>
              <a:spcAft>
                <a:spcPts val="0"/>
              </a:spcAft>
              <a:buClr>
                <a:schemeClr val="dk1"/>
              </a:buClr>
              <a:buSzPct val="100000"/>
              <a:buChar char="•"/>
            </a:pPr>
            <a:r>
              <a:rPr lang="en-US"/>
              <a:t>Effective management of staff, in turn, raises staff’s morale</a:t>
            </a:r>
            <a:endParaRPr/>
          </a:p>
          <a:p>
            <a:pPr indent="-342900" lvl="0" marL="342900" rtl="0" algn="just">
              <a:spcBef>
                <a:spcPts val="496"/>
              </a:spcBef>
              <a:spcAft>
                <a:spcPts val="0"/>
              </a:spcAft>
              <a:buClr>
                <a:schemeClr val="dk1"/>
              </a:buClr>
              <a:buSzPct val="100000"/>
              <a:buChar char="•"/>
            </a:pPr>
            <a:r>
              <a:rPr lang="en-US"/>
              <a:t>Higher staff’s morale leads to more commitment to tasks and hence higher productivity</a:t>
            </a:r>
            <a:endParaRPr/>
          </a:p>
          <a:p>
            <a:pPr indent="-342900" lvl="0" marL="342900" rtl="0" algn="just">
              <a:spcBef>
                <a:spcPts val="496"/>
              </a:spcBef>
              <a:spcAft>
                <a:spcPts val="0"/>
              </a:spcAft>
              <a:buClr>
                <a:schemeClr val="dk1"/>
              </a:buClr>
              <a:buSzPct val="100000"/>
              <a:buChar char="•"/>
            </a:pPr>
            <a:r>
              <a:rPr lang="en-US"/>
              <a:t>More output leads to more revenue and potentially more profit for the organisation</a:t>
            </a:r>
            <a:endParaRPr/>
          </a:p>
          <a:p>
            <a:pPr indent="-342900" lvl="0" marL="342900" rtl="0" algn="just">
              <a:spcBef>
                <a:spcPts val="496"/>
              </a:spcBef>
              <a:spcAft>
                <a:spcPts val="0"/>
              </a:spcAft>
              <a:buClr>
                <a:schemeClr val="dk1"/>
              </a:buClr>
              <a:buSzPct val="100000"/>
              <a:buChar char="•"/>
            </a:pPr>
            <a:r>
              <a:rPr lang="en-US"/>
              <a:t>Training and Development of HR staff will help to keep the HR manager updated in terms recent developments, and  current happenings</a:t>
            </a:r>
            <a:endParaRPr/>
          </a:p>
          <a:p>
            <a:pPr indent="-342900" lvl="0" marL="342900" rtl="0" algn="just">
              <a:spcBef>
                <a:spcPts val="496"/>
              </a:spcBef>
              <a:spcAft>
                <a:spcPts val="0"/>
              </a:spcAft>
              <a:buClr>
                <a:schemeClr val="dk1"/>
              </a:buClr>
              <a:buSzPct val="100000"/>
              <a:buChar char="•"/>
            </a:pPr>
            <a:r>
              <a:rPr lang="en-US"/>
              <a:t>It will also help the HR staff in seeing the future of the organisation. This is evidently so because past events are usually, but not all the time, suggestive of the future</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4" name="Shape 144"/>
        <p:cNvGrpSpPr/>
        <p:nvPr/>
      </p:nvGrpSpPr>
      <p:grpSpPr>
        <a:xfrm>
          <a:off x="0" y="0"/>
          <a:ext cx="0" cy="0"/>
          <a:chOff x="0" y="0"/>
          <a:chExt cx="0" cy="0"/>
        </a:xfrm>
      </p:grpSpPr>
      <p:sp>
        <p:nvSpPr>
          <p:cNvPr id="145" name="Google Shape;145;p11"/>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dk1"/>
              </a:buClr>
              <a:buSzPts val="4400"/>
              <a:buFont typeface="Calibri"/>
              <a:buNone/>
            </a:pPr>
            <a:r>
              <a:rPr lang="en-US"/>
              <a:t>Conclusion</a:t>
            </a:r>
            <a:endParaRPr/>
          </a:p>
        </p:txBody>
      </p:sp>
      <p:sp>
        <p:nvSpPr>
          <p:cNvPr id="146" name="Google Shape;146;p11"/>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fontScale="62500" lnSpcReduction="20000"/>
          </a:bodyPr>
          <a:lstStyle/>
          <a:p>
            <a:pPr indent="-342900" lvl="0" marL="342900" rtl="0" algn="l">
              <a:spcBef>
                <a:spcPts val="0"/>
              </a:spcBef>
              <a:spcAft>
                <a:spcPts val="0"/>
              </a:spcAft>
              <a:buClr>
                <a:schemeClr val="dk1"/>
              </a:buClr>
              <a:buSzPct val="100000"/>
              <a:buChar char="•"/>
            </a:pPr>
            <a:r>
              <a:rPr lang="en-US"/>
              <a:t>HR roles come with much challenges which also open doors for more opportunities (Wright et al, 2011)</a:t>
            </a:r>
            <a:endParaRPr/>
          </a:p>
          <a:p>
            <a:pPr indent="-342900" lvl="0" marL="342900" rtl="0" algn="l">
              <a:spcBef>
                <a:spcPts val="400"/>
              </a:spcBef>
              <a:spcAft>
                <a:spcPts val="0"/>
              </a:spcAft>
              <a:buClr>
                <a:schemeClr val="dk1"/>
              </a:buClr>
              <a:buSzPct val="100000"/>
              <a:buChar char="•"/>
            </a:pPr>
            <a:r>
              <a:rPr lang="en-US"/>
              <a:t>The role of HR officer in hotel workplace requires multi-dimensional skills</a:t>
            </a:r>
            <a:endParaRPr/>
          </a:p>
          <a:p>
            <a:pPr indent="-342900" lvl="0" marL="342900" rtl="0" algn="l">
              <a:spcBef>
                <a:spcPts val="400"/>
              </a:spcBef>
              <a:spcAft>
                <a:spcPts val="0"/>
              </a:spcAft>
              <a:buClr>
                <a:schemeClr val="dk1"/>
              </a:buClr>
              <a:buSzPct val="100000"/>
              <a:buChar char="•"/>
            </a:pPr>
            <a:r>
              <a:rPr lang="en-US"/>
              <a:t>While some are currently present, others need to be sought for, in quest for organisational success</a:t>
            </a:r>
            <a:endParaRPr/>
          </a:p>
          <a:p>
            <a:pPr indent="-342900" lvl="0" marL="342900" rtl="0" algn="l">
              <a:spcBef>
                <a:spcPts val="400"/>
              </a:spcBef>
              <a:spcAft>
                <a:spcPts val="0"/>
              </a:spcAft>
              <a:buClr>
                <a:schemeClr val="dk1"/>
              </a:buClr>
              <a:buSzPct val="100000"/>
              <a:buChar char="•"/>
            </a:pPr>
            <a:r>
              <a:rPr lang="en-US"/>
              <a:t>Ability to relate well with staff and clients is very crucial</a:t>
            </a:r>
            <a:endParaRPr/>
          </a:p>
          <a:p>
            <a:pPr indent="-342900" lvl="0" marL="342900" rtl="0" algn="l">
              <a:spcBef>
                <a:spcPts val="400"/>
              </a:spcBef>
              <a:spcAft>
                <a:spcPts val="0"/>
              </a:spcAft>
              <a:buClr>
                <a:schemeClr val="dk1"/>
              </a:buClr>
              <a:buSzPct val="100000"/>
              <a:buChar char="•"/>
            </a:pPr>
            <a:r>
              <a:rPr lang="en-US"/>
              <a:t>The HR officer has the role to be selective in choosing right workers to work with</a:t>
            </a:r>
            <a:endParaRPr/>
          </a:p>
          <a:p>
            <a:pPr indent="-342900" lvl="0" marL="342900" rtl="0" algn="l">
              <a:spcBef>
                <a:spcPts val="400"/>
              </a:spcBef>
              <a:spcAft>
                <a:spcPts val="0"/>
              </a:spcAft>
              <a:buClr>
                <a:schemeClr val="dk1"/>
              </a:buClr>
              <a:buSzPct val="100000"/>
              <a:buChar char="•"/>
            </a:pPr>
            <a:r>
              <a:rPr lang="en-US"/>
              <a:t>He also has to ensure that  workers are subjected to regular training on customer-satisfaction trainings in hospitality environment</a:t>
            </a:r>
            <a:endParaRPr/>
          </a:p>
          <a:p>
            <a:pPr indent="-342900" lvl="0" marL="342900" rtl="0" algn="l">
              <a:spcBef>
                <a:spcPts val="400"/>
              </a:spcBef>
              <a:spcAft>
                <a:spcPts val="0"/>
              </a:spcAft>
              <a:buClr>
                <a:schemeClr val="dk1"/>
              </a:buClr>
              <a:buSzPct val="100000"/>
              <a:buChar char="•"/>
            </a:pPr>
            <a:r>
              <a:rPr lang="en-US"/>
              <a:t>The attitudes of those in the front office, especially reception, implies a lot about hos hospitable an hotel is</a:t>
            </a:r>
            <a:endParaRPr/>
          </a:p>
          <a:p>
            <a:pPr indent="-342900" lvl="0" marL="342900" rtl="0" algn="l">
              <a:spcBef>
                <a:spcPts val="400"/>
              </a:spcBef>
              <a:spcAft>
                <a:spcPts val="0"/>
              </a:spcAft>
              <a:buClr>
                <a:schemeClr val="dk1"/>
              </a:buClr>
              <a:buSzPct val="100000"/>
              <a:buChar char="•"/>
            </a:pPr>
            <a:r>
              <a:rPr lang="en-US"/>
              <a:t>The use of customers’ feedback after use of service will help guide in adjusting policies to better improve quality of service delivery</a:t>
            </a:r>
            <a:endParaRPr/>
          </a:p>
          <a:p>
            <a:pPr indent="-342900" lvl="0" marL="342900" rtl="0" algn="l">
              <a:spcBef>
                <a:spcPts val="400"/>
              </a:spcBef>
              <a:spcAft>
                <a:spcPts val="0"/>
              </a:spcAft>
              <a:buClr>
                <a:schemeClr val="dk1"/>
              </a:buClr>
              <a:buSzPct val="100000"/>
              <a:buChar char="•"/>
            </a:pPr>
            <a:r>
              <a:rPr lang="en-US"/>
              <a:t>Successful hotel management adopts human resource approach especially at front office (Bardi, 2007)</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0" name="Shape 150"/>
        <p:cNvGrpSpPr/>
        <p:nvPr/>
      </p:nvGrpSpPr>
      <p:grpSpPr>
        <a:xfrm>
          <a:off x="0" y="0"/>
          <a:ext cx="0" cy="0"/>
          <a:chOff x="0" y="0"/>
          <a:chExt cx="0" cy="0"/>
        </a:xfrm>
      </p:grpSpPr>
      <p:sp>
        <p:nvSpPr>
          <p:cNvPr id="151" name="Google Shape;151;p12"/>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dk1"/>
              </a:buClr>
              <a:buSzPts val="4400"/>
              <a:buFont typeface="Calibri"/>
              <a:buNone/>
            </a:pPr>
            <a:r>
              <a:rPr lang="en-US"/>
              <a:t>References</a:t>
            </a:r>
            <a:endParaRPr/>
          </a:p>
        </p:txBody>
      </p:sp>
      <p:sp>
        <p:nvSpPr>
          <p:cNvPr id="152" name="Google Shape;152;p12"/>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fontScale="55000" lnSpcReduction="20000"/>
          </a:bodyPr>
          <a:lstStyle/>
          <a:p>
            <a:pPr indent="-342900" lvl="0" marL="342900" rtl="0" algn="l">
              <a:spcBef>
                <a:spcPts val="0"/>
              </a:spcBef>
              <a:spcAft>
                <a:spcPts val="0"/>
              </a:spcAft>
              <a:buClr>
                <a:schemeClr val="dk1"/>
              </a:buClr>
              <a:buSzPct val="100000"/>
              <a:buChar char="•"/>
            </a:pPr>
            <a:r>
              <a:rPr lang="en-US"/>
              <a:t>Bardi, J.A. 2007;2006;, </a:t>
            </a:r>
            <a:r>
              <a:rPr i="1" lang="en-US"/>
              <a:t>Hotel front office management, </a:t>
            </a:r>
            <a:r>
              <a:rPr lang="en-US"/>
              <a:t>4th edn, John Wiley &amp; Sons, Hoboken, N.J.</a:t>
            </a:r>
            <a:endParaRPr/>
          </a:p>
          <a:p>
            <a:pPr indent="-342900" lvl="0" marL="342900" rtl="0" algn="l">
              <a:spcBef>
                <a:spcPts val="352"/>
              </a:spcBef>
              <a:spcAft>
                <a:spcPts val="0"/>
              </a:spcAft>
              <a:buClr>
                <a:schemeClr val="dk1"/>
              </a:buClr>
              <a:buSzPct val="100000"/>
              <a:buChar char="•"/>
            </a:pPr>
            <a:r>
              <a:rPr lang="en-US"/>
              <a:t>Farshchi, S. 2020, "How COVID-19 is changing the role of the chief human resources officer", </a:t>
            </a:r>
            <a:r>
              <a:rPr i="1" lang="en-US"/>
              <a:t>BenefitsPRO, </a:t>
            </a:r>
            <a:r>
              <a:rPr lang="en-US"/>
              <a:t>[Online], .</a:t>
            </a:r>
            <a:endParaRPr/>
          </a:p>
          <a:p>
            <a:pPr indent="-342900" lvl="0" marL="342900" rtl="0" algn="l">
              <a:spcBef>
                <a:spcPts val="352"/>
              </a:spcBef>
              <a:spcAft>
                <a:spcPts val="0"/>
              </a:spcAft>
              <a:buClr>
                <a:schemeClr val="dk1"/>
              </a:buClr>
              <a:buSzPct val="100000"/>
              <a:buChar char="•"/>
            </a:pPr>
            <a:r>
              <a:rPr lang="en-US"/>
              <a:t>Kunze, F., Boehm, S. &amp; Bruch, H. 2013, "Organizational Performance Consequences of Age Diversity: Inspecting the Role of Diversity-Friendly HR Policies and Top Managers' Negative Age Stereotypes", </a:t>
            </a:r>
            <a:r>
              <a:rPr i="1" lang="en-US"/>
              <a:t>Journal of management studies, </a:t>
            </a:r>
            <a:r>
              <a:rPr lang="en-US"/>
              <a:t>vol. 50, no. 3, pp. 413-442.</a:t>
            </a:r>
            <a:endParaRPr/>
          </a:p>
          <a:p>
            <a:pPr indent="-342900" lvl="0" marL="342900" rtl="0" algn="l">
              <a:spcBef>
                <a:spcPts val="352"/>
              </a:spcBef>
              <a:spcAft>
                <a:spcPts val="0"/>
              </a:spcAft>
              <a:buClr>
                <a:schemeClr val="dk1"/>
              </a:buClr>
              <a:buSzPct val="100000"/>
              <a:buChar char="•"/>
            </a:pPr>
            <a:r>
              <a:rPr lang="en-US"/>
              <a:t>Van Eeden, D. 2014, </a:t>
            </a:r>
            <a:r>
              <a:rPr i="1" lang="en-US"/>
              <a:t>The role of the chief human resources officer: perspectives, challenges, realities and experiences, </a:t>
            </a:r>
            <a:r>
              <a:rPr lang="en-US"/>
              <a:t>Knowres Publishing, Randburg, Republic of South Africa.</a:t>
            </a:r>
            <a:endParaRPr/>
          </a:p>
          <a:p>
            <a:pPr indent="-342900" lvl="0" marL="342900" rtl="0" algn="l">
              <a:spcBef>
                <a:spcPts val="352"/>
              </a:spcBef>
              <a:spcAft>
                <a:spcPts val="0"/>
              </a:spcAft>
              <a:buClr>
                <a:schemeClr val="dk1"/>
              </a:buClr>
              <a:buSzPct val="100000"/>
              <a:buChar char="•"/>
            </a:pPr>
            <a:r>
              <a:rPr lang="en-US"/>
              <a:t>Wright, P.M., Society for Human Resource Management (U.S.), National Academy of Human Resources &amp; Books24x7, I. 2011, </a:t>
            </a:r>
            <a:r>
              <a:rPr i="1" lang="en-US"/>
              <a:t>The chief HR officer: defining the new role of human resource leaders, </a:t>
            </a:r>
            <a:r>
              <a:rPr lang="en-US"/>
              <a:t>1st edn, Jossey-Bass, San Francisco, Calif.</a:t>
            </a:r>
            <a:endParaRPr/>
          </a:p>
          <a:p>
            <a:pPr indent="0" lvl="0" marL="0" rtl="0" algn="l">
              <a:spcBef>
                <a:spcPts val="352"/>
              </a:spcBef>
              <a:spcAft>
                <a:spcPts val="0"/>
              </a:spcAft>
              <a:buClr>
                <a:schemeClr val="dk1"/>
              </a:buClr>
              <a:buSzPct val="100000"/>
              <a:buNone/>
            </a:pPr>
            <a:br>
              <a:rPr lang="en-US"/>
            </a:br>
            <a:br>
              <a:rPr lang="en-US"/>
            </a:br>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2006-08-16T00:00:00Z</dcterms:created>
  <dc:creator>Dell</dc:creator>
</cp:coreProperties>
</file>