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omments/comment1.xml" ContentType="application/vnd.openxmlformats-officedocument.presentationml.comments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22"/>
  </p:notesMasterIdLst>
  <p:sldIdLst>
    <p:sldId id="259" r:id="rId2"/>
    <p:sldId id="260" r:id="rId3"/>
    <p:sldId id="261" r:id="rId4"/>
    <p:sldId id="275" r:id="rId5"/>
    <p:sldId id="265" r:id="rId6"/>
    <p:sldId id="274" r:id="rId7"/>
    <p:sldId id="268" r:id="rId8"/>
    <p:sldId id="257" r:id="rId9"/>
    <p:sldId id="256" r:id="rId10"/>
    <p:sldId id="271" r:id="rId11"/>
    <p:sldId id="269" r:id="rId12"/>
    <p:sldId id="270" r:id="rId13"/>
    <p:sldId id="262" r:id="rId14"/>
    <p:sldId id="263" r:id="rId15"/>
    <p:sldId id="276" r:id="rId16"/>
    <p:sldId id="272" r:id="rId17"/>
    <p:sldId id="277" r:id="rId18"/>
    <p:sldId id="267" r:id="rId19"/>
    <p:sldId id="258" r:id="rId20"/>
    <p:sldId id="278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Suhena Begum" initials="SB" lastIdx="1" clrIdx="0">
    <p:extLst>
      <p:ext uri="{19B8F6BF-5375-455C-9EA6-DF929625EA0E}">
        <p15:presenceInfo xmlns:p15="http://schemas.microsoft.com/office/powerpoint/2012/main" userId="Suhena Begum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6AB039E-7D01-4160-A841-CA136D7CECBD}" v="4" dt="2018-12-03T12:09:37.01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2" d="100"/>
          <a:sy n="62" d="100"/>
        </p:scale>
        <p:origin x="102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commentAuthors" Target="commentAuthors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8-12-03T10:06:27.004" idx="1">
    <p:pos x="7497" y="297"/>
    <p:text/>
    <p:extLst>
      <p:ext uri="{C676402C-5697-4E1C-873F-D02D1690AC5C}">
        <p15:threadingInfo xmlns:p15="http://schemas.microsoft.com/office/powerpoint/2012/main" timeZoneBias="0"/>
      </p:ext>
    </p:extLst>
  </p:cm>
</p:cmLst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image" Target="../media/image42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61B4AAB-03CC-4618-A0D5-641A7EFCFB25}" type="doc">
      <dgm:prSet loTypeId="urn:microsoft.com/office/officeart/2005/8/layout/radial5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E05DB93-0D31-436B-8709-29E8174E6893}">
      <dgm:prSet phldrT="[Text]"/>
      <dgm:spPr/>
      <dgm:t>
        <a:bodyPr/>
        <a:lstStyle/>
        <a:p>
          <a:r>
            <a:rPr lang="en-GB"/>
            <a:t>Our</a:t>
          </a:r>
        </a:p>
        <a:p>
          <a:r>
            <a:rPr lang="en-GB"/>
            <a:t>Marketing</a:t>
          </a:r>
        </a:p>
        <a:p>
          <a:r>
            <a:rPr lang="en-GB"/>
            <a:t>Goals</a:t>
          </a:r>
        </a:p>
      </dgm:t>
    </dgm:pt>
    <dgm:pt modelId="{23053AB0-3E34-4047-A520-17410195FBD3}" type="parTrans" cxnId="{AC55DA41-FD07-4AB5-8BF1-8DB69165428E}">
      <dgm:prSet/>
      <dgm:spPr/>
      <dgm:t>
        <a:bodyPr/>
        <a:lstStyle/>
        <a:p>
          <a:endParaRPr lang="en-GB"/>
        </a:p>
      </dgm:t>
    </dgm:pt>
    <dgm:pt modelId="{657F2DF0-BB6C-4A26-875A-5F579D318411}" type="sibTrans" cxnId="{AC55DA41-FD07-4AB5-8BF1-8DB69165428E}">
      <dgm:prSet/>
      <dgm:spPr/>
      <dgm:t>
        <a:bodyPr/>
        <a:lstStyle/>
        <a:p>
          <a:endParaRPr lang="en-GB"/>
        </a:p>
      </dgm:t>
    </dgm:pt>
    <dgm:pt modelId="{0B1DD9E9-4B66-4C40-BBA7-04E85E9C0ED5}">
      <dgm:prSet phldrT="[Text]"/>
      <dgm:spPr/>
      <dgm:t>
        <a:bodyPr/>
        <a:lstStyle/>
        <a:p>
          <a:r>
            <a:rPr lang="en-GB"/>
            <a:t>Growth at a rate of 25%</a:t>
          </a:r>
        </a:p>
      </dgm:t>
    </dgm:pt>
    <dgm:pt modelId="{5C82BFF5-7A9D-4A24-B34A-3EA3DF5B6FB1}" type="parTrans" cxnId="{C36811BF-158B-4911-8E3B-A39C9DA09176}">
      <dgm:prSet/>
      <dgm:spPr/>
      <dgm:t>
        <a:bodyPr/>
        <a:lstStyle/>
        <a:p>
          <a:endParaRPr lang="en-GB"/>
        </a:p>
      </dgm:t>
    </dgm:pt>
    <dgm:pt modelId="{9F1F9618-E7C0-4F72-BA5E-DA77B9F60FD5}" type="sibTrans" cxnId="{C36811BF-158B-4911-8E3B-A39C9DA09176}">
      <dgm:prSet/>
      <dgm:spPr/>
      <dgm:t>
        <a:bodyPr/>
        <a:lstStyle/>
        <a:p>
          <a:endParaRPr lang="en-GB"/>
        </a:p>
      </dgm:t>
    </dgm:pt>
    <dgm:pt modelId="{378894B7-8E66-4928-8756-74A1451B6CCF}">
      <dgm:prSet phldrT="[Text]"/>
      <dgm:spPr/>
      <dgm:t>
        <a:bodyPr/>
        <a:lstStyle/>
        <a:p>
          <a:r>
            <a:rPr lang="en-GB"/>
            <a:t>20  Domestic Cleaning contract</a:t>
          </a:r>
        </a:p>
      </dgm:t>
    </dgm:pt>
    <dgm:pt modelId="{18175413-E336-45AB-96CD-62FC942F2656}" type="parTrans" cxnId="{C68B60DC-6A7E-4640-AC79-E31C00880D7D}">
      <dgm:prSet/>
      <dgm:spPr/>
      <dgm:t>
        <a:bodyPr/>
        <a:lstStyle/>
        <a:p>
          <a:endParaRPr lang="en-GB"/>
        </a:p>
      </dgm:t>
    </dgm:pt>
    <dgm:pt modelId="{A593CA36-694D-482F-8BD3-413D145E7ED5}" type="sibTrans" cxnId="{C68B60DC-6A7E-4640-AC79-E31C00880D7D}">
      <dgm:prSet/>
      <dgm:spPr/>
      <dgm:t>
        <a:bodyPr/>
        <a:lstStyle/>
        <a:p>
          <a:endParaRPr lang="en-GB"/>
        </a:p>
      </dgm:t>
    </dgm:pt>
    <dgm:pt modelId="{201017DF-B3B4-49C5-B961-B57A461C7DE2}">
      <dgm:prSet phldrT="[Text]"/>
      <dgm:spPr/>
      <dgm:t>
        <a:bodyPr/>
        <a:lstStyle/>
        <a:p>
          <a:r>
            <a:rPr lang="en-GB"/>
            <a:t>100 Residential Homes</a:t>
          </a:r>
        </a:p>
      </dgm:t>
    </dgm:pt>
    <dgm:pt modelId="{D9107543-FC49-4CAD-A40E-CE2C32598175}" type="parTrans" cxnId="{ACD5426F-07CE-441F-B7FF-64157083397C}">
      <dgm:prSet/>
      <dgm:spPr/>
      <dgm:t>
        <a:bodyPr/>
        <a:lstStyle/>
        <a:p>
          <a:endParaRPr lang="en-GB"/>
        </a:p>
      </dgm:t>
    </dgm:pt>
    <dgm:pt modelId="{BE103B07-C28C-4A59-BBAC-442356D3153C}" type="sibTrans" cxnId="{ACD5426F-07CE-441F-B7FF-64157083397C}">
      <dgm:prSet/>
      <dgm:spPr/>
      <dgm:t>
        <a:bodyPr/>
        <a:lstStyle/>
        <a:p>
          <a:endParaRPr lang="en-GB"/>
        </a:p>
      </dgm:t>
    </dgm:pt>
    <dgm:pt modelId="{15F05748-A381-4507-9261-ABB703F3E50E}">
      <dgm:prSet phldrT="[Text]"/>
      <dgm:spPr/>
      <dgm:t>
        <a:bodyPr/>
        <a:lstStyle/>
        <a:p>
          <a:r>
            <a:rPr lang="en-GB"/>
            <a:t>5 Carpet Cleaning Service</a:t>
          </a:r>
        </a:p>
      </dgm:t>
    </dgm:pt>
    <dgm:pt modelId="{B15BC689-BE97-41F7-9DA3-DD75D9AA7421}" type="parTrans" cxnId="{A56D40E6-14A9-446D-836B-343AFF6CAD9D}">
      <dgm:prSet/>
      <dgm:spPr/>
      <dgm:t>
        <a:bodyPr/>
        <a:lstStyle/>
        <a:p>
          <a:endParaRPr lang="en-GB"/>
        </a:p>
      </dgm:t>
    </dgm:pt>
    <dgm:pt modelId="{8324F979-5CF8-4AC0-83EE-DDD76B822B8B}" type="sibTrans" cxnId="{A56D40E6-14A9-446D-836B-343AFF6CAD9D}">
      <dgm:prSet/>
      <dgm:spPr/>
      <dgm:t>
        <a:bodyPr/>
        <a:lstStyle/>
        <a:p>
          <a:endParaRPr lang="en-GB"/>
        </a:p>
      </dgm:t>
    </dgm:pt>
    <dgm:pt modelId="{01D3920A-A3D1-4829-BEED-A114A4A65CBA}" type="pres">
      <dgm:prSet presAssocID="{861B4AAB-03CC-4618-A0D5-641A7EFCFB25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5839B67C-6AE3-4E48-B37C-60FA065BEBE9}" type="pres">
      <dgm:prSet presAssocID="{BE05DB93-0D31-436B-8709-29E8174E6893}" presName="centerShape" presStyleLbl="node0" presStyleIdx="0" presStyleCnt="1"/>
      <dgm:spPr/>
    </dgm:pt>
    <dgm:pt modelId="{9D63259C-1504-4B6F-9A1A-FF0302CFFA42}" type="pres">
      <dgm:prSet presAssocID="{5C82BFF5-7A9D-4A24-B34A-3EA3DF5B6FB1}" presName="parTrans" presStyleLbl="sibTrans2D1" presStyleIdx="0" presStyleCnt="4"/>
      <dgm:spPr/>
    </dgm:pt>
    <dgm:pt modelId="{E0747024-F9D3-4F7D-8E4C-0A45D212BA5A}" type="pres">
      <dgm:prSet presAssocID="{5C82BFF5-7A9D-4A24-B34A-3EA3DF5B6FB1}" presName="connectorText" presStyleLbl="sibTrans2D1" presStyleIdx="0" presStyleCnt="4"/>
      <dgm:spPr/>
    </dgm:pt>
    <dgm:pt modelId="{EA4DB0C8-D64A-401A-B368-FB1D533B36CF}" type="pres">
      <dgm:prSet presAssocID="{0B1DD9E9-4B66-4C40-BBA7-04E85E9C0ED5}" presName="node" presStyleLbl="node1" presStyleIdx="0" presStyleCnt="4">
        <dgm:presLayoutVars>
          <dgm:bulletEnabled val="1"/>
        </dgm:presLayoutVars>
      </dgm:prSet>
      <dgm:spPr/>
    </dgm:pt>
    <dgm:pt modelId="{DE966FB0-684D-4140-B9C3-922553CE8F29}" type="pres">
      <dgm:prSet presAssocID="{18175413-E336-45AB-96CD-62FC942F2656}" presName="parTrans" presStyleLbl="sibTrans2D1" presStyleIdx="1" presStyleCnt="4"/>
      <dgm:spPr/>
    </dgm:pt>
    <dgm:pt modelId="{7E5229AA-C898-4E35-870F-EE95B7CF06FF}" type="pres">
      <dgm:prSet presAssocID="{18175413-E336-45AB-96CD-62FC942F2656}" presName="connectorText" presStyleLbl="sibTrans2D1" presStyleIdx="1" presStyleCnt="4"/>
      <dgm:spPr/>
    </dgm:pt>
    <dgm:pt modelId="{9AE5F417-69C5-4712-9555-443CCAE7F879}" type="pres">
      <dgm:prSet presAssocID="{378894B7-8E66-4928-8756-74A1451B6CCF}" presName="node" presStyleLbl="node1" presStyleIdx="1" presStyleCnt="4">
        <dgm:presLayoutVars>
          <dgm:bulletEnabled val="1"/>
        </dgm:presLayoutVars>
      </dgm:prSet>
      <dgm:spPr/>
    </dgm:pt>
    <dgm:pt modelId="{A0E2BF90-2E15-4B71-869A-0DC04693EEFB}" type="pres">
      <dgm:prSet presAssocID="{D9107543-FC49-4CAD-A40E-CE2C32598175}" presName="parTrans" presStyleLbl="sibTrans2D1" presStyleIdx="2" presStyleCnt="4"/>
      <dgm:spPr/>
    </dgm:pt>
    <dgm:pt modelId="{8EFED827-D2EE-4167-82A9-051D127AED77}" type="pres">
      <dgm:prSet presAssocID="{D9107543-FC49-4CAD-A40E-CE2C32598175}" presName="connectorText" presStyleLbl="sibTrans2D1" presStyleIdx="2" presStyleCnt="4"/>
      <dgm:spPr/>
    </dgm:pt>
    <dgm:pt modelId="{58F8BF3E-6FCA-4A93-AC20-E48F9C232729}" type="pres">
      <dgm:prSet presAssocID="{201017DF-B3B4-49C5-B961-B57A461C7DE2}" presName="node" presStyleLbl="node1" presStyleIdx="2" presStyleCnt="4" custRadScaleRad="155172" custRadScaleInc="2042">
        <dgm:presLayoutVars>
          <dgm:bulletEnabled val="1"/>
        </dgm:presLayoutVars>
      </dgm:prSet>
      <dgm:spPr/>
    </dgm:pt>
    <dgm:pt modelId="{8CF5F3B9-6260-42DB-8E4C-AB27D621829A}" type="pres">
      <dgm:prSet presAssocID="{B15BC689-BE97-41F7-9DA3-DD75D9AA7421}" presName="parTrans" presStyleLbl="sibTrans2D1" presStyleIdx="3" presStyleCnt="4"/>
      <dgm:spPr/>
    </dgm:pt>
    <dgm:pt modelId="{6F5B0878-857B-4F53-9C6B-4D696E65F640}" type="pres">
      <dgm:prSet presAssocID="{B15BC689-BE97-41F7-9DA3-DD75D9AA7421}" presName="connectorText" presStyleLbl="sibTrans2D1" presStyleIdx="3" presStyleCnt="4"/>
      <dgm:spPr/>
    </dgm:pt>
    <dgm:pt modelId="{6F05384A-B788-4654-86A7-9C2AB58839CD}" type="pres">
      <dgm:prSet presAssocID="{15F05748-A381-4507-9261-ABB703F3E50E}" presName="node" presStyleLbl="node1" presStyleIdx="3" presStyleCnt="4">
        <dgm:presLayoutVars>
          <dgm:bulletEnabled val="1"/>
        </dgm:presLayoutVars>
      </dgm:prSet>
      <dgm:spPr/>
    </dgm:pt>
  </dgm:ptLst>
  <dgm:cxnLst>
    <dgm:cxn modelId="{A9DE2F28-F46C-44FA-9EE3-28CA5112CAC8}" type="presOf" srcId="{15F05748-A381-4507-9261-ABB703F3E50E}" destId="{6F05384A-B788-4654-86A7-9C2AB58839CD}" srcOrd="0" destOrd="0" presId="urn:microsoft.com/office/officeart/2005/8/layout/radial5"/>
    <dgm:cxn modelId="{D62DA72B-7303-43E3-8057-7A52DF85DF78}" type="presOf" srcId="{18175413-E336-45AB-96CD-62FC942F2656}" destId="{7E5229AA-C898-4E35-870F-EE95B7CF06FF}" srcOrd="1" destOrd="0" presId="urn:microsoft.com/office/officeart/2005/8/layout/radial5"/>
    <dgm:cxn modelId="{C128B22F-D79F-4CFC-B8FC-882B100C1253}" type="presOf" srcId="{BE05DB93-0D31-436B-8709-29E8174E6893}" destId="{5839B67C-6AE3-4E48-B37C-60FA065BEBE9}" srcOrd="0" destOrd="0" presId="urn:microsoft.com/office/officeart/2005/8/layout/radial5"/>
    <dgm:cxn modelId="{1D684438-6978-4666-81E1-5E46B8DFBD93}" type="presOf" srcId="{861B4AAB-03CC-4618-A0D5-641A7EFCFB25}" destId="{01D3920A-A3D1-4829-BEED-A114A4A65CBA}" srcOrd="0" destOrd="0" presId="urn:microsoft.com/office/officeart/2005/8/layout/radial5"/>
    <dgm:cxn modelId="{AC55DA41-FD07-4AB5-8BF1-8DB69165428E}" srcId="{861B4AAB-03CC-4618-A0D5-641A7EFCFB25}" destId="{BE05DB93-0D31-436B-8709-29E8174E6893}" srcOrd="0" destOrd="0" parTransId="{23053AB0-3E34-4047-A520-17410195FBD3}" sibTransId="{657F2DF0-BB6C-4A26-875A-5F579D318411}"/>
    <dgm:cxn modelId="{F0142045-1EAB-4CFC-985C-3A3190A909F8}" type="presOf" srcId="{D9107543-FC49-4CAD-A40E-CE2C32598175}" destId="{A0E2BF90-2E15-4B71-869A-0DC04693EEFB}" srcOrd="0" destOrd="0" presId="urn:microsoft.com/office/officeart/2005/8/layout/radial5"/>
    <dgm:cxn modelId="{EB20CA68-6FED-4826-ADBA-B5894736B692}" type="presOf" srcId="{0B1DD9E9-4B66-4C40-BBA7-04E85E9C0ED5}" destId="{EA4DB0C8-D64A-401A-B368-FB1D533B36CF}" srcOrd="0" destOrd="0" presId="urn:microsoft.com/office/officeart/2005/8/layout/radial5"/>
    <dgm:cxn modelId="{9CE70A6A-EAF4-4DB8-A0F5-5331ADB628C4}" type="presOf" srcId="{18175413-E336-45AB-96CD-62FC942F2656}" destId="{DE966FB0-684D-4140-B9C3-922553CE8F29}" srcOrd="0" destOrd="0" presId="urn:microsoft.com/office/officeart/2005/8/layout/radial5"/>
    <dgm:cxn modelId="{ACD5426F-07CE-441F-B7FF-64157083397C}" srcId="{BE05DB93-0D31-436B-8709-29E8174E6893}" destId="{201017DF-B3B4-49C5-B961-B57A461C7DE2}" srcOrd="2" destOrd="0" parTransId="{D9107543-FC49-4CAD-A40E-CE2C32598175}" sibTransId="{BE103B07-C28C-4A59-BBAC-442356D3153C}"/>
    <dgm:cxn modelId="{F8E5AB81-FFE9-4D9D-93A8-36A8A14677CB}" type="presOf" srcId="{5C82BFF5-7A9D-4A24-B34A-3EA3DF5B6FB1}" destId="{9D63259C-1504-4B6F-9A1A-FF0302CFFA42}" srcOrd="0" destOrd="0" presId="urn:microsoft.com/office/officeart/2005/8/layout/radial5"/>
    <dgm:cxn modelId="{5A6BA4AD-58A9-41FE-8047-021B5AD42F2A}" type="presOf" srcId="{B15BC689-BE97-41F7-9DA3-DD75D9AA7421}" destId="{8CF5F3B9-6260-42DB-8E4C-AB27D621829A}" srcOrd="0" destOrd="0" presId="urn:microsoft.com/office/officeart/2005/8/layout/radial5"/>
    <dgm:cxn modelId="{C36811BF-158B-4911-8E3B-A39C9DA09176}" srcId="{BE05DB93-0D31-436B-8709-29E8174E6893}" destId="{0B1DD9E9-4B66-4C40-BBA7-04E85E9C0ED5}" srcOrd="0" destOrd="0" parTransId="{5C82BFF5-7A9D-4A24-B34A-3EA3DF5B6FB1}" sibTransId="{9F1F9618-E7C0-4F72-BA5E-DA77B9F60FD5}"/>
    <dgm:cxn modelId="{35AE34C5-CA2D-4BBD-8E8E-85F12364D4F6}" type="presOf" srcId="{5C82BFF5-7A9D-4A24-B34A-3EA3DF5B6FB1}" destId="{E0747024-F9D3-4F7D-8E4C-0A45D212BA5A}" srcOrd="1" destOrd="0" presId="urn:microsoft.com/office/officeart/2005/8/layout/radial5"/>
    <dgm:cxn modelId="{38C5BBD6-9FE1-4BB2-8ACA-3D84EAF6E715}" type="presOf" srcId="{201017DF-B3B4-49C5-B961-B57A461C7DE2}" destId="{58F8BF3E-6FCA-4A93-AC20-E48F9C232729}" srcOrd="0" destOrd="0" presId="urn:microsoft.com/office/officeart/2005/8/layout/radial5"/>
    <dgm:cxn modelId="{C68B60DC-6A7E-4640-AC79-E31C00880D7D}" srcId="{BE05DB93-0D31-436B-8709-29E8174E6893}" destId="{378894B7-8E66-4928-8756-74A1451B6CCF}" srcOrd="1" destOrd="0" parTransId="{18175413-E336-45AB-96CD-62FC942F2656}" sibTransId="{A593CA36-694D-482F-8BD3-413D145E7ED5}"/>
    <dgm:cxn modelId="{1C3B3DE6-0ABE-4C25-B889-AA16AB6B340B}" type="presOf" srcId="{D9107543-FC49-4CAD-A40E-CE2C32598175}" destId="{8EFED827-D2EE-4167-82A9-051D127AED77}" srcOrd="1" destOrd="0" presId="urn:microsoft.com/office/officeart/2005/8/layout/radial5"/>
    <dgm:cxn modelId="{A56D40E6-14A9-446D-836B-343AFF6CAD9D}" srcId="{BE05DB93-0D31-436B-8709-29E8174E6893}" destId="{15F05748-A381-4507-9261-ABB703F3E50E}" srcOrd="3" destOrd="0" parTransId="{B15BC689-BE97-41F7-9DA3-DD75D9AA7421}" sibTransId="{8324F979-5CF8-4AC0-83EE-DDD76B822B8B}"/>
    <dgm:cxn modelId="{EB9D51F8-1FA6-4D7A-A85B-87D6363C1893}" type="presOf" srcId="{B15BC689-BE97-41F7-9DA3-DD75D9AA7421}" destId="{6F5B0878-857B-4F53-9C6B-4D696E65F640}" srcOrd="1" destOrd="0" presId="urn:microsoft.com/office/officeart/2005/8/layout/radial5"/>
    <dgm:cxn modelId="{56423BFD-9770-4C76-8B7A-7023AC4046ED}" type="presOf" srcId="{378894B7-8E66-4928-8756-74A1451B6CCF}" destId="{9AE5F417-69C5-4712-9555-443CCAE7F879}" srcOrd="0" destOrd="0" presId="urn:microsoft.com/office/officeart/2005/8/layout/radial5"/>
    <dgm:cxn modelId="{2060D8E5-2322-4924-BDC7-FD2B7631E1B5}" type="presParOf" srcId="{01D3920A-A3D1-4829-BEED-A114A4A65CBA}" destId="{5839B67C-6AE3-4E48-B37C-60FA065BEBE9}" srcOrd="0" destOrd="0" presId="urn:microsoft.com/office/officeart/2005/8/layout/radial5"/>
    <dgm:cxn modelId="{7AD76C61-7A15-43F4-831A-B632E3A9071A}" type="presParOf" srcId="{01D3920A-A3D1-4829-BEED-A114A4A65CBA}" destId="{9D63259C-1504-4B6F-9A1A-FF0302CFFA42}" srcOrd="1" destOrd="0" presId="urn:microsoft.com/office/officeart/2005/8/layout/radial5"/>
    <dgm:cxn modelId="{CBA20FC0-FCE2-4F2B-85FB-EBFD4E7111A6}" type="presParOf" srcId="{9D63259C-1504-4B6F-9A1A-FF0302CFFA42}" destId="{E0747024-F9D3-4F7D-8E4C-0A45D212BA5A}" srcOrd="0" destOrd="0" presId="urn:microsoft.com/office/officeart/2005/8/layout/radial5"/>
    <dgm:cxn modelId="{08923237-4FCD-41AA-AAA8-026D71A08E84}" type="presParOf" srcId="{01D3920A-A3D1-4829-BEED-A114A4A65CBA}" destId="{EA4DB0C8-D64A-401A-B368-FB1D533B36CF}" srcOrd="2" destOrd="0" presId="urn:microsoft.com/office/officeart/2005/8/layout/radial5"/>
    <dgm:cxn modelId="{50DE3777-492C-48DA-9908-05C185E549FC}" type="presParOf" srcId="{01D3920A-A3D1-4829-BEED-A114A4A65CBA}" destId="{DE966FB0-684D-4140-B9C3-922553CE8F29}" srcOrd="3" destOrd="0" presId="urn:microsoft.com/office/officeart/2005/8/layout/radial5"/>
    <dgm:cxn modelId="{18F5BBF3-C582-430B-9D6C-7F95195E0CA9}" type="presParOf" srcId="{DE966FB0-684D-4140-B9C3-922553CE8F29}" destId="{7E5229AA-C898-4E35-870F-EE95B7CF06FF}" srcOrd="0" destOrd="0" presId="urn:microsoft.com/office/officeart/2005/8/layout/radial5"/>
    <dgm:cxn modelId="{F3FF57FD-D0B3-4372-A724-7DC3BB4A5255}" type="presParOf" srcId="{01D3920A-A3D1-4829-BEED-A114A4A65CBA}" destId="{9AE5F417-69C5-4712-9555-443CCAE7F879}" srcOrd="4" destOrd="0" presId="urn:microsoft.com/office/officeart/2005/8/layout/radial5"/>
    <dgm:cxn modelId="{C888E128-08C1-48E6-85AC-98D7263DBE0D}" type="presParOf" srcId="{01D3920A-A3D1-4829-BEED-A114A4A65CBA}" destId="{A0E2BF90-2E15-4B71-869A-0DC04693EEFB}" srcOrd="5" destOrd="0" presId="urn:microsoft.com/office/officeart/2005/8/layout/radial5"/>
    <dgm:cxn modelId="{B47F6AEB-51A2-42C2-802A-1813413C2224}" type="presParOf" srcId="{A0E2BF90-2E15-4B71-869A-0DC04693EEFB}" destId="{8EFED827-D2EE-4167-82A9-051D127AED77}" srcOrd="0" destOrd="0" presId="urn:microsoft.com/office/officeart/2005/8/layout/radial5"/>
    <dgm:cxn modelId="{319963DC-6042-40BB-99C3-BFB18F9BE9FA}" type="presParOf" srcId="{01D3920A-A3D1-4829-BEED-A114A4A65CBA}" destId="{58F8BF3E-6FCA-4A93-AC20-E48F9C232729}" srcOrd="6" destOrd="0" presId="urn:microsoft.com/office/officeart/2005/8/layout/radial5"/>
    <dgm:cxn modelId="{5F8898C9-78B3-43DA-BAAC-4D3965E3E156}" type="presParOf" srcId="{01D3920A-A3D1-4829-BEED-A114A4A65CBA}" destId="{8CF5F3B9-6260-42DB-8E4C-AB27D621829A}" srcOrd="7" destOrd="0" presId="urn:microsoft.com/office/officeart/2005/8/layout/radial5"/>
    <dgm:cxn modelId="{93C1DBA1-6F74-4052-9296-4B055F6672CD}" type="presParOf" srcId="{8CF5F3B9-6260-42DB-8E4C-AB27D621829A}" destId="{6F5B0878-857B-4F53-9C6B-4D696E65F640}" srcOrd="0" destOrd="0" presId="urn:microsoft.com/office/officeart/2005/8/layout/radial5"/>
    <dgm:cxn modelId="{B0712797-B9FE-41C3-9C7A-98163B7A82ED}" type="presParOf" srcId="{01D3920A-A3D1-4829-BEED-A114A4A65CBA}" destId="{6F05384A-B788-4654-86A7-9C2AB58839CD}" srcOrd="8" destOrd="0" presId="urn:microsoft.com/office/officeart/2005/8/layout/radial5"/>
  </dgm:cxnLst>
  <dgm:bg>
    <a:blipFill>
      <a:blip xmlns:r="http://schemas.openxmlformats.org/officeDocument/2006/relationships" r:embed="rId1"/>
      <a:stretch>
        <a:fillRect/>
      </a:stretch>
    </a:blip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39B67C-6AE3-4E48-B37C-60FA065BEBE9}">
      <dsp:nvSpPr>
        <dsp:cNvPr id="0" name=""/>
        <dsp:cNvSpPr/>
      </dsp:nvSpPr>
      <dsp:spPr>
        <a:xfrm>
          <a:off x="3886646" y="1922133"/>
          <a:ext cx="1370707" cy="137070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Our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Marketing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Goals</a:t>
          </a:r>
        </a:p>
      </dsp:txBody>
      <dsp:txXfrm>
        <a:off x="4087381" y="2122868"/>
        <a:ext cx="969237" cy="969237"/>
      </dsp:txXfrm>
    </dsp:sp>
    <dsp:sp modelId="{9D63259C-1504-4B6F-9A1A-FF0302CFFA42}">
      <dsp:nvSpPr>
        <dsp:cNvPr id="0" name=""/>
        <dsp:cNvSpPr/>
      </dsp:nvSpPr>
      <dsp:spPr>
        <a:xfrm rot="16200000">
          <a:off x="4426671" y="1423135"/>
          <a:ext cx="290656" cy="46604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500" kern="1200"/>
        </a:p>
      </dsp:txBody>
      <dsp:txXfrm>
        <a:off x="4470270" y="1559942"/>
        <a:ext cx="203459" cy="279624"/>
      </dsp:txXfrm>
    </dsp:sp>
    <dsp:sp modelId="{EA4DB0C8-D64A-401A-B368-FB1D533B36CF}">
      <dsp:nvSpPr>
        <dsp:cNvPr id="0" name=""/>
        <dsp:cNvSpPr/>
      </dsp:nvSpPr>
      <dsp:spPr>
        <a:xfrm>
          <a:off x="3886646" y="3017"/>
          <a:ext cx="1370707" cy="137070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Growth at a rate of 25%</a:t>
          </a:r>
        </a:p>
      </dsp:txBody>
      <dsp:txXfrm>
        <a:off x="4087381" y="203752"/>
        <a:ext cx="969237" cy="969237"/>
      </dsp:txXfrm>
    </dsp:sp>
    <dsp:sp modelId="{DE966FB0-684D-4140-B9C3-922553CE8F29}">
      <dsp:nvSpPr>
        <dsp:cNvPr id="0" name=""/>
        <dsp:cNvSpPr/>
      </dsp:nvSpPr>
      <dsp:spPr>
        <a:xfrm>
          <a:off x="5378003" y="2374466"/>
          <a:ext cx="290656" cy="46604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500" kern="1200"/>
        </a:p>
      </dsp:txBody>
      <dsp:txXfrm>
        <a:off x="5378003" y="2467674"/>
        <a:ext cx="203459" cy="279624"/>
      </dsp:txXfrm>
    </dsp:sp>
    <dsp:sp modelId="{9AE5F417-69C5-4712-9555-443CCAE7F879}">
      <dsp:nvSpPr>
        <dsp:cNvPr id="0" name=""/>
        <dsp:cNvSpPr/>
      </dsp:nvSpPr>
      <dsp:spPr>
        <a:xfrm>
          <a:off x="5805762" y="1922133"/>
          <a:ext cx="1370707" cy="137070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20  Domestic Cleaning contract</a:t>
          </a:r>
        </a:p>
      </dsp:txBody>
      <dsp:txXfrm>
        <a:off x="6006497" y="2122868"/>
        <a:ext cx="969237" cy="969237"/>
      </dsp:txXfrm>
    </dsp:sp>
    <dsp:sp modelId="{A0E2BF90-2E15-4B71-869A-0DC04693EEFB}">
      <dsp:nvSpPr>
        <dsp:cNvPr id="0" name=""/>
        <dsp:cNvSpPr/>
      </dsp:nvSpPr>
      <dsp:spPr>
        <a:xfrm rot="5485397">
          <a:off x="4402041" y="3327255"/>
          <a:ext cx="292570" cy="46604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500" kern="1200"/>
        </a:p>
      </dsp:txBody>
      <dsp:txXfrm rot="10800000">
        <a:off x="4447017" y="3376591"/>
        <a:ext cx="204799" cy="279624"/>
      </dsp:txXfrm>
    </dsp:sp>
    <dsp:sp modelId="{58F8BF3E-6FCA-4A93-AC20-E48F9C232729}">
      <dsp:nvSpPr>
        <dsp:cNvPr id="0" name=""/>
        <dsp:cNvSpPr/>
      </dsp:nvSpPr>
      <dsp:spPr>
        <a:xfrm>
          <a:off x="3838888" y="3844266"/>
          <a:ext cx="1370707" cy="137070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100 Residential Homes</a:t>
          </a:r>
        </a:p>
      </dsp:txBody>
      <dsp:txXfrm>
        <a:off x="4039623" y="4045001"/>
        <a:ext cx="969237" cy="969237"/>
      </dsp:txXfrm>
    </dsp:sp>
    <dsp:sp modelId="{8CF5F3B9-6260-42DB-8E4C-AB27D621829A}">
      <dsp:nvSpPr>
        <dsp:cNvPr id="0" name=""/>
        <dsp:cNvSpPr/>
      </dsp:nvSpPr>
      <dsp:spPr>
        <a:xfrm rot="10800000">
          <a:off x="3475340" y="2374466"/>
          <a:ext cx="290656" cy="46604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500" kern="1200"/>
        </a:p>
      </dsp:txBody>
      <dsp:txXfrm rot="10800000">
        <a:off x="3562537" y="2467674"/>
        <a:ext cx="203459" cy="279624"/>
      </dsp:txXfrm>
    </dsp:sp>
    <dsp:sp modelId="{6F05384A-B788-4654-86A7-9C2AB58839CD}">
      <dsp:nvSpPr>
        <dsp:cNvPr id="0" name=""/>
        <dsp:cNvSpPr/>
      </dsp:nvSpPr>
      <dsp:spPr>
        <a:xfrm>
          <a:off x="1967530" y="1922133"/>
          <a:ext cx="1370707" cy="137070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5 Carpet Cleaning Service</a:t>
          </a:r>
        </a:p>
      </dsp:txBody>
      <dsp:txXfrm>
        <a:off x="2168265" y="2122868"/>
        <a:ext cx="969237" cy="96923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8F2669-35AA-4A19-8488-525A81CD2144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2D3935F-E79A-4212-9D06-EA12439A3E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44803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6F325B-7FAF-4426-BA1D-C90A72238EF0}" type="slidenum">
              <a:rPr lang="en-GB" smtClean="0"/>
              <a:pPr/>
              <a:t>5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05951" y="5956137"/>
            <a:ext cx="284480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12/3/2018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81192" y="5951811"/>
            <a:ext cx="691721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1644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367830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12/3/2018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52508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3043910"/>
            <a:ext cx="11029615" cy="149750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12/3/2018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422390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8417" y="2228003"/>
            <a:ext cx="5422392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12/3/2018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7219" y="2250892"/>
            <a:ext cx="5087075" cy="536005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3735" y="2250892"/>
            <a:ext cx="5087073" cy="553373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709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12/3/2018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683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12/3/2018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12/3/2018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5141973"/>
            <a:ext cx="11298200" cy="127470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5262296"/>
            <a:ext cx="4909445" cy="689514"/>
          </a:xfrm>
        </p:spPr>
        <p:txBody>
          <a:bodyPr anchor="ctr"/>
          <a:lstStyle>
            <a:lvl1pPr algn="l">
              <a:defRPr sz="2000" b="0"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7816" y="601200"/>
            <a:ext cx="11292840" cy="4204800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40823" y="5262296"/>
            <a:ext cx="5869987" cy="689515"/>
          </a:xfrm>
        </p:spPr>
        <p:txBody>
          <a:bodyPr anchor="ctr">
            <a:normAutofit/>
          </a:bodyPr>
          <a:lstStyle>
            <a:lvl1pPr marL="0" indent="0" algn="r">
              <a:buNone/>
              <a:defRPr sz="1100">
                <a:solidFill>
                  <a:schemeClr val="bg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12/3/2018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599725"/>
            <a:ext cx="11290859" cy="355725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598671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12/3/2018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12/3/2018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839201" y="599725"/>
            <a:ext cx="2906817" cy="581695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1" y="675726"/>
            <a:ext cx="2004164" cy="5183073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675726"/>
            <a:ext cx="7896279" cy="5183073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93673" y="5956137"/>
            <a:ext cx="1328141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12/3/2018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74923" y="5951811"/>
            <a:ext cx="7896279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46615" y="5956137"/>
            <a:ext cx="1164195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3"/>
            <a:ext cx="11029616" cy="35227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5956137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12/3/2018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5951811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accent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5956137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2800" b="0" kern="1200" cap="all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image" Target="../media/image12.jpeg"/><Relationship Id="rId7" Type="http://schemas.openxmlformats.org/officeDocument/2006/relationships/image" Target="../media/image16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jpeg"/><Relationship Id="rId11" Type="http://schemas.openxmlformats.org/officeDocument/2006/relationships/image" Target="../media/image20.jpeg"/><Relationship Id="rId5" Type="http://schemas.openxmlformats.org/officeDocument/2006/relationships/image" Target="../media/image14.jpeg"/><Relationship Id="rId10" Type="http://schemas.openxmlformats.org/officeDocument/2006/relationships/image" Target="../media/image19.jpeg"/><Relationship Id="rId4" Type="http://schemas.openxmlformats.org/officeDocument/2006/relationships/image" Target="../media/image13.jpeg"/><Relationship Id="rId9" Type="http://schemas.openxmlformats.org/officeDocument/2006/relationships/image" Target="../media/image18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tmp"/><Relationship Id="rId2" Type="http://schemas.openxmlformats.org/officeDocument/2006/relationships/image" Target="../media/image21.tmp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4.tmp"/><Relationship Id="rId4" Type="http://schemas.openxmlformats.org/officeDocument/2006/relationships/image" Target="../media/image23.tmp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tmp"/><Relationship Id="rId2" Type="http://schemas.openxmlformats.org/officeDocument/2006/relationships/image" Target="../media/image25.tmp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tmp"/><Relationship Id="rId5" Type="http://schemas.openxmlformats.org/officeDocument/2006/relationships/image" Target="../media/image28.tmp"/><Relationship Id="rId4" Type="http://schemas.openxmlformats.org/officeDocument/2006/relationships/image" Target="../media/image27.tmp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emf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5.png"/><Relationship Id="rId5" Type="http://schemas.openxmlformats.org/officeDocument/2006/relationships/image" Target="../media/image34.png"/><Relationship Id="rId4" Type="http://schemas.openxmlformats.org/officeDocument/2006/relationships/image" Target="../media/image33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tmp"/><Relationship Id="rId2" Type="http://schemas.openxmlformats.org/officeDocument/2006/relationships/image" Target="../media/image36.tmp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9.tmp"/><Relationship Id="rId4" Type="http://schemas.openxmlformats.org/officeDocument/2006/relationships/image" Target="../media/image38.tmp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tmp"/><Relationship Id="rId2" Type="http://schemas.openxmlformats.org/officeDocument/2006/relationships/image" Target="../media/image40.tmp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F161291-765C-4033-9E84-52C51C6A5A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8">
            <a:extLst>
              <a:ext uri="{FF2B5EF4-FFF2-40B4-BE49-F238E27FC236}">
                <a16:creationId xmlns:a16="http://schemas.microsoft.com/office/drawing/2014/main" id="{37F69638-8A6F-45AB-B9EC-9D8C8FC371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D08B9EA-B765-471F-A63C-B942D79619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5125" y="700619"/>
            <a:ext cx="3741749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1574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7">
            <a:extLst>
              <a:ext uri="{FF2B5EF4-FFF2-40B4-BE49-F238E27FC236}">
                <a16:creationId xmlns:a16="http://schemas.microsoft.com/office/drawing/2014/main" id="{0F161291-765C-4033-9E84-52C51C6A5A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9">
            <a:extLst>
              <a:ext uri="{FF2B5EF4-FFF2-40B4-BE49-F238E27FC236}">
                <a16:creationId xmlns:a16="http://schemas.microsoft.com/office/drawing/2014/main" id="{37F69638-8A6F-45AB-B9EC-9D8C8FC371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9E4A99B-0139-4C70-8FFC-44437E63A0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0467" y="643467"/>
            <a:ext cx="5571066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79358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E27D7C52-48C0-4AD8-8E04-8526B41CA6D8}"/>
              </a:ext>
            </a:extLst>
          </p:cNvPr>
          <p:cNvSpPr/>
          <p:nvPr/>
        </p:nvSpPr>
        <p:spPr>
          <a:xfrm>
            <a:off x="3048000" y="889844"/>
            <a:ext cx="6096000" cy="5078313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en-GB"/>
          </a:p>
          <a:p>
            <a:r>
              <a:rPr lang="en-GB"/>
              <a:t>OUR SERVICES </a:t>
            </a:r>
          </a:p>
          <a:p>
            <a:endParaRPr lang="en-GB"/>
          </a:p>
          <a:p>
            <a:r>
              <a:rPr lang="en-GB"/>
              <a:t>. TAILORED QUOTES AVAILABLE</a:t>
            </a:r>
          </a:p>
          <a:p>
            <a:endParaRPr lang="en-GB"/>
          </a:p>
          <a:p>
            <a:r>
              <a:rPr lang="en-GB"/>
              <a:t>. WEEKLY/MONTHLY HOUSEKEEPING SERVICE AVAILABLE</a:t>
            </a:r>
          </a:p>
          <a:p>
            <a:endParaRPr lang="en-GB"/>
          </a:p>
          <a:p>
            <a:r>
              <a:rPr lang="en-GB"/>
              <a:t>. AFFORDABLE HOME CLEANING</a:t>
            </a:r>
          </a:p>
          <a:p>
            <a:endParaRPr lang="en-GB"/>
          </a:p>
          <a:p>
            <a:r>
              <a:rPr lang="en-GB"/>
              <a:t>. END OF TENANCY CLEANS</a:t>
            </a:r>
          </a:p>
          <a:p>
            <a:endParaRPr lang="en-GB"/>
          </a:p>
          <a:p>
            <a:r>
              <a:rPr lang="en-GB"/>
              <a:t>. FLEXIBLE HOURS OF OPERATIONS</a:t>
            </a:r>
          </a:p>
          <a:p>
            <a:endParaRPr lang="en-GB"/>
          </a:p>
          <a:p>
            <a:r>
              <a:rPr lang="en-GB"/>
              <a:t>. CARPET CLEANING</a:t>
            </a:r>
          </a:p>
          <a:p>
            <a:endParaRPr lang="en-GB"/>
          </a:p>
          <a:p>
            <a:r>
              <a:rPr lang="en-GB"/>
              <a:t>. SPECIAL DISCOUNT FOR OAPS AND DISABLED</a:t>
            </a:r>
          </a:p>
          <a:p>
            <a:endParaRPr lang="en-GB"/>
          </a:p>
          <a:p>
            <a:r>
              <a:rPr lang="en-GB"/>
              <a:t>. TRUSTWORTHY AND INSURED CLEANERS</a:t>
            </a:r>
          </a:p>
        </p:txBody>
      </p:sp>
    </p:spTree>
    <p:extLst>
      <p:ext uri="{BB962C8B-B14F-4D97-AF65-F5344CB8AC3E}">
        <p14:creationId xmlns:p14="http://schemas.microsoft.com/office/powerpoint/2010/main" val="19364876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room measurements">
            <a:extLst>
              <a:ext uri="{FF2B5EF4-FFF2-40B4-BE49-F238E27FC236}">
                <a16:creationId xmlns:a16="http://schemas.microsoft.com/office/drawing/2014/main" id="{3C01057A-2C6B-4C85-AE26-047440B11C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24009"/>
            <a:ext cx="11772056" cy="6395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065829E-1727-47E0-A14A-76CC9B08CD01}"/>
              </a:ext>
            </a:extLst>
          </p:cNvPr>
          <p:cNvSpPr txBox="1"/>
          <p:nvPr/>
        </p:nvSpPr>
        <p:spPr>
          <a:xfrm>
            <a:off x="1414463" y="1928813"/>
            <a:ext cx="3957637" cy="52322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2800" b="1"/>
              <a:t>OFFICE ROOM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3117871-CF71-4BDB-A350-D82B6D3FD226}"/>
              </a:ext>
            </a:extLst>
          </p:cNvPr>
          <p:cNvSpPr txBox="1"/>
          <p:nvPr/>
        </p:nvSpPr>
        <p:spPr>
          <a:xfrm>
            <a:off x="7515225" y="1928813"/>
            <a:ext cx="3262312" cy="52322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2800" b="1"/>
              <a:t>STORE ROOM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463DA5F-FDD8-4E7C-9280-69582B41246F}"/>
              </a:ext>
            </a:extLst>
          </p:cNvPr>
          <p:cNvSpPr txBox="1"/>
          <p:nvPr/>
        </p:nvSpPr>
        <p:spPr>
          <a:xfrm>
            <a:off x="6605751" y="5407572"/>
            <a:ext cx="2112579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2400" b="1"/>
              <a:t>STORE CUPBOARD</a:t>
            </a:r>
          </a:p>
        </p:txBody>
      </p:sp>
    </p:spTree>
    <p:extLst>
      <p:ext uri="{BB962C8B-B14F-4D97-AF65-F5344CB8AC3E}">
        <p14:creationId xmlns:p14="http://schemas.microsoft.com/office/powerpoint/2010/main" val="37358656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38401" y="157140"/>
            <a:ext cx="8229600" cy="1214446"/>
          </a:xfrm>
        </p:spPr>
        <p:txBody>
          <a:bodyPr>
            <a:normAutofit/>
          </a:bodyPr>
          <a:lstStyle/>
          <a:p>
            <a:r>
              <a:rPr lang="en-GB" sz="6000"/>
              <a:t>Marketing Plan</a:t>
            </a:r>
          </a:p>
        </p:txBody>
      </p:sp>
      <p:graphicFrame>
        <p:nvGraphicFramePr>
          <p:cNvPr id="8" name="Content Placeholder 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71164027"/>
              </p:ext>
            </p:extLst>
          </p:nvPr>
        </p:nvGraphicFramePr>
        <p:xfrm>
          <a:off x="1523999" y="1245364"/>
          <a:ext cx="9144002" cy="561262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98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4096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4096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24096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24096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240967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240967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1039349">
                <a:tc>
                  <a:txBody>
                    <a:bodyPr/>
                    <a:lstStyle/>
                    <a:p>
                      <a:endParaRPr lang="en-GB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January/</a:t>
                      </a:r>
                      <a:r>
                        <a:rPr lang="en-GB" sz="1600" baseline="0"/>
                        <a:t> February</a:t>
                      </a:r>
                      <a:endParaRPr lang="en-GB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 March/</a:t>
                      </a:r>
                      <a:r>
                        <a:rPr lang="en-GB" sz="1600" baseline="0"/>
                        <a:t> April</a:t>
                      </a:r>
                      <a:endParaRPr lang="en-GB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May/</a:t>
                      </a:r>
                    </a:p>
                    <a:p>
                      <a:r>
                        <a:rPr lang="en-GB" sz="1600"/>
                        <a:t> June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July/</a:t>
                      </a:r>
                      <a:r>
                        <a:rPr lang="en-GB" sz="1600" baseline="0"/>
                        <a:t> August</a:t>
                      </a:r>
                      <a:endParaRPr lang="en-GB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September/</a:t>
                      </a:r>
                      <a:r>
                        <a:rPr lang="en-GB" sz="1600" baseline="0"/>
                        <a:t>  October</a:t>
                      </a:r>
                      <a:endParaRPr lang="en-GB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November December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03725">
                <a:tc>
                  <a:txBody>
                    <a:bodyPr/>
                    <a:lstStyle/>
                    <a:p>
                      <a:r>
                        <a:rPr lang="en-GB" sz="1800"/>
                        <a:t>Seasonal</a:t>
                      </a:r>
                    </a:p>
                    <a:p>
                      <a:r>
                        <a:rPr lang="en-GB" sz="1800"/>
                        <a:t>Activity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New year</a:t>
                      </a:r>
                    </a:p>
                    <a:p>
                      <a:r>
                        <a:rPr lang="en-GB" sz="1400"/>
                        <a:t>Valentines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Easter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Bank</a:t>
                      </a:r>
                      <a:r>
                        <a:rPr lang="en-GB" sz="1400" baseline="0"/>
                        <a:t> Holiday</a:t>
                      </a:r>
                    </a:p>
                    <a:p>
                      <a:r>
                        <a:rPr lang="en-GB" sz="1400" baseline="0"/>
                        <a:t>Ramadan</a:t>
                      </a:r>
                      <a:endParaRPr lang="en-GB" sz="1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Summer</a:t>
                      </a:r>
                      <a:r>
                        <a:rPr lang="en-GB" sz="1400" baseline="0"/>
                        <a:t> </a:t>
                      </a:r>
                    </a:p>
                    <a:p>
                      <a:r>
                        <a:rPr lang="en-GB" sz="1400" baseline="0"/>
                        <a:t>Holidays</a:t>
                      </a:r>
                      <a:endParaRPr lang="en-GB" sz="1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Halloween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Christmas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242551">
                <a:tc>
                  <a:txBody>
                    <a:bodyPr/>
                    <a:lstStyle/>
                    <a:p>
                      <a:r>
                        <a:rPr lang="en-GB"/>
                        <a:t>Blogging </a:t>
                      </a:r>
                    </a:p>
                    <a:p>
                      <a:r>
                        <a:rPr lang="en-GB"/>
                        <a:t>Weekly/</a:t>
                      </a:r>
                    </a:p>
                    <a:p>
                      <a:r>
                        <a:rPr lang="en-GB"/>
                        <a:t>monthly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Clean break  are affordable,</a:t>
                      </a:r>
                    </a:p>
                    <a:p>
                      <a:r>
                        <a:rPr lang="en-GB" sz="1400"/>
                        <a:t>Reliable</a:t>
                      </a:r>
                      <a:r>
                        <a:rPr lang="en-GB" sz="1400" baseline="0"/>
                        <a:t> and trustworthy</a:t>
                      </a:r>
                      <a:endParaRPr lang="en-GB" sz="1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Excellent</a:t>
                      </a:r>
                      <a:r>
                        <a:rPr lang="en-GB" sz="1400" baseline="0"/>
                        <a:t> customer service with  our friendly staffs </a:t>
                      </a:r>
                      <a:endParaRPr lang="en-GB" sz="1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Put your feet up and we will do the rest</a:t>
                      </a:r>
                      <a:r>
                        <a:rPr lang="en-GB" sz="1400" baseline="0"/>
                        <a:t> while you take a break</a:t>
                      </a:r>
                      <a:endParaRPr lang="en-GB" sz="1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why</a:t>
                      </a:r>
                      <a:r>
                        <a:rPr lang="en-GB" sz="1400" baseline="0"/>
                        <a:t> not check out our fantastic Easter offers</a:t>
                      </a:r>
                      <a:endParaRPr lang="en-GB" sz="1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One</a:t>
                      </a:r>
                      <a:r>
                        <a:rPr lang="en-GB" sz="1400" baseline="0"/>
                        <a:t> call will clean it all with guaranteed satisfaction</a:t>
                      </a:r>
                      <a:endParaRPr lang="en-GB" sz="1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Spend</a:t>
                      </a:r>
                      <a:r>
                        <a:rPr lang="en-GB" sz="1400" baseline="0"/>
                        <a:t> time with your family and leave it to clean break</a:t>
                      </a:r>
                      <a:endParaRPr lang="en-GB" sz="1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471442">
                <a:tc>
                  <a:txBody>
                    <a:bodyPr/>
                    <a:lstStyle/>
                    <a:p>
                      <a:r>
                        <a:rPr lang="en-GB"/>
                        <a:t>Face book,  Twitter, Instragram</a:t>
                      </a:r>
                    </a:p>
                    <a:p>
                      <a:r>
                        <a:rPr lang="en-GB"/>
                        <a:t>Focus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Opening offer 25%</a:t>
                      </a:r>
                      <a:r>
                        <a:rPr lang="en-GB" sz="1400" baseline="0"/>
                        <a:t> off first cleaning service with clean break</a:t>
                      </a:r>
                      <a:endParaRPr lang="en-GB" sz="1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Valentines</a:t>
                      </a:r>
                      <a:r>
                        <a:rPr lang="en-GB" sz="1400" baseline="0"/>
                        <a:t> special offer get 20% off book online</a:t>
                      </a:r>
                      <a:endParaRPr lang="en-GB" sz="1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Recommend</a:t>
                      </a:r>
                      <a:r>
                        <a:rPr lang="en-GB" sz="1400" baseline="0"/>
                        <a:t> a family or friend  &amp; receive a free service</a:t>
                      </a:r>
                      <a:endParaRPr lang="en-GB" sz="1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Special</a:t>
                      </a:r>
                      <a:r>
                        <a:rPr lang="en-GB" sz="1400" baseline="0"/>
                        <a:t> offers for Easter 20% off  hurry offer ends 20</a:t>
                      </a:r>
                      <a:r>
                        <a:rPr lang="en-GB" sz="1400" baseline="30000"/>
                        <a:t>th</a:t>
                      </a:r>
                      <a:r>
                        <a:rPr lang="en-GB" sz="1400" baseline="0"/>
                        <a:t> April</a:t>
                      </a:r>
                      <a:endParaRPr lang="en-GB" sz="1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Take</a:t>
                      </a:r>
                      <a:r>
                        <a:rPr lang="en-GB" sz="1400" baseline="0"/>
                        <a:t> the survey &amp; win £50 Amazon voucher</a:t>
                      </a:r>
                      <a:endParaRPr lang="en-GB" sz="1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Special</a:t>
                      </a:r>
                      <a:r>
                        <a:rPr lang="en-GB" sz="1400" baseline="0"/>
                        <a:t> offer for students and seniors buy one service and get one free</a:t>
                      </a:r>
                      <a:endParaRPr lang="en-GB" sz="1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039349">
                <a:tc>
                  <a:txBody>
                    <a:bodyPr/>
                    <a:lstStyle/>
                    <a:p>
                      <a:r>
                        <a:rPr lang="en-GB"/>
                        <a:t>Distributing</a:t>
                      </a:r>
                      <a:r>
                        <a:rPr lang="en-GB" baseline="0"/>
                        <a:t> flyers&amp; Local Newspapers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Grange</a:t>
                      </a:r>
                    </a:p>
                    <a:p>
                      <a:r>
                        <a:rPr lang="en-GB" sz="1400"/>
                        <a:t>Town/ Canton/ Riverside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Cardiff Bay/</a:t>
                      </a:r>
                    </a:p>
                    <a:p>
                      <a:r>
                        <a:rPr lang="en-GB" sz="1400"/>
                        <a:t>City Centre/</a:t>
                      </a:r>
                    </a:p>
                    <a:p>
                      <a:r>
                        <a:rPr lang="en-GB" sz="1400"/>
                        <a:t>Roath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aseline="0"/>
                        <a:t>Adams down</a:t>
                      </a:r>
                    </a:p>
                    <a:p>
                      <a:r>
                        <a:rPr lang="en-GB" sz="1400" baseline="0"/>
                        <a:t>Saint melons</a:t>
                      </a:r>
                    </a:p>
                    <a:p>
                      <a:r>
                        <a:rPr lang="en-GB" sz="1400" baseline="0"/>
                        <a:t>Ely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Mosque/</a:t>
                      </a:r>
                      <a:r>
                        <a:rPr lang="en-GB" sz="1400" baseline="0"/>
                        <a:t> </a:t>
                      </a:r>
                    </a:p>
                    <a:p>
                      <a:r>
                        <a:rPr lang="en-GB" sz="1400" baseline="0"/>
                        <a:t>Church/</a:t>
                      </a:r>
                    </a:p>
                    <a:p>
                      <a:r>
                        <a:rPr lang="en-GB" sz="1400"/>
                        <a:t>Offices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Shopping centres/</a:t>
                      </a:r>
                    </a:p>
                    <a:p>
                      <a:endParaRPr lang="en-GB" sz="1400"/>
                    </a:p>
                    <a:p>
                      <a:endParaRPr lang="en-GB" sz="1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Retail</a:t>
                      </a:r>
                      <a:r>
                        <a:rPr lang="en-GB" sz="1400" baseline="0"/>
                        <a:t> car parks/</a:t>
                      </a:r>
                    </a:p>
                    <a:p>
                      <a:r>
                        <a:rPr lang="en-GB" sz="1400" baseline="0"/>
                        <a:t>Community </a:t>
                      </a:r>
                    </a:p>
                    <a:p>
                      <a:r>
                        <a:rPr lang="en-GB" sz="1400" baseline="0"/>
                        <a:t>Centres</a:t>
                      </a:r>
                      <a:endParaRPr lang="en-GB" sz="1400"/>
                    </a:p>
                    <a:p>
                      <a:endParaRPr lang="en-GB" sz="18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C28583-A35D-4D30-971D-086E1A52FCCE}" type="slidenum">
              <a:rPr lang="en-GB" smtClean="0"/>
              <a:pPr/>
              <a:t>5</a:t>
            </a:fld>
            <a:endParaRPr lang="en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B654161-F317-4129-A9C8-72852E96DEE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412" r="23804" b="-1"/>
          <a:stretch/>
        </p:blipFill>
        <p:spPr>
          <a:xfrm>
            <a:off x="5622233" y="10"/>
            <a:ext cx="6569769" cy="3750724"/>
          </a:xfrm>
          <a:custGeom>
            <a:avLst/>
            <a:gdLst>
              <a:gd name="connsiteX0" fmla="*/ 1738471 w 6569769"/>
              <a:gd name="connsiteY0" fmla="*/ 0 h 3750734"/>
              <a:gd name="connsiteX1" fmla="*/ 6569769 w 6569769"/>
              <a:gd name="connsiteY1" fmla="*/ 0 h 3750734"/>
              <a:gd name="connsiteX2" fmla="*/ 6569769 w 6569769"/>
              <a:gd name="connsiteY2" fmla="*/ 3750734 h 3750734"/>
              <a:gd name="connsiteX3" fmla="*/ 0 w 6569769"/>
              <a:gd name="connsiteY3" fmla="*/ 3750734 h 37507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569769" h="3750734">
                <a:moveTo>
                  <a:pt x="1738471" y="0"/>
                </a:moveTo>
                <a:lnTo>
                  <a:pt x="6569769" y="0"/>
                </a:lnTo>
                <a:lnTo>
                  <a:pt x="6569769" y="3750734"/>
                </a:lnTo>
                <a:lnTo>
                  <a:pt x="0" y="3750734"/>
                </a:lnTo>
                <a:close/>
              </a:path>
            </a:pathLst>
          </a:cu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FA379A1-05FC-46CA-9749-AC25891DCBD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615" r="12750" b="-1"/>
          <a:stretch/>
        </p:blipFill>
        <p:spPr>
          <a:xfrm>
            <a:off x="4182011" y="3887894"/>
            <a:ext cx="8009991" cy="2970106"/>
          </a:xfrm>
          <a:custGeom>
            <a:avLst/>
            <a:gdLst>
              <a:gd name="connsiteX0" fmla="*/ 1376648 w 8009991"/>
              <a:gd name="connsiteY0" fmla="*/ 0 h 2970106"/>
              <a:gd name="connsiteX1" fmla="*/ 8009991 w 8009991"/>
              <a:gd name="connsiteY1" fmla="*/ 0 h 2970106"/>
              <a:gd name="connsiteX2" fmla="*/ 8009991 w 8009991"/>
              <a:gd name="connsiteY2" fmla="*/ 2970106 h 2970106"/>
              <a:gd name="connsiteX3" fmla="*/ 0 w 8009991"/>
              <a:gd name="connsiteY3" fmla="*/ 2970106 h 29701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09991" h="2970106">
                <a:moveTo>
                  <a:pt x="1376648" y="0"/>
                </a:moveTo>
                <a:lnTo>
                  <a:pt x="8009991" y="0"/>
                </a:lnTo>
                <a:lnTo>
                  <a:pt x="8009991" y="2970106"/>
                </a:lnTo>
                <a:lnTo>
                  <a:pt x="0" y="2970106"/>
                </a:lnTo>
                <a:close/>
              </a:path>
            </a:pathLst>
          </a:custGeom>
        </p:spPr>
      </p:pic>
      <p:pic>
        <p:nvPicPr>
          <p:cNvPr id="1026" name="Picture 2" descr="Image result for cardiff bus stop advert">
            <a:extLst>
              <a:ext uri="{FF2B5EF4-FFF2-40B4-BE49-F238E27FC236}">
                <a16:creationId xmlns:a16="http://schemas.microsoft.com/office/drawing/2014/main" id="{F453A23C-8E26-4528-ADEB-7A2D18D826F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299" r="15981"/>
          <a:stretch/>
        </p:blipFill>
        <p:spPr bwMode="auto">
          <a:xfrm>
            <a:off x="20" y="10"/>
            <a:ext cx="7503091" cy="6857990"/>
          </a:xfrm>
          <a:custGeom>
            <a:avLst/>
            <a:gdLst>
              <a:gd name="connsiteX0" fmla="*/ 0 w 7503111"/>
              <a:gd name="connsiteY0" fmla="*/ 0 h 6858000"/>
              <a:gd name="connsiteX1" fmla="*/ 677334 w 7503111"/>
              <a:gd name="connsiteY1" fmla="*/ 0 h 6858000"/>
              <a:gd name="connsiteX2" fmla="*/ 1168036 w 7503111"/>
              <a:gd name="connsiteY2" fmla="*/ 0 h 6858000"/>
              <a:gd name="connsiteX3" fmla="*/ 1205499 w 7503111"/>
              <a:gd name="connsiteY3" fmla="*/ 0 h 6858000"/>
              <a:gd name="connsiteX4" fmla="*/ 1647632 w 7503111"/>
              <a:gd name="connsiteY4" fmla="*/ 0 h 6858000"/>
              <a:gd name="connsiteX5" fmla="*/ 7215401 w 7503111"/>
              <a:gd name="connsiteY5" fmla="*/ 0 h 6858000"/>
              <a:gd name="connsiteX6" fmla="*/ 4041567 w 7503111"/>
              <a:gd name="connsiteY6" fmla="*/ 6852993 h 6858000"/>
              <a:gd name="connsiteX7" fmla="*/ 7503111 w 7503111"/>
              <a:gd name="connsiteY7" fmla="*/ 6852993 h 6858000"/>
              <a:gd name="connsiteX8" fmla="*/ 7503111 w 7503111"/>
              <a:gd name="connsiteY8" fmla="*/ 6852994 h 6858000"/>
              <a:gd name="connsiteX9" fmla="*/ 1647632 w 7503111"/>
              <a:gd name="connsiteY9" fmla="*/ 6852994 h 6858000"/>
              <a:gd name="connsiteX10" fmla="*/ 1647632 w 7503111"/>
              <a:gd name="connsiteY10" fmla="*/ 6858000 h 6858000"/>
              <a:gd name="connsiteX11" fmla="*/ 0 w 7503111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503111" h="6858000">
                <a:moveTo>
                  <a:pt x="0" y="0"/>
                </a:moveTo>
                <a:lnTo>
                  <a:pt x="677334" y="0"/>
                </a:lnTo>
                <a:lnTo>
                  <a:pt x="1168036" y="0"/>
                </a:lnTo>
                <a:lnTo>
                  <a:pt x="1205499" y="0"/>
                </a:lnTo>
                <a:lnTo>
                  <a:pt x="1647632" y="0"/>
                </a:lnTo>
                <a:lnTo>
                  <a:pt x="7215401" y="0"/>
                </a:lnTo>
                <a:lnTo>
                  <a:pt x="4041567" y="6852993"/>
                </a:lnTo>
                <a:lnTo>
                  <a:pt x="7503111" y="6852993"/>
                </a:lnTo>
                <a:lnTo>
                  <a:pt x="7503111" y="6852994"/>
                </a:lnTo>
                <a:lnTo>
                  <a:pt x="1647632" y="6852994"/>
                </a:lnTo>
                <a:lnTo>
                  <a:pt x="1647632" y="6858000"/>
                </a:lnTo>
                <a:lnTo>
                  <a:pt x="0" y="68580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23273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/>
              <a:t>The 7ps of Marketing Mix 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C28583-A35D-4D30-971D-086E1A52FCCE}" type="slidenum">
              <a:rPr lang="en-GB" smtClean="0"/>
              <a:pPr/>
              <a:t>7</a:t>
            </a:fld>
            <a:endParaRPr lang="en-GB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1524006" y="2143116"/>
          <a:ext cx="9143995" cy="3139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2872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8384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31648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21444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38792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30628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306285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289856">
                <a:tc>
                  <a:txBody>
                    <a:bodyPr/>
                    <a:lstStyle/>
                    <a:p>
                      <a:r>
                        <a:rPr lang="en-GB"/>
                        <a:t>Products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People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Physical</a:t>
                      </a:r>
                      <a:r>
                        <a:rPr lang="en-GB" baseline="0"/>
                        <a:t> </a:t>
                      </a:r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Process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Promotion</a:t>
                      </a:r>
                      <a:r>
                        <a:rPr lang="en-GB" baseline="0"/>
                        <a:t> </a:t>
                      </a:r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Place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Price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198071">
                <a:tc>
                  <a:txBody>
                    <a:bodyPr/>
                    <a:lstStyle/>
                    <a:p>
                      <a:r>
                        <a:rPr lang="en-GB" sz="2400"/>
                        <a:t>.</a:t>
                      </a:r>
                      <a:r>
                        <a:rPr lang="en-GB" sz="1600"/>
                        <a:t>Support </a:t>
                      </a:r>
                    </a:p>
                    <a:p>
                      <a:r>
                        <a:rPr lang="en-GB" sz="2400"/>
                        <a:t>.</a:t>
                      </a:r>
                      <a:r>
                        <a:rPr lang="en-GB" sz="1600"/>
                        <a:t>Quality </a:t>
                      </a:r>
                    </a:p>
                    <a:p>
                      <a:r>
                        <a:rPr lang="en-GB" sz="2400"/>
                        <a:t>.</a:t>
                      </a:r>
                      <a:r>
                        <a:rPr lang="en-GB" sz="1600"/>
                        <a:t>Service</a:t>
                      </a:r>
                      <a:r>
                        <a:rPr lang="en-GB" sz="1600" baseline="0"/>
                        <a:t> </a:t>
                      </a:r>
                    </a:p>
                    <a:p>
                      <a:r>
                        <a:rPr lang="en-GB" sz="2400" baseline="0"/>
                        <a:t>.</a:t>
                      </a:r>
                      <a:r>
                        <a:rPr lang="en-GB" sz="1600" baseline="0"/>
                        <a:t>Image </a:t>
                      </a:r>
                    </a:p>
                    <a:p>
                      <a:r>
                        <a:rPr lang="en-GB" sz="2400" baseline="0"/>
                        <a:t>.</a:t>
                      </a:r>
                      <a:r>
                        <a:rPr lang="en-GB" sz="1600" baseline="0"/>
                        <a:t> satisfaction</a:t>
                      </a:r>
                      <a:endParaRPr lang="en-GB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.</a:t>
                      </a:r>
                      <a:r>
                        <a:rPr lang="en-GB" sz="1600"/>
                        <a:t>Training </a:t>
                      </a:r>
                    </a:p>
                    <a:p>
                      <a:r>
                        <a:rPr lang="en-GB" sz="2400"/>
                        <a:t>.</a:t>
                      </a:r>
                      <a:r>
                        <a:rPr lang="en-GB" sz="1600"/>
                        <a:t>Skills</a:t>
                      </a:r>
                    </a:p>
                    <a:p>
                      <a:r>
                        <a:rPr lang="en-GB" sz="2400" baseline="0"/>
                        <a:t>.</a:t>
                      </a:r>
                      <a:r>
                        <a:rPr lang="en-GB" sz="1600" baseline="0"/>
                        <a:t> Friendly Service</a:t>
                      </a:r>
                    </a:p>
                    <a:p>
                      <a:r>
                        <a:rPr lang="en-GB" sz="2400" baseline="0"/>
                        <a:t>.</a:t>
                      </a:r>
                      <a:r>
                        <a:rPr lang="en-GB" sz="1400" baseline="0"/>
                        <a:t>Uniform</a:t>
                      </a:r>
                    </a:p>
                    <a:p>
                      <a:endParaRPr lang="en-GB" sz="2400" baseline="0"/>
                    </a:p>
                    <a:p>
                      <a:endParaRPr lang="en-GB" sz="1600" baseline="0"/>
                    </a:p>
                    <a:p>
                      <a:endParaRPr lang="en-GB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.</a:t>
                      </a:r>
                      <a:r>
                        <a:rPr lang="en-GB" sz="1400"/>
                        <a:t>Office Clean</a:t>
                      </a:r>
                    </a:p>
                    <a:p>
                      <a:r>
                        <a:rPr lang="en-GB" sz="2400"/>
                        <a:t>.</a:t>
                      </a:r>
                      <a:r>
                        <a:rPr lang="en-GB" sz="1400"/>
                        <a:t>Speed</a:t>
                      </a:r>
                      <a:r>
                        <a:rPr lang="en-GB" sz="1400" baseline="0"/>
                        <a:t> Cleaning</a:t>
                      </a:r>
                    </a:p>
                    <a:p>
                      <a:r>
                        <a:rPr lang="en-GB" sz="2400" baseline="0"/>
                        <a:t>.</a:t>
                      </a:r>
                      <a:r>
                        <a:rPr lang="en-GB" sz="1400" baseline="0"/>
                        <a:t>Online reviews</a:t>
                      </a:r>
                    </a:p>
                    <a:p>
                      <a:r>
                        <a:rPr lang="en-GB" sz="2400" baseline="0"/>
                        <a:t>.</a:t>
                      </a:r>
                      <a:r>
                        <a:rPr lang="en-GB" sz="1400" baseline="0"/>
                        <a:t>Website</a:t>
                      </a:r>
                      <a:endParaRPr lang="en-GB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Font typeface="Wingdings"/>
                        <a:buNone/>
                      </a:pPr>
                      <a:r>
                        <a:rPr lang="en-GB" sz="2400" baseline="0"/>
                        <a:t>.</a:t>
                      </a:r>
                      <a:r>
                        <a:rPr lang="en-GB" sz="1400" baseline="0"/>
                        <a:t>Customer</a:t>
                      </a:r>
                    </a:p>
                    <a:p>
                      <a:pPr>
                        <a:buFont typeface="Wingdings"/>
                        <a:buNone/>
                      </a:pPr>
                      <a:r>
                        <a:rPr lang="en-GB" sz="1400" baseline="0"/>
                        <a:t>Focus</a:t>
                      </a:r>
                    </a:p>
                    <a:p>
                      <a:pPr>
                        <a:buFont typeface="Wingdings"/>
                        <a:buNone/>
                      </a:pPr>
                      <a:r>
                        <a:rPr lang="en-GB" sz="2400"/>
                        <a:t>.</a:t>
                      </a:r>
                      <a:r>
                        <a:rPr lang="en-GB" sz="1800"/>
                        <a:t> </a:t>
                      </a:r>
                      <a:r>
                        <a:rPr lang="en-GB" sz="1400"/>
                        <a:t>Feedback</a:t>
                      </a:r>
                      <a:r>
                        <a:rPr lang="en-GB" sz="1400" baseline="0"/>
                        <a:t> </a:t>
                      </a:r>
                    </a:p>
                    <a:p>
                      <a:pPr>
                        <a:buFont typeface="Wingdings"/>
                        <a:buNone/>
                      </a:pPr>
                      <a:r>
                        <a:rPr lang="en-GB" sz="2400" baseline="0"/>
                        <a:t>. </a:t>
                      </a:r>
                      <a:r>
                        <a:rPr lang="en-GB" sz="1400" baseline="0"/>
                        <a:t>Response Time</a:t>
                      </a:r>
                    </a:p>
                    <a:p>
                      <a:pPr>
                        <a:buFont typeface="Wingdings"/>
                        <a:buNone/>
                      </a:pPr>
                      <a:r>
                        <a:rPr lang="en-GB" sz="2400" baseline="0"/>
                        <a:t>.</a:t>
                      </a:r>
                      <a:r>
                        <a:rPr lang="en-GB" sz="1400" baseline="0"/>
                        <a:t>Booking</a:t>
                      </a:r>
                      <a:endParaRPr lang="en-GB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.</a:t>
                      </a:r>
                      <a:r>
                        <a:rPr lang="en-GB" sz="1400"/>
                        <a:t>Advertising </a:t>
                      </a:r>
                    </a:p>
                    <a:p>
                      <a:r>
                        <a:rPr lang="en-GB" sz="2400"/>
                        <a:t>.</a:t>
                      </a:r>
                      <a:r>
                        <a:rPr lang="en-GB" sz="1400"/>
                        <a:t>Special offers</a:t>
                      </a:r>
                    </a:p>
                    <a:p>
                      <a:r>
                        <a:rPr lang="en-GB" sz="2400"/>
                        <a:t>.</a:t>
                      </a:r>
                      <a:r>
                        <a:rPr lang="en-GB" sz="1600"/>
                        <a:t>Post Flyers</a:t>
                      </a:r>
                    </a:p>
                    <a:p>
                      <a:r>
                        <a:rPr lang="en-GB" sz="2400"/>
                        <a:t>.</a:t>
                      </a:r>
                      <a:r>
                        <a:rPr lang="en-GB" sz="1400"/>
                        <a:t>Survey</a:t>
                      </a:r>
                    </a:p>
                    <a:p>
                      <a:r>
                        <a:rPr lang="en-GB" sz="2400"/>
                        <a:t>. </a:t>
                      </a:r>
                      <a:r>
                        <a:rPr lang="en-GB" sz="1400"/>
                        <a:t>Elderly</a:t>
                      </a:r>
                      <a:endParaRPr lang="en-GB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.</a:t>
                      </a:r>
                      <a:r>
                        <a:rPr lang="en-GB" sz="1400"/>
                        <a:t>Located by city</a:t>
                      </a:r>
                      <a:r>
                        <a:rPr lang="en-GB" sz="1400" baseline="0"/>
                        <a:t> centre</a:t>
                      </a:r>
                    </a:p>
                    <a:p>
                      <a:r>
                        <a:rPr lang="en-GB" sz="2400" baseline="0"/>
                        <a:t>.</a:t>
                      </a:r>
                      <a:r>
                        <a:rPr lang="en-GB" sz="1400" baseline="0"/>
                        <a:t>Residential homes</a:t>
                      </a:r>
                    </a:p>
                    <a:p>
                      <a:r>
                        <a:rPr lang="en-GB" sz="2400" baseline="0"/>
                        <a:t>.</a:t>
                      </a:r>
                      <a:r>
                        <a:rPr lang="en-GB" sz="1400" baseline="0"/>
                        <a:t>State Agents</a:t>
                      </a:r>
                    </a:p>
                    <a:p>
                      <a:r>
                        <a:rPr lang="en-GB" sz="2400" baseline="0"/>
                        <a:t>.</a:t>
                      </a:r>
                      <a:r>
                        <a:rPr lang="en-GB" sz="1400" baseline="0"/>
                        <a:t>Schools</a:t>
                      </a:r>
                      <a:endParaRPr lang="en-GB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.</a:t>
                      </a:r>
                      <a:r>
                        <a:rPr lang="en-GB"/>
                        <a:t> </a:t>
                      </a:r>
                      <a:r>
                        <a:rPr lang="en-GB" sz="1400"/>
                        <a:t>Hourly</a:t>
                      </a:r>
                      <a:r>
                        <a:rPr lang="en-GB" sz="1400" baseline="0"/>
                        <a:t> </a:t>
                      </a:r>
                    </a:p>
                    <a:p>
                      <a:r>
                        <a:rPr lang="en-GB" sz="1400" baseline="0"/>
                        <a:t>Rate</a:t>
                      </a:r>
                    </a:p>
                    <a:p>
                      <a:pPr>
                        <a:buFont typeface="Wingdings"/>
                        <a:buNone/>
                      </a:pPr>
                      <a:r>
                        <a:rPr lang="en-GB" sz="2400" baseline="0"/>
                        <a:t>.</a:t>
                      </a:r>
                      <a:r>
                        <a:rPr lang="en-GB" sz="1400" baseline="0"/>
                        <a:t>Discount</a:t>
                      </a:r>
                    </a:p>
                    <a:p>
                      <a:pPr>
                        <a:buFont typeface="Wingdings"/>
                        <a:buNone/>
                      </a:pPr>
                      <a:r>
                        <a:rPr lang="en-GB" sz="1400" baseline="0"/>
                        <a:t>offers</a:t>
                      </a:r>
                    </a:p>
                    <a:p>
                      <a:pPr>
                        <a:buFont typeface="Wingdings"/>
                        <a:buNone/>
                      </a:pPr>
                      <a:r>
                        <a:rPr lang="en-GB" sz="2400" baseline="0"/>
                        <a:t>.</a:t>
                      </a:r>
                      <a:r>
                        <a:rPr lang="en-GB" sz="1400" baseline="0"/>
                        <a:t>Competitive Rates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259A422-0023-4292-8200-E080556F30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D41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2413CA5-4739-4BC9-8BB3-B0A4928D3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1DE8555-1261-4E88-9134-04ADCDD8D5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7229" y="643467"/>
            <a:ext cx="8377542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24041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1BB1D3B0-1E2E-48E2-ACCC-EE147A9A0C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BB8B191-5BC6-486A-8E6E-13B1C9EEE8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06E3DE27-4115-4B5D-A9DB-3C7CDC82B1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FC4E03DE-1C4E-4337-B54B-247C1E948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206E80FF-5363-4EBB-97FF-C84D9EA357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48641"/>
            <a:ext cx="12191999" cy="630936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7619E46E-5263-4C6C-A732-9633475D90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38174"/>
            <a:ext cx="3705323" cy="5762625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CB841C-BB97-4468-9B1D-595AC8D143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189" y="1209184"/>
            <a:ext cx="3089189" cy="473441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Main target group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3F3E0626-6A9F-400F-9C6C-BDED169129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6947DC32-8EA1-434F-BB8A-E6CDA90BC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3012DDC2-F706-47ED-B95F-79213E2D0A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2" name="Content Placeholder 6">
            <a:extLst>
              <a:ext uri="{FF2B5EF4-FFF2-40B4-BE49-F238E27FC236}">
                <a16:creationId xmlns:a16="http://schemas.microsoft.com/office/drawing/2014/main" id="{2CB9E616-AC19-44BF-BC6E-C76FFDB658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2798" y="874804"/>
            <a:ext cx="3397924" cy="1979290"/>
          </a:xfrm>
          <a:prstGeom prst="rect">
            <a:avLst/>
          </a:prstGeom>
        </p:spPr>
      </p:pic>
      <p:sp>
        <p:nvSpPr>
          <p:cNvPr id="35" name="Rectangle 34">
            <a:extLst>
              <a:ext uri="{FF2B5EF4-FFF2-40B4-BE49-F238E27FC236}">
                <a16:creationId xmlns:a16="http://schemas.microsoft.com/office/drawing/2014/main" id="{CFAE0A1E-0F18-4974-802F-0E6AE1F558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1923" y="654222"/>
            <a:ext cx="3702878" cy="2437844"/>
          </a:xfrm>
          <a:prstGeom prst="rect">
            <a:avLst/>
          </a:prstGeom>
          <a:noFill/>
          <a:ln w="1905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4B4E874F-23D3-4D9B-8B31-4D4DE1A9BC0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8188827" y="921020"/>
            <a:ext cx="3400442" cy="1904247"/>
          </a:xfrm>
          <a:prstGeom prst="rect">
            <a:avLst/>
          </a:prstGeom>
        </p:spPr>
      </p:pic>
      <p:sp>
        <p:nvSpPr>
          <p:cNvPr id="37" name="Rectangle 36">
            <a:extLst>
              <a:ext uri="{FF2B5EF4-FFF2-40B4-BE49-F238E27FC236}">
                <a16:creationId xmlns:a16="http://schemas.microsoft.com/office/drawing/2014/main" id="{3372E1CD-CBE8-4674-A9FE-54B4AC851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36239" y="654222"/>
            <a:ext cx="3702878" cy="2437844"/>
          </a:xfrm>
          <a:prstGeom prst="rect">
            <a:avLst/>
          </a:prstGeom>
          <a:noFill/>
          <a:ln w="1905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Content Placeholder 14">
            <a:extLst>
              <a:ext uri="{FF2B5EF4-FFF2-40B4-BE49-F238E27FC236}">
                <a16:creationId xmlns:a16="http://schemas.microsoft.com/office/drawing/2014/main" id="{0DA3E9CC-D85F-49D3-A2D9-703512020F5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4"/>
          <a:stretch>
            <a:fillRect/>
          </a:stretch>
        </p:blipFill>
        <p:spPr>
          <a:xfrm>
            <a:off x="6593681" y="3425825"/>
            <a:ext cx="2800350" cy="2800350"/>
          </a:xfrm>
        </p:spPr>
      </p:pic>
    </p:spTree>
    <p:extLst>
      <p:ext uri="{BB962C8B-B14F-4D97-AF65-F5344CB8AC3E}">
        <p14:creationId xmlns:p14="http://schemas.microsoft.com/office/powerpoint/2010/main" val="25374750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lettings 2 sales cardiff">
            <a:extLst>
              <a:ext uri="{FF2B5EF4-FFF2-40B4-BE49-F238E27FC236}">
                <a16:creationId xmlns:a16="http://schemas.microsoft.com/office/drawing/2014/main" id="{409DE448-A64B-4997-B9DF-2D74337585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925" y="928688"/>
            <a:ext cx="3931725" cy="1195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 result for michael graham young cardiff">
            <a:extLst>
              <a:ext uri="{FF2B5EF4-FFF2-40B4-BE49-F238E27FC236}">
                <a16:creationId xmlns:a16="http://schemas.microsoft.com/office/drawing/2014/main" id="{2AC5E61C-DAD9-4E7F-B255-4119B4252B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5251" y="928688"/>
            <a:ext cx="2325688" cy="1669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Image result for squarefoot estate agents ltd cardiff">
            <a:extLst>
              <a:ext uri="{FF2B5EF4-FFF2-40B4-BE49-F238E27FC236}">
                <a16:creationId xmlns:a16="http://schemas.microsoft.com/office/drawing/2014/main" id="{58C1EEFD-281A-4D9F-8180-EA9470E617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15362" y="928688"/>
            <a:ext cx="1905000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Image result for taylor estate agents cardiff">
            <a:extLst>
              <a:ext uri="{FF2B5EF4-FFF2-40B4-BE49-F238E27FC236}">
                <a16:creationId xmlns:a16="http://schemas.microsoft.com/office/drawing/2014/main" id="{0E9A9457-D37F-47DE-951D-5D13BE331F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925" y="2352673"/>
            <a:ext cx="2460626" cy="1905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Image result for mr homes estate agents cardiff">
            <a:extLst>
              <a:ext uri="{FF2B5EF4-FFF2-40B4-BE49-F238E27FC236}">
                <a16:creationId xmlns:a16="http://schemas.microsoft.com/office/drawing/2014/main" id="{88AFB00D-9AF2-4206-A5DA-4D72C64623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7045" y="3048000"/>
            <a:ext cx="3448050" cy="1323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Image result for allen and harris cardiff">
            <a:extLst>
              <a:ext uri="{FF2B5EF4-FFF2-40B4-BE49-F238E27FC236}">
                <a16:creationId xmlns:a16="http://schemas.microsoft.com/office/drawing/2014/main" id="{7D8EB8FB-E521-4F57-8D92-32E71D58DA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47138" y="2971800"/>
            <a:ext cx="2466975" cy="1847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Image result for cps cardiff bay">
            <a:extLst>
              <a:ext uri="{FF2B5EF4-FFF2-40B4-BE49-F238E27FC236}">
                <a16:creationId xmlns:a16="http://schemas.microsoft.com/office/drawing/2014/main" id="{10ADA82F-F422-422E-93DA-08B2626B9B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339" y="4371976"/>
            <a:ext cx="2143125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Image result for darlows cardiff">
            <a:extLst>
              <a:ext uri="{FF2B5EF4-FFF2-40B4-BE49-F238E27FC236}">
                <a16:creationId xmlns:a16="http://schemas.microsoft.com/office/drawing/2014/main" id="{AF522C6D-41DB-4777-91F2-CCDAA9E17F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1076" y="4371975"/>
            <a:ext cx="2143125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Image result for jeffrey ross estate agents cardiff">
            <a:extLst>
              <a:ext uri="{FF2B5EF4-FFF2-40B4-BE49-F238E27FC236}">
                <a16:creationId xmlns:a16="http://schemas.microsoft.com/office/drawing/2014/main" id="{256BD6B3-EB99-415F-8816-19216FBAAB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8439" y="5086350"/>
            <a:ext cx="1905000" cy="142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Image result for james douglas estate agents cardiff">
            <a:extLst>
              <a:ext uri="{FF2B5EF4-FFF2-40B4-BE49-F238E27FC236}">
                <a16:creationId xmlns:a16="http://schemas.microsoft.com/office/drawing/2014/main" id="{0B80FBCF-CB9E-4565-AFA0-76ACBB4207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37677" y="4948238"/>
            <a:ext cx="2619375" cy="1743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468819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screenshot of a cell phone&#10;&#10;Description automatically generated">
            <a:extLst>
              <a:ext uri="{FF2B5EF4-FFF2-40B4-BE49-F238E27FC236}">
                <a16:creationId xmlns:a16="http://schemas.microsoft.com/office/drawing/2014/main" id="{083046BB-331A-4B19-B25E-5879B38739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2" y="381242"/>
            <a:ext cx="5426764" cy="2786154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417CDA24-35F8-4540-8C52-3096D6D949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50280" y="0"/>
            <a:ext cx="91440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 descr="A close up of a logo&#10;&#10;Description automatically generated">
            <a:extLst>
              <a:ext uri="{FF2B5EF4-FFF2-40B4-BE49-F238E27FC236}">
                <a16:creationId xmlns:a16="http://schemas.microsoft.com/office/drawing/2014/main" id="{ECDE4EB3-DA12-4E27-9706-6F01EE31CE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08034" y="379457"/>
            <a:ext cx="5112595" cy="2789723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8658BFE0-4E65-4174-9C75-687C94E882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383280"/>
            <a:ext cx="6126480" cy="9144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FA75DFED-A0C1-4A83-BE1D-0271C1826E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65520" y="3383280"/>
            <a:ext cx="6126480" cy="9144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 descr="A screenshot of a cell phone&#10;&#10;Description automatically generated">
            <a:extLst>
              <a:ext uri="{FF2B5EF4-FFF2-40B4-BE49-F238E27FC236}">
                <a16:creationId xmlns:a16="http://schemas.microsoft.com/office/drawing/2014/main" id="{41011EF8-3124-4451-B6F0-AF7C15B2055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1" y="3797100"/>
            <a:ext cx="5426764" cy="2428551"/>
          </a:xfrm>
          <a:prstGeom prst="rect">
            <a:avLst/>
          </a:prstGeom>
        </p:spPr>
      </p:pic>
      <p:pic>
        <p:nvPicPr>
          <p:cNvPr id="16" name="Picture 15" descr="A screenshot of a cell phone&#10;&#10;Description automatically generated">
            <a:extLst>
              <a:ext uri="{FF2B5EF4-FFF2-40B4-BE49-F238E27FC236}">
                <a16:creationId xmlns:a16="http://schemas.microsoft.com/office/drawing/2014/main" id="{DCBC8DA6-705C-43CD-8794-E7D8AFF6DFE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8034" y="3683565"/>
            <a:ext cx="5112595" cy="2655622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F905EB5B-C8DF-4C0D-BEDD-374AE40736E0}"/>
              </a:ext>
            </a:extLst>
          </p:cNvPr>
          <p:cNvSpPr/>
          <p:nvPr/>
        </p:nvSpPr>
        <p:spPr>
          <a:xfrm>
            <a:off x="3048000" y="2690336"/>
            <a:ext cx="6096000" cy="1354217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spcAft>
                <a:spcPts val="600"/>
              </a:spcAft>
            </a:pPr>
            <a:endParaRPr lang="en-GB"/>
          </a:p>
          <a:p>
            <a:pPr>
              <a:spcAft>
                <a:spcPts val="600"/>
              </a:spcAft>
            </a:pPr>
            <a:r>
              <a:rPr lang="en-GB"/>
              <a:t> </a:t>
            </a:r>
          </a:p>
          <a:p>
            <a:pPr>
              <a:spcAft>
                <a:spcPts val="600"/>
              </a:spcAft>
            </a:pPr>
            <a:br>
              <a:rPr lang="en-GB"/>
            </a:b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24307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56E6D162-667D-4605-BA57-AD1A63E8D6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2" y="550340"/>
            <a:ext cx="3683111" cy="1778962"/>
          </a:xfrm>
          <a:prstGeom prst="rect">
            <a:avLst/>
          </a:prstGeom>
        </p:spPr>
      </p:pic>
      <p:pic>
        <p:nvPicPr>
          <p:cNvPr id="9" name="Picture 8" descr="A close up of a logo&#10;&#10;Description automatically generated">
            <a:extLst>
              <a:ext uri="{FF2B5EF4-FFF2-40B4-BE49-F238E27FC236}">
                <a16:creationId xmlns:a16="http://schemas.microsoft.com/office/drawing/2014/main" id="{B6E17CFA-40CE-452A-AFC5-5E6BF6DBCAE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4092" y="801355"/>
            <a:ext cx="2416551" cy="1285729"/>
          </a:xfrm>
          <a:prstGeom prst="rect">
            <a:avLst/>
          </a:prstGeom>
        </p:spPr>
      </p:pic>
      <p:sp>
        <p:nvSpPr>
          <p:cNvPr id="26" name="Rectangle 15">
            <a:extLst>
              <a:ext uri="{FF2B5EF4-FFF2-40B4-BE49-F238E27FC236}">
                <a16:creationId xmlns:a16="http://schemas.microsoft.com/office/drawing/2014/main" id="{112839B5-6527-4FE1-B5CA-71D5FFC47C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2752928"/>
            <a:ext cx="7566298" cy="75999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17">
            <a:extLst>
              <a:ext uri="{FF2B5EF4-FFF2-40B4-BE49-F238E27FC236}">
                <a16:creationId xmlns:a16="http://schemas.microsoft.com/office/drawing/2014/main" id="{089B37F3-721E-4809-A50E-9EE306404E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46483" y="0"/>
            <a:ext cx="91440" cy="278892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 descr="A picture containing text&#10;&#10;Description automatically generated">
            <a:extLst>
              <a:ext uri="{FF2B5EF4-FFF2-40B4-BE49-F238E27FC236}">
                <a16:creationId xmlns:a16="http://schemas.microsoft.com/office/drawing/2014/main" id="{472329CE-D446-4FCA-98BA-4D9B2D0C128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1906" y="3181182"/>
            <a:ext cx="6839378" cy="3035786"/>
          </a:xfrm>
          <a:prstGeom prst="rect">
            <a:avLst/>
          </a:prstGeom>
        </p:spPr>
      </p:pic>
      <p:sp>
        <p:nvSpPr>
          <p:cNvPr id="28" name="Rectangle 19">
            <a:extLst>
              <a:ext uri="{FF2B5EF4-FFF2-40B4-BE49-F238E27FC236}">
                <a16:creationId xmlns:a16="http://schemas.microsoft.com/office/drawing/2014/main" id="{BE12D8E2-6088-4997-A8C6-1794DA9E1D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66813" y="0"/>
            <a:ext cx="91440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D78E94E4-CD80-408C-B36A-D4CD67C89AA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853268" y="1073625"/>
            <a:ext cx="3567362" cy="1809006"/>
          </a:xfrm>
          <a:prstGeom prst="rect">
            <a:avLst/>
          </a:prstGeom>
        </p:spPr>
      </p:pic>
      <p:sp>
        <p:nvSpPr>
          <p:cNvPr id="29" name="Rectangle 21">
            <a:extLst>
              <a:ext uri="{FF2B5EF4-FFF2-40B4-BE49-F238E27FC236}">
                <a16:creationId xmlns:a16="http://schemas.microsoft.com/office/drawing/2014/main" id="{FAF10F47-1605-47C5-AE58-9062909ADA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66299" y="3862989"/>
            <a:ext cx="4625702" cy="82287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A7E348C3-B0B7-4B21-82F3-46CF1153CE1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53007" y="4391058"/>
            <a:ext cx="3567362" cy="17908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604808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F161291-765C-4033-9E84-52C51C6A5A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7F69638-8A6F-45AB-B9EC-9D8C8FC371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157EB9E-A891-4D8E-997B-478F1E60DA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67" y="784521"/>
            <a:ext cx="10905066" cy="52889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066111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" name="Rectangle 191">
            <a:extLst>
              <a:ext uri="{FF2B5EF4-FFF2-40B4-BE49-F238E27FC236}">
                <a16:creationId xmlns:a16="http://schemas.microsoft.com/office/drawing/2014/main" id="{90D8D371-08D7-4872-B601-46D3D0C76C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3" name="Rectangle 192">
            <a:extLst>
              <a:ext uri="{FF2B5EF4-FFF2-40B4-BE49-F238E27FC236}">
                <a16:creationId xmlns:a16="http://schemas.microsoft.com/office/drawing/2014/main" id="{0B6172F1-16E5-41C0-A1C5-E27BA6D199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4" name="Rectangle 193">
            <a:extLst>
              <a:ext uri="{FF2B5EF4-FFF2-40B4-BE49-F238E27FC236}">
                <a16:creationId xmlns:a16="http://schemas.microsoft.com/office/drawing/2014/main" id="{2E77FE2D-6DE2-45E3-B032-A13CCCEDD4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5" name="Rectangle 194">
            <a:extLst>
              <a:ext uri="{FF2B5EF4-FFF2-40B4-BE49-F238E27FC236}">
                <a16:creationId xmlns:a16="http://schemas.microsoft.com/office/drawing/2014/main" id="{9EA4DCBB-F4B2-42E2-8D01-359CB3BF4F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196" name="Rectangle 195">
            <a:extLst>
              <a:ext uri="{FF2B5EF4-FFF2-40B4-BE49-F238E27FC236}">
                <a16:creationId xmlns:a16="http://schemas.microsoft.com/office/drawing/2014/main" id="{FA6DC36B-C6B8-4BEF-9DC2-4422B80462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7" name="Rectangle 196">
            <a:extLst>
              <a:ext uri="{FF2B5EF4-FFF2-40B4-BE49-F238E27FC236}">
                <a16:creationId xmlns:a16="http://schemas.microsoft.com/office/drawing/2014/main" id="{3E5F2B22-3713-4CFF-A993-BC48881B21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11819"/>
            <a:ext cx="4576634" cy="4235946"/>
          </a:xfrm>
          <a:prstGeom prst="rect">
            <a:avLst/>
          </a:prstGeom>
          <a:solidFill>
            <a:schemeClr val="accent1"/>
          </a:solidFill>
          <a:ln w="6350" cmpd="sng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2E626B-82BE-4272-8049-C025E0BD22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200" y="3066617"/>
            <a:ext cx="3412067" cy="897047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4900">
                <a:solidFill>
                  <a:schemeClr val="accent5">
                    <a:lumMod val="20000"/>
                    <a:lumOff val="80000"/>
                  </a:schemeClr>
                </a:solidFill>
              </a:rPr>
              <a:t>Market needs</a:t>
            </a:r>
            <a:br>
              <a:rPr lang="en-US">
                <a:solidFill>
                  <a:srgbClr val="FFFFFF"/>
                </a:solidFill>
              </a:rPr>
            </a:br>
            <a:endParaRPr lang="en-US">
              <a:solidFill>
                <a:srgbClr val="FFFFFF"/>
              </a:solidFill>
            </a:endParaRPr>
          </a:p>
        </p:txBody>
      </p:sp>
      <p:sp>
        <p:nvSpPr>
          <p:cNvPr id="198" name="Rectangle 197">
            <a:extLst>
              <a:ext uri="{FF2B5EF4-FFF2-40B4-BE49-F238E27FC236}">
                <a16:creationId xmlns:a16="http://schemas.microsoft.com/office/drawing/2014/main" id="{5CBF0638-0727-4309-932B-42D386DA8D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30516" cy="255775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34" name="Picture 2" descr="Image result for cost">
            <a:extLst>
              <a:ext uri="{FF2B5EF4-FFF2-40B4-BE49-F238E27FC236}">
                <a16:creationId xmlns:a16="http://schemas.microsoft.com/office/drawing/2014/main" id="{F2691075-05C6-4975-B0EE-0698EB8022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506" y="160867"/>
            <a:ext cx="3507503" cy="22343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9" name="Rectangle 198">
            <a:extLst>
              <a:ext uri="{FF2B5EF4-FFF2-40B4-BE49-F238E27FC236}">
                <a16:creationId xmlns:a16="http://schemas.microsoft.com/office/drawing/2014/main" id="{A8B7A6D2-9952-44BB-8A93-54DCA364E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16398" y="-2862"/>
            <a:ext cx="3755834" cy="255775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00" name="Rectangle 199">
            <a:extLst>
              <a:ext uri="{FF2B5EF4-FFF2-40B4-BE49-F238E27FC236}">
                <a16:creationId xmlns:a16="http://schemas.microsoft.com/office/drawing/2014/main" id="{A9A0F4B0-F43B-4CF2-BAB5-F041111E6A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40" y="2560620"/>
            <a:ext cx="8464969" cy="85703"/>
          </a:xfrm>
          <a:prstGeom prst="rect">
            <a:avLst/>
          </a:prstGeom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97D89812-0EE6-47DB-8FB5-E5BF02DE5D9C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581025" y="4013934"/>
            <a:ext cx="3414713" cy="2327395"/>
          </a:xfrm>
          <a:prstGeom prst="rect">
            <a:avLst/>
          </a:prstGeom>
        </p:spPr>
      </p:pic>
      <p:sp>
        <p:nvSpPr>
          <p:cNvPr id="201" name="Rectangle 200">
            <a:extLst>
              <a:ext uri="{FF2B5EF4-FFF2-40B4-BE49-F238E27FC236}">
                <a16:creationId xmlns:a16="http://schemas.microsoft.com/office/drawing/2014/main" id="{B3B0AEB8-C8EF-4139-9B49-1E60901939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16399" y="2646323"/>
            <a:ext cx="3747850" cy="4211677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02" name="Rectangle 201">
            <a:extLst>
              <a:ext uri="{FF2B5EF4-FFF2-40B4-BE49-F238E27FC236}">
                <a16:creationId xmlns:a16="http://schemas.microsoft.com/office/drawing/2014/main" id="{098EEB7E-BCC6-4414-9297-3D170A41D1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30516" y="-460"/>
            <a:ext cx="100584" cy="6858000"/>
          </a:xfrm>
          <a:prstGeom prst="rect">
            <a:avLst/>
          </a:prstGeom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10" descr="Image result for trustworthiness">
            <a:extLst>
              <a:ext uri="{FF2B5EF4-FFF2-40B4-BE49-F238E27FC236}">
                <a16:creationId xmlns:a16="http://schemas.microsoft.com/office/drawing/2014/main" id="{3584BD41-BFEC-412A-BD37-29D50056251F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2453" y="158018"/>
            <a:ext cx="3351559" cy="2237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Content Placeholder 7">
            <a:extLst>
              <a:ext uri="{FF2B5EF4-FFF2-40B4-BE49-F238E27FC236}">
                <a16:creationId xmlns:a16="http://schemas.microsoft.com/office/drawing/2014/main" id="{AC7F7A1F-9BF3-4C74-9EEC-437A4C16EE2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5252" y="3478760"/>
            <a:ext cx="3405961" cy="2554470"/>
          </a:xfrm>
          <a:prstGeom prst="rect">
            <a:avLst/>
          </a:prstGeom>
        </p:spPr>
      </p:pic>
      <p:sp useBgFill="1">
        <p:nvSpPr>
          <p:cNvPr id="203" name="Rectangle 202">
            <a:extLst>
              <a:ext uri="{FF2B5EF4-FFF2-40B4-BE49-F238E27FC236}">
                <a16:creationId xmlns:a16="http://schemas.microsoft.com/office/drawing/2014/main" id="{30AE02E6-E64E-4CDA-BE11-09801A90CD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57531" y="0"/>
            <a:ext cx="107298" cy="6858000"/>
          </a:xfrm>
          <a:prstGeom prst="rect">
            <a:avLst/>
          </a:prstGeom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4" name="Rectangle 203">
            <a:extLst>
              <a:ext uri="{FF2B5EF4-FFF2-40B4-BE49-F238E27FC236}">
                <a16:creationId xmlns:a16="http://schemas.microsoft.com/office/drawing/2014/main" id="{301BEACB-9BBD-47D1-AC69-444D5D6BB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64830" y="0"/>
            <a:ext cx="374785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36" name="Content Placeholder 4" descr="Image result for professionalism">
            <a:extLst>
              <a:ext uri="{FF2B5EF4-FFF2-40B4-BE49-F238E27FC236}">
                <a16:creationId xmlns:a16="http://schemas.microsoft.com/office/drawing/2014/main" id="{D1C26667-1A73-40CB-880D-B25D80DE4F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18982" y="2105654"/>
            <a:ext cx="3411412" cy="26438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130490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B3F28431-1E9E-4780-B8A0-7A1493F08CE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7904" r="-2" b="3376"/>
          <a:stretch/>
        </p:blipFill>
        <p:spPr>
          <a:xfrm>
            <a:off x="4493436" y="243"/>
            <a:ext cx="7698564" cy="3346705"/>
          </a:xfrm>
          <a:custGeom>
            <a:avLst/>
            <a:gdLst>
              <a:gd name="connsiteX0" fmla="*/ 1549963 w 7698564"/>
              <a:gd name="connsiteY0" fmla="*/ 0 h 3346705"/>
              <a:gd name="connsiteX1" fmla="*/ 1555540 w 7698564"/>
              <a:gd name="connsiteY1" fmla="*/ 0 h 3346705"/>
              <a:gd name="connsiteX2" fmla="*/ 2621768 w 7698564"/>
              <a:gd name="connsiteY2" fmla="*/ 0 h 3346705"/>
              <a:gd name="connsiteX3" fmla="*/ 6451640 w 7698564"/>
              <a:gd name="connsiteY3" fmla="*/ 0 h 3346705"/>
              <a:gd name="connsiteX4" fmla="*/ 6451640 w 7698564"/>
              <a:gd name="connsiteY4" fmla="*/ 479 h 3346705"/>
              <a:gd name="connsiteX5" fmla="*/ 7698564 w 7698564"/>
              <a:gd name="connsiteY5" fmla="*/ 479 h 3346705"/>
              <a:gd name="connsiteX6" fmla="*/ 7698564 w 7698564"/>
              <a:gd name="connsiteY6" fmla="*/ 3346705 h 3346705"/>
              <a:gd name="connsiteX7" fmla="*/ 0 w 7698564"/>
              <a:gd name="connsiteY7" fmla="*/ 3346705 h 33467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698564" h="3346705">
                <a:moveTo>
                  <a:pt x="1549963" y="0"/>
                </a:moveTo>
                <a:lnTo>
                  <a:pt x="1555540" y="0"/>
                </a:lnTo>
                <a:lnTo>
                  <a:pt x="2621768" y="0"/>
                </a:lnTo>
                <a:lnTo>
                  <a:pt x="6451640" y="0"/>
                </a:lnTo>
                <a:lnTo>
                  <a:pt x="6451640" y="479"/>
                </a:lnTo>
                <a:lnTo>
                  <a:pt x="7698564" y="479"/>
                </a:lnTo>
                <a:lnTo>
                  <a:pt x="7698564" y="3346705"/>
                </a:lnTo>
                <a:lnTo>
                  <a:pt x="0" y="3346705"/>
                </a:lnTo>
                <a:close/>
              </a:path>
            </a:pathLst>
          </a:custGeom>
        </p:spPr>
      </p:pic>
      <p:pic>
        <p:nvPicPr>
          <p:cNvPr id="3" name="Picture 2" descr="A green and black text&#10;&#10;Description automatically generated">
            <a:extLst>
              <a:ext uri="{FF2B5EF4-FFF2-40B4-BE49-F238E27FC236}">
                <a16:creationId xmlns:a16="http://schemas.microsoft.com/office/drawing/2014/main" id="{017607DC-6C46-4633-B1CD-A8E76EE6DE2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895" r="11871" b="-2"/>
          <a:stretch/>
        </p:blipFill>
        <p:spPr>
          <a:xfrm>
            <a:off x="20" y="10"/>
            <a:ext cx="5859777" cy="3346695"/>
          </a:xfrm>
          <a:custGeom>
            <a:avLst/>
            <a:gdLst>
              <a:gd name="connsiteX0" fmla="*/ 0 w 5859797"/>
              <a:gd name="connsiteY0" fmla="*/ 0 h 3346705"/>
              <a:gd name="connsiteX1" fmla="*/ 5859797 w 5859797"/>
              <a:gd name="connsiteY1" fmla="*/ 0 h 3346705"/>
              <a:gd name="connsiteX2" fmla="*/ 4309834 w 5859797"/>
              <a:gd name="connsiteY2" fmla="*/ 3346705 h 3346705"/>
              <a:gd name="connsiteX3" fmla="*/ 4304257 w 5859797"/>
              <a:gd name="connsiteY3" fmla="*/ 3346705 h 3346705"/>
              <a:gd name="connsiteX4" fmla="*/ 3238029 w 5859797"/>
              <a:gd name="connsiteY4" fmla="*/ 3346705 h 3346705"/>
              <a:gd name="connsiteX5" fmla="*/ 0 w 5859797"/>
              <a:gd name="connsiteY5" fmla="*/ 3346705 h 33467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859797" h="3346705">
                <a:moveTo>
                  <a:pt x="0" y="0"/>
                </a:moveTo>
                <a:lnTo>
                  <a:pt x="5859797" y="0"/>
                </a:lnTo>
                <a:lnTo>
                  <a:pt x="4309834" y="3346705"/>
                </a:lnTo>
                <a:lnTo>
                  <a:pt x="4304257" y="3346705"/>
                </a:lnTo>
                <a:lnTo>
                  <a:pt x="3238029" y="3346705"/>
                </a:lnTo>
                <a:lnTo>
                  <a:pt x="0" y="3346705"/>
                </a:lnTo>
                <a:close/>
              </a:path>
            </a:pathLst>
          </a:custGeom>
        </p:spPr>
      </p:pic>
      <p:pic>
        <p:nvPicPr>
          <p:cNvPr id="7" name="Picture 6" descr="A screenshot of a social media post&#10;&#10;Description automatically generated">
            <a:extLst>
              <a:ext uri="{FF2B5EF4-FFF2-40B4-BE49-F238E27FC236}">
                <a16:creationId xmlns:a16="http://schemas.microsoft.com/office/drawing/2014/main" id="{F0FBFB7E-BAB3-4D90-A6D6-6523AD8109B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8360" r="906" b="-2"/>
          <a:stretch/>
        </p:blipFill>
        <p:spPr>
          <a:xfrm>
            <a:off x="6350089" y="3511295"/>
            <a:ext cx="5841911" cy="3346705"/>
          </a:xfrm>
          <a:custGeom>
            <a:avLst/>
            <a:gdLst>
              <a:gd name="connsiteX0" fmla="*/ 1549963 w 5841911"/>
              <a:gd name="connsiteY0" fmla="*/ 0 h 3346705"/>
              <a:gd name="connsiteX1" fmla="*/ 1555540 w 5841911"/>
              <a:gd name="connsiteY1" fmla="*/ 0 h 3346705"/>
              <a:gd name="connsiteX2" fmla="*/ 2621768 w 5841911"/>
              <a:gd name="connsiteY2" fmla="*/ 0 h 3346705"/>
              <a:gd name="connsiteX3" fmla="*/ 5841911 w 5841911"/>
              <a:gd name="connsiteY3" fmla="*/ 0 h 3346705"/>
              <a:gd name="connsiteX4" fmla="*/ 5841911 w 5841911"/>
              <a:gd name="connsiteY4" fmla="*/ 3346705 h 3346705"/>
              <a:gd name="connsiteX5" fmla="*/ 0 w 5841911"/>
              <a:gd name="connsiteY5" fmla="*/ 3346705 h 33467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841911" h="3346705">
                <a:moveTo>
                  <a:pt x="1549963" y="0"/>
                </a:moveTo>
                <a:lnTo>
                  <a:pt x="1555540" y="0"/>
                </a:lnTo>
                <a:lnTo>
                  <a:pt x="2621768" y="0"/>
                </a:lnTo>
                <a:lnTo>
                  <a:pt x="5841911" y="0"/>
                </a:lnTo>
                <a:lnTo>
                  <a:pt x="5841911" y="3346705"/>
                </a:lnTo>
                <a:lnTo>
                  <a:pt x="0" y="3346705"/>
                </a:lnTo>
                <a:close/>
              </a:path>
            </a:pathLst>
          </a:custGeom>
        </p:spPr>
      </p:pic>
      <p:pic>
        <p:nvPicPr>
          <p:cNvPr id="9" name="Picture 8" descr="A picture containing indoor, wall, floor, table&#10;&#10;Description automatically generated">
            <a:extLst>
              <a:ext uri="{FF2B5EF4-FFF2-40B4-BE49-F238E27FC236}">
                <a16:creationId xmlns:a16="http://schemas.microsoft.com/office/drawing/2014/main" id="{5E5D59B4-9184-41D5-B1DD-2AF8500728DE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2459" r="-2" b="2716"/>
          <a:stretch/>
        </p:blipFill>
        <p:spPr>
          <a:xfrm>
            <a:off x="20" y="3511295"/>
            <a:ext cx="7698544" cy="3346705"/>
          </a:xfrm>
          <a:custGeom>
            <a:avLst/>
            <a:gdLst>
              <a:gd name="connsiteX0" fmla="*/ 0 w 7698564"/>
              <a:gd name="connsiteY0" fmla="*/ 0 h 3346705"/>
              <a:gd name="connsiteX1" fmla="*/ 7698564 w 7698564"/>
              <a:gd name="connsiteY1" fmla="*/ 0 h 3346705"/>
              <a:gd name="connsiteX2" fmla="*/ 6148601 w 7698564"/>
              <a:gd name="connsiteY2" fmla="*/ 3346705 h 3346705"/>
              <a:gd name="connsiteX3" fmla="*/ 6143024 w 7698564"/>
              <a:gd name="connsiteY3" fmla="*/ 3346705 h 3346705"/>
              <a:gd name="connsiteX4" fmla="*/ 5076796 w 7698564"/>
              <a:gd name="connsiteY4" fmla="*/ 3346705 h 3346705"/>
              <a:gd name="connsiteX5" fmla="*/ 1246924 w 7698564"/>
              <a:gd name="connsiteY5" fmla="*/ 3346705 h 3346705"/>
              <a:gd name="connsiteX6" fmla="*/ 1246924 w 7698564"/>
              <a:gd name="connsiteY6" fmla="*/ 3346226 h 3346705"/>
              <a:gd name="connsiteX7" fmla="*/ 0 w 7698564"/>
              <a:gd name="connsiteY7" fmla="*/ 3346226 h 33467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698564" h="3346705">
                <a:moveTo>
                  <a:pt x="0" y="0"/>
                </a:moveTo>
                <a:lnTo>
                  <a:pt x="7698564" y="0"/>
                </a:lnTo>
                <a:lnTo>
                  <a:pt x="6148601" y="3346705"/>
                </a:lnTo>
                <a:lnTo>
                  <a:pt x="6143024" y="3346705"/>
                </a:lnTo>
                <a:lnTo>
                  <a:pt x="5076796" y="3346705"/>
                </a:lnTo>
                <a:lnTo>
                  <a:pt x="1246924" y="3346705"/>
                </a:lnTo>
                <a:lnTo>
                  <a:pt x="1246924" y="3346226"/>
                </a:lnTo>
                <a:lnTo>
                  <a:pt x="0" y="3346226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35761879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A4308965-434A-4011-8316-8ABEFFED04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C910B0D-8E24-46E7-93D7-329948C60D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3" y="457200"/>
            <a:ext cx="5609383" cy="9525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FF215A71-CFAF-4964-A613-D07F75FC1A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49035" y="453825"/>
            <a:ext cx="5596432" cy="98372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 descr="A screenshot of a cell phone&#10;&#10;Description automatically generated">
            <a:extLst>
              <a:ext uri="{FF2B5EF4-FFF2-40B4-BE49-F238E27FC236}">
                <a16:creationId xmlns:a16="http://schemas.microsoft.com/office/drawing/2014/main" id="{FA5AFB9B-06FA-4B86-B248-B07CA4DF49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6533" y="1514731"/>
            <a:ext cx="5609384" cy="3799042"/>
          </a:xfrm>
          <a:prstGeom prst="rect">
            <a:avLst/>
          </a:prstGeom>
        </p:spPr>
      </p:pic>
      <p:pic>
        <p:nvPicPr>
          <p:cNvPr id="11" name="Picture 10" descr="A screenshot of a cell phone&#10;&#10;Description automatically generated">
            <a:extLst>
              <a:ext uri="{FF2B5EF4-FFF2-40B4-BE49-F238E27FC236}">
                <a16:creationId xmlns:a16="http://schemas.microsoft.com/office/drawing/2014/main" id="{255CFFD5-5CD4-450F-89F4-D76F6759B4C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49035" y="1274052"/>
            <a:ext cx="5596432" cy="43098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552728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8A363C34-FC8E-480F-A594-29A913F565E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87459464"/>
              </p:ext>
            </p:extLst>
          </p:nvPr>
        </p:nvGraphicFramePr>
        <p:xfrm>
          <a:off x="206477" y="840657"/>
          <a:ext cx="11754469" cy="5884594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268609">
                  <a:extLst>
                    <a:ext uri="{9D8B030D-6E8A-4147-A177-3AD203B41FA5}">
                      <a16:colId xmlns:a16="http://schemas.microsoft.com/office/drawing/2014/main" val="2138814946"/>
                    </a:ext>
                  </a:extLst>
                </a:gridCol>
                <a:gridCol w="634304">
                  <a:extLst>
                    <a:ext uri="{9D8B030D-6E8A-4147-A177-3AD203B41FA5}">
                      <a16:colId xmlns:a16="http://schemas.microsoft.com/office/drawing/2014/main" val="3141293324"/>
                    </a:ext>
                  </a:extLst>
                </a:gridCol>
                <a:gridCol w="647519">
                  <a:extLst>
                    <a:ext uri="{9D8B030D-6E8A-4147-A177-3AD203B41FA5}">
                      <a16:colId xmlns:a16="http://schemas.microsoft.com/office/drawing/2014/main" val="4054470352"/>
                    </a:ext>
                  </a:extLst>
                </a:gridCol>
                <a:gridCol w="647519">
                  <a:extLst>
                    <a:ext uri="{9D8B030D-6E8A-4147-A177-3AD203B41FA5}">
                      <a16:colId xmlns:a16="http://schemas.microsoft.com/office/drawing/2014/main" val="3223340208"/>
                    </a:ext>
                  </a:extLst>
                </a:gridCol>
                <a:gridCol w="647519">
                  <a:extLst>
                    <a:ext uri="{9D8B030D-6E8A-4147-A177-3AD203B41FA5}">
                      <a16:colId xmlns:a16="http://schemas.microsoft.com/office/drawing/2014/main" val="833445380"/>
                    </a:ext>
                  </a:extLst>
                </a:gridCol>
                <a:gridCol w="703683">
                  <a:extLst>
                    <a:ext uri="{9D8B030D-6E8A-4147-A177-3AD203B41FA5}">
                      <a16:colId xmlns:a16="http://schemas.microsoft.com/office/drawing/2014/main" val="151424908"/>
                    </a:ext>
                  </a:extLst>
                </a:gridCol>
                <a:gridCol w="703683">
                  <a:extLst>
                    <a:ext uri="{9D8B030D-6E8A-4147-A177-3AD203B41FA5}">
                      <a16:colId xmlns:a16="http://schemas.microsoft.com/office/drawing/2014/main" val="1811294010"/>
                    </a:ext>
                  </a:extLst>
                </a:gridCol>
                <a:gridCol w="703683">
                  <a:extLst>
                    <a:ext uri="{9D8B030D-6E8A-4147-A177-3AD203B41FA5}">
                      <a16:colId xmlns:a16="http://schemas.microsoft.com/office/drawing/2014/main" val="677083217"/>
                    </a:ext>
                  </a:extLst>
                </a:gridCol>
                <a:gridCol w="703683">
                  <a:extLst>
                    <a:ext uri="{9D8B030D-6E8A-4147-A177-3AD203B41FA5}">
                      <a16:colId xmlns:a16="http://schemas.microsoft.com/office/drawing/2014/main" val="1432275240"/>
                    </a:ext>
                  </a:extLst>
                </a:gridCol>
                <a:gridCol w="703683">
                  <a:extLst>
                    <a:ext uri="{9D8B030D-6E8A-4147-A177-3AD203B41FA5}">
                      <a16:colId xmlns:a16="http://schemas.microsoft.com/office/drawing/2014/main" val="2575169998"/>
                    </a:ext>
                  </a:extLst>
                </a:gridCol>
                <a:gridCol w="703683">
                  <a:extLst>
                    <a:ext uri="{9D8B030D-6E8A-4147-A177-3AD203B41FA5}">
                      <a16:colId xmlns:a16="http://schemas.microsoft.com/office/drawing/2014/main" val="3909762866"/>
                    </a:ext>
                  </a:extLst>
                </a:gridCol>
                <a:gridCol w="703683">
                  <a:extLst>
                    <a:ext uri="{9D8B030D-6E8A-4147-A177-3AD203B41FA5}">
                      <a16:colId xmlns:a16="http://schemas.microsoft.com/office/drawing/2014/main" val="1851469526"/>
                    </a:ext>
                  </a:extLst>
                </a:gridCol>
                <a:gridCol w="703683">
                  <a:extLst>
                    <a:ext uri="{9D8B030D-6E8A-4147-A177-3AD203B41FA5}">
                      <a16:colId xmlns:a16="http://schemas.microsoft.com/office/drawing/2014/main" val="2417813674"/>
                    </a:ext>
                  </a:extLst>
                </a:gridCol>
                <a:gridCol w="703683">
                  <a:extLst>
                    <a:ext uri="{9D8B030D-6E8A-4147-A177-3AD203B41FA5}">
                      <a16:colId xmlns:a16="http://schemas.microsoft.com/office/drawing/2014/main" val="1844374898"/>
                    </a:ext>
                  </a:extLst>
                </a:gridCol>
                <a:gridCol w="703683">
                  <a:extLst>
                    <a:ext uri="{9D8B030D-6E8A-4147-A177-3AD203B41FA5}">
                      <a16:colId xmlns:a16="http://schemas.microsoft.com/office/drawing/2014/main" val="355759250"/>
                    </a:ext>
                  </a:extLst>
                </a:gridCol>
                <a:gridCol w="872169">
                  <a:extLst>
                    <a:ext uri="{9D8B030D-6E8A-4147-A177-3AD203B41FA5}">
                      <a16:colId xmlns:a16="http://schemas.microsoft.com/office/drawing/2014/main" val="3368785407"/>
                    </a:ext>
                  </a:extLst>
                </a:gridCol>
              </a:tblGrid>
              <a:tr h="212903"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 gridSpan="4"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CleanBreak 12 Months Forecast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extLst>
                  <a:ext uri="{0D108BD9-81ED-4DB2-BD59-A6C34878D82A}">
                    <a16:rowId xmlns:a16="http://schemas.microsoft.com/office/drawing/2014/main" val="2700221900"/>
                  </a:ext>
                </a:extLst>
              </a:tr>
              <a:tr h="170321"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extLst>
                  <a:ext uri="{0D108BD9-81ED-4DB2-BD59-A6C34878D82A}">
                    <a16:rowId xmlns:a16="http://schemas.microsoft.com/office/drawing/2014/main" val="3663203229"/>
                  </a:ext>
                </a:extLst>
              </a:tr>
              <a:tr h="170321"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Dec-18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Jan-19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Feb-19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Mar-19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Apr-19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May-19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Jun-19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Jul-19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Aug-19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Sep-19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Oct-19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Nov-19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 Dec 2019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extLst>
                  <a:ext uri="{0D108BD9-81ED-4DB2-BD59-A6C34878D82A}">
                    <a16:rowId xmlns:a16="http://schemas.microsoft.com/office/drawing/2014/main" val="1240297407"/>
                  </a:ext>
                </a:extLst>
              </a:tr>
              <a:tr h="170321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Income</a:t>
                      </a:r>
                      <a:endParaRPr lang="en-GB" sz="6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Start  up 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Month 1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Month 2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Month 3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Month 4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Month 5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Month 6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Month 7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Month 8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Month 9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Month 10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Month 11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Month 12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extLst>
                  <a:ext uri="{0D108BD9-81ED-4DB2-BD59-A6C34878D82A}">
                    <a16:rowId xmlns:a16="http://schemas.microsoft.com/office/drawing/2014/main" val="3777626632"/>
                  </a:ext>
                </a:extLst>
              </a:tr>
              <a:tr h="170321"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extLst>
                  <a:ext uri="{0D108BD9-81ED-4DB2-BD59-A6C34878D82A}">
                    <a16:rowId xmlns:a16="http://schemas.microsoft.com/office/drawing/2014/main" val="1034396939"/>
                  </a:ext>
                </a:extLst>
              </a:tr>
              <a:tr h="170321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Sales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6480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6480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6480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6480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6480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12240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12240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12240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12240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6480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6480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6480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 £  100,800.00 </a:t>
                      </a:r>
                      <a:endParaRPr lang="en-GB" sz="6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extLst>
                  <a:ext uri="{0D108BD9-81ED-4DB2-BD59-A6C34878D82A}">
                    <a16:rowId xmlns:a16="http://schemas.microsoft.com/office/drawing/2014/main" val="1810668221"/>
                  </a:ext>
                </a:extLst>
              </a:tr>
              <a:tr h="170321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Grants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extLst>
                  <a:ext uri="{0D108BD9-81ED-4DB2-BD59-A6C34878D82A}">
                    <a16:rowId xmlns:a16="http://schemas.microsoft.com/office/drawing/2014/main" val="2730801457"/>
                  </a:ext>
                </a:extLst>
              </a:tr>
              <a:tr h="170321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Investment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16000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extLst>
                  <a:ext uri="{0D108BD9-81ED-4DB2-BD59-A6C34878D82A}">
                    <a16:rowId xmlns:a16="http://schemas.microsoft.com/office/drawing/2014/main" val="3504930093"/>
                  </a:ext>
                </a:extLst>
              </a:tr>
              <a:tr h="170321"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extLst>
                  <a:ext uri="{0D108BD9-81ED-4DB2-BD59-A6C34878D82A}">
                    <a16:rowId xmlns:a16="http://schemas.microsoft.com/office/drawing/2014/main" val="3714399822"/>
                  </a:ext>
                </a:extLst>
              </a:tr>
              <a:tr h="170321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Total Income</a:t>
                      </a:r>
                      <a:endParaRPr lang="en-GB" sz="6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16000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6480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6480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6480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6480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6480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12240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12240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12240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12240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6480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6480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6480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 £  116,800.00 </a:t>
                      </a:r>
                      <a:endParaRPr lang="en-GB" sz="6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extLst>
                  <a:ext uri="{0D108BD9-81ED-4DB2-BD59-A6C34878D82A}">
                    <a16:rowId xmlns:a16="http://schemas.microsoft.com/office/drawing/2014/main" val="3390593289"/>
                  </a:ext>
                </a:extLst>
              </a:tr>
              <a:tr h="170321"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extLst>
                  <a:ext uri="{0D108BD9-81ED-4DB2-BD59-A6C34878D82A}">
                    <a16:rowId xmlns:a16="http://schemas.microsoft.com/office/drawing/2014/main" val="3177121450"/>
                  </a:ext>
                </a:extLst>
              </a:tr>
              <a:tr h="170321">
                <a:tc>
                  <a:txBody>
                    <a:bodyPr/>
                    <a:lstStyle/>
                    <a:p>
                      <a:pPr algn="l" fontAlgn="b"/>
                      <a:endParaRPr lang="en-GB" sz="6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extLst>
                  <a:ext uri="{0D108BD9-81ED-4DB2-BD59-A6C34878D82A}">
                    <a16:rowId xmlns:a16="http://schemas.microsoft.com/office/drawing/2014/main" val="3843818498"/>
                  </a:ext>
                </a:extLst>
              </a:tr>
              <a:tr h="221419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Expenditure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extLst>
                  <a:ext uri="{0D108BD9-81ED-4DB2-BD59-A6C34878D82A}">
                    <a16:rowId xmlns:a16="http://schemas.microsoft.com/office/drawing/2014/main" val="3527462340"/>
                  </a:ext>
                </a:extLst>
              </a:tr>
              <a:tr h="170321"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extLst>
                  <a:ext uri="{0D108BD9-81ED-4DB2-BD59-A6C34878D82A}">
                    <a16:rowId xmlns:a16="http://schemas.microsoft.com/office/drawing/2014/main" val="2100860153"/>
                  </a:ext>
                </a:extLst>
              </a:tr>
              <a:tr h="170321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Wages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4000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4000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4000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4000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4000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4000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4000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4000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4000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4000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4000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4000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extLst>
                  <a:ext uri="{0D108BD9-81ED-4DB2-BD59-A6C34878D82A}">
                    <a16:rowId xmlns:a16="http://schemas.microsoft.com/office/drawing/2014/main" val="3879802414"/>
                  </a:ext>
                </a:extLst>
              </a:tr>
              <a:tr h="170321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Rent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500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500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500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500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500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500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500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500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500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500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500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500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500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extLst>
                  <a:ext uri="{0D108BD9-81ED-4DB2-BD59-A6C34878D82A}">
                    <a16:rowId xmlns:a16="http://schemas.microsoft.com/office/drawing/2014/main" val="1982245154"/>
                  </a:ext>
                </a:extLst>
              </a:tr>
              <a:tr h="170321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Electricity/Gas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50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50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50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50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50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50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50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50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50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50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50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50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50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extLst>
                  <a:ext uri="{0D108BD9-81ED-4DB2-BD59-A6C34878D82A}">
                    <a16:rowId xmlns:a16="http://schemas.microsoft.com/office/drawing/2014/main" val="3806719181"/>
                  </a:ext>
                </a:extLst>
              </a:tr>
              <a:tr h="170321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Telephone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25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25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25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25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25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25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25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25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25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25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25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25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25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extLst>
                  <a:ext uri="{0D108BD9-81ED-4DB2-BD59-A6C34878D82A}">
                    <a16:rowId xmlns:a16="http://schemas.microsoft.com/office/drawing/2014/main" val="960967918"/>
                  </a:ext>
                </a:extLst>
              </a:tr>
              <a:tr h="170321"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Materials (Cleaning)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750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500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700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extLst>
                  <a:ext uri="{0D108BD9-81ED-4DB2-BD59-A6C34878D82A}">
                    <a16:rowId xmlns:a16="http://schemas.microsoft.com/office/drawing/2014/main" val="3111003844"/>
                  </a:ext>
                </a:extLst>
              </a:tr>
              <a:tr h="170321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Nat Insurance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extLst>
                  <a:ext uri="{0D108BD9-81ED-4DB2-BD59-A6C34878D82A}">
                    <a16:rowId xmlns:a16="http://schemas.microsoft.com/office/drawing/2014/main" val="918902086"/>
                  </a:ext>
                </a:extLst>
              </a:tr>
              <a:tr h="170321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Adverts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250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100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300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extLst>
                  <a:ext uri="{0D108BD9-81ED-4DB2-BD59-A6C34878D82A}">
                    <a16:rowId xmlns:a16="http://schemas.microsoft.com/office/drawing/2014/main" val="831373103"/>
                  </a:ext>
                </a:extLst>
              </a:tr>
              <a:tr h="170321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Petrol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80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80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80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80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80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80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120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120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120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120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80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80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80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extLst>
                  <a:ext uri="{0D108BD9-81ED-4DB2-BD59-A6C34878D82A}">
                    <a16:rowId xmlns:a16="http://schemas.microsoft.com/office/drawing/2014/main" val="1053130304"/>
                  </a:ext>
                </a:extLst>
              </a:tr>
              <a:tr h="170321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Insurance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2912.68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extLst>
                  <a:ext uri="{0D108BD9-81ED-4DB2-BD59-A6C34878D82A}">
                    <a16:rowId xmlns:a16="http://schemas.microsoft.com/office/drawing/2014/main" val="4001088156"/>
                  </a:ext>
                </a:extLst>
              </a:tr>
              <a:tr h="170321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Capital Spend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4000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extLst>
                  <a:ext uri="{0D108BD9-81ED-4DB2-BD59-A6C34878D82A}">
                    <a16:rowId xmlns:a16="http://schemas.microsoft.com/office/drawing/2014/main" val="989334664"/>
                  </a:ext>
                </a:extLst>
              </a:tr>
              <a:tr h="170321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Rates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120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120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120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120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120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120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120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120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120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120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120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120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120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extLst>
                  <a:ext uri="{0D108BD9-81ED-4DB2-BD59-A6C34878D82A}">
                    <a16:rowId xmlns:a16="http://schemas.microsoft.com/office/drawing/2014/main" val="3703599017"/>
                  </a:ext>
                </a:extLst>
              </a:tr>
              <a:tr h="170321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Office supplies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642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20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20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50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20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20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20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20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extLst>
                  <a:ext uri="{0D108BD9-81ED-4DB2-BD59-A6C34878D82A}">
                    <a16:rowId xmlns:a16="http://schemas.microsoft.com/office/drawing/2014/main" val="329185815"/>
                  </a:ext>
                </a:extLst>
              </a:tr>
              <a:tr h="170321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Card Machine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30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30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30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30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30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30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30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30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30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30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30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30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30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extLst>
                  <a:ext uri="{0D108BD9-81ED-4DB2-BD59-A6C34878D82A}">
                    <a16:rowId xmlns:a16="http://schemas.microsoft.com/office/drawing/2014/main" val="363191233"/>
                  </a:ext>
                </a:extLst>
              </a:tr>
              <a:tr h="170321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Road Tax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30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30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30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30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30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30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30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30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30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30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30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30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30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extLst>
                  <a:ext uri="{0D108BD9-81ED-4DB2-BD59-A6C34878D82A}">
                    <a16:rowId xmlns:a16="http://schemas.microsoft.com/office/drawing/2014/main" val="975736800"/>
                  </a:ext>
                </a:extLst>
              </a:tr>
              <a:tr h="170321"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extLst>
                  <a:ext uri="{0D108BD9-81ED-4DB2-BD59-A6C34878D82A}">
                    <a16:rowId xmlns:a16="http://schemas.microsoft.com/office/drawing/2014/main" val="2407545958"/>
                  </a:ext>
                </a:extLst>
              </a:tr>
              <a:tr h="170321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Total Expenditure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9389.68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4855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4855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5335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4835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4885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4975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5575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4895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4895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4855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5155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4835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extLst>
                  <a:ext uri="{0D108BD9-81ED-4DB2-BD59-A6C34878D82A}">
                    <a16:rowId xmlns:a16="http://schemas.microsoft.com/office/drawing/2014/main" val="2322235899"/>
                  </a:ext>
                </a:extLst>
              </a:tr>
              <a:tr h="170321"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extLst>
                  <a:ext uri="{0D108BD9-81ED-4DB2-BD59-A6C34878D82A}">
                    <a16:rowId xmlns:a16="http://schemas.microsoft.com/office/drawing/2014/main" val="327654428"/>
                  </a:ext>
                </a:extLst>
              </a:tr>
              <a:tr h="170321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Net Cash Flow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6610.32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1625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1625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1145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1645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1595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7265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6665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7345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7345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1625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1325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1645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extLst>
                  <a:ext uri="{0D108BD9-81ED-4DB2-BD59-A6C34878D82A}">
                    <a16:rowId xmlns:a16="http://schemas.microsoft.com/office/drawing/2014/main" val="2823607720"/>
                  </a:ext>
                </a:extLst>
              </a:tr>
              <a:tr h="170321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Opening Balance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6610.32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8235.32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9860.32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11005.32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12650.32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14245.32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21510.32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28175.32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35520.32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42865.32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44490.32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45815.32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extLst>
                  <a:ext uri="{0D108BD9-81ED-4DB2-BD59-A6C34878D82A}">
                    <a16:rowId xmlns:a16="http://schemas.microsoft.com/office/drawing/2014/main" val="28123535"/>
                  </a:ext>
                </a:extLst>
              </a:tr>
              <a:tr h="170321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Closing Balance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£6,610.32</a:t>
                      </a:r>
                      <a:endParaRPr lang="en-GB" sz="6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£8,235.32</a:t>
                      </a:r>
                      <a:endParaRPr lang="en-GB" sz="6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£9,860.32</a:t>
                      </a:r>
                      <a:endParaRPr lang="en-GB" sz="6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£11,005.32</a:t>
                      </a:r>
                      <a:endParaRPr lang="en-GB" sz="6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£12,650.32</a:t>
                      </a:r>
                      <a:endParaRPr lang="en-GB" sz="6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£14,245.32</a:t>
                      </a:r>
                      <a:endParaRPr lang="en-GB" sz="6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£21,510.32</a:t>
                      </a:r>
                      <a:endParaRPr lang="en-GB" sz="6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£28,175.32</a:t>
                      </a:r>
                      <a:endParaRPr lang="en-GB" sz="6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£35,520.32</a:t>
                      </a:r>
                      <a:endParaRPr lang="en-GB" sz="6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£42,865.32</a:t>
                      </a:r>
                      <a:endParaRPr lang="en-GB" sz="6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£44,490.32</a:t>
                      </a:r>
                      <a:endParaRPr lang="en-GB" sz="6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£45,815.32</a:t>
                      </a:r>
                      <a:endParaRPr lang="en-GB" sz="6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600" u="none" strike="noStrike">
                          <a:effectLst/>
                        </a:rPr>
                        <a:t>£47,460.32</a:t>
                      </a:r>
                      <a:endParaRPr lang="en-GB" sz="6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100" marR="5100" marT="5100" marB="0" anchor="b"/>
                </a:tc>
                <a:extLst>
                  <a:ext uri="{0D108BD9-81ED-4DB2-BD59-A6C34878D82A}">
                    <a16:rowId xmlns:a16="http://schemas.microsoft.com/office/drawing/2014/main" val="23101592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8804447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81200" y="2"/>
            <a:ext cx="8229600" cy="1071545"/>
          </a:xfrm>
        </p:spPr>
        <p:txBody>
          <a:bodyPr>
            <a:normAutofit/>
          </a:bodyPr>
          <a:lstStyle/>
          <a:p>
            <a:r>
              <a:rPr lang="en-GB"/>
              <a:t>     Marketing Goals                                     </a:t>
            </a:r>
          </a:p>
        </p:txBody>
      </p:sp>
      <p:graphicFrame>
        <p:nvGraphicFramePr>
          <p:cNvPr id="4" name="Diagram 3"/>
          <p:cNvGraphicFramePr/>
          <p:nvPr/>
        </p:nvGraphicFramePr>
        <p:xfrm>
          <a:off x="1524000" y="1428736"/>
          <a:ext cx="9144000" cy="52149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1809721" y="6500834"/>
            <a:ext cx="28906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www.highspeedtraining.co.uk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C28583-A35D-4D30-971D-086E1A52FCCE}" type="slidenum">
              <a:rPr lang="en-GB" smtClean="0"/>
              <a:pPr/>
              <a:t>18</a:t>
            </a:fld>
            <a:endParaRPr lang="en-GB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CLEAN BREAK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1981200" y="1920085"/>
            <a:ext cx="4038600" cy="4937915"/>
          </a:xfrm>
        </p:spPr>
        <p:txBody>
          <a:bodyPr>
            <a:normAutofit lnSpcReduction="10000"/>
          </a:bodyPr>
          <a:lstStyle/>
          <a:p>
            <a:r>
              <a:rPr lang="en-GB"/>
              <a:t>STRENGTHS </a:t>
            </a:r>
          </a:p>
          <a:p>
            <a:r>
              <a:rPr lang="en-GB"/>
              <a:t>Business Partnership</a:t>
            </a:r>
          </a:p>
          <a:p>
            <a:r>
              <a:rPr lang="en-GB"/>
              <a:t>Cleaning Programme Weekly</a:t>
            </a:r>
          </a:p>
          <a:p>
            <a:r>
              <a:rPr lang="en-GB"/>
              <a:t>Low Cost Service</a:t>
            </a:r>
          </a:p>
          <a:p>
            <a:r>
              <a:rPr lang="en-GB"/>
              <a:t>Location (City Centre)</a:t>
            </a:r>
          </a:p>
          <a:p>
            <a:r>
              <a:rPr lang="en-GB"/>
              <a:t>Strong Communication Skills</a:t>
            </a:r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pPr>
              <a:buNone/>
            </a:pPr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6167406" y="2624563"/>
            <a:ext cx="4038600" cy="1937543"/>
          </a:xfrm>
        </p:spPr>
        <p:txBody>
          <a:bodyPr>
            <a:normAutofit lnSpcReduction="10000"/>
          </a:bodyPr>
          <a:lstStyle/>
          <a:p>
            <a:r>
              <a:rPr lang="en-GB"/>
              <a:t>WEAKNESSES</a:t>
            </a:r>
          </a:p>
          <a:p>
            <a:r>
              <a:rPr lang="en-GB"/>
              <a:t>Baby Steps towards Growth</a:t>
            </a:r>
          </a:p>
          <a:p>
            <a:r>
              <a:rPr lang="en-GB"/>
              <a:t>New to the Industry</a:t>
            </a:r>
          </a:p>
          <a:p>
            <a:r>
              <a:rPr lang="en-GB"/>
              <a:t>Limited cash flow</a:t>
            </a:r>
          </a:p>
          <a:p>
            <a:r>
              <a:rPr lang="en-GB"/>
              <a:t>Lack of Experience</a:t>
            </a:r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sp>
        <p:nvSpPr>
          <p:cNvPr id="1042" name="AutoShape 18" descr="Image result for asian cleaning services"/>
          <p:cNvSpPr>
            <a:spLocks noChangeAspect="1" noChangeArrowheads="1"/>
          </p:cNvSpPr>
          <p:nvPr/>
        </p:nvSpPr>
        <p:spPr bwMode="auto">
          <a:xfrm>
            <a:off x="1679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44" name="AutoShape 20" descr="Image result for asian cleaning services"/>
          <p:cNvSpPr>
            <a:spLocks noChangeAspect="1" noChangeArrowheads="1"/>
          </p:cNvSpPr>
          <p:nvPr/>
        </p:nvSpPr>
        <p:spPr bwMode="auto">
          <a:xfrm>
            <a:off x="1679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46" name="AutoShape 22" descr="Image result for asian cleaning services"/>
          <p:cNvSpPr>
            <a:spLocks noChangeAspect="1" noChangeArrowheads="1"/>
          </p:cNvSpPr>
          <p:nvPr/>
        </p:nvSpPr>
        <p:spPr bwMode="auto">
          <a:xfrm>
            <a:off x="1679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9" name="Picture 18" descr="imag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8390" y="4281859"/>
            <a:ext cx="4186206" cy="2576141"/>
          </a:xfrm>
          <a:prstGeom prst="rect">
            <a:avLst/>
          </a:prstGeom>
        </p:spPr>
      </p:pic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C28583-A35D-4D30-971D-086E1A52FCCE}" type="slidenum">
              <a:rPr lang="en-GB" smtClean="0"/>
              <a:pPr/>
              <a:t>19</a:t>
            </a:fld>
            <a:endParaRPr lang="en-GB"/>
          </a:p>
        </p:txBody>
      </p:sp>
      <p:pic>
        <p:nvPicPr>
          <p:cNvPr id="13" name="Picture 12" descr="images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29400" y="4281859"/>
            <a:ext cx="4038600" cy="2564187"/>
          </a:xfrm>
          <a:prstGeom prst="rect">
            <a:avLst/>
          </a:prstGeo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440A81D-9CFC-4F99-8A9A-05E4671F25E5}"/>
              </a:ext>
            </a:extLst>
          </p:cNvPr>
          <p:cNvSpPr txBox="1"/>
          <p:nvPr/>
        </p:nvSpPr>
        <p:spPr>
          <a:xfrm>
            <a:off x="733586" y="1905506"/>
            <a:ext cx="10724827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Khalil Miah – 1709513 – Introduction, mission statement, market, website</a:t>
            </a:r>
          </a:p>
          <a:p>
            <a:r>
              <a:rPr lang="en-GB" sz="3200" dirty="0"/>
              <a:t>Ranu Begum – 1710178 – Finance, property</a:t>
            </a:r>
          </a:p>
          <a:p>
            <a:r>
              <a:rPr lang="en-GB" sz="3200" dirty="0"/>
              <a:t>Shaful Miah – 1709507 – Marketing, advertisement </a:t>
            </a:r>
          </a:p>
          <a:p>
            <a:r>
              <a:rPr lang="en-GB" sz="3200" dirty="0"/>
              <a:t>Suhena Begum – 1710308 – Sales, Questionnaire, equipment, Leaflets</a:t>
            </a:r>
          </a:p>
        </p:txBody>
      </p:sp>
    </p:spTree>
    <p:extLst>
      <p:ext uri="{BB962C8B-B14F-4D97-AF65-F5344CB8AC3E}">
        <p14:creationId xmlns:p14="http://schemas.microsoft.com/office/powerpoint/2010/main" val="2863955645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">
  <a:themeElements>
    <a:clrScheme name="Dividend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4D1434"/>
      </a:accent1>
      <a:accent2>
        <a:srgbClr val="903163"/>
      </a:accent2>
      <a:accent3>
        <a:srgbClr val="B2324B"/>
      </a:accent3>
      <a:accent4>
        <a:srgbClr val="969FA7"/>
      </a:accent4>
      <a:accent5>
        <a:srgbClr val="66B1CE"/>
      </a:accent5>
      <a:accent6>
        <a:srgbClr val="40619D"/>
      </a:accent6>
      <a:hlink>
        <a:srgbClr val="828282"/>
      </a:hlink>
      <a:folHlink>
        <a:srgbClr val="A5A5A5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" id="{9697A71B-4AB7-4A1A-BD5B-BB2D22835B57}" vid="{C21699FF-00E4-43C8-BBCC-D7E5536C371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755</Words>
  <Application>Microsoft Office PowerPoint</Application>
  <PresentationFormat>Widescreen</PresentationFormat>
  <Paragraphs>406</Paragraphs>
  <Slides>20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Calibri</vt:lpstr>
      <vt:lpstr>Gill Sans MT</vt:lpstr>
      <vt:lpstr>Wingdings</vt:lpstr>
      <vt:lpstr>Wingdings 2</vt:lpstr>
      <vt:lpstr>Dividend</vt:lpstr>
      <vt:lpstr>PowerPoint Presentation</vt:lpstr>
      <vt:lpstr>PowerPoint Presentation</vt:lpstr>
      <vt:lpstr>PowerPoint Presentation</vt:lpstr>
      <vt:lpstr>PowerPoint Presentation</vt:lpstr>
      <vt:lpstr>Marketing Plan</vt:lpstr>
      <vt:lpstr>PowerPoint Presentation</vt:lpstr>
      <vt:lpstr>The 7ps of Marketing Mix </vt:lpstr>
      <vt:lpstr>PowerPoint Presentation</vt:lpstr>
      <vt:lpstr>Main target group</vt:lpstr>
      <vt:lpstr>PowerPoint Presentation</vt:lpstr>
      <vt:lpstr>PowerPoint Presentation</vt:lpstr>
      <vt:lpstr>PowerPoint Presentation</vt:lpstr>
      <vt:lpstr>PowerPoint Presentation</vt:lpstr>
      <vt:lpstr>Market needs </vt:lpstr>
      <vt:lpstr>PowerPoint Presentation</vt:lpstr>
      <vt:lpstr>PowerPoint Presentation</vt:lpstr>
      <vt:lpstr>PowerPoint Presentation</vt:lpstr>
      <vt:lpstr>     Marketing Goals                                     </vt:lpstr>
      <vt:lpstr>CLEAN BREAK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Suhena Begum</dc:creator>
  <cp:lastModifiedBy>Suhena Begum</cp:lastModifiedBy>
  <cp:revision>1</cp:revision>
  <dcterms:created xsi:type="dcterms:W3CDTF">2018-11-28T12:59:10Z</dcterms:created>
  <dcterms:modified xsi:type="dcterms:W3CDTF">2018-12-03T12:09:37Z</dcterms:modified>
</cp:coreProperties>
</file>