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6"/>
  </p:notesMasterIdLst>
  <p:sldIdLst>
    <p:sldId id="256" r:id="rId2"/>
    <p:sldId id="257" r:id="rId3"/>
    <p:sldId id="258" r:id="rId4"/>
    <p:sldId id="280" r:id="rId5"/>
    <p:sldId id="269" r:id="rId6"/>
    <p:sldId id="259" r:id="rId7"/>
    <p:sldId id="270" r:id="rId8"/>
    <p:sldId id="260" r:id="rId9"/>
    <p:sldId id="266" r:id="rId10"/>
    <p:sldId id="268" r:id="rId11"/>
    <p:sldId id="265" r:id="rId12"/>
    <p:sldId id="261" r:id="rId13"/>
    <p:sldId id="262" r:id="rId14"/>
    <p:sldId id="263" r:id="rId15"/>
    <p:sldId id="264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7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Physical – back injuries, limb disorders, falls, noise and vibration issues</a:t>
            </a:r>
          </a:p>
          <a:p>
            <a:r>
              <a:rPr lang="en-GB" dirty="0" err="1" smtClean="0"/>
              <a:t>Haz</a:t>
            </a:r>
            <a:r>
              <a:rPr lang="en-GB" dirty="0" smtClean="0"/>
              <a:t> substances e.g. emissions of dusts, fumes, vapours or gases causing</a:t>
            </a:r>
            <a:r>
              <a:rPr lang="en-GB" baseline="0" dirty="0" smtClean="0"/>
              <a:t> problems such as breathing difficulties, lung diseases and dermatitis</a:t>
            </a:r>
          </a:p>
          <a:p>
            <a:r>
              <a:rPr lang="en-GB" baseline="0" dirty="0" smtClean="0"/>
              <a:t>Cancer – the industry accounts for over 40% of occupational cancer deaths and registrations, caused by asbestos, silica and other substances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se.gov.uk/pubns/cis80.pdf" TargetMode="External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hse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07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Health and Safety in the Construction Industry</a:t>
            </a:r>
          </a:p>
          <a:p>
            <a:pPr lvl="1"/>
            <a:r>
              <a:rPr lang="en-GB" dirty="0" smtClean="0"/>
              <a:t>Background and statistics</a:t>
            </a:r>
          </a:p>
          <a:p>
            <a:pPr lvl="1"/>
            <a:r>
              <a:rPr lang="en-GB" dirty="0"/>
              <a:t>Outline potential ill health issues &amp; their underlying causes</a:t>
            </a:r>
          </a:p>
          <a:p>
            <a:pPr lvl="1"/>
            <a:r>
              <a:rPr lang="en-GB" dirty="0"/>
              <a:t>Managing health and safety and benefits</a:t>
            </a:r>
          </a:p>
          <a:p>
            <a:pPr lvl="1"/>
            <a:r>
              <a:rPr lang="en-GB" dirty="0" smtClean="0"/>
              <a:t>Outline the Health and Safety at Work Act</a:t>
            </a:r>
          </a:p>
          <a:p>
            <a:pPr lvl="1"/>
            <a:r>
              <a:rPr lang="en-GB" dirty="0" smtClean="0"/>
              <a:t>Introduce the Act</a:t>
            </a:r>
          </a:p>
          <a:p>
            <a:pPr lvl="2"/>
            <a:r>
              <a:rPr lang="en-GB" dirty="0" smtClean="0"/>
              <a:t>Requirements for employers</a:t>
            </a:r>
          </a:p>
          <a:p>
            <a:pPr lvl="2"/>
            <a:r>
              <a:rPr lang="en-GB" dirty="0" smtClean="0"/>
              <a:t>Requirements for employees</a:t>
            </a:r>
          </a:p>
          <a:p>
            <a:pPr lvl="2"/>
            <a:r>
              <a:rPr lang="en-GB" dirty="0" smtClean="0"/>
              <a:t>Employee vs. self-employed</a:t>
            </a:r>
          </a:p>
          <a:p>
            <a:pPr lvl="1"/>
            <a:r>
              <a:rPr lang="en-GB" dirty="0" smtClean="0"/>
              <a:t>Construction (Design &amp; Management) Regulations 2015</a:t>
            </a:r>
          </a:p>
          <a:p>
            <a:pPr lvl="2"/>
            <a:r>
              <a:rPr lang="en-GB" dirty="0" smtClean="0"/>
              <a:t>Summary of duties</a:t>
            </a:r>
          </a:p>
          <a:p>
            <a:pPr lvl="1"/>
            <a:r>
              <a:rPr lang="en-GB" dirty="0" smtClean="0"/>
              <a:t>Penalties / offences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229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the issue?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3297" y="6557847"/>
            <a:ext cx="33667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www.hse.gov.uk/statistics/construction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632028" y="1412776"/>
            <a:ext cx="5020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Each year in the construction sector, around…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91680" y="2000509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…80,000 workers </a:t>
            </a:r>
            <a:r>
              <a:rPr lang="en-GB" sz="1600" dirty="0" smtClean="0"/>
              <a:t>suffer from </a:t>
            </a:r>
            <a:r>
              <a:rPr lang="en-GB" sz="1600" dirty="0" smtClean="0"/>
              <a:t>work-related ill health each year…</a:t>
            </a:r>
            <a:endParaRPr lang="en-GB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737116"/>
            <a:ext cx="5585990" cy="313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51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What's the issue?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7744" y="166861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…and </a:t>
            </a:r>
            <a:r>
              <a:rPr lang="en-GB" sz="1600" dirty="0" smtClean="0"/>
              <a:t>64,000 workers </a:t>
            </a:r>
            <a:r>
              <a:rPr lang="en-GB" sz="1600" dirty="0" smtClean="0"/>
              <a:t>sustain a work-related injury…</a:t>
            </a:r>
            <a:endParaRPr lang="en-GB"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289720"/>
            <a:ext cx="4899446" cy="19425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4268563"/>
            <a:ext cx="5945864" cy="235739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3297" y="6557847"/>
            <a:ext cx="33667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www.hse.gov.uk/statistics/construction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92115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to…</a:t>
            </a:r>
            <a:endParaRPr lang="en-GB" dirty="0"/>
          </a:p>
        </p:txBody>
      </p:sp>
      <p:pic>
        <p:nvPicPr>
          <p:cNvPr id="2050" name="Picture 2" descr="1.7 million working days lost, of which 1.2 million are from ill health and 0.5 from inju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694" y="2224881"/>
            <a:ext cx="5610225" cy="375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63297" y="6557847"/>
            <a:ext cx="33667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www.hse.gov.uk/statistics/construction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4562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ill health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health risks</a:t>
            </a:r>
          </a:p>
          <a:p>
            <a:r>
              <a:rPr lang="en-GB" dirty="0" smtClean="0"/>
              <a:t>Hazardous substances </a:t>
            </a:r>
          </a:p>
          <a:p>
            <a:r>
              <a:rPr lang="en-GB" dirty="0" smtClean="0"/>
              <a:t>Cancer</a:t>
            </a:r>
            <a:endParaRPr lang="en-GB" dirty="0"/>
          </a:p>
        </p:txBody>
      </p:sp>
      <p:pic>
        <p:nvPicPr>
          <p:cNvPr id="1026" name="Picture 2" descr="C:\Users\wsa user\Pictures\construction-safet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812" y="1628321"/>
            <a:ext cx="3175000" cy="444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40878" y="6557847"/>
            <a:ext cx="5499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Picture credit: www.construction-student.co.uk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291022" y="620688"/>
            <a:ext cx="2664296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Manual handling is the main work activity causing back disorders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253026" y="2564904"/>
            <a:ext cx="2664296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High rates of musculoskeletal disorders in the construction industry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58224" y="620688"/>
            <a:ext cx="2664296" cy="144016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The leading cause of cancer death is occupational exposure to asbestos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51520" y="2564904"/>
            <a:ext cx="2664296" cy="144016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Over 5,500 cancer cases are estimated each year from the sector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51520" y="4504580"/>
            <a:ext cx="2664296" cy="144016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Other causes include mineral oils and silica exposure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300192" y="620688"/>
            <a:ext cx="2664296" cy="144016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Current asbestos related deaths are a result of past exposure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300192" y="2555058"/>
            <a:ext cx="2664296" cy="144016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Diseases take many years to develop following exposure to asbestos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3316778" y="4509120"/>
            <a:ext cx="2664296" cy="144016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Hand-arm vibration disorders are caused by use of hand-held power tools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382036" y="4469592"/>
            <a:ext cx="2664296" cy="144016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The construction industry is one of the most at risk from such disorders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071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Underlying 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reasons causing the problems outlined:</a:t>
            </a:r>
          </a:p>
          <a:p>
            <a:pPr lvl="1"/>
            <a:r>
              <a:rPr lang="en-GB" dirty="0" smtClean="0"/>
              <a:t>Construction site environment</a:t>
            </a:r>
          </a:p>
          <a:p>
            <a:pPr lvl="1"/>
            <a:r>
              <a:rPr lang="en-GB" dirty="0" smtClean="0"/>
              <a:t>The dynamic nature of work</a:t>
            </a:r>
          </a:p>
          <a:p>
            <a:pPr lvl="1"/>
            <a:r>
              <a:rPr lang="en-GB" dirty="0" smtClean="0"/>
              <a:t>Lack of risk appreciation</a:t>
            </a:r>
          </a:p>
          <a:p>
            <a:pPr lvl="1"/>
            <a:r>
              <a:rPr lang="en-GB" dirty="0" smtClean="0"/>
              <a:t>Employment </a:t>
            </a:r>
            <a:endParaRPr lang="en-GB" dirty="0"/>
          </a:p>
        </p:txBody>
      </p:sp>
      <p:pic>
        <p:nvPicPr>
          <p:cNvPr id="2050" name="Picture 2" descr="C:\Users\wsa user\Pictures\health-safet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306" y="4221088"/>
            <a:ext cx="3344788" cy="222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6527" y="6560120"/>
            <a:ext cx="35876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Picture credit: www.tcsccontracting.co.uk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Ill-health can be prevented</a:t>
            </a:r>
          </a:p>
          <a:p>
            <a:r>
              <a:rPr lang="en-GB" dirty="0" smtClean="0"/>
              <a:t>Treat health like safety</a:t>
            </a:r>
          </a:p>
          <a:p>
            <a:r>
              <a:rPr lang="en-GB" dirty="0" smtClean="0"/>
              <a:t>Everyone has a role to play</a:t>
            </a:r>
          </a:p>
          <a:p>
            <a:r>
              <a:rPr lang="en-GB" dirty="0" smtClean="0"/>
              <a:t>Control the risk, not the symptoms</a:t>
            </a:r>
          </a:p>
          <a:p>
            <a:r>
              <a:rPr lang="en-GB" dirty="0" smtClean="0"/>
              <a:t>Manage risk, not lifestyles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9482" y="627422"/>
            <a:ext cx="1911927" cy="3093154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Who does what</a:t>
            </a:r>
          </a:p>
          <a:p>
            <a:r>
              <a:rPr lang="en-GB" sz="1300" dirty="0" smtClean="0"/>
              <a:t>The law places duties on all those involved in construction work:</a:t>
            </a:r>
          </a:p>
          <a:p>
            <a:endParaRPr lang="en-GB" sz="1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Clients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Designers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Principal designers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Principal contractors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Contractors and small builders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Workers</a:t>
            </a:r>
          </a:p>
          <a:p>
            <a:endParaRPr lang="en-GB" sz="1300" dirty="0"/>
          </a:p>
        </p:txBody>
      </p:sp>
      <p:sp>
        <p:nvSpPr>
          <p:cNvPr id="5" name="TextBox 4"/>
          <p:cNvSpPr txBox="1"/>
          <p:nvPr/>
        </p:nvSpPr>
        <p:spPr>
          <a:xfrm>
            <a:off x="1049482" y="3544169"/>
            <a:ext cx="1911927" cy="49244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Remember: ‘Everyone has a role to play</a:t>
            </a:r>
            <a:r>
              <a:rPr lang="en-GB" sz="1300" dirty="0" smtClean="0"/>
              <a:t>’</a:t>
            </a:r>
            <a:endParaRPr lang="en-GB" sz="1300" dirty="0"/>
          </a:p>
        </p:txBody>
      </p:sp>
      <p:sp>
        <p:nvSpPr>
          <p:cNvPr id="6" name="TextBox 5"/>
          <p:cNvSpPr txBox="1"/>
          <p:nvPr/>
        </p:nvSpPr>
        <p:spPr>
          <a:xfrm>
            <a:off x="3990106" y="381201"/>
            <a:ext cx="4042064" cy="1692771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Assess</a:t>
            </a:r>
          </a:p>
          <a:p>
            <a:r>
              <a:rPr lang="en-GB" sz="1300" dirty="0" smtClean="0"/>
              <a:t>Construction health risks cannot be properly controlled without first having clear plans: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Plan</a:t>
            </a:r>
            <a:r>
              <a:rPr lang="en-GB" sz="1300" dirty="0" smtClean="0"/>
              <a:t> – your overall strategy;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Identify</a:t>
            </a:r>
            <a:r>
              <a:rPr lang="en-GB" sz="1300" dirty="0" smtClean="0"/>
              <a:t> – the health hazards linked to the work;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Assess</a:t>
            </a:r>
            <a:r>
              <a:rPr lang="en-GB" sz="1300" dirty="0" smtClean="0"/>
              <a:t> – the significance of these hazards;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Involve</a:t>
            </a:r>
            <a:r>
              <a:rPr lang="en-GB" sz="1300" dirty="0" smtClean="0"/>
              <a:t> – the workers in managing health risks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90106" y="2050889"/>
            <a:ext cx="4042064" cy="3077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 smtClean="0"/>
              <a:t>Remember: ‘Manage risk not lifestyles’</a:t>
            </a:r>
            <a:endParaRPr lang="en-GB" sz="1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979472" y="2696202"/>
            <a:ext cx="4042064" cy="1292662"/>
          </a:xfrm>
          <a:prstGeom prst="rect">
            <a:avLst/>
          </a:prstGeom>
          <a:ln w="28575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Control </a:t>
            </a:r>
          </a:p>
          <a:p>
            <a:r>
              <a:rPr lang="en-GB" sz="1300" dirty="0" smtClean="0"/>
              <a:t>Clear plans are no good if they are not acted upon: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Prevent</a:t>
            </a:r>
            <a:r>
              <a:rPr lang="en-GB" sz="1300" dirty="0" smtClean="0"/>
              <a:t> – risk before works starts;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Control</a:t>
            </a:r>
            <a:r>
              <a:rPr lang="en-GB" sz="1300" dirty="0" smtClean="0"/>
              <a:t> – remaining risk;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Train</a:t>
            </a:r>
            <a:r>
              <a:rPr lang="en-GB" sz="1300" dirty="0" smtClean="0"/>
              <a:t> –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986646" y="4600254"/>
            <a:ext cx="4042064" cy="1692771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Review </a:t>
            </a:r>
          </a:p>
          <a:p>
            <a:r>
              <a:rPr lang="en-GB" sz="1300" dirty="0" smtClean="0"/>
              <a:t>The right controls may already be in place but are they working?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Supervise</a:t>
            </a:r>
            <a:r>
              <a:rPr lang="en-GB" sz="1300" dirty="0" smtClean="0"/>
              <a:t> – workers;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Maintain</a:t>
            </a:r>
            <a:r>
              <a:rPr lang="en-GB" sz="1300" dirty="0" smtClean="0"/>
              <a:t> – controls;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Monitor</a:t>
            </a:r>
            <a:r>
              <a:rPr lang="en-GB" sz="1300" dirty="0" smtClean="0"/>
              <a:t> – to ensure controls are effective;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smtClean="0"/>
              <a:t>Act</a:t>
            </a:r>
            <a:r>
              <a:rPr lang="en-GB" sz="1300" dirty="0" smtClean="0"/>
              <a:t> – to put any problems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3979472" y="3942697"/>
            <a:ext cx="4042064" cy="307777"/>
          </a:xfrm>
          <a:prstGeom prst="rect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dirty="0" smtClean="0"/>
              <a:t>Remember: ‘Ill-health can be prevented’</a:t>
            </a:r>
            <a:endParaRPr lang="en-GB" sz="1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986646" y="6269666"/>
            <a:ext cx="4042064" cy="2923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300" b="1" dirty="0" smtClean="0"/>
              <a:t>Remember: ‘Control the risk not the symptoms’</a:t>
            </a:r>
            <a:endParaRPr lang="en-GB" sz="1300" b="1" dirty="0"/>
          </a:p>
        </p:txBody>
      </p:sp>
      <p:cxnSp>
        <p:nvCxnSpPr>
          <p:cNvPr id="14" name="Straight Arrow Connector 13"/>
          <p:cNvCxnSpPr>
            <a:stCxn id="7" idx="2"/>
            <a:endCxn id="8" idx="0"/>
          </p:cNvCxnSpPr>
          <p:nvPr/>
        </p:nvCxnSpPr>
        <p:spPr>
          <a:xfrm flipH="1">
            <a:off x="6000504" y="2358666"/>
            <a:ext cx="10634" cy="33753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6007678" y="4260613"/>
            <a:ext cx="1" cy="33753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5" idx="2"/>
          </p:cNvCxnSpPr>
          <p:nvPr/>
        </p:nvCxnSpPr>
        <p:spPr>
          <a:xfrm>
            <a:off x="2005446" y="4036612"/>
            <a:ext cx="0" cy="1302643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2005445" y="5339255"/>
            <a:ext cx="198120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11" idx="2"/>
          </p:cNvCxnSpPr>
          <p:nvPr/>
        </p:nvCxnSpPr>
        <p:spPr>
          <a:xfrm>
            <a:off x="6007678" y="6562054"/>
            <a:ext cx="0" cy="143546"/>
          </a:xfrm>
          <a:prstGeom prst="line">
            <a:avLst/>
          </a:prstGeom>
          <a:ln w="28575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5998969" y="6705600"/>
            <a:ext cx="2610805" cy="0"/>
          </a:xfrm>
          <a:prstGeom prst="line">
            <a:avLst/>
          </a:prstGeom>
          <a:ln w="28575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8588508" y="233916"/>
            <a:ext cx="0" cy="6471684"/>
          </a:xfrm>
          <a:prstGeom prst="line">
            <a:avLst/>
          </a:prstGeom>
          <a:ln w="28575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6103089" y="233916"/>
            <a:ext cx="2496052" cy="0"/>
          </a:xfrm>
          <a:prstGeom prst="line">
            <a:avLst/>
          </a:prstGeom>
          <a:ln w="28575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6113722" y="233916"/>
            <a:ext cx="0" cy="14015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2985412" y="1212197"/>
            <a:ext cx="994061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2961409" y="3167664"/>
            <a:ext cx="994061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0413" y="6552497"/>
            <a:ext cx="26902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from: www.hse.gov.uk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53736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managing health and 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Human cost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Financial cost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Reputational cost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Health &amp; Safety at Work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piece of legislation governing Health and Safety</a:t>
            </a:r>
          </a:p>
          <a:p>
            <a:pPr lvl="1"/>
            <a:r>
              <a:rPr lang="en-GB" dirty="0" smtClean="0"/>
              <a:t>Consolidated a number of pieces of legislation</a:t>
            </a:r>
          </a:p>
          <a:p>
            <a:r>
              <a:rPr lang="en-GB" dirty="0" smtClean="0"/>
              <a:t>In force since 1974</a:t>
            </a:r>
          </a:p>
          <a:p>
            <a:r>
              <a:rPr lang="en-GB" dirty="0" smtClean="0"/>
              <a:t>Places responsibilities on employers</a:t>
            </a:r>
          </a:p>
          <a:p>
            <a:r>
              <a:rPr lang="en-GB" dirty="0" smtClean="0"/>
              <a:t>Also requires employees to understand their own responsibilities</a:t>
            </a:r>
          </a:p>
          <a:p>
            <a:r>
              <a:rPr lang="en-GB" dirty="0" smtClean="0"/>
              <a:t>Enforced by the Health &amp; Safety Executive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of the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employers:</a:t>
            </a:r>
          </a:p>
          <a:p>
            <a:pPr lvl="1"/>
            <a:r>
              <a:rPr lang="en-GB" dirty="0" smtClean="0"/>
              <a:t>Ensure the health and safety of their employees, other people in the workplace and members of public who may be affected by their work.</a:t>
            </a:r>
          </a:p>
          <a:p>
            <a:pPr lvl="1"/>
            <a:r>
              <a:rPr lang="en-GB" dirty="0" smtClean="0"/>
              <a:t>Develop a Health &amp; Safety policy</a:t>
            </a:r>
          </a:p>
          <a:p>
            <a:pPr lvl="1"/>
            <a:r>
              <a:rPr lang="en-GB" dirty="0" smtClean="0"/>
              <a:t>Communicate the policy</a:t>
            </a:r>
          </a:p>
          <a:p>
            <a:pPr lvl="1"/>
            <a:r>
              <a:rPr lang="en-GB" dirty="0" smtClean="0"/>
              <a:t>Implement the policy</a:t>
            </a:r>
          </a:p>
          <a:p>
            <a:pPr lvl="1"/>
            <a:r>
              <a:rPr lang="en-GB" dirty="0" smtClean="0"/>
              <a:t>Outline responsibilities</a:t>
            </a:r>
          </a:p>
          <a:p>
            <a:pPr lvl="1"/>
            <a:r>
              <a:rPr lang="en-GB" dirty="0" smtClean="0"/>
              <a:t>Provide necessary training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 of the Act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employees:</a:t>
            </a:r>
          </a:p>
          <a:p>
            <a:pPr lvl="1"/>
            <a:r>
              <a:rPr lang="en-GB" dirty="0" smtClean="0"/>
              <a:t>Follow instructions provided</a:t>
            </a:r>
          </a:p>
          <a:p>
            <a:pPr lvl="1"/>
            <a:r>
              <a:rPr lang="en-GB" dirty="0" smtClean="0"/>
              <a:t>Assist their employers on health and safety matters</a:t>
            </a:r>
          </a:p>
          <a:p>
            <a:pPr lvl="1"/>
            <a:r>
              <a:rPr lang="en-GB" dirty="0" smtClean="0"/>
              <a:t>Follow particular rules relating to their role and the site in question</a:t>
            </a:r>
          </a:p>
          <a:p>
            <a:pPr lvl="1"/>
            <a:r>
              <a:rPr lang="en-GB" dirty="0" smtClean="0"/>
              <a:t>Use appropriate equipment (reporting any defects)</a:t>
            </a:r>
          </a:p>
          <a:p>
            <a:pPr lvl="1"/>
            <a:r>
              <a:rPr lang="en-GB" dirty="0" smtClean="0"/>
              <a:t>Ensure work in a safe manner, taking account of the safety of those around them (work colleagues or public)</a:t>
            </a:r>
          </a:p>
          <a:p>
            <a:pPr lvl="1"/>
            <a:r>
              <a:rPr lang="en-GB" dirty="0" smtClean="0"/>
              <a:t>Participate in training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564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or self-employed?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Often a complex issue</a:t>
            </a:r>
            <a:endParaRPr lang="en-GB" dirty="0"/>
          </a:p>
          <a:p>
            <a:r>
              <a:rPr lang="en-GB" dirty="0" smtClean="0"/>
              <a:t>May outline issues of responsibility </a:t>
            </a:r>
          </a:p>
          <a:p>
            <a:pPr lvl="1"/>
            <a:r>
              <a:rPr lang="en-GB" dirty="0" smtClean="0"/>
              <a:t>E.g. provision of safety equipment</a:t>
            </a:r>
          </a:p>
          <a:p>
            <a:pPr lvl="1"/>
            <a:r>
              <a:rPr lang="en-GB" dirty="0" smtClean="0"/>
              <a:t>Certain responsibilities</a:t>
            </a:r>
          </a:p>
          <a:p>
            <a:pPr lvl="1"/>
            <a:endParaRPr lang="en-GB" dirty="0"/>
          </a:p>
          <a:p>
            <a:r>
              <a:rPr lang="en-GB" dirty="0" smtClean="0"/>
              <a:t>IMPORTANT!</a:t>
            </a:r>
          </a:p>
          <a:p>
            <a:r>
              <a:rPr lang="en-GB" dirty="0" smtClean="0"/>
              <a:t>Self-employed personnel are still responsible for their own health and safety</a:t>
            </a:r>
          </a:p>
          <a:p>
            <a:r>
              <a:rPr lang="en-GB" dirty="0" smtClean="0"/>
              <a:t>Still requires co-operation with contracting organisation</a:t>
            </a:r>
          </a:p>
        </p:txBody>
      </p:sp>
    </p:spTree>
    <p:extLst>
      <p:ext uri="{BB962C8B-B14F-4D97-AF65-F5344CB8AC3E}">
        <p14:creationId xmlns:p14="http://schemas.microsoft.com/office/powerpoint/2010/main" val="16532585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Construction (Design &amp; Management) Regulations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Covers Health &amp; Safety in parts 2 &amp; 3</a:t>
            </a:r>
          </a:p>
          <a:p>
            <a:pPr lvl="1"/>
            <a:r>
              <a:rPr lang="en-GB" dirty="0" smtClean="0"/>
              <a:t>Part 2 – commercial and domestic clients</a:t>
            </a:r>
          </a:p>
          <a:p>
            <a:pPr lvl="1"/>
            <a:r>
              <a:rPr lang="en-GB" dirty="0" smtClean="0"/>
              <a:t>Part 3 – other </a:t>
            </a:r>
            <a:r>
              <a:rPr lang="en-GB" dirty="0" err="1" smtClean="0"/>
              <a:t>dutyholders</a:t>
            </a:r>
            <a:endParaRPr lang="en-GB" dirty="0" smtClean="0"/>
          </a:p>
          <a:p>
            <a:r>
              <a:rPr lang="en-GB" dirty="0" smtClean="0"/>
              <a:t>Aims to improve H&amp;S within the industry by:</a:t>
            </a:r>
          </a:p>
          <a:p>
            <a:pPr lvl="1"/>
            <a:r>
              <a:rPr lang="en-GB" dirty="0" smtClean="0"/>
              <a:t>Sensibly planning to manage risks from the start</a:t>
            </a:r>
          </a:p>
          <a:p>
            <a:pPr lvl="1"/>
            <a:r>
              <a:rPr lang="en-GB" dirty="0" smtClean="0"/>
              <a:t>Ensuring the right people are working at the right time</a:t>
            </a:r>
          </a:p>
          <a:p>
            <a:pPr lvl="1"/>
            <a:r>
              <a:rPr lang="en-GB" dirty="0" smtClean="0"/>
              <a:t>Ensuring cooperation and coordination</a:t>
            </a:r>
          </a:p>
          <a:p>
            <a:pPr lvl="1"/>
            <a:r>
              <a:rPr lang="en-GB" dirty="0" smtClean="0"/>
              <a:t>Providing the right information about risks</a:t>
            </a:r>
          </a:p>
          <a:p>
            <a:pPr lvl="1"/>
            <a:r>
              <a:rPr lang="en-GB" dirty="0" smtClean="0"/>
              <a:t>Communicating information effectively</a:t>
            </a:r>
          </a:p>
          <a:p>
            <a:pPr lvl="1"/>
            <a:r>
              <a:rPr lang="en-GB" dirty="0" smtClean="0"/>
              <a:t>Consulting and engaging regarding risks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219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duties – Clients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268778"/>
              </p:ext>
            </p:extLst>
          </p:nvPr>
        </p:nvGraphicFramePr>
        <p:xfrm>
          <a:off x="539543" y="1484784"/>
          <a:ext cx="8064904" cy="4455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32452"/>
                <a:gridCol w="403245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CDM </a:t>
                      </a:r>
                      <a:r>
                        <a:rPr lang="en-GB" dirty="0" err="1" smtClean="0"/>
                        <a:t>dutyholders</a:t>
                      </a:r>
                      <a:r>
                        <a:rPr lang="en-GB" dirty="0" smtClean="0"/>
                        <a:t> – who are they?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duties – what they need to do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Commercial clients</a:t>
                      </a:r>
                    </a:p>
                    <a:p>
                      <a:r>
                        <a:rPr lang="en-GB" sz="1600" dirty="0" smtClean="0"/>
                        <a:t>Organisations or individuals who carry out construction projects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Make suitable arrangements for managing a project: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Appointing other </a:t>
                      </a:r>
                      <a:r>
                        <a:rPr lang="en-GB" sz="1600" dirty="0" err="1" smtClean="0"/>
                        <a:t>dutyholders</a:t>
                      </a:r>
                      <a:endParaRPr lang="en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Sufficient time &amp; resources allocated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 smtClean="0"/>
                        <a:t>Ensure that: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Relevant</a:t>
                      </a:r>
                      <a:r>
                        <a:rPr lang="en-GB" sz="1600" baseline="0" dirty="0" smtClean="0"/>
                        <a:t> information is prepared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Principal designer &amp; contractor carry out their duties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Welfare facilities are provided</a:t>
                      </a:r>
                      <a:endParaRPr lang="en-GB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Domestic clients</a:t>
                      </a:r>
                    </a:p>
                    <a:p>
                      <a:r>
                        <a:rPr lang="en-GB" sz="1600" dirty="0" smtClean="0"/>
                        <a:t>People who</a:t>
                      </a:r>
                      <a:r>
                        <a:rPr lang="en-GB" sz="1600" baseline="0" dirty="0" smtClean="0"/>
                        <a:t> have construction work carried out on their own home – not as part of a business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 smtClean="0"/>
                        <a:t>Client duties are normally transferred to: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Contractor</a:t>
                      </a:r>
                      <a:r>
                        <a:rPr lang="en-GB" sz="1600" baseline="0" dirty="0" smtClean="0"/>
                        <a:t> (single contractor projects)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Principal contractor (more than one contractor involved)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They can choose to have a written agreement with the principal designer to carry out client duties</a:t>
                      </a:r>
                      <a:endParaRPr lang="en-GB" sz="16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41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842721" cy="1320800"/>
          </a:xfrm>
        </p:spPr>
        <p:txBody>
          <a:bodyPr/>
          <a:lstStyle/>
          <a:p>
            <a:r>
              <a:rPr lang="en-GB" dirty="0" smtClean="0"/>
              <a:t>Summary of duties - Designers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206546"/>
              </p:ext>
            </p:extLst>
          </p:nvPr>
        </p:nvGraphicFramePr>
        <p:xfrm>
          <a:off x="467544" y="1412776"/>
          <a:ext cx="8064904" cy="4699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32452"/>
                <a:gridCol w="403245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CDM </a:t>
                      </a:r>
                      <a:r>
                        <a:rPr lang="en-GB" dirty="0" err="1" smtClean="0"/>
                        <a:t>dutyholders</a:t>
                      </a:r>
                      <a:r>
                        <a:rPr lang="en-GB" dirty="0" smtClean="0"/>
                        <a:t> – who are they?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duties – what they need to do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Designers </a:t>
                      </a:r>
                    </a:p>
                    <a:p>
                      <a:r>
                        <a:rPr lang="en-GB" sz="1600" dirty="0" smtClean="0"/>
                        <a:t>Those who</a:t>
                      </a:r>
                      <a:r>
                        <a:rPr lang="en-GB" sz="1600" baseline="0" dirty="0" smtClean="0"/>
                        <a:t> as part of a business, prepare or modify designs relating to construction work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When preparing or modifying designs, they must eliminate,</a:t>
                      </a:r>
                      <a:r>
                        <a:rPr lang="en-GB" sz="1600" baseline="0" dirty="0" smtClean="0"/>
                        <a:t> reduce or control foreseeable risks that may arise during: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Construction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Maintenance &amp; use once build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Provide information to other team members to help fulfil duties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Principal designers</a:t>
                      </a:r>
                    </a:p>
                    <a:p>
                      <a:r>
                        <a:rPr lang="en-GB" sz="1600" dirty="0" smtClean="0"/>
                        <a:t>Those appointed by the client in projects with more than one contractor.  They could be an individual</a:t>
                      </a:r>
                      <a:r>
                        <a:rPr lang="en-GB" sz="1600" baseline="0" dirty="0" smtClean="0"/>
                        <a:t> or organisation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 smtClean="0"/>
                        <a:t>Plan, manage, monitor</a:t>
                      </a:r>
                      <a:r>
                        <a:rPr lang="en-GB" sz="1600" baseline="0" dirty="0" smtClean="0"/>
                        <a:t> and coordinate H&amp;S in pre-construction phase, including: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Identifying, eliminating or controlling foreseeable risks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Ensuring designers carry out duties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Prepare and provide information to other </a:t>
                      </a:r>
                      <a:r>
                        <a:rPr lang="en-GB" sz="1600" baseline="0" dirty="0" err="1" smtClean="0"/>
                        <a:t>dutyholders</a:t>
                      </a:r>
                      <a:endParaRPr lang="en-GB" sz="1600" baseline="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Liaise with principal contractor to help plan, manage, monitor and coordinate the construction phase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86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09600"/>
            <a:ext cx="6842721" cy="1320800"/>
          </a:xfrm>
        </p:spPr>
        <p:txBody>
          <a:bodyPr/>
          <a:lstStyle/>
          <a:p>
            <a:r>
              <a:rPr lang="en-GB" dirty="0" smtClean="0"/>
              <a:t>Summary of duties - Contractors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61302"/>
              </p:ext>
            </p:extLst>
          </p:nvPr>
        </p:nvGraphicFramePr>
        <p:xfrm>
          <a:off x="459577" y="1412776"/>
          <a:ext cx="8064904" cy="5186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32452"/>
                <a:gridCol w="403245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CDM </a:t>
                      </a:r>
                      <a:r>
                        <a:rPr lang="en-GB" dirty="0" err="1" smtClean="0"/>
                        <a:t>dutyholders</a:t>
                      </a:r>
                      <a:r>
                        <a:rPr lang="en-GB" dirty="0" smtClean="0"/>
                        <a:t> – who are they?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duties – what they need to do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Principal contractors</a:t>
                      </a:r>
                    </a:p>
                    <a:p>
                      <a:r>
                        <a:rPr lang="en-GB" sz="1600" dirty="0" smtClean="0"/>
                        <a:t>Those appointed by the client to coordinate the construction phase involving</a:t>
                      </a:r>
                      <a:r>
                        <a:rPr lang="en-GB" sz="1600" baseline="0" dirty="0" smtClean="0"/>
                        <a:t> more than one contractor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Plan, manage, monitor</a:t>
                      </a:r>
                      <a:r>
                        <a:rPr lang="en-GB" sz="1600" baseline="0" dirty="0" smtClean="0"/>
                        <a:t> &amp; coordinate H&amp;S in construction phase, including: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Liaising with client &amp; principal designer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Preparing construction phase plan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Organising cooperation between contractors &amp; coordinating work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Ensuring: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Suitable site inductions provided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Unauthorised access prevented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Consultation with workers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Welfare facilities are provided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Contractors</a:t>
                      </a:r>
                    </a:p>
                    <a:p>
                      <a:r>
                        <a:rPr lang="en-GB" sz="1600" dirty="0" smtClean="0"/>
                        <a:t>Those who carry out the actual construction</a:t>
                      </a:r>
                      <a:r>
                        <a:rPr lang="en-GB" sz="1600" baseline="0" dirty="0" smtClean="0"/>
                        <a:t> work; they can be individuals or organisations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 smtClean="0"/>
                        <a:t>Plan, manage</a:t>
                      </a:r>
                      <a:r>
                        <a:rPr lang="en-GB" sz="1600" baseline="0" dirty="0" smtClean="0"/>
                        <a:t> &amp; monitor construction work under their control to ensure no risks to H&amp;S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If there are more than one contractor, to coordinate their activities with others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aseline="0" dirty="0" smtClean="0"/>
                        <a:t>If single contractor, prepare construction phase plan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8344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duties - Workers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696332"/>
              </p:ext>
            </p:extLst>
          </p:nvPr>
        </p:nvGraphicFramePr>
        <p:xfrm>
          <a:off x="467544" y="1628800"/>
          <a:ext cx="8064904" cy="3144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32452"/>
                <a:gridCol w="403245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CDM </a:t>
                      </a:r>
                      <a:r>
                        <a:rPr lang="en-GB" dirty="0" err="1" smtClean="0"/>
                        <a:t>dutyholders</a:t>
                      </a:r>
                      <a:r>
                        <a:rPr lang="en-GB" dirty="0" smtClean="0"/>
                        <a:t> – who are they?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duties – what they need to do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Workers</a:t>
                      </a:r>
                    </a:p>
                    <a:p>
                      <a:r>
                        <a:rPr lang="en-GB" sz="1600" dirty="0" smtClean="0"/>
                        <a:t>Those working for or under the control</a:t>
                      </a:r>
                      <a:r>
                        <a:rPr lang="en-GB" sz="1600" baseline="0" dirty="0" smtClean="0"/>
                        <a:t> of contractors on a construction site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They must: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Be consulted about matters affecting their health, safety &amp; welfare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Take care of their</a:t>
                      </a:r>
                      <a:r>
                        <a:rPr lang="en-GB" sz="1600" baseline="0" dirty="0" smtClean="0"/>
                        <a:t> own H&amp;S and of others that might be affected by their actions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Report anything seen that</a:t>
                      </a:r>
                      <a:r>
                        <a:rPr lang="en-GB" sz="1600" baseline="0" dirty="0" smtClean="0"/>
                        <a:t> might endanger their own or others’ H&amp;S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/>
                        <a:t>Cooperate with their employer, fellow workers, contractors and other </a:t>
                      </a:r>
                      <a:r>
                        <a:rPr lang="en-GB" sz="1600" dirty="0" err="1" smtClean="0"/>
                        <a:t>dutyholders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02110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phase plan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270000"/>
            <a:ext cx="8578667" cy="52087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6527" y="6505035"/>
            <a:ext cx="45917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From: </a:t>
            </a:r>
            <a:r>
              <a:rPr lang="en-GB" sz="1600" dirty="0">
                <a:hlinkClick r:id="rId3"/>
              </a:rPr>
              <a:t>http://</a:t>
            </a:r>
            <a:r>
              <a:rPr lang="en-GB" sz="1600" dirty="0" smtClean="0">
                <a:hlinkClick r:id="rId3"/>
              </a:rPr>
              <a:t>www.hse.gov.uk/pubns/cis80.pdf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62437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Offences / penalties</a:t>
            </a:r>
            <a:br>
              <a:rPr lang="en-GB" dirty="0" smtClean="0"/>
            </a:br>
            <a:r>
              <a:rPr lang="en-GB" dirty="0" smtClean="0"/>
              <a:t>Health &amp; Safety at Work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Failure to discharge the general duties covered under HASAW Act 1974</a:t>
            </a:r>
          </a:p>
          <a:p>
            <a:r>
              <a:rPr lang="en-GB" dirty="0" smtClean="0"/>
              <a:t>Failure to meet any H&amp;S Regulation</a:t>
            </a:r>
          </a:p>
          <a:p>
            <a:pPr lvl="1"/>
            <a:r>
              <a:rPr lang="en-GB" dirty="0" smtClean="0"/>
              <a:t>Magistrates Court – unlimited fine &amp;/or 6 months imprisonment</a:t>
            </a:r>
          </a:p>
          <a:p>
            <a:pPr lvl="1"/>
            <a:r>
              <a:rPr lang="en-GB" dirty="0" smtClean="0"/>
              <a:t>Crown Court – unlimited fine &amp;/or 2 years imprisonment</a:t>
            </a:r>
          </a:p>
          <a:p>
            <a:r>
              <a:rPr lang="en-GB" dirty="0" smtClean="0"/>
              <a:t>Certain offences also carry unlimited fines at both court levels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951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Offences / penalties</a:t>
            </a:r>
            <a:br>
              <a:rPr lang="en-GB" dirty="0" smtClean="0"/>
            </a:br>
            <a:r>
              <a:rPr lang="en-GB" dirty="0" smtClean="0"/>
              <a:t>CDM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Enforced by Health &amp; Safety Executive</a:t>
            </a:r>
          </a:p>
          <a:p>
            <a:pPr lvl="1"/>
            <a:r>
              <a:rPr lang="en-GB" dirty="0" smtClean="0"/>
              <a:t>Except for fire and railways</a:t>
            </a:r>
          </a:p>
          <a:p>
            <a:r>
              <a:rPr lang="en-GB" dirty="0" smtClean="0"/>
              <a:t>Criminal liability</a:t>
            </a:r>
          </a:p>
          <a:p>
            <a:pPr lvl="1"/>
            <a:r>
              <a:rPr lang="en-GB" dirty="0" smtClean="0"/>
              <a:t>Lower court maximum penalty – fine of up to £20,000 &amp;/or 12 months imprisonment</a:t>
            </a:r>
          </a:p>
          <a:p>
            <a:pPr lvl="1"/>
            <a:r>
              <a:rPr lang="en-GB" dirty="0" smtClean="0"/>
              <a:t>Higher court maximum penalty – unlimited fine &amp;/or 2 years imprisonment</a:t>
            </a:r>
          </a:p>
          <a:p>
            <a:r>
              <a:rPr lang="en-GB" dirty="0" smtClean="0"/>
              <a:t>No civil liability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8118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Health and Safety Executive (</a:t>
            </a:r>
            <a:r>
              <a:rPr lang="en-GB" dirty="0" smtClean="0">
                <a:hlinkClick r:id="rId2"/>
              </a:rPr>
              <a:t>www.hse.gov.uk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Construction 2025 strategy (available for download from </a:t>
            </a:r>
            <a:r>
              <a:rPr lang="en-GB" dirty="0" smtClean="0">
                <a:hlinkClick r:id="rId3"/>
              </a:rPr>
              <a:t>www.gov.uk</a:t>
            </a:r>
            <a:r>
              <a:rPr lang="en-GB" dirty="0" smtClean="0"/>
              <a:t>)  </a:t>
            </a:r>
          </a:p>
          <a:p>
            <a:r>
              <a:rPr lang="en-GB" dirty="0" smtClean="0">
                <a:hlinkClick r:id="rId4"/>
              </a:rPr>
              <a:t>www.legislation.gov.uk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702</TotalTime>
  <Words>1428</Words>
  <Application>Microsoft Office PowerPoint</Application>
  <PresentationFormat>On-screen Show (4:3)</PresentationFormat>
  <Paragraphs>217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What’s the issue?</vt:lpstr>
      <vt:lpstr>What's the issue?</vt:lpstr>
      <vt:lpstr>Leading to…</vt:lpstr>
      <vt:lpstr>Potential ill health issues</vt:lpstr>
      <vt:lpstr>PowerPoint Presentation</vt:lpstr>
      <vt:lpstr>Underlying causes</vt:lpstr>
      <vt:lpstr>Common principles</vt:lpstr>
      <vt:lpstr>PowerPoint Presentation</vt:lpstr>
      <vt:lpstr>Benefits of managing health and safety</vt:lpstr>
      <vt:lpstr>The Health &amp; Safety at Work Act</vt:lpstr>
      <vt:lpstr>Requirements of the Act</vt:lpstr>
      <vt:lpstr>Requirement of the Act </vt:lpstr>
      <vt:lpstr>Employee or self-employed?</vt:lpstr>
      <vt:lpstr>Construction (Design &amp; Management) Regulations 2015</vt:lpstr>
      <vt:lpstr>Summary of duties – Clients </vt:lpstr>
      <vt:lpstr>Summary of duties - Designers</vt:lpstr>
      <vt:lpstr>Summary of duties - Contractors</vt:lpstr>
      <vt:lpstr>Summary of duties - Workers</vt:lpstr>
      <vt:lpstr>Construction phase plan</vt:lpstr>
      <vt:lpstr>Offences / penalties Health &amp; Safety at Work Act</vt:lpstr>
      <vt:lpstr>Offences / penalties CDM 2015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17</cp:revision>
  <dcterms:created xsi:type="dcterms:W3CDTF">2014-12-16T20:08:06Z</dcterms:created>
  <dcterms:modified xsi:type="dcterms:W3CDTF">2018-03-29T09:28:14Z</dcterms:modified>
</cp:coreProperties>
</file>