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9" r:id="rId10"/>
    <p:sldId id="270" r:id="rId11"/>
    <p:sldId id="267" r:id="rId12"/>
    <p:sldId id="264" r:id="rId13"/>
    <p:sldId id="265" r:id="rId14"/>
    <p:sldId id="266" r:id="rId15"/>
    <p:sldId id="271" r:id="rId16"/>
    <p:sldId id="272" r:id="rId17"/>
    <p:sldId id="274"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9B4A0B-23C0-4ACD-BBFA-E8B0DB3B2892}" v="18" dt="2025-12-03T11:04:29.3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49" d="100"/>
          <a:sy n="49" d="100"/>
        </p:scale>
        <p:origin x="48" y="4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Pugh" userId="0c243754-e5db-4f8a-b480-e8b3756bbae8" providerId="ADAL" clId="{703EB9DF-5989-4BBE-B87C-CD5E2E48186C}"/>
    <pc:docChg chg="undo custSel addSld modSld">
      <pc:chgData name="Jonathan Pugh" userId="0c243754-e5db-4f8a-b480-e8b3756bbae8" providerId="ADAL" clId="{703EB9DF-5989-4BBE-B87C-CD5E2E48186C}" dt="2025-12-03T11:11:54.701" v="937" actId="20577"/>
      <pc:docMkLst>
        <pc:docMk/>
      </pc:docMkLst>
      <pc:sldChg chg="modSp mod">
        <pc:chgData name="Jonathan Pugh" userId="0c243754-e5db-4f8a-b480-e8b3756bbae8" providerId="ADAL" clId="{703EB9DF-5989-4BBE-B87C-CD5E2E48186C}" dt="2025-12-03T10:50:25.745" v="108" actId="20577"/>
        <pc:sldMkLst>
          <pc:docMk/>
          <pc:sldMk cId="718229174" sldId="256"/>
        </pc:sldMkLst>
        <pc:spChg chg="mod">
          <ac:chgData name="Jonathan Pugh" userId="0c243754-e5db-4f8a-b480-e8b3756bbae8" providerId="ADAL" clId="{703EB9DF-5989-4BBE-B87C-CD5E2E48186C}" dt="2025-12-03T10:49:49.167" v="20"/>
          <ac:spMkLst>
            <pc:docMk/>
            <pc:sldMk cId="718229174" sldId="256"/>
            <ac:spMk id="2" creationId="{21FFD773-5171-A48F-0D2E-7B5B21C7ABF0}"/>
          </ac:spMkLst>
        </pc:spChg>
        <pc:spChg chg="mod">
          <ac:chgData name="Jonathan Pugh" userId="0c243754-e5db-4f8a-b480-e8b3756bbae8" providerId="ADAL" clId="{703EB9DF-5989-4BBE-B87C-CD5E2E48186C}" dt="2025-12-03T10:50:25.745" v="108" actId="20577"/>
          <ac:spMkLst>
            <pc:docMk/>
            <pc:sldMk cId="718229174" sldId="256"/>
            <ac:spMk id="3" creationId="{C147AE63-37FB-27FD-040F-D09C3D4078CF}"/>
          </ac:spMkLst>
        </pc:spChg>
      </pc:sldChg>
      <pc:sldChg chg="modSp mod">
        <pc:chgData name="Jonathan Pugh" userId="0c243754-e5db-4f8a-b480-e8b3756bbae8" providerId="ADAL" clId="{703EB9DF-5989-4BBE-B87C-CD5E2E48186C}" dt="2025-12-02T10:32:30.716" v="4" actId="20577"/>
        <pc:sldMkLst>
          <pc:docMk/>
          <pc:sldMk cId="495722114" sldId="257"/>
        </pc:sldMkLst>
        <pc:spChg chg="mod">
          <ac:chgData name="Jonathan Pugh" userId="0c243754-e5db-4f8a-b480-e8b3756bbae8" providerId="ADAL" clId="{703EB9DF-5989-4BBE-B87C-CD5E2E48186C}" dt="2025-12-02T10:32:30.716" v="4" actId="20577"/>
          <ac:spMkLst>
            <pc:docMk/>
            <pc:sldMk cId="495722114" sldId="257"/>
            <ac:spMk id="3" creationId="{D1A628C9-08CC-AC0B-C500-AD3C57DD3421}"/>
          </ac:spMkLst>
        </pc:spChg>
      </pc:sldChg>
      <pc:sldChg chg="modSp mod">
        <pc:chgData name="Jonathan Pugh" userId="0c243754-e5db-4f8a-b480-e8b3756bbae8" providerId="ADAL" clId="{703EB9DF-5989-4BBE-B87C-CD5E2E48186C}" dt="2025-12-03T11:02:43.890" v="212" actId="20577"/>
        <pc:sldMkLst>
          <pc:docMk/>
          <pc:sldMk cId="4008592106" sldId="271"/>
        </pc:sldMkLst>
        <pc:spChg chg="mod">
          <ac:chgData name="Jonathan Pugh" userId="0c243754-e5db-4f8a-b480-e8b3756bbae8" providerId="ADAL" clId="{703EB9DF-5989-4BBE-B87C-CD5E2E48186C}" dt="2025-12-03T11:02:43.890" v="212" actId="20577"/>
          <ac:spMkLst>
            <pc:docMk/>
            <pc:sldMk cId="4008592106" sldId="271"/>
            <ac:spMk id="3" creationId="{BE533EA0-8E62-31AB-D204-D83BF83604C2}"/>
          </ac:spMkLst>
        </pc:spChg>
      </pc:sldChg>
      <pc:sldChg chg="modSp new mod">
        <pc:chgData name="Jonathan Pugh" userId="0c243754-e5db-4f8a-b480-e8b3756bbae8" providerId="ADAL" clId="{703EB9DF-5989-4BBE-B87C-CD5E2E48186C}" dt="2025-12-03T11:04:51.052" v="236" actId="20577"/>
        <pc:sldMkLst>
          <pc:docMk/>
          <pc:sldMk cId="3565354030" sldId="273"/>
        </pc:sldMkLst>
        <pc:spChg chg="mod">
          <ac:chgData name="Jonathan Pugh" userId="0c243754-e5db-4f8a-b480-e8b3756bbae8" providerId="ADAL" clId="{703EB9DF-5989-4BBE-B87C-CD5E2E48186C}" dt="2025-12-02T10:34:47.393" v="19" actId="20577"/>
          <ac:spMkLst>
            <pc:docMk/>
            <pc:sldMk cId="3565354030" sldId="273"/>
            <ac:spMk id="2" creationId="{77E65858-670F-138C-3FD4-243B7FDC6782}"/>
          </ac:spMkLst>
        </pc:spChg>
        <pc:spChg chg="mod">
          <ac:chgData name="Jonathan Pugh" userId="0c243754-e5db-4f8a-b480-e8b3756bbae8" providerId="ADAL" clId="{703EB9DF-5989-4BBE-B87C-CD5E2E48186C}" dt="2025-12-03T11:04:51.052" v="236" actId="20577"/>
          <ac:spMkLst>
            <pc:docMk/>
            <pc:sldMk cId="3565354030" sldId="273"/>
            <ac:spMk id="3" creationId="{A566BEC3-2DF6-6591-CEBA-230905477B03}"/>
          </ac:spMkLst>
        </pc:spChg>
      </pc:sldChg>
      <pc:sldChg chg="modSp new mod">
        <pc:chgData name="Jonathan Pugh" userId="0c243754-e5db-4f8a-b480-e8b3756bbae8" providerId="ADAL" clId="{703EB9DF-5989-4BBE-B87C-CD5E2E48186C}" dt="2025-12-03T11:11:54.701" v="937" actId="20577"/>
        <pc:sldMkLst>
          <pc:docMk/>
          <pc:sldMk cId="2081734381" sldId="274"/>
        </pc:sldMkLst>
        <pc:spChg chg="mod">
          <ac:chgData name="Jonathan Pugh" userId="0c243754-e5db-4f8a-b480-e8b3756bbae8" providerId="ADAL" clId="{703EB9DF-5989-4BBE-B87C-CD5E2E48186C}" dt="2025-12-03T11:10:54.661" v="913" actId="20577"/>
          <ac:spMkLst>
            <pc:docMk/>
            <pc:sldMk cId="2081734381" sldId="274"/>
            <ac:spMk id="2" creationId="{55973CF7-3607-4D02-4661-59E763E7FB2A}"/>
          </ac:spMkLst>
        </pc:spChg>
        <pc:spChg chg="mod">
          <ac:chgData name="Jonathan Pugh" userId="0c243754-e5db-4f8a-b480-e8b3756bbae8" providerId="ADAL" clId="{703EB9DF-5989-4BBE-B87C-CD5E2E48186C}" dt="2025-12-03T11:11:54.701" v="937" actId="20577"/>
          <ac:spMkLst>
            <pc:docMk/>
            <pc:sldMk cId="2081734381" sldId="274"/>
            <ac:spMk id="3" creationId="{CE07F6FA-E26C-1F33-47F3-D720017BCF0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02863-DA25-3450-D2CC-2DBD5E3B442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AAA3F6F-58D3-6B38-7237-5D0B576B2D7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DDFE3D1-7F67-B7FF-04CA-D70A35522050}"/>
              </a:ext>
            </a:extLst>
          </p:cNvPr>
          <p:cNvSpPr>
            <a:spLocks noGrp="1"/>
          </p:cNvSpPr>
          <p:nvPr>
            <p:ph type="dt" sz="half" idx="10"/>
          </p:nvPr>
        </p:nvSpPr>
        <p:spPr/>
        <p:txBody>
          <a:bodyPr/>
          <a:lstStyle/>
          <a:p>
            <a:fld id="{458574E8-2B55-462E-A9D9-8A924AFA997E}" type="datetimeFigureOut">
              <a:rPr lang="en-GB" smtClean="0"/>
              <a:t>03/12/2025</a:t>
            </a:fld>
            <a:endParaRPr lang="en-GB"/>
          </a:p>
        </p:txBody>
      </p:sp>
      <p:sp>
        <p:nvSpPr>
          <p:cNvPr id="5" name="Footer Placeholder 4">
            <a:extLst>
              <a:ext uri="{FF2B5EF4-FFF2-40B4-BE49-F238E27FC236}">
                <a16:creationId xmlns:a16="http://schemas.microsoft.com/office/drawing/2014/main" id="{ADAFB7A2-61BC-BE05-0D8E-D16C56AB49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6B92F4-3356-8F11-8C2D-C4B62C6857A4}"/>
              </a:ext>
            </a:extLst>
          </p:cNvPr>
          <p:cNvSpPr>
            <a:spLocks noGrp="1"/>
          </p:cNvSpPr>
          <p:nvPr>
            <p:ph type="sldNum" sz="quarter" idx="12"/>
          </p:nvPr>
        </p:nvSpPr>
        <p:spPr/>
        <p:txBody>
          <a:bodyPr/>
          <a:lstStyle/>
          <a:p>
            <a:fld id="{FB0DE63B-5EBF-486C-B3AE-86CC682977F2}" type="slidenum">
              <a:rPr lang="en-GB" smtClean="0"/>
              <a:t>‹#›</a:t>
            </a:fld>
            <a:endParaRPr lang="en-GB"/>
          </a:p>
        </p:txBody>
      </p:sp>
    </p:spTree>
    <p:extLst>
      <p:ext uri="{BB962C8B-B14F-4D97-AF65-F5344CB8AC3E}">
        <p14:creationId xmlns:p14="http://schemas.microsoft.com/office/powerpoint/2010/main" val="10050856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F6ACF-158B-32BE-5934-6FD7296826F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A258C24-05FD-726F-173D-C8741DAD31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441147-D887-571A-4247-2170B885E735}"/>
              </a:ext>
            </a:extLst>
          </p:cNvPr>
          <p:cNvSpPr>
            <a:spLocks noGrp="1"/>
          </p:cNvSpPr>
          <p:nvPr>
            <p:ph type="dt" sz="half" idx="10"/>
          </p:nvPr>
        </p:nvSpPr>
        <p:spPr/>
        <p:txBody>
          <a:bodyPr/>
          <a:lstStyle/>
          <a:p>
            <a:fld id="{458574E8-2B55-462E-A9D9-8A924AFA997E}" type="datetimeFigureOut">
              <a:rPr lang="en-GB" smtClean="0"/>
              <a:t>03/12/2025</a:t>
            </a:fld>
            <a:endParaRPr lang="en-GB"/>
          </a:p>
        </p:txBody>
      </p:sp>
      <p:sp>
        <p:nvSpPr>
          <p:cNvPr id="5" name="Footer Placeholder 4">
            <a:extLst>
              <a:ext uri="{FF2B5EF4-FFF2-40B4-BE49-F238E27FC236}">
                <a16:creationId xmlns:a16="http://schemas.microsoft.com/office/drawing/2014/main" id="{C7391467-3A00-5776-99F2-218C484926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BC851D-0A34-13D5-BC18-426B4C223ABE}"/>
              </a:ext>
            </a:extLst>
          </p:cNvPr>
          <p:cNvSpPr>
            <a:spLocks noGrp="1"/>
          </p:cNvSpPr>
          <p:nvPr>
            <p:ph type="sldNum" sz="quarter" idx="12"/>
          </p:nvPr>
        </p:nvSpPr>
        <p:spPr/>
        <p:txBody>
          <a:bodyPr/>
          <a:lstStyle/>
          <a:p>
            <a:fld id="{FB0DE63B-5EBF-486C-B3AE-86CC682977F2}" type="slidenum">
              <a:rPr lang="en-GB" smtClean="0"/>
              <a:t>‹#›</a:t>
            </a:fld>
            <a:endParaRPr lang="en-GB"/>
          </a:p>
        </p:txBody>
      </p:sp>
    </p:spTree>
    <p:extLst>
      <p:ext uri="{BB962C8B-B14F-4D97-AF65-F5344CB8AC3E}">
        <p14:creationId xmlns:p14="http://schemas.microsoft.com/office/powerpoint/2010/main" val="15007018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076C0-F716-7CC2-650C-393BDC388C5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E4F9D15-2D0B-6CBD-2D45-AFC04D6431D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A54BA05-8A1D-5550-E350-02DA1DF2BE79}"/>
              </a:ext>
            </a:extLst>
          </p:cNvPr>
          <p:cNvSpPr>
            <a:spLocks noGrp="1"/>
          </p:cNvSpPr>
          <p:nvPr>
            <p:ph type="dt" sz="half" idx="10"/>
          </p:nvPr>
        </p:nvSpPr>
        <p:spPr/>
        <p:txBody>
          <a:bodyPr/>
          <a:lstStyle/>
          <a:p>
            <a:fld id="{458574E8-2B55-462E-A9D9-8A924AFA997E}" type="datetimeFigureOut">
              <a:rPr lang="en-GB" smtClean="0"/>
              <a:t>03/12/2025</a:t>
            </a:fld>
            <a:endParaRPr lang="en-GB"/>
          </a:p>
        </p:txBody>
      </p:sp>
      <p:sp>
        <p:nvSpPr>
          <p:cNvPr id="5" name="Footer Placeholder 4">
            <a:extLst>
              <a:ext uri="{FF2B5EF4-FFF2-40B4-BE49-F238E27FC236}">
                <a16:creationId xmlns:a16="http://schemas.microsoft.com/office/drawing/2014/main" id="{49249F7D-FA2A-D624-12F7-A098AB6D73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5E11B8-A78E-7DE8-1D47-BB4246C8AE87}"/>
              </a:ext>
            </a:extLst>
          </p:cNvPr>
          <p:cNvSpPr>
            <a:spLocks noGrp="1"/>
          </p:cNvSpPr>
          <p:nvPr>
            <p:ph type="sldNum" sz="quarter" idx="12"/>
          </p:nvPr>
        </p:nvSpPr>
        <p:spPr/>
        <p:txBody>
          <a:bodyPr/>
          <a:lstStyle/>
          <a:p>
            <a:fld id="{FB0DE63B-5EBF-486C-B3AE-86CC682977F2}" type="slidenum">
              <a:rPr lang="en-GB" smtClean="0"/>
              <a:t>‹#›</a:t>
            </a:fld>
            <a:endParaRPr lang="en-GB"/>
          </a:p>
        </p:txBody>
      </p:sp>
    </p:spTree>
    <p:extLst>
      <p:ext uri="{BB962C8B-B14F-4D97-AF65-F5344CB8AC3E}">
        <p14:creationId xmlns:p14="http://schemas.microsoft.com/office/powerpoint/2010/main" val="6628469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54A11A-E3C8-E609-F5FC-B508C628FF2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C2571F6-D0D3-4FAF-ED93-C9EAA61C9EB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0B287E3-8700-A4E5-E254-377F9720E8D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2FAC4A7-5507-6DDB-3407-50E8BA1EB68A}"/>
              </a:ext>
            </a:extLst>
          </p:cNvPr>
          <p:cNvSpPr>
            <a:spLocks noGrp="1"/>
          </p:cNvSpPr>
          <p:nvPr>
            <p:ph type="dt" sz="half" idx="10"/>
          </p:nvPr>
        </p:nvSpPr>
        <p:spPr/>
        <p:txBody>
          <a:bodyPr/>
          <a:lstStyle/>
          <a:p>
            <a:fld id="{458574E8-2B55-462E-A9D9-8A924AFA997E}" type="datetimeFigureOut">
              <a:rPr lang="en-GB" smtClean="0"/>
              <a:t>03/12/2025</a:t>
            </a:fld>
            <a:endParaRPr lang="en-GB"/>
          </a:p>
        </p:txBody>
      </p:sp>
      <p:sp>
        <p:nvSpPr>
          <p:cNvPr id="6" name="Footer Placeholder 5">
            <a:extLst>
              <a:ext uri="{FF2B5EF4-FFF2-40B4-BE49-F238E27FC236}">
                <a16:creationId xmlns:a16="http://schemas.microsoft.com/office/drawing/2014/main" id="{BBFB88B5-C3D8-ED37-A42D-B0FE0B74DC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9B4E28-D58A-C229-4D9F-2086A75AE909}"/>
              </a:ext>
            </a:extLst>
          </p:cNvPr>
          <p:cNvSpPr>
            <a:spLocks noGrp="1"/>
          </p:cNvSpPr>
          <p:nvPr>
            <p:ph type="sldNum" sz="quarter" idx="12"/>
          </p:nvPr>
        </p:nvSpPr>
        <p:spPr/>
        <p:txBody>
          <a:bodyPr/>
          <a:lstStyle/>
          <a:p>
            <a:fld id="{FB0DE63B-5EBF-486C-B3AE-86CC682977F2}" type="slidenum">
              <a:rPr lang="en-GB" smtClean="0"/>
              <a:t>‹#›</a:t>
            </a:fld>
            <a:endParaRPr lang="en-GB"/>
          </a:p>
        </p:txBody>
      </p:sp>
    </p:spTree>
    <p:extLst>
      <p:ext uri="{BB962C8B-B14F-4D97-AF65-F5344CB8AC3E}">
        <p14:creationId xmlns:p14="http://schemas.microsoft.com/office/powerpoint/2010/main" val="25767183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17477-1505-2442-CA43-D7BB479BE7E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C8B0877-D3E4-2679-5ACB-0494078128B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66E74C1-8F14-F057-0DAE-E956FBB1A67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307B3BC-7DC4-44C6-AF67-F776B36E209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AE0B50F-5377-0D08-BCF5-8476BFFE31F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2DE72FE-95FE-226A-F0F6-DB1033697490}"/>
              </a:ext>
            </a:extLst>
          </p:cNvPr>
          <p:cNvSpPr>
            <a:spLocks noGrp="1"/>
          </p:cNvSpPr>
          <p:nvPr>
            <p:ph type="dt" sz="half" idx="10"/>
          </p:nvPr>
        </p:nvSpPr>
        <p:spPr/>
        <p:txBody>
          <a:bodyPr/>
          <a:lstStyle/>
          <a:p>
            <a:fld id="{458574E8-2B55-462E-A9D9-8A924AFA997E}" type="datetimeFigureOut">
              <a:rPr lang="en-GB" smtClean="0"/>
              <a:t>03/12/2025</a:t>
            </a:fld>
            <a:endParaRPr lang="en-GB"/>
          </a:p>
        </p:txBody>
      </p:sp>
      <p:sp>
        <p:nvSpPr>
          <p:cNvPr id="8" name="Footer Placeholder 7">
            <a:extLst>
              <a:ext uri="{FF2B5EF4-FFF2-40B4-BE49-F238E27FC236}">
                <a16:creationId xmlns:a16="http://schemas.microsoft.com/office/drawing/2014/main" id="{22950764-5CC5-EDA4-8E81-8862D98219F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0AD4AD0-EC35-5D04-FA98-B59C22351AEA}"/>
              </a:ext>
            </a:extLst>
          </p:cNvPr>
          <p:cNvSpPr>
            <a:spLocks noGrp="1"/>
          </p:cNvSpPr>
          <p:nvPr>
            <p:ph type="sldNum" sz="quarter" idx="12"/>
          </p:nvPr>
        </p:nvSpPr>
        <p:spPr/>
        <p:txBody>
          <a:bodyPr/>
          <a:lstStyle/>
          <a:p>
            <a:fld id="{FB0DE63B-5EBF-486C-B3AE-86CC682977F2}" type="slidenum">
              <a:rPr lang="en-GB" smtClean="0"/>
              <a:t>‹#›</a:t>
            </a:fld>
            <a:endParaRPr lang="en-GB"/>
          </a:p>
        </p:txBody>
      </p:sp>
    </p:spTree>
    <p:extLst>
      <p:ext uri="{BB962C8B-B14F-4D97-AF65-F5344CB8AC3E}">
        <p14:creationId xmlns:p14="http://schemas.microsoft.com/office/powerpoint/2010/main" val="32497187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D22B7-1C58-76F9-F305-D75961CF53D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F969BF4-78AE-6293-810B-3EA5597D3797}"/>
              </a:ext>
            </a:extLst>
          </p:cNvPr>
          <p:cNvSpPr>
            <a:spLocks noGrp="1"/>
          </p:cNvSpPr>
          <p:nvPr>
            <p:ph type="dt" sz="half" idx="10"/>
          </p:nvPr>
        </p:nvSpPr>
        <p:spPr/>
        <p:txBody>
          <a:bodyPr/>
          <a:lstStyle/>
          <a:p>
            <a:fld id="{458574E8-2B55-462E-A9D9-8A924AFA997E}" type="datetimeFigureOut">
              <a:rPr lang="en-GB" smtClean="0"/>
              <a:t>03/12/2025</a:t>
            </a:fld>
            <a:endParaRPr lang="en-GB"/>
          </a:p>
        </p:txBody>
      </p:sp>
      <p:sp>
        <p:nvSpPr>
          <p:cNvPr id="4" name="Footer Placeholder 3">
            <a:extLst>
              <a:ext uri="{FF2B5EF4-FFF2-40B4-BE49-F238E27FC236}">
                <a16:creationId xmlns:a16="http://schemas.microsoft.com/office/drawing/2014/main" id="{D0698E9F-7AAB-CA14-4021-F3A5A2AC0B8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C49B23B-1A74-E0FC-CC01-801A9000ECF3}"/>
              </a:ext>
            </a:extLst>
          </p:cNvPr>
          <p:cNvSpPr>
            <a:spLocks noGrp="1"/>
          </p:cNvSpPr>
          <p:nvPr>
            <p:ph type="sldNum" sz="quarter" idx="12"/>
          </p:nvPr>
        </p:nvSpPr>
        <p:spPr/>
        <p:txBody>
          <a:bodyPr/>
          <a:lstStyle/>
          <a:p>
            <a:fld id="{FB0DE63B-5EBF-486C-B3AE-86CC682977F2}" type="slidenum">
              <a:rPr lang="en-GB" smtClean="0"/>
              <a:t>‹#›</a:t>
            </a:fld>
            <a:endParaRPr lang="en-GB"/>
          </a:p>
        </p:txBody>
      </p:sp>
    </p:spTree>
    <p:extLst>
      <p:ext uri="{BB962C8B-B14F-4D97-AF65-F5344CB8AC3E}">
        <p14:creationId xmlns:p14="http://schemas.microsoft.com/office/powerpoint/2010/main" val="39489356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5108C-73DC-894D-8708-7A514CE6BED9}"/>
              </a:ext>
            </a:extLst>
          </p:cNvPr>
          <p:cNvSpPr>
            <a:spLocks noGrp="1"/>
          </p:cNvSpPr>
          <p:nvPr>
            <p:ph type="dt" sz="half" idx="10"/>
          </p:nvPr>
        </p:nvSpPr>
        <p:spPr/>
        <p:txBody>
          <a:bodyPr/>
          <a:lstStyle/>
          <a:p>
            <a:fld id="{458574E8-2B55-462E-A9D9-8A924AFA997E}" type="datetimeFigureOut">
              <a:rPr lang="en-GB" smtClean="0"/>
              <a:t>03/12/2025</a:t>
            </a:fld>
            <a:endParaRPr lang="en-GB"/>
          </a:p>
        </p:txBody>
      </p:sp>
      <p:sp>
        <p:nvSpPr>
          <p:cNvPr id="3" name="Footer Placeholder 2">
            <a:extLst>
              <a:ext uri="{FF2B5EF4-FFF2-40B4-BE49-F238E27FC236}">
                <a16:creationId xmlns:a16="http://schemas.microsoft.com/office/drawing/2014/main" id="{F87FC0E0-D629-6B6C-7513-ABBC0A87D81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CC16FD6-8BC4-18D4-8258-DA908F3D1849}"/>
              </a:ext>
            </a:extLst>
          </p:cNvPr>
          <p:cNvSpPr>
            <a:spLocks noGrp="1"/>
          </p:cNvSpPr>
          <p:nvPr>
            <p:ph type="sldNum" sz="quarter" idx="12"/>
          </p:nvPr>
        </p:nvSpPr>
        <p:spPr/>
        <p:txBody>
          <a:bodyPr/>
          <a:lstStyle/>
          <a:p>
            <a:fld id="{FB0DE63B-5EBF-486C-B3AE-86CC682977F2}" type="slidenum">
              <a:rPr lang="en-GB" smtClean="0"/>
              <a:t>‹#›</a:t>
            </a:fld>
            <a:endParaRPr lang="en-GB"/>
          </a:p>
        </p:txBody>
      </p:sp>
    </p:spTree>
    <p:extLst>
      <p:ext uri="{BB962C8B-B14F-4D97-AF65-F5344CB8AC3E}">
        <p14:creationId xmlns:p14="http://schemas.microsoft.com/office/powerpoint/2010/main" val="39004949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70BA1-088B-C354-AC1B-683B715D20A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F19FD20-DD09-C42E-029C-8C208F595B8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3C6CE32-DE0E-6ABB-4F4A-9FCD26FD51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569385-CCAE-AB62-CCAA-B5E2597A08F4}"/>
              </a:ext>
            </a:extLst>
          </p:cNvPr>
          <p:cNvSpPr>
            <a:spLocks noGrp="1"/>
          </p:cNvSpPr>
          <p:nvPr>
            <p:ph type="dt" sz="half" idx="10"/>
          </p:nvPr>
        </p:nvSpPr>
        <p:spPr/>
        <p:txBody>
          <a:bodyPr/>
          <a:lstStyle/>
          <a:p>
            <a:fld id="{458574E8-2B55-462E-A9D9-8A924AFA997E}" type="datetimeFigureOut">
              <a:rPr lang="en-GB" smtClean="0"/>
              <a:t>03/12/2025</a:t>
            </a:fld>
            <a:endParaRPr lang="en-GB"/>
          </a:p>
        </p:txBody>
      </p:sp>
      <p:sp>
        <p:nvSpPr>
          <p:cNvPr id="6" name="Footer Placeholder 5">
            <a:extLst>
              <a:ext uri="{FF2B5EF4-FFF2-40B4-BE49-F238E27FC236}">
                <a16:creationId xmlns:a16="http://schemas.microsoft.com/office/drawing/2014/main" id="{23052443-785F-DA52-3B4D-7B55DE7B4D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D3CF30-778E-0CB2-6B65-B159A1AD3771}"/>
              </a:ext>
            </a:extLst>
          </p:cNvPr>
          <p:cNvSpPr>
            <a:spLocks noGrp="1"/>
          </p:cNvSpPr>
          <p:nvPr>
            <p:ph type="sldNum" sz="quarter" idx="12"/>
          </p:nvPr>
        </p:nvSpPr>
        <p:spPr/>
        <p:txBody>
          <a:bodyPr/>
          <a:lstStyle/>
          <a:p>
            <a:fld id="{FB0DE63B-5EBF-486C-B3AE-86CC682977F2}" type="slidenum">
              <a:rPr lang="en-GB" smtClean="0"/>
              <a:t>‹#›</a:t>
            </a:fld>
            <a:endParaRPr lang="en-GB"/>
          </a:p>
        </p:txBody>
      </p:sp>
    </p:spTree>
    <p:extLst>
      <p:ext uri="{BB962C8B-B14F-4D97-AF65-F5344CB8AC3E}">
        <p14:creationId xmlns:p14="http://schemas.microsoft.com/office/powerpoint/2010/main" val="5428680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618CA-37FB-A7F1-7548-BC9124C4353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BBE1590-9F38-C303-FB91-C4D1BA6FABF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741A1B6-E202-FF85-0569-0CA2AAD329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23E99DA-A893-CF0D-C761-B15FB17F135A}"/>
              </a:ext>
            </a:extLst>
          </p:cNvPr>
          <p:cNvSpPr>
            <a:spLocks noGrp="1"/>
          </p:cNvSpPr>
          <p:nvPr>
            <p:ph type="dt" sz="half" idx="10"/>
          </p:nvPr>
        </p:nvSpPr>
        <p:spPr/>
        <p:txBody>
          <a:bodyPr/>
          <a:lstStyle/>
          <a:p>
            <a:fld id="{458574E8-2B55-462E-A9D9-8A924AFA997E}" type="datetimeFigureOut">
              <a:rPr lang="en-GB" smtClean="0"/>
              <a:t>03/12/2025</a:t>
            </a:fld>
            <a:endParaRPr lang="en-GB"/>
          </a:p>
        </p:txBody>
      </p:sp>
      <p:sp>
        <p:nvSpPr>
          <p:cNvPr id="6" name="Footer Placeholder 5">
            <a:extLst>
              <a:ext uri="{FF2B5EF4-FFF2-40B4-BE49-F238E27FC236}">
                <a16:creationId xmlns:a16="http://schemas.microsoft.com/office/drawing/2014/main" id="{BDD2755E-09CB-7ECC-6D13-A28BD5E8A9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A7B62F-411F-264B-6918-03A11713F7D1}"/>
              </a:ext>
            </a:extLst>
          </p:cNvPr>
          <p:cNvSpPr>
            <a:spLocks noGrp="1"/>
          </p:cNvSpPr>
          <p:nvPr>
            <p:ph type="sldNum" sz="quarter" idx="12"/>
          </p:nvPr>
        </p:nvSpPr>
        <p:spPr/>
        <p:txBody>
          <a:bodyPr/>
          <a:lstStyle/>
          <a:p>
            <a:fld id="{FB0DE63B-5EBF-486C-B3AE-86CC682977F2}" type="slidenum">
              <a:rPr lang="en-GB" smtClean="0"/>
              <a:t>‹#›</a:t>
            </a:fld>
            <a:endParaRPr lang="en-GB"/>
          </a:p>
        </p:txBody>
      </p:sp>
    </p:spTree>
    <p:extLst>
      <p:ext uri="{BB962C8B-B14F-4D97-AF65-F5344CB8AC3E}">
        <p14:creationId xmlns:p14="http://schemas.microsoft.com/office/powerpoint/2010/main" val="6761682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C203D-A7E1-6566-8A56-A55C80CE1EC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1C4DA46-10C6-FE74-DD8F-9F7A3A73035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0DCE11-5CA8-1030-7875-6145AA8E4553}"/>
              </a:ext>
            </a:extLst>
          </p:cNvPr>
          <p:cNvSpPr>
            <a:spLocks noGrp="1"/>
          </p:cNvSpPr>
          <p:nvPr>
            <p:ph type="dt" sz="half" idx="10"/>
          </p:nvPr>
        </p:nvSpPr>
        <p:spPr/>
        <p:txBody>
          <a:bodyPr/>
          <a:lstStyle/>
          <a:p>
            <a:fld id="{458574E8-2B55-462E-A9D9-8A924AFA997E}" type="datetimeFigureOut">
              <a:rPr lang="en-GB" smtClean="0"/>
              <a:t>03/12/2025</a:t>
            </a:fld>
            <a:endParaRPr lang="en-GB"/>
          </a:p>
        </p:txBody>
      </p:sp>
      <p:sp>
        <p:nvSpPr>
          <p:cNvPr id="5" name="Footer Placeholder 4">
            <a:extLst>
              <a:ext uri="{FF2B5EF4-FFF2-40B4-BE49-F238E27FC236}">
                <a16:creationId xmlns:a16="http://schemas.microsoft.com/office/drawing/2014/main" id="{B571CD0D-8C78-71AA-0184-F2D01071C8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301949-7037-C16B-7F8F-98E9903B4F88}"/>
              </a:ext>
            </a:extLst>
          </p:cNvPr>
          <p:cNvSpPr>
            <a:spLocks noGrp="1"/>
          </p:cNvSpPr>
          <p:nvPr>
            <p:ph type="sldNum" sz="quarter" idx="12"/>
          </p:nvPr>
        </p:nvSpPr>
        <p:spPr/>
        <p:txBody>
          <a:bodyPr/>
          <a:lstStyle/>
          <a:p>
            <a:fld id="{FB0DE63B-5EBF-486C-B3AE-86CC682977F2}" type="slidenum">
              <a:rPr lang="en-GB" smtClean="0"/>
              <a:t>‹#›</a:t>
            </a:fld>
            <a:endParaRPr lang="en-GB"/>
          </a:p>
        </p:txBody>
      </p:sp>
    </p:spTree>
    <p:extLst>
      <p:ext uri="{BB962C8B-B14F-4D97-AF65-F5344CB8AC3E}">
        <p14:creationId xmlns:p14="http://schemas.microsoft.com/office/powerpoint/2010/main" val="6391669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8E091B8-C2E4-747D-CCB0-C5C98FC206F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D55BA46-9AD9-D658-4E32-00B1CE6EA95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9125F8-0821-2E2F-7B10-4CFDA9E140CF}"/>
              </a:ext>
            </a:extLst>
          </p:cNvPr>
          <p:cNvSpPr>
            <a:spLocks noGrp="1"/>
          </p:cNvSpPr>
          <p:nvPr>
            <p:ph type="dt" sz="half" idx="10"/>
          </p:nvPr>
        </p:nvSpPr>
        <p:spPr/>
        <p:txBody>
          <a:bodyPr/>
          <a:lstStyle/>
          <a:p>
            <a:fld id="{458574E8-2B55-462E-A9D9-8A924AFA997E}" type="datetimeFigureOut">
              <a:rPr lang="en-GB" smtClean="0"/>
              <a:t>03/12/2025</a:t>
            </a:fld>
            <a:endParaRPr lang="en-GB"/>
          </a:p>
        </p:txBody>
      </p:sp>
      <p:sp>
        <p:nvSpPr>
          <p:cNvPr id="5" name="Footer Placeholder 4">
            <a:extLst>
              <a:ext uri="{FF2B5EF4-FFF2-40B4-BE49-F238E27FC236}">
                <a16:creationId xmlns:a16="http://schemas.microsoft.com/office/drawing/2014/main" id="{98EB6BAB-1023-8749-F0DB-E5E8486DBB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609764-5ADE-6725-D98F-270A55FAB9E6}"/>
              </a:ext>
            </a:extLst>
          </p:cNvPr>
          <p:cNvSpPr>
            <a:spLocks noGrp="1"/>
          </p:cNvSpPr>
          <p:nvPr>
            <p:ph type="sldNum" sz="quarter" idx="12"/>
          </p:nvPr>
        </p:nvSpPr>
        <p:spPr/>
        <p:txBody>
          <a:bodyPr/>
          <a:lstStyle/>
          <a:p>
            <a:fld id="{FB0DE63B-5EBF-486C-B3AE-86CC682977F2}" type="slidenum">
              <a:rPr lang="en-GB" smtClean="0"/>
              <a:t>‹#›</a:t>
            </a:fld>
            <a:endParaRPr lang="en-GB"/>
          </a:p>
        </p:txBody>
      </p:sp>
    </p:spTree>
    <p:extLst>
      <p:ext uri="{BB962C8B-B14F-4D97-AF65-F5344CB8AC3E}">
        <p14:creationId xmlns:p14="http://schemas.microsoft.com/office/powerpoint/2010/main" val="8310556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21548BB-1281-CE76-46C7-4AFAA1B677C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886B78A-0841-A64C-D4EF-C515216087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D51985-6D70-2A93-F6BD-193166EDCB9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58574E8-2B55-462E-A9D9-8A924AFA997E}" type="datetimeFigureOut">
              <a:rPr lang="en-GB" smtClean="0"/>
              <a:t>03/12/2025</a:t>
            </a:fld>
            <a:endParaRPr lang="en-GB"/>
          </a:p>
        </p:txBody>
      </p:sp>
      <p:sp>
        <p:nvSpPr>
          <p:cNvPr id="5" name="Footer Placeholder 4">
            <a:extLst>
              <a:ext uri="{FF2B5EF4-FFF2-40B4-BE49-F238E27FC236}">
                <a16:creationId xmlns:a16="http://schemas.microsoft.com/office/drawing/2014/main" id="{6B7E923C-EB01-E7A3-C598-33BCDFD6CFC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E0001B3-AA2A-1F6F-CA17-3E5FFB354AE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B0DE63B-5EBF-486C-B3AE-86CC682977F2}" type="slidenum">
              <a:rPr lang="en-GB" smtClean="0"/>
              <a:t>‹#›</a:t>
            </a:fld>
            <a:endParaRPr lang="en-GB"/>
          </a:p>
        </p:txBody>
      </p:sp>
    </p:spTree>
    <p:extLst>
      <p:ext uri="{BB962C8B-B14F-4D97-AF65-F5344CB8AC3E}">
        <p14:creationId xmlns:p14="http://schemas.microsoft.com/office/powerpoint/2010/main" val="18728989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FD773-5171-A48F-0D2E-7B5B21C7ABF0}"/>
              </a:ext>
            </a:extLst>
          </p:cNvPr>
          <p:cNvSpPr>
            <a:spLocks noGrp="1"/>
          </p:cNvSpPr>
          <p:nvPr>
            <p:ph type="ctrTitle"/>
          </p:nvPr>
        </p:nvSpPr>
        <p:spPr/>
        <p:txBody>
          <a:bodyPr/>
          <a:lstStyle/>
          <a:p>
            <a:r>
              <a:rPr lang="en-GB" dirty="0"/>
              <a:t>Voice and Movement</a:t>
            </a:r>
          </a:p>
        </p:txBody>
      </p:sp>
      <p:sp>
        <p:nvSpPr>
          <p:cNvPr id="3" name="Subtitle 2">
            <a:extLst>
              <a:ext uri="{FF2B5EF4-FFF2-40B4-BE49-F238E27FC236}">
                <a16:creationId xmlns:a16="http://schemas.microsoft.com/office/drawing/2014/main" id="{C147AE63-37FB-27FD-040F-D09C3D4078CF}"/>
              </a:ext>
            </a:extLst>
          </p:cNvPr>
          <p:cNvSpPr>
            <a:spLocks noGrp="1"/>
          </p:cNvSpPr>
          <p:nvPr>
            <p:ph type="subTitle" idx="1"/>
          </p:nvPr>
        </p:nvSpPr>
        <p:spPr/>
        <p:txBody>
          <a:bodyPr/>
          <a:lstStyle/>
          <a:p>
            <a:r>
              <a:rPr lang="en-GB" dirty="0"/>
              <a:t>The beginning and the end.</a:t>
            </a:r>
          </a:p>
          <a:p>
            <a:r>
              <a:rPr lang="en-GB" dirty="0"/>
              <a:t>An overview of module content for reflection.</a:t>
            </a:r>
          </a:p>
        </p:txBody>
      </p:sp>
    </p:spTree>
    <p:extLst>
      <p:ext uri="{BB962C8B-B14F-4D97-AF65-F5344CB8AC3E}">
        <p14:creationId xmlns:p14="http://schemas.microsoft.com/office/powerpoint/2010/main" val="7182291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919DF-C0CC-5284-F834-43EA0A40B33A}"/>
              </a:ext>
            </a:extLst>
          </p:cNvPr>
          <p:cNvSpPr>
            <a:spLocks noGrp="1"/>
          </p:cNvSpPr>
          <p:nvPr>
            <p:ph type="title"/>
          </p:nvPr>
        </p:nvSpPr>
        <p:spPr/>
        <p:txBody>
          <a:bodyPr/>
          <a:lstStyle/>
          <a:p>
            <a:r>
              <a:rPr lang="en-GB" dirty="0"/>
              <a:t>Voice and Movement</a:t>
            </a:r>
          </a:p>
        </p:txBody>
      </p:sp>
      <p:sp>
        <p:nvSpPr>
          <p:cNvPr id="3" name="Content Placeholder 2">
            <a:extLst>
              <a:ext uri="{FF2B5EF4-FFF2-40B4-BE49-F238E27FC236}">
                <a16:creationId xmlns:a16="http://schemas.microsoft.com/office/drawing/2014/main" id="{D1A628C9-08CC-AC0B-C500-AD3C57DD3421}"/>
              </a:ext>
            </a:extLst>
          </p:cNvPr>
          <p:cNvSpPr>
            <a:spLocks noGrp="1"/>
          </p:cNvSpPr>
          <p:nvPr>
            <p:ph idx="1"/>
          </p:nvPr>
        </p:nvSpPr>
        <p:spPr/>
        <p:txBody>
          <a:bodyPr>
            <a:normAutofit lnSpcReduction="10000"/>
          </a:bodyPr>
          <a:lstStyle/>
          <a:p>
            <a:r>
              <a:rPr lang="en-GB" dirty="0"/>
              <a:t>Through this module, you will learn how to freely use your key performance tools; your voice and your body.</a:t>
            </a:r>
          </a:p>
          <a:p>
            <a:endParaRPr lang="en-GB" dirty="0"/>
          </a:p>
          <a:p>
            <a:r>
              <a:rPr lang="en-GB" dirty="0"/>
              <a:t>You will be introduced to exercises from well known practitioners, and will discuss some academic or philosophical ideas about performance.</a:t>
            </a:r>
          </a:p>
          <a:p>
            <a:endParaRPr lang="en-GB" dirty="0"/>
          </a:p>
          <a:p>
            <a:r>
              <a:rPr lang="en-GB" dirty="0"/>
              <a:t>We always begin by doing, then discussing, and then developing practice, so that the body, voice and mind can connect to our work.</a:t>
            </a:r>
          </a:p>
        </p:txBody>
      </p:sp>
    </p:spTree>
    <p:extLst>
      <p:ext uri="{BB962C8B-B14F-4D97-AF65-F5344CB8AC3E}">
        <p14:creationId xmlns:p14="http://schemas.microsoft.com/office/powerpoint/2010/main" val="4957221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787B4-98AF-FC9C-2AAC-8D26A9144DE7}"/>
              </a:ext>
            </a:extLst>
          </p:cNvPr>
          <p:cNvSpPr>
            <a:spLocks noGrp="1"/>
          </p:cNvSpPr>
          <p:nvPr>
            <p:ph type="title"/>
          </p:nvPr>
        </p:nvSpPr>
        <p:spPr/>
        <p:txBody>
          <a:bodyPr/>
          <a:lstStyle/>
          <a:p>
            <a:r>
              <a:rPr lang="en-GB" dirty="0"/>
              <a:t>Voice and Movement: Main practitioners</a:t>
            </a:r>
          </a:p>
        </p:txBody>
      </p:sp>
      <p:sp>
        <p:nvSpPr>
          <p:cNvPr id="3" name="Content Placeholder 2">
            <a:extLst>
              <a:ext uri="{FF2B5EF4-FFF2-40B4-BE49-F238E27FC236}">
                <a16:creationId xmlns:a16="http://schemas.microsoft.com/office/drawing/2014/main" id="{BEC191D7-E709-A9E8-45CA-4D639C20B934}"/>
              </a:ext>
            </a:extLst>
          </p:cNvPr>
          <p:cNvSpPr>
            <a:spLocks noGrp="1"/>
          </p:cNvSpPr>
          <p:nvPr>
            <p:ph idx="1"/>
          </p:nvPr>
        </p:nvSpPr>
        <p:spPr/>
        <p:txBody>
          <a:bodyPr/>
          <a:lstStyle/>
          <a:p>
            <a:r>
              <a:rPr lang="en-GB" dirty="0"/>
              <a:t>The core source material will come from the following practitioners:</a:t>
            </a:r>
          </a:p>
          <a:p>
            <a:endParaRPr lang="en-GB" dirty="0"/>
          </a:p>
          <a:p>
            <a:r>
              <a:rPr lang="en-GB" dirty="0"/>
              <a:t>Grotowski</a:t>
            </a:r>
          </a:p>
          <a:p>
            <a:r>
              <a:rPr lang="en-GB" dirty="0"/>
              <a:t>Laban</a:t>
            </a:r>
          </a:p>
          <a:p>
            <a:r>
              <a:rPr lang="en-GB" dirty="0"/>
              <a:t>Bogart</a:t>
            </a:r>
          </a:p>
          <a:p>
            <a:r>
              <a:rPr lang="en-GB" dirty="0"/>
              <a:t>Lecoq</a:t>
            </a:r>
          </a:p>
          <a:p>
            <a:endParaRPr lang="en-GB" dirty="0"/>
          </a:p>
        </p:txBody>
      </p:sp>
    </p:spTree>
    <p:extLst>
      <p:ext uri="{BB962C8B-B14F-4D97-AF65-F5344CB8AC3E}">
        <p14:creationId xmlns:p14="http://schemas.microsoft.com/office/powerpoint/2010/main" val="7077496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C91C9-6FA5-F677-49C0-0AD462B9D968}"/>
              </a:ext>
            </a:extLst>
          </p:cNvPr>
          <p:cNvSpPr>
            <a:spLocks noGrp="1"/>
          </p:cNvSpPr>
          <p:nvPr>
            <p:ph type="title"/>
          </p:nvPr>
        </p:nvSpPr>
        <p:spPr/>
        <p:txBody>
          <a:bodyPr/>
          <a:lstStyle/>
          <a:p>
            <a:r>
              <a:rPr lang="en-GB" dirty="0"/>
              <a:t>Voice and Movement: Important practitioners</a:t>
            </a:r>
          </a:p>
        </p:txBody>
      </p:sp>
      <p:sp>
        <p:nvSpPr>
          <p:cNvPr id="3" name="Content Placeholder 2">
            <a:extLst>
              <a:ext uri="{FF2B5EF4-FFF2-40B4-BE49-F238E27FC236}">
                <a16:creationId xmlns:a16="http://schemas.microsoft.com/office/drawing/2014/main" id="{2F429097-6F9E-3E53-4B98-DCABE0F0671A}"/>
              </a:ext>
            </a:extLst>
          </p:cNvPr>
          <p:cNvSpPr>
            <a:spLocks noGrp="1"/>
          </p:cNvSpPr>
          <p:nvPr>
            <p:ph idx="1"/>
          </p:nvPr>
        </p:nvSpPr>
        <p:spPr/>
        <p:txBody>
          <a:bodyPr/>
          <a:lstStyle/>
          <a:p>
            <a:r>
              <a:rPr lang="en-GB" dirty="0"/>
              <a:t>There will be significant reference to the following practitioners throughout the module:</a:t>
            </a:r>
          </a:p>
          <a:p>
            <a:endParaRPr lang="en-GB" dirty="0"/>
          </a:p>
          <a:p>
            <a:r>
              <a:rPr lang="en-GB" dirty="0"/>
              <a:t>Zarrilli</a:t>
            </a:r>
          </a:p>
          <a:p>
            <a:r>
              <a:rPr lang="en-GB" dirty="0"/>
              <a:t>Stanislavski</a:t>
            </a:r>
          </a:p>
          <a:p>
            <a:r>
              <a:rPr lang="en-GB" dirty="0"/>
              <a:t>Callery</a:t>
            </a:r>
          </a:p>
          <a:p>
            <a:r>
              <a:rPr lang="en-GB" dirty="0"/>
              <a:t>Chekhov</a:t>
            </a:r>
          </a:p>
          <a:p>
            <a:r>
              <a:rPr lang="en-GB" dirty="0"/>
              <a:t>Wangh</a:t>
            </a:r>
          </a:p>
          <a:p>
            <a:endParaRPr lang="en-GB" dirty="0"/>
          </a:p>
        </p:txBody>
      </p:sp>
    </p:spTree>
    <p:extLst>
      <p:ext uri="{BB962C8B-B14F-4D97-AF65-F5344CB8AC3E}">
        <p14:creationId xmlns:p14="http://schemas.microsoft.com/office/powerpoint/2010/main" val="2504410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D3AF1-85D9-2B03-E9E5-6A4F65CC6158}"/>
              </a:ext>
            </a:extLst>
          </p:cNvPr>
          <p:cNvSpPr>
            <a:spLocks noGrp="1"/>
          </p:cNvSpPr>
          <p:nvPr>
            <p:ph type="title"/>
          </p:nvPr>
        </p:nvSpPr>
        <p:spPr/>
        <p:txBody>
          <a:bodyPr/>
          <a:lstStyle/>
          <a:p>
            <a:r>
              <a:rPr lang="en-GB" dirty="0"/>
              <a:t>Voice and Movement: Important practitioners</a:t>
            </a:r>
          </a:p>
        </p:txBody>
      </p:sp>
      <p:sp>
        <p:nvSpPr>
          <p:cNvPr id="3" name="Content Placeholder 2">
            <a:extLst>
              <a:ext uri="{FF2B5EF4-FFF2-40B4-BE49-F238E27FC236}">
                <a16:creationId xmlns:a16="http://schemas.microsoft.com/office/drawing/2014/main" id="{B8D0B8B7-8089-A79A-0973-39F57A50EBBE}"/>
              </a:ext>
            </a:extLst>
          </p:cNvPr>
          <p:cNvSpPr>
            <a:spLocks noGrp="1"/>
          </p:cNvSpPr>
          <p:nvPr>
            <p:ph idx="1"/>
          </p:nvPr>
        </p:nvSpPr>
        <p:spPr/>
        <p:txBody>
          <a:bodyPr/>
          <a:lstStyle/>
          <a:p>
            <a:r>
              <a:rPr lang="en-GB" dirty="0"/>
              <a:t>In any given year, notes are edited and added to meaning that additional sources can come from many relevant locations, and may include work by:</a:t>
            </a:r>
          </a:p>
          <a:p>
            <a:endParaRPr lang="en-GB" dirty="0"/>
          </a:p>
          <a:p>
            <a:r>
              <a:rPr lang="en-GB" dirty="0"/>
              <a:t>Linklater</a:t>
            </a:r>
          </a:p>
          <a:p>
            <a:r>
              <a:rPr lang="en-GB" dirty="0"/>
              <a:t>Luckett</a:t>
            </a:r>
          </a:p>
          <a:p>
            <a:r>
              <a:rPr lang="en-GB" dirty="0"/>
              <a:t>Boal</a:t>
            </a:r>
          </a:p>
          <a:p>
            <a:r>
              <a:rPr lang="en-GB" dirty="0"/>
              <a:t>Brecht</a:t>
            </a:r>
          </a:p>
          <a:p>
            <a:r>
              <a:rPr lang="en-GB" dirty="0"/>
              <a:t>Pearson</a:t>
            </a:r>
          </a:p>
          <a:p>
            <a:endParaRPr lang="en-GB" dirty="0"/>
          </a:p>
        </p:txBody>
      </p:sp>
    </p:spTree>
    <p:extLst>
      <p:ext uri="{BB962C8B-B14F-4D97-AF65-F5344CB8AC3E}">
        <p14:creationId xmlns:p14="http://schemas.microsoft.com/office/powerpoint/2010/main" val="37837179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91E4A-6887-87DE-37C9-91BBA4DAD0C8}"/>
              </a:ext>
            </a:extLst>
          </p:cNvPr>
          <p:cNvSpPr>
            <a:spLocks noGrp="1"/>
          </p:cNvSpPr>
          <p:nvPr>
            <p:ph type="title"/>
          </p:nvPr>
        </p:nvSpPr>
        <p:spPr/>
        <p:txBody>
          <a:bodyPr/>
          <a:lstStyle/>
          <a:p>
            <a:r>
              <a:rPr lang="en-GB" dirty="0"/>
              <a:t>Voice and Movement: Use of practitioners</a:t>
            </a:r>
          </a:p>
        </p:txBody>
      </p:sp>
      <p:sp>
        <p:nvSpPr>
          <p:cNvPr id="3" name="Content Placeholder 2">
            <a:extLst>
              <a:ext uri="{FF2B5EF4-FFF2-40B4-BE49-F238E27FC236}">
                <a16:creationId xmlns:a16="http://schemas.microsoft.com/office/drawing/2014/main" id="{1FB49192-2869-A688-5476-9EA786BCEB35}"/>
              </a:ext>
            </a:extLst>
          </p:cNvPr>
          <p:cNvSpPr>
            <a:spLocks noGrp="1"/>
          </p:cNvSpPr>
          <p:nvPr>
            <p:ph idx="1"/>
          </p:nvPr>
        </p:nvSpPr>
        <p:spPr/>
        <p:txBody>
          <a:bodyPr/>
          <a:lstStyle/>
          <a:p>
            <a:r>
              <a:rPr lang="en-GB" dirty="0"/>
              <a:t>Practitioner texts and exercises underpin every taught session, and their notes, citations and practices are referenced in the session notes.</a:t>
            </a:r>
          </a:p>
          <a:p>
            <a:r>
              <a:rPr lang="en-GB" dirty="0"/>
              <a:t>It is important that you pinpoint practices and their use, their impact and affect upon your practice in your process workbook.</a:t>
            </a:r>
          </a:p>
          <a:p>
            <a:r>
              <a:rPr lang="en-GB" dirty="0"/>
              <a:t>Your own writing – outlined in the document titled ‘Process Workbook: Supporting Notes for Voice and Movement’ should consider how you connect to – or remember and apply – the practical work that you have completed in a session.</a:t>
            </a:r>
          </a:p>
        </p:txBody>
      </p:sp>
    </p:spTree>
    <p:extLst>
      <p:ext uri="{BB962C8B-B14F-4D97-AF65-F5344CB8AC3E}">
        <p14:creationId xmlns:p14="http://schemas.microsoft.com/office/powerpoint/2010/main" val="5118902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4468D-59AD-02E4-9FE2-96EE0CBB1197}"/>
              </a:ext>
            </a:extLst>
          </p:cNvPr>
          <p:cNvSpPr>
            <a:spLocks noGrp="1"/>
          </p:cNvSpPr>
          <p:nvPr>
            <p:ph type="title"/>
          </p:nvPr>
        </p:nvSpPr>
        <p:spPr/>
        <p:txBody>
          <a:bodyPr/>
          <a:lstStyle/>
          <a:p>
            <a:r>
              <a:rPr lang="en-GB" dirty="0"/>
              <a:t>Key ideas for this module</a:t>
            </a:r>
          </a:p>
        </p:txBody>
      </p:sp>
      <p:sp>
        <p:nvSpPr>
          <p:cNvPr id="3" name="Content Placeholder 2">
            <a:extLst>
              <a:ext uri="{FF2B5EF4-FFF2-40B4-BE49-F238E27FC236}">
                <a16:creationId xmlns:a16="http://schemas.microsoft.com/office/drawing/2014/main" id="{3EB1B86A-4FD4-FE0A-35C6-7A423534AA20}"/>
              </a:ext>
            </a:extLst>
          </p:cNvPr>
          <p:cNvSpPr>
            <a:spLocks noGrp="1"/>
          </p:cNvSpPr>
          <p:nvPr>
            <p:ph idx="1"/>
          </p:nvPr>
        </p:nvSpPr>
        <p:spPr/>
        <p:txBody>
          <a:bodyPr/>
          <a:lstStyle/>
          <a:p>
            <a:r>
              <a:rPr lang="en-GB" dirty="0"/>
              <a:t>Psychophysical performance</a:t>
            </a:r>
          </a:p>
          <a:p>
            <a:r>
              <a:rPr lang="en-GB" dirty="0"/>
              <a:t>Semiotics</a:t>
            </a:r>
          </a:p>
          <a:p>
            <a:r>
              <a:rPr lang="en-GB" dirty="0" err="1"/>
              <a:t>Complicite</a:t>
            </a:r>
            <a:endParaRPr lang="en-GB" dirty="0"/>
          </a:p>
          <a:p>
            <a:r>
              <a:rPr lang="en-GB" dirty="0"/>
              <a:t>Externalisation of internal worlds</a:t>
            </a:r>
          </a:p>
          <a:p>
            <a:r>
              <a:rPr lang="en-GB" dirty="0"/>
              <a:t>Freedom to perform</a:t>
            </a:r>
          </a:p>
          <a:p>
            <a:r>
              <a:rPr lang="en-GB" dirty="0"/>
              <a:t>Via </a:t>
            </a:r>
            <a:r>
              <a:rPr lang="en-GB" dirty="0" err="1"/>
              <a:t>Negativa</a:t>
            </a:r>
            <a:endParaRPr lang="en-GB" dirty="0"/>
          </a:p>
          <a:p>
            <a:r>
              <a:rPr lang="en-GB" dirty="0"/>
              <a:t>Working and reworking</a:t>
            </a:r>
          </a:p>
        </p:txBody>
      </p:sp>
    </p:spTree>
    <p:extLst>
      <p:ext uri="{BB962C8B-B14F-4D97-AF65-F5344CB8AC3E}">
        <p14:creationId xmlns:p14="http://schemas.microsoft.com/office/powerpoint/2010/main" val="42802143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ECEA3-596C-82D3-6529-B515F2BB56AF}"/>
              </a:ext>
            </a:extLst>
          </p:cNvPr>
          <p:cNvSpPr>
            <a:spLocks noGrp="1"/>
          </p:cNvSpPr>
          <p:nvPr>
            <p:ph type="title"/>
          </p:nvPr>
        </p:nvSpPr>
        <p:spPr/>
        <p:txBody>
          <a:bodyPr/>
          <a:lstStyle/>
          <a:p>
            <a:r>
              <a:rPr lang="en-GB" dirty="0"/>
              <a:t>Key ideas for this module</a:t>
            </a:r>
          </a:p>
        </p:txBody>
      </p:sp>
      <p:sp>
        <p:nvSpPr>
          <p:cNvPr id="3" name="Content Placeholder 2">
            <a:extLst>
              <a:ext uri="{FF2B5EF4-FFF2-40B4-BE49-F238E27FC236}">
                <a16:creationId xmlns:a16="http://schemas.microsoft.com/office/drawing/2014/main" id="{DD20D604-7AF2-7FC0-1A9D-A5F8EE662182}"/>
              </a:ext>
            </a:extLst>
          </p:cNvPr>
          <p:cNvSpPr>
            <a:spLocks noGrp="1"/>
          </p:cNvSpPr>
          <p:nvPr>
            <p:ph idx="1"/>
          </p:nvPr>
        </p:nvSpPr>
        <p:spPr/>
        <p:txBody>
          <a:bodyPr/>
          <a:lstStyle/>
          <a:p>
            <a:r>
              <a:rPr lang="en-GB" dirty="0"/>
              <a:t>The key ideas build upon your own lived experiences, and require you to reflect, analyse and evaluate your reactions and responses to new practical experiences. </a:t>
            </a:r>
          </a:p>
          <a:p>
            <a:r>
              <a:rPr lang="en-GB" dirty="0"/>
              <a:t>Every session provides an opportunity to reframe vocal and physical work in solo, group and class tasks.</a:t>
            </a:r>
          </a:p>
          <a:p>
            <a:r>
              <a:rPr lang="en-GB" dirty="0"/>
              <a:t>Session notes and practitioner source material are available on Moodle, or via the reading list which is also on Moodle. </a:t>
            </a:r>
          </a:p>
        </p:txBody>
      </p:sp>
    </p:spTree>
    <p:extLst>
      <p:ext uri="{BB962C8B-B14F-4D97-AF65-F5344CB8AC3E}">
        <p14:creationId xmlns:p14="http://schemas.microsoft.com/office/powerpoint/2010/main" val="29972898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CF0724-EAE0-F8A7-7B21-111CF0F2B7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471F34-1045-31C9-C500-9C2C6B09A884}"/>
              </a:ext>
            </a:extLst>
          </p:cNvPr>
          <p:cNvSpPr>
            <a:spLocks noGrp="1"/>
          </p:cNvSpPr>
          <p:nvPr>
            <p:ph type="title"/>
          </p:nvPr>
        </p:nvSpPr>
        <p:spPr/>
        <p:txBody>
          <a:bodyPr/>
          <a:lstStyle/>
          <a:p>
            <a:r>
              <a:rPr lang="en-GB" dirty="0"/>
              <a:t>Main practitioners</a:t>
            </a:r>
          </a:p>
        </p:txBody>
      </p:sp>
      <p:sp>
        <p:nvSpPr>
          <p:cNvPr id="3" name="Content Placeholder 2">
            <a:extLst>
              <a:ext uri="{FF2B5EF4-FFF2-40B4-BE49-F238E27FC236}">
                <a16:creationId xmlns:a16="http://schemas.microsoft.com/office/drawing/2014/main" id="{1C57BCFC-2536-96C8-5B9D-5654BCF4786B}"/>
              </a:ext>
            </a:extLst>
          </p:cNvPr>
          <p:cNvSpPr>
            <a:spLocks noGrp="1"/>
          </p:cNvSpPr>
          <p:nvPr>
            <p:ph idx="1"/>
          </p:nvPr>
        </p:nvSpPr>
        <p:spPr/>
        <p:txBody>
          <a:bodyPr>
            <a:normAutofit lnSpcReduction="10000"/>
          </a:bodyPr>
          <a:lstStyle/>
          <a:p>
            <a:r>
              <a:rPr lang="en-GB" dirty="0"/>
              <a:t>We will use source material from the 4 main practitioners, Grotowski, Laban, Bogart and Lecoq.</a:t>
            </a:r>
          </a:p>
          <a:p>
            <a:r>
              <a:rPr lang="en-GB" dirty="0"/>
              <a:t>Many contemporary practitioners will have their own professional practices that are a result of years of training with other professionals and through experience and education. I have chosen the main practitioners as an introductory canon as they prioritise the way we use our voices and our bodies – starting in a neutral way – to create meaningful performance. </a:t>
            </a:r>
          </a:p>
          <a:p>
            <a:r>
              <a:rPr lang="en-GB" dirty="0"/>
              <a:t>The key sources are important texts to access – please visit the originals where possible and do not use websites that have summarised or re-used similar materials. </a:t>
            </a:r>
          </a:p>
        </p:txBody>
      </p:sp>
    </p:spTree>
    <p:extLst>
      <p:ext uri="{BB962C8B-B14F-4D97-AF65-F5344CB8AC3E}">
        <p14:creationId xmlns:p14="http://schemas.microsoft.com/office/powerpoint/2010/main" val="1709291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6A393-A3E0-A36C-FB55-F66B3C5E09FE}"/>
              </a:ext>
            </a:extLst>
          </p:cNvPr>
          <p:cNvSpPr>
            <a:spLocks noGrp="1"/>
          </p:cNvSpPr>
          <p:nvPr>
            <p:ph type="title"/>
          </p:nvPr>
        </p:nvSpPr>
        <p:spPr/>
        <p:txBody>
          <a:bodyPr/>
          <a:lstStyle/>
          <a:p>
            <a:r>
              <a:rPr lang="en-GB" dirty="0"/>
              <a:t>Main practitioners</a:t>
            </a:r>
          </a:p>
        </p:txBody>
      </p:sp>
      <p:sp>
        <p:nvSpPr>
          <p:cNvPr id="3" name="Content Placeholder 2">
            <a:extLst>
              <a:ext uri="{FF2B5EF4-FFF2-40B4-BE49-F238E27FC236}">
                <a16:creationId xmlns:a16="http://schemas.microsoft.com/office/drawing/2014/main" id="{7558F708-914C-54B7-8BDE-BD6DCDDA06E5}"/>
              </a:ext>
            </a:extLst>
          </p:cNvPr>
          <p:cNvSpPr>
            <a:spLocks noGrp="1"/>
          </p:cNvSpPr>
          <p:nvPr>
            <p:ph idx="1"/>
          </p:nvPr>
        </p:nvSpPr>
        <p:spPr/>
        <p:txBody>
          <a:bodyPr/>
          <a:lstStyle/>
          <a:p>
            <a:r>
              <a:rPr lang="en-GB" dirty="0"/>
              <a:t>Although we will not be considering the socio-political histories of our chosen practitioners, it is valuable in passing to consider what was happening in the world when these people were developing their work.</a:t>
            </a:r>
          </a:p>
          <a:p>
            <a:r>
              <a:rPr lang="en-GB" dirty="0"/>
              <a:t>Here are their significant dates:</a:t>
            </a:r>
          </a:p>
          <a:p>
            <a:r>
              <a:rPr lang="en-GB" dirty="0"/>
              <a:t>Jerzy Grotowski: 1933 - 1999</a:t>
            </a:r>
          </a:p>
          <a:p>
            <a:r>
              <a:rPr lang="en-GB" dirty="0"/>
              <a:t>Rudolf Laban: 1879 - 1958</a:t>
            </a:r>
          </a:p>
          <a:p>
            <a:r>
              <a:rPr lang="en-GB" dirty="0"/>
              <a:t>Anne Bogart: 1951 - present</a:t>
            </a:r>
          </a:p>
          <a:p>
            <a:r>
              <a:rPr lang="en-GB" dirty="0"/>
              <a:t>Jacques Lecoq: 1921 - 1999</a:t>
            </a:r>
          </a:p>
        </p:txBody>
      </p:sp>
    </p:spTree>
    <p:extLst>
      <p:ext uri="{BB962C8B-B14F-4D97-AF65-F5344CB8AC3E}">
        <p14:creationId xmlns:p14="http://schemas.microsoft.com/office/powerpoint/2010/main" val="14886301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7A71C6-60CA-1885-30C5-5A5253CEEC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62E870-0CFB-5097-394A-CAB279B36523}"/>
              </a:ext>
            </a:extLst>
          </p:cNvPr>
          <p:cNvSpPr>
            <a:spLocks noGrp="1"/>
          </p:cNvSpPr>
          <p:nvPr>
            <p:ph type="title"/>
          </p:nvPr>
        </p:nvSpPr>
        <p:spPr/>
        <p:txBody>
          <a:bodyPr/>
          <a:lstStyle/>
          <a:p>
            <a:r>
              <a:rPr lang="en-GB" dirty="0"/>
              <a:t>Main practitioners: Jerzy Grotowski</a:t>
            </a:r>
          </a:p>
        </p:txBody>
      </p:sp>
      <p:sp>
        <p:nvSpPr>
          <p:cNvPr id="3" name="Content Placeholder 2">
            <a:extLst>
              <a:ext uri="{FF2B5EF4-FFF2-40B4-BE49-F238E27FC236}">
                <a16:creationId xmlns:a16="http://schemas.microsoft.com/office/drawing/2014/main" id="{DA0C8167-8BD6-5697-ADB4-F1C13FD17EC1}"/>
              </a:ext>
            </a:extLst>
          </p:cNvPr>
          <p:cNvSpPr>
            <a:spLocks noGrp="1"/>
          </p:cNvSpPr>
          <p:nvPr>
            <p:ph idx="1"/>
          </p:nvPr>
        </p:nvSpPr>
        <p:spPr/>
        <p:txBody>
          <a:bodyPr/>
          <a:lstStyle/>
          <a:p>
            <a:r>
              <a:rPr lang="en-GB" dirty="0"/>
              <a:t>Main text: Towards a Poor Theatre, first published in 1968.</a:t>
            </a:r>
          </a:p>
          <a:p>
            <a:endParaRPr lang="en-GB" dirty="0"/>
          </a:p>
          <a:p>
            <a:r>
              <a:rPr lang="en-GB" dirty="0"/>
              <a:t>Main practices used in session:</a:t>
            </a:r>
          </a:p>
          <a:p>
            <a:r>
              <a:rPr lang="en-GB" dirty="0"/>
              <a:t>Isolation</a:t>
            </a:r>
          </a:p>
          <a:p>
            <a:r>
              <a:rPr lang="en-GB" dirty="0" err="1"/>
              <a:t>Plastiques</a:t>
            </a:r>
            <a:endParaRPr lang="en-GB" dirty="0"/>
          </a:p>
          <a:p>
            <a:r>
              <a:rPr lang="en-GB" dirty="0"/>
              <a:t>Via </a:t>
            </a:r>
            <a:r>
              <a:rPr lang="en-GB" dirty="0" err="1"/>
              <a:t>Negativa</a:t>
            </a:r>
            <a:endParaRPr lang="en-GB" dirty="0"/>
          </a:p>
          <a:p>
            <a:r>
              <a:rPr lang="en-GB" dirty="0"/>
              <a:t>‘Statement of principles’</a:t>
            </a:r>
          </a:p>
        </p:txBody>
      </p:sp>
    </p:spTree>
    <p:extLst>
      <p:ext uri="{BB962C8B-B14F-4D97-AF65-F5344CB8AC3E}">
        <p14:creationId xmlns:p14="http://schemas.microsoft.com/office/powerpoint/2010/main" val="28244514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A47B8-D004-4509-7F01-FA1B05FE6A17}"/>
              </a:ext>
            </a:extLst>
          </p:cNvPr>
          <p:cNvSpPr>
            <a:spLocks noGrp="1"/>
          </p:cNvSpPr>
          <p:nvPr>
            <p:ph type="title"/>
          </p:nvPr>
        </p:nvSpPr>
        <p:spPr/>
        <p:txBody>
          <a:bodyPr/>
          <a:lstStyle/>
          <a:p>
            <a:r>
              <a:rPr lang="en-GB" dirty="0"/>
              <a:t>Main practitioners: Laban</a:t>
            </a:r>
          </a:p>
        </p:txBody>
      </p:sp>
      <p:sp>
        <p:nvSpPr>
          <p:cNvPr id="3" name="Content Placeholder 2">
            <a:extLst>
              <a:ext uri="{FF2B5EF4-FFF2-40B4-BE49-F238E27FC236}">
                <a16:creationId xmlns:a16="http://schemas.microsoft.com/office/drawing/2014/main" id="{A746364E-8DC4-7D7F-219F-990DFB6D9D2E}"/>
              </a:ext>
            </a:extLst>
          </p:cNvPr>
          <p:cNvSpPr>
            <a:spLocks noGrp="1"/>
          </p:cNvSpPr>
          <p:nvPr>
            <p:ph idx="1"/>
          </p:nvPr>
        </p:nvSpPr>
        <p:spPr/>
        <p:txBody>
          <a:bodyPr/>
          <a:lstStyle/>
          <a:p>
            <a:r>
              <a:rPr lang="en-GB" dirty="0"/>
              <a:t>Main texts: Laban for All, Newlove and Dalby, 2004.</a:t>
            </a:r>
          </a:p>
          <a:p>
            <a:endParaRPr lang="en-GB" dirty="0"/>
          </a:p>
          <a:p>
            <a:r>
              <a:rPr lang="en-GB" dirty="0"/>
              <a:t>Main practices used in session:</a:t>
            </a:r>
          </a:p>
          <a:p>
            <a:r>
              <a:rPr lang="en-GB" dirty="0" err="1"/>
              <a:t>Kinesphere</a:t>
            </a:r>
            <a:r>
              <a:rPr lang="en-GB" dirty="0"/>
              <a:t> awareness</a:t>
            </a:r>
          </a:p>
          <a:p>
            <a:r>
              <a:rPr lang="en-GB" dirty="0"/>
              <a:t>Effort Graph </a:t>
            </a:r>
          </a:p>
          <a:p>
            <a:r>
              <a:rPr lang="en-GB" dirty="0"/>
              <a:t>Qualities of voice and movement</a:t>
            </a:r>
          </a:p>
          <a:p>
            <a:endParaRPr lang="en-GB" dirty="0"/>
          </a:p>
        </p:txBody>
      </p:sp>
    </p:spTree>
    <p:extLst>
      <p:ext uri="{BB962C8B-B14F-4D97-AF65-F5344CB8AC3E}">
        <p14:creationId xmlns:p14="http://schemas.microsoft.com/office/powerpoint/2010/main" val="18125392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4D3FD3-3148-28AC-BF5D-95AB80123C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9550881-5CFF-8AB0-4889-6A356848A558}"/>
              </a:ext>
            </a:extLst>
          </p:cNvPr>
          <p:cNvSpPr>
            <a:spLocks noGrp="1"/>
          </p:cNvSpPr>
          <p:nvPr>
            <p:ph type="title"/>
          </p:nvPr>
        </p:nvSpPr>
        <p:spPr/>
        <p:txBody>
          <a:bodyPr/>
          <a:lstStyle/>
          <a:p>
            <a:r>
              <a:rPr lang="en-GB" dirty="0"/>
              <a:t>Main practitioners: Bogart</a:t>
            </a:r>
          </a:p>
        </p:txBody>
      </p:sp>
      <p:sp>
        <p:nvSpPr>
          <p:cNvPr id="3" name="Content Placeholder 2">
            <a:extLst>
              <a:ext uri="{FF2B5EF4-FFF2-40B4-BE49-F238E27FC236}">
                <a16:creationId xmlns:a16="http://schemas.microsoft.com/office/drawing/2014/main" id="{D2FE115D-44E2-5DAA-7CBE-6D5B695096BE}"/>
              </a:ext>
            </a:extLst>
          </p:cNvPr>
          <p:cNvSpPr>
            <a:spLocks noGrp="1"/>
          </p:cNvSpPr>
          <p:nvPr>
            <p:ph idx="1"/>
          </p:nvPr>
        </p:nvSpPr>
        <p:spPr/>
        <p:txBody>
          <a:bodyPr/>
          <a:lstStyle/>
          <a:p>
            <a:r>
              <a:rPr lang="en-GB" dirty="0"/>
              <a:t>Main text: The Viewpoints Book: A Practical Guide to Viewpoints and Composition, 2014</a:t>
            </a:r>
          </a:p>
          <a:p>
            <a:endParaRPr lang="en-GB" dirty="0"/>
          </a:p>
          <a:p>
            <a:r>
              <a:rPr lang="en-GB" dirty="0"/>
              <a:t>Main practices used in session:</a:t>
            </a:r>
          </a:p>
          <a:p>
            <a:r>
              <a:rPr lang="en-GB" dirty="0"/>
              <a:t>Expressive and Behavioural Gestures</a:t>
            </a:r>
          </a:p>
          <a:p>
            <a:r>
              <a:rPr lang="en-GB" dirty="0"/>
              <a:t>‘Individual Viewpoints’ of time, space and composition.</a:t>
            </a:r>
          </a:p>
          <a:p>
            <a:r>
              <a:rPr lang="en-GB" dirty="0"/>
              <a:t>‘Individual Vocal Viewpoints’ of time, space and composition.</a:t>
            </a:r>
          </a:p>
          <a:p>
            <a:endParaRPr lang="en-GB" dirty="0"/>
          </a:p>
          <a:p>
            <a:endParaRPr lang="en-GB" dirty="0"/>
          </a:p>
        </p:txBody>
      </p:sp>
    </p:spTree>
    <p:extLst>
      <p:ext uri="{BB962C8B-B14F-4D97-AF65-F5344CB8AC3E}">
        <p14:creationId xmlns:p14="http://schemas.microsoft.com/office/powerpoint/2010/main" val="17226418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02045-62F2-55D4-092F-1A3BB32DCBC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EEDDE2F-C818-C2A8-8EFF-561D021757AD}"/>
              </a:ext>
            </a:extLst>
          </p:cNvPr>
          <p:cNvSpPr>
            <a:spLocks noGrp="1"/>
          </p:cNvSpPr>
          <p:nvPr>
            <p:ph type="title"/>
          </p:nvPr>
        </p:nvSpPr>
        <p:spPr/>
        <p:txBody>
          <a:bodyPr/>
          <a:lstStyle/>
          <a:p>
            <a:r>
              <a:rPr lang="en-GB" dirty="0"/>
              <a:t>Main practitioners: Lecoq</a:t>
            </a:r>
          </a:p>
        </p:txBody>
      </p:sp>
      <p:sp>
        <p:nvSpPr>
          <p:cNvPr id="3" name="Content Placeholder 2">
            <a:extLst>
              <a:ext uri="{FF2B5EF4-FFF2-40B4-BE49-F238E27FC236}">
                <a16:creationId xmlns:a16="http://schemas.microsoft.com/office/drawing/2014/main" id="{15DE9D47-D9B4-8AB7-58D9-404EF6DA7A93}"/>
              </a:ext>
            </a:extLst>
          </p:cNvPr>
          <p:cNvSpPr>
            <a:spLocks noGrp="1"/>
          </p:cNvSpPr>
          <p:nvPr>
            <p:ph idx="1"/>
          </p:nvPr>
        </p:nvSpPr>
        <p:spPr/>
        <p:txBody>
          <a:bodyPr/>
          <a:lstStyle/>
          <a:p>
            <a:r>
              <a:rPr lang="en-GB" dirty="0"/>
              <a:t>Main text: The Moving Body: teaching creative theatre, 2002</a:t>
            </a:r>
          </a:p>
          <a:p>
            <a:endParaRPr lang="en-GB" dirty="0"/>
          </a:p>
          <a:p>
            <a:r>
              <a:rPr lang="en-GB" dirty="0"/>
              <a:t>Main practices used in session:</a:t>
            </a:r>
          </a:p>
          <a:p>
            <a:r>
              <a:rPr lang="en-GB" dirty="0"/>
              <a:t>Neutral mask work</a:t>
            </a:r>
          </a:p>
          <a:p>
            <a:r>
              <a:rPr lang="en-GB" dirty="0"/>
              <a:t>Tension and motion</a:t>
            </a:r>
          </a:p>
          <a:p>
            <a:r>
              <a:rPr lang="en-GB" dirty="0"/>
              <a:t>Animal Studies</a:t>
            </a:r>
          </a:p>
        </p:txBody>
      </p:sp>
    </p:spTree>
    <p:extLst>
      <p:ext uri="{BB962C8B-B14F-4D97-AF65-F5344CB8AC3E}">
        <p14:creationId xmlns:p14="http://schemas.microsoft.com/office/powerpoint/2010/main" val="8983240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B1E4B-A2DB-2774-3155-48482602C9AB}"/>
              </a:ext>
            </a:extLst>
          </p:cNvPr>
          <p:cNvSpPr>
            <a:spLocks noGrp="1"/>
          </p:cNvSpPr>
          <p:nvPr>
            <p:ph type="title"/>
          </p:nvPr>
        </p:nvSpPr>
        <p:spPr/>
        <p:txBody>
          <a:bodyPr/>
          <a:lstStyle/>
          <a:p>
            <a:r>
              <a:rPr lang="en-GB" dirty="0"/>
              <a:t>Psychophysical</a:t>
            </a:r>
          </a:p>
        </p:txBody>
      </p:sp>
      <p:sp>
        <p:nvSpPr>
          <p:cNvPr id="3" name="Content Placeholder 2">
            <a:extLst>
              <a:ext uri="{FF2B5EF4-FFF2-40B4-BE49-F238E27FC236}">
                <a16:creationId xmlns:a16="http://schemas.microsoft.com/office/drawing/2014/main" id="{BE533EA0-8E62-31AB-D204-D83BF83604C2}"/>
              </a:ext>
            </a:extLst>
          </p:cNvPr>
          <p:cNvSpPr>
            <a:spLocks noGrp="1"/>
          </p:cNvSpPr>
          <p:nvPr>
            <p:ph idx="1"/>
          </p:nvPr>
        </p:nvSpPr>
        <p:spPr/>
        <p:txBody>
          <a:bodyPr/>
          <a:lstStyle/>
          <a:p>
            <a:r>
              <a:rPr lang="en-GB" dirty="0"/>
              <a:t>‘Following Grotowski, I consider acting as a ‘question’ to be explored in the studio, and then reflected upon… how does the actor “touch…the untouchable”, say…the unsayable, do…the undoable, fully embody imagining? (Zarrilli, 2002, p7)</a:t>
            </a:r>
          </a:p>
          <a:p>
            <a:endParaRPr lang="en-GB" dirty="0"/>
          </a:p>
          <a:p>
            <a:r>
              <a:rPr lang="en-GB" dirty="0"/>
              <a:t>‘…actors should ideally come to possess specific types of embodied knowledge which simultaneously engage their sensory, perceptual, and cognitive faculties as necessary in the moment of performance.’ (Zarrilli, 2002, p23)</a:t>
            </a:r>
          </a:p>
          <a:p>
            <a:endParaRPr lang="en-GB" dirty="0"/>
          </a:p>
        </p:txBody>
      </p:sp>
    </p:spTree>
    <p:extLst>
      <p:ext uri="{BB962C8B-B14F-4D97-AF65-F5344CB8AC3E}">
        <p14:creationId xmlns:p14="http://schemas.microsoft.com/office/powerpoint/2010/main" val="40085921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C3B1B-B0AA-6E48-E8A6-E31E8C70ECC0}"/>
              </a:ext>
            </a:extLst>
          </p:cNvPr>
          <p:cNvSpPr>
            <a:spLocks noGrp="1"/>
          </p:cNvSpPr>
          <p:nvPr>
            <p:ph type="title"/>
          </p:nvPr>
        </p:nvSpPr>
        <p:spPr/>
        <p:txBody>
          <a:bodyPr/>
          <a:lstStyle/>
          <a:p>
            <a:r>
              <a:rPr lang="en-GB" dirty="0"/>
              <a:t>Semiotics</a:t>
            </a:r>
          </a:p>
        </p:txBody>
      </p:sp>
      <p:sp>
        <p:nvSpPr>
          <p:cNvPr id="3" name="Content Placeholder 2">
            <a:extLst>
              <a:ext uri="{FF2B5EF4-FFF2-40B4-BE49-F238E27FC236}">
                <a16:creationId xmlns:a16="http://schemas.microsoft.com/office/drawing/2014/main" id="{AFCDA354-6FEA-AAE5-46EE-73859CE1EEC7}"/>
              </a:ext>
            </a:extLst>
          </p:cNvPr>
          <p:cNvSpPr>
            <a:spLocks noGrp="1"/>
          </p:cNvSpPr>
          <p:nvPr>
            <p:ph idx="1"/>
          </p:nvPr>
        </p:nvSpPr>
        <p:spPr/>
        <p:txBody>
          <a:bodyPr>
            <a:normAutofit fontScale="85000" lnSpcReduction="20000"/>
          </a:bodyPr>
          <a:lstStyle/>
          <a:p>
            <a:r>
              <a:rPr lang="en-GB" dirty="0"/>
              <a:t>Semiotics is the ‘language of signs’. </a:t>
            </a:r>
          </a:p>
          <a:p>
            <a:r>
              <a:rPr lang="en-GB" dirty="0"/>
              <a:t>‘In a semiotic sense, signs take the form of words, images, sounds, gestures and objects.’ </a:t>
            </a:r>
          </a:p>
          <a:p>
            <a:r>
              <a:rPr lang="en-GB" dirty="0"/>
              <a:t>‘Semiotics involves the study not only of what we refer to as ‘signs’ in everyday speech, but of anything which ‘stands for’ something else.’. (Chandler, 2002, p2)</a:t>
            </a:r>
          </a:p>
          <a:p>
            <a:endParaRPr lang="en-GB" dirty="0"/>
          </a:p>
          <a:p>
            <a:r>
              <a:rPr lang="en-GB" dirty="0"/>
              <a:t>‘Everything which is presented to the spectator within the theatrical frame is a sign…Reading signs is the way in which we set about making sense of the world.’ (Aston and Savona, 1991,p99)</a:t>
            </a:r>
          </a:p>
          <a:p>
            <a:r>
              <a:rPr lang="en-GB" dirty="0"/>
              <a:t>‘…with theatre (where) everyone and everything placed within the theatrical frame has an artificial or pre-determined meaning’. (Aston and Savona, 1991,p99)</a:t>
            </a:r>
          </a:p>
        </p:txBody>
      </p:sp>
    </p:spTree>
    <p:extLst>
      <p:ext uri="{BB962C8B-B14F-4D97-AF65-F5344CB8AC3E}">
        <p14:creationId xmlns:p14="http://schemas.microsoft.com/office/powerpoint/2010/main" val="9978380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73CF7-3607-4D02-4661-59E763E7FB2A}"/>
              </a:ext>
            </a:extLst>
          </p:cNvPr>
          <p:cNvSpPr>
            <a:spLocks noGrp="1"/>
          </p:cNvSpPr>
          <p:nvPr>
            <p:ph type="title"/>
          </p:nvPr>
        </p:nvSpPr>
        <p:spPr/>
        <p:txBody>
          <a:bodyPr/>
          <a:lstStyle/>
          <a:p>
            <a:r>
              <a:rPr lang="en-GB" dirty="0"/>
              <a:t>Endnote</a:t>
            </a:r>
          </a:p>
        </p:txBody>
      </p:sp>
      <p:sp>
        <p:nvSpPr>
          <p:cNvPr id="3" name="Content Placeholder 2">
            <a:extLst>
              <a:ext uri="{FF2B5EF4-FFF2-40B4-BE49-F238E27FC236}">
                <a16:creationId xmlns:a16="http://schemas.microsoft.com/office/drawing/2014/main" id="{CE07F6FA-E26C-1F33-47F3-D720017BCF06}"/>
              </a:ext>
            </a:extLst>
          </p:cNvPr>
          <p:cNvSpPr>
            <a:spLocks noGrp="1"/>
          </p:cNvSpPr>
          <p:nvPr>
            <p:ph idx="1"/>
          </p:nvPr>
        </p:nvSpPr>
        <p:spPr/>
        <p:txBody>
          <a:bodyPr>
            <a:normAutofit fontScale="92500"/>
          </a:bodyPr>
          <a:lstStyle/>
          <a:p>
            <a:r>
              <a:rPr lang="en-GB" dirty="0"/>
              <a:t>There is much to be said that is not covered in these slides. The module encourages independence through exploration of creative exercise, but also develops with the people in the space. You bring your past with you and share your experiences freely so that we can expand or explode your creative process to include new voices and influences, methods and practices.</a:t>
            </a:r>
          </a:p>
          <a:p>
            <a:r>
              <a:rPr lang="en-GB" dirty="0"/>
              <a:t>Stillness, presence and energy are considerations while activating space and are as important as activity, sounds and the freedom to play.</a:t>
            </a:r>
          </a:p>
          <a:p>
            <a:r>
              <a:rPr lang="en-GB" dirty="0"/>
              <a:t>Watching others and asking questions to encourage deeper evaluation and </a:t>
            </a:r>
            <a:r>
              <a:rPr lang="en-GB"/>
              <a:t>engagement through </a:t>
            </a:r>
            <a:r>
              <a:rPr lang="en-GB" dirty="0"/>
              <a:t>practice is the bedrock of our collaborative development.</a:t>
            </a:r>
          </a:p>
        </p:txBody>
      </p:sp>
    </p:spTree>
    <p:extLst>
      <p:ext uri="{BB962C8B-B14F-4D97-AF65-F5344CB8AC3E}">
        <p14:creationId xmlns:p14="http://schemas.microsoft.com/office/powerpoint/2010/main" val="20817343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65858-670F-138C-3FD4-243B7FDC6782}"/>
              </a:ext>
            </a:extLst>
          </p:cNvPr>
          <p:cNvSpPr>
            <a:spLocks noGrp="1"/>
          </p:cNvSpPr>
          <p:nvPr>
            <p:ph type="title"/>
          </p:nvPr>
        </p:nvSpPr>
        <p:spPr/>
        <p:txBody>
          <a:bodyPr/>
          <a:lstStyle/>
          <a:p>
            <a:r>
              <a:rPr lang="en-GB"/>
              <a:t>Bibliography</a:t>
            </a:r>
            <a:endParaRPr lang="en-GB" dirty="0"/>
          </a:p>
        </p:txBody>
      </p:sp>
      <p:sp>
        <p:nvSpPr>
          <p:cNvPr id="3" name="Content Placeholder 2">
            <a:extLst>
              <a:ext uri="{FF2B5EF4-FFF2-40B4-BE49-F238E27FC236}">
                <a16:creationId xmlns:a16="http://schemas.microsoft.com/office/drawing/2014/main" id="{A566BEC3-2DF6-6591-CEBA-230905477B03}"/>
              </a:ext>
            </a:extLst>
          </p:cNvPr>
          <p:cNvSpPr>
            <a:spLocks noGrp="1"/>
          </p:cNvSpPr>
          <p:nvPr>
            <p:ph idx="1"/>
          </p:nvPr>
        </p:nvSpPr>
        <p:spPr>
          <a:xfrm>
            <a:off x="838200" y="1825624"/>
            <a:ext cx="10515600" cy="5032375"/>
          </a:xfrm>
        </p:spPr>
        <p:txBody>
          <a:bodyPr>
            <a:normAutofit fontScale="55000" lnSpcReduction="20000"/>
          </a:bodyPr>
          <a:lstStyle/>
          <a:p>
            <a:r>
              <a:rPr lang="en-GB" dirty="0"/>
              <a:t>Aston. and Savona. (1991) </a:t>
            </a:r>
            <a:r>
              <a:rPr lang="en-GB" i="1" dirty="0"/>
              <a:t>Theatre as sign-system : a semiotics of text and performance</a:t>
            </a:r>
            <a:r>
              <a:rPr lang="en-GB" dirty="0"/>
              <a:t>. Oxen: Routledge.</a:t>
            </a:r>
          </a:p>
          <a:p>
            <a:r>
              <a:rPr lang="en-GB" dirty="0"/>
              <a:t>Bogart, A. and Landau, T. (2005) </a:t>
            </a:r>
            <a:r>
              <a:rPr lang="en-GB" i="1" dirty="0"/>
              <a:t>The viewpoints book : a practical guide to viewpoints and composition</a:t>
            </a:r>
            <a:r>
              <a:rPr lang="en-GB" dirty="0"/>
              <a:t>. New York: Theatre Communications Group.</a:t>
            </a:r>
          </a:p>
          <a:p>
            <a:r>
              <a:rPr lang="en-GB" dirty="0"/>
              <a:t>Climenhaga, R. (2018) </a:t>
            </a:r>
            <a:r>
              <a:rPr lang="en-GB" i="1" dirty="0"/>
              <a:t>Pina Bausch</a:t>
            </a:r>
            <a:r>
              <a:rPr lang="en-GB" dirty="0"/>
              <a:t> (2</a:t>
            </a:r>
            <a:r>
              <a:rPr lang="en-GB" baseline="30000" dirty="0"/>
              <a:t>nd</a:t>
            </a:r>
            <a:r>
              <a:rPr lang="en-GB" dirty="0"/>
              <a:t> ed). Oxen: Routledge.</a:t>
            </a:r>
          </a:p>
          <a:p>
            <a:r>
              <a:rPr lang="en-GB" dirty="0"/>
              <a:t>Chandler, D. (2002) </a:t>
            </a:r>
            <a:r>
              <a:rPr lang="en-GB" i="1" dirty="0"/>
              <a:t>Semiotics : the basics</a:t>
            </a:r>
            <a:r>
              <a:rPr lang="en-GB" dirty="0"/>
              <a:t>.  Abingdon, Oxon ; Routledge.</a:t>
            </a:r>
          </a:p>
          <a:p>
            <a:r>
              <a:rPr lang="en-GB" dirty="0"/>
              <a:t>Grotowski, J. (1969) </a:t>
            </a:r>
            <a:r>
              <a:rPr lang="en-GB" i="1" dirty="0"/>
              <a:t>Towards a Poor Theatre</a:t>
            </a:r>
            <a:r>
              <a:rPr lang="en-GB" dirty="0"/>
              <a:t>. London: Methuen Drama.</a:t>
            </a:r>
          </a:p>
          <a:p>
            <a:r>
              <a:rPr lang="en-GB" dirty="0"/>
              <a:t>Lecoq, J. </a:t>
            </a:r>
            <a:r>
              <a:rPr lang="en-GB" i="1" dirty="0"/>
              <a:t>et al.</a:t>
            </a:r>
            <a:r>
              <a:rPr lang="en-GB" dirty="0"/>
              <a:t> (2002) </a:t>
            </a:r>
            <a:r>
              <a:rPr lang="en-GB" i="1" dirty="0"/>
              <a:t>The moving body: teaching creative theatre</a:t>
            </a:r>
            <a:r>
              <a:rPr lang="en-GB" dirty="0"/>
              <a:t>. London: Methuen Drama.</a:t>
            </a:r>
          </a:p>
          <a:p>
            <a:r>
              <a:rPr lang="en-GB" dirty="0"/>
              <a:t>Murray, S. (2003). Jaques Lecoq. Oxen: Routledge.</a:t>
            </a:r>
          </a:p>
          <a:p>
            <a:r>
              <a:rPr lang="en-GB" dirty="0"/>
              <a:t>Newlove, J and Dalby J (2004)</a:t>
            </a:r>
            <a:r>
              <a:rPr lang="en-GB" i="1" dirty="0"/>
              <a:t> Laban for all. </a:t>
            </a:r>
            <a:r>
              <a:rPr lang="en-GB" dirty="0"/>
              <a:t>London: Nick Hern Books.</a:t>
            </a:r>
          </a:p>
          <a:p>
            <a:r>
              <a:rPr lang="en-GB" dirty="0"/>
              <a:t>Noisette, P. (2011) </a:t>
            </a:r>
            <a:r>
              <a:rPr lang="en-GB" i="1" dirty="0"/>
              <a:t>Talk about contemporary dance</a:t>
            </a:r>
            <a:r>
              <a:rPr lang="en-GB" dirty="0"/>
              <a:t>. Paris: Flammarion.</a:t>
            </a:r>
          </a:p>
          <a:p>
            <a:r>
              <a:rPr lang="en-GB" dirty="0"/>
              <a:t>Radio 4 programme ‘In our time: Italo Calvino’ – Broadcast 21/11/24</a:t>
            </a:r>
          </a:p>
          <a:p>
            <a:r>
              <a:rPr lang="en-GB" dirty="0"/>
              <a:t>Schechner, R. (2006) </a:t>
            </a:r>
            <a:r>
              <a:rPr lang="en-GB" i="1" dirty="0"/>
              <a:t>Performance Studies: an introduction </a:t>
            </a:r>
            <a:r>
              <a:rPr lang="en-GB" dirty="0"/>
              <a:t>(2</a:t>
            </a:r>
            <a:r>
              <a:rPr lang="en-GB" baseline="30000" dirty="0"/>
              <a:t>nd</a:t>
            </a:r>
            <a:r>
              <a:rPr lang="en-GB" dirty="0"/>
              <a:t> Ed). Oxen: Routledge.</a:t>
            </a:r>
          </a:p>
          <a:p>
            <a:r>
              <a:rPr lang="en-GB" dirty="0"/>
              <a:t>Tufnell, M and </a:t>
            </a:r>
            <a:r>
              <a:rPr lang="en-GB" dirty="0" err="1"/>
              <a:t>Crickmay</a:t>
            </a:r>
            <a:r>
              <a:rPr lang="en-GB" dirty="0"/>
              <a:t>, C (1990) </a:t>
            </a:r>
            <a:r>
              <a:rPr lang="en-GB" i="1" dirty="0"/>
              <a:t>Body Space Image</a:t>
            </a:r>
            <a:r>
              <a:rPr lang="en-GB" dirty="0"/>
              <a:t>. Devon: Dance Books.</a:t>
            </a:r>
          </a:p>
          <a:p>
            <a:r>
              <a:rPr lang="en-GB" dirty="0"/>
              <a:t>Wangh, S. (2000) </a:t>
            </a:r>
            <a:r>
              <a:rPr lang="en-GB" i="1" dirty="0"/>
              <a:t>An Acrobat of the Heart: A Physical Approach to Acting Inspired by the Work of Jerzy Grotowski.</a:t>
            </a:r>
            <a:r>
              <a:rPr lang="en-GB" dirty="0"/>
              <a:t> New York: Vintage Books.</a:t>
            </a:r>
          </a:p>
          <a:p>
            <a:r>
              <a:rPr lang="en-GB" dirty="0"/>
              <a:t>Wiles, D. (2022) </a:t>
            </a:r>
            <a:r>
              <a:rPr lang="en-GB" i="1" dirty="0"/>
              <a:t>Greek Theatre Performance</a:t>
            </a:r>
            <a:r>
              <a:rPr lang="en-GB" dirty="0"/>
              <a:t>. Cambridge: Cambridge University Press.</a:t>
            </a:r>
          </a:p>
          <a:p>
            <a:r>
              <a:rPr lang="en-GB" dirty="0"/>
              <a:t>Zarrilli, P. (2002) </a:t>
            </a:r>
            <a:r>
              <a:rPr lang="en-GB" i="1" dirty="0"/>
              <a:t>Acting (Re)Considered</a:t>
            </a:r>
            <a:r>
              <a:rPr lang="en-GB" dirty="0"/>
              <a:t>. London: Routledge.</a:t>
            </a:r>
          </a:p>
        </p:txBody>
      </p:sp>
    </p:spTree>
    <p:extLst>
      <p:ext uri="{BB962C8B-B14F-4D97-AF65-F5344CB8AC3E}">
        <p14:creationId xmlns:p14="http://schemas.microsoft.com/office/powerpoint/2010/main" val="35653540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196</TotalTime>
  <Words>1334</Words>
  <Application>Microsoft Office PowerPoint</Application>
  <PresentationFormat>Widescreen</PresentationFormat>
  <Paragraphs>119</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Aptos</vt:lpstr>
      <vt:lpstr>Aptos Display</vt:lpstr>
      <vt:lpstr>Arial</vt:lpstr>
      <vt:lpstr>Office Theme</vt:lpstr>
      <vt:lpstr>Voice and Movement</vt:lpstr>
      <vt:lpstr>Voice and Movement</vt:lpstr>
      <vt:lpstr>Voice and Movement: Main practitioners</vt:lpstr>
      <vt:lpstr>Voice and Movement: Important practitioners</vt:lpstr>
      <vt:lpstr>Voice and Movement: Important practitioners</vt:lpstr>
      <vt:lpstr>Voice and Movement: Use of practitioners</vt:lpstr>
      <vt:lpstr>Key ideas for this module</vt:lpstr>
      <vt:lpstr>Key ideas for this module</vt:lpstr>
      <vt:lpstr>Main practitioners</vt:lpstr>
      <vt:lpstr>Main practitioners</vt:lpstr>
      <vt:lpstr>Main practitioners: Jerzy Grotowski</vt:lpstr>
      <vt:lpstr>Main practitioners: Laban</vt:lpstr>
      <vt:lpstr>Main practitioners: Bogart</vt:lpstr>
      <vt:lpstr>Main practitioners: Lecoq</vt:lpstr>
      <vt:lpstr>Psychophysical</vt:lpstr>
      <vt:lpstr>Semiotics</vt:lpstr>
      <vt:lpstr>Endnote</vt:lpstr>
      <vt:lpstr>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Pugh</dc:creator>
  <cp:lastModifiedBy>Jonathan Pugh</cp:lastModifiedBy>
  <cp:revision>1</cp:revision>
  <dcterms:created xsi:type="dcterms:W3CDTF">2025-10-29T08:28:23Z</dcterms:created>
  <dcterms:modified xsi:type="dcterms:W3CDTF">2025-12-03T11:11:55Z</dcterms:modified>
</cp:coreProperties>
</file>