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8"/>
  </p:notesMasterIdLst>
  <p:sldIdLst>
    <p:sldId id="262" r:id="rId2"/>
    <p:sldId id="256" r:id="rId3"/>
    <p:sldId id="257" r:id="rId4"/>
    <p:sldId id="258" r:id="rId5"/>
    <p:sldId id="259" r:id="rId6"/>
    <p:sldId id="260" r:id="rId7"/>
  </p:sldIdLst>
  <p:sldSz cx="14630400" cy="8229600"/>
  <p:notesSz cx="8229600" cy="14630400"/>
  <p:embeddedFontLst>
    <p:embeddedFont>
      <p:font typeface="Roboto" panose="02000000000000000000" pitchFamily="2" charset="0"/>
      <p:regular r:id="rId9"/>
      <p:bold r:id="rId10"/>
      <p:italic r:id="rId11"/>
      <p:boldItalic r:id="rId12"/>
    </p:embeddedFont>
    <p:embeddedFont>
      <p:font typeface="Saira Light" pitchFamily="2" charset="77"/>
      <p:regular r:id="rId13"/>
      <p:bold r:id="rId14"/>
      <p:italic r:id="rId15"/>
      <p:boldItalic r:id="rId16"/>
    </p:embeddedFont>
    <p:embeddedFont>
      <p:font typeface="Saira Medium" pitchFamily="2" charset="77"/>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9863"/>
  </p:normalViewPr>
  <p:slideViewPr>
    <p:cSldViewPr snapToGrid="0" snapToObjects="1">
      <p:cViewPr varScale="1">
        <p:scale>
          <a:sx n="83" d="100"/>
          <a:sy n="83" d="100"/>
        </p:scale>
        <p:origin x="1608" y="2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font" Target="fonts/font5.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font" Target="fonts/font4.fntdata"/><Relationship Id="rId17"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font" Target="fonts/font8.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3.fntdata"/><Relationship Id="rId5" Type="http://schemas.openxmlformats.org/officeDocument/2006/relationships/slide" Target="slides/slide4.xml"/><Relationship Id="rId15" Type="http://schemas.openxmlformats.org/officeDocument/2006/relationships/font" Target="fonts/font7.fntdata"/><Relationship Id="rId10" Type="http://schemas.openxmlformats.org/officeDocument/2006/relationships/font" Target="fonts/font2.fntdata"/><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font" Target="fonts/font1.fntdata"/><Relationship Id="rId14" Type="http://schemas.openxmlformats.org/officeDocument/2006/relationships/font" Target="fonts/font6.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793530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Kali Linux was deployed as a security-focused operating system to simulate an internal attacker within the Swansea network.</a:t>
            </a:r>
            <a:endParaRPr lang="ro-RO" dirty="0"/>
          </a:p>
          <a:p>
            <a:pPr marL="171450" indent="-171450">
              <a:buFontTx/>
              <a:buChar char="-"/>
            </a:pPr>
            <a:r>
              <a:rPr lang="en-GB" dirty="0"/>
              <a:t>A valid IP address was assigned within the Swansea subnet, enabling full connectivity to both Swansea and London environments. </a:t>
            </a:r>
          </a:p>
          <a:p>
            <a:pPr marL="171450" indent="-171450">
              <a:buFontTx/>
              <a:buChar char="-"/>
            </a:pPr>
            <a:r>
              <a:rPr lang="en-GB" dirty="0"/>
              <a:t>ICMP testing confirmed correct routing and internal network access.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Information gathering was conducted to identify exposed services, open ports, and authentication mechanisms across the SWANSEA.ACCA network.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Key services identified included FTP, SMB, HTTP, Kerberos, and </a:t>
            </a:r>
            <a:r>
              <a:rPr lang="en-GB" dirty="0" err="1"/>
              <a:t>WinRM</a:t>
            </a:r>
            <a:r>
              <a:rPr lang="en-GB" dirty="0"/>
              <a:t>.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This phase established the network attack surface and informed vulnerability identification.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Six vulnerabilities were identified and categorised based on impact and exploitability within an Active Directory environment.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High-severity issues included Kerberos user enumeration and SMB guest access, while medium and low risks related to authentication exposure and service misconfiguration.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An automated vulnerability scan supported these findings.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Exploitation attempts validated that several vulnerabilities could be abused to gain limited unauthorised access or sensitive information.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Anonymous FTP, SMB guest access, and Kerberos enumeration were successful, while </a:t>
            </a:r>
            <a:r>
              <a:rPr lang="en-GB" dirty="0" err="1"/>
              <a:t>WinRM</a:t>
            </a:r>
            <a:r>
              <a:rPr lang="en-GB" dirty="0"/>
              <a:t> brute-force attempts were unsuccessful due to protocol and time constraints.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Post-exploitation focused on assessing information disclosure and attack feasibility rather than persistence.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Security measures were implemented to mitigate the identified vulnerabilities and reduce the overall attack surface.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These included disabling anonymous and guest access, enforcing Kerberos pre-authentication, hardening </a:t>
            </a:r>
            <a:r>
              <a:rPr lang="en-GB" dirty="0" err="1"/>
              <a:t>WinRM</a:t>
            </a:r>
            <a:r>
              <a:rPr lang="en-GB" dirty="0"/>
              <a:t>, disabling HTTP TRACE, and applying patch management.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a:t>Additional </a:t>
            </a:r>
            <a:r>
              <a:rPr lang="en-GB" dirty="0"/>
              <a:t>controls such as encryption, network segmentation, and traffic monitoring supported a defence-in-depth approach.</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30303">
              <a:alpha val="75000"/>
            </a:srgbClr>
          </a:solidFill>
          <a:ln/>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30303">
              <a:alpha val="75000"/>
            </a:srgbClr>
          </a:solidFill>
          <a:ln/>
        </p:spPr>
        <p:txBody>
          <a:bodyPr/>
          <a:lstStyle/>
          <a:p>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30303">
              <a:alpha val="75000"/>
            </a:srgbClr>
          </a:solidFill>
          <a:ln/>
        </p:spPr>
        <p:txBody>
          <a:bodyPr/>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30303">
              <a:alpha val="75000"/>
            </a:srgbClr>
          </a:solidFill>
          <a:ln/>
        </p:spPr>
        <p:txBody>
          <a:bodyPr/>
          <a:lstStyle/>
          <a:p>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30303">
              <a:alpha val="75000"/>
            </a:srgbClr>
          </a:solidFill>
          <a:ln/>
        </p:spPr>
        <p:txBody>
          <a:bodyPr/>
          <a:lstStyle/>
          <a:p>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slides/_rels/slide4.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sv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18.png"/><Relationship Id="rId5" Type="http://schemas.openxmlformats.org/officeDocument/2006/relationships/image" Target="../media/image17.svg"/><Relationship Id="rId4" Type="http://schemas.openxmlformats.org/officeDocument/2006/relationships/image" Target="../media/image16.png"/><Relationship Id="rId9" Type="http://schemas.openxmlformats.org/officeDocument/2006/relationships/image" Target="../media/image21.svg"/></Relationships>
</file>

<file path=ppt/slides/_rels/slide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2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371959"/>
            <a:ext cx="14630400" cy="8229600"/>
          </a:xfrm>
          <a:prstGeom prst="rect">
            <a:avLst/>
          </a:prstGeom>
          <a:solidFill>
            <a:srgbClr val="030303">
              <a:alpha val="80000"/>
            </a:srgbClr>
          </a:solidFill>
          <a:ln/>
        </p:spPr>
        <p:txBody>
          <a:bodyPr/>
          <a:lstStyle/>
          <a:p>
            <a:endParaRPr lang="en-US"/>
          </a:p>
        </p:txBody>
      </p:sp>
      <p:sp>
        <p:nvSpPr>
          <p:cNvPr id="4" name="Text 1"/>
          <p:cNvSpPr/>
          <p:nvPr/>
        </p:nvSpPr>
        <p:spPr>
          <a:xfrm>
            <a:off x="793791" y="1763435"/>
            <a:ext cx="13042820" cy="2020133"/>
          </a:xfrm>
          <a:prstGeom prst="rect">
            <a:avLst/>
          </a:prstGeom>
          <a:noFill/>
          <a:ln/>
        </p:spPr>
        <p:txBody>
          <a:bodyPr wrap="none" lIns="0" tIns="0" rIns="0" bIns="0" rtlCol="0" anchor="t"/>
          <a:lstStyle/>
          <a:p>
            <a:pPr algn="ctr"/>
            <a:r>
              <a:rPr lang="en-GB" sz="6000" b="1" dirty="0">
                <a:solidFill>
                  <a:schemeClr val="bg1"/>
                </a:solidFill>
                <a:latin typeface="Roboto" panose="02000000000000000000" pitchFamily="2" charset="0"/>
                <a:ea typeface="Roboto" panose="02000000000000000000" pitchFamily="2" charset="0"/>
                <a:cs typeface="Roboto" panose="02000000000000000000" pitchFamily="2" charset="0"/>
              </a:rPr>
              <a:t>Network Security Assessment for </a:t>
            </a:r>
            <a:br>
              <a:rPr lang="en-GB" sz="6000" b="1" dirty="0">
                <a:solidFill>
                  <a:schemeClr val="bg1"/>
                </a:solidFill>
                <a:latin typeface="Roboto" panose="02000000000000000000" pitchFamily="2" charset="0"/>
                <a:ea typeface="Roboto" panose="02000000000000000000" pitchFamily="2" charset="0"/>
                <a:cs typeface="Roboto" panose="02000000000000000000" pitchFamily="2" charset="0"/>
              </a:rPr>
            </a:br>
            <a:r>
              <a:rPr lang="en-GB" sz="6000" dirty="0">
                <a:solidFill>
                  <a:schemeClr val="bg1"/>
                </a:solidFill>
                <a:latin typeface="Roboto" panose="02000000000000000000" pitchFamily="2" charset="0"/>
                <a:ea typeface="Roboto" panose="02000000000000000000" pitchFamily="2" charset="0"/>
                <a:cs typeface="Roboto" panose="02000000000000000000" pitchFamily="2" charset="0"/>
              </a:rPr>
              <a:t>SWANSEA.ACCA Network</a:t>
            </a:r>
          </a:p>
        </p:txBody>
      </p:sp>
      <p:sp>
        <p:nvSpPr>
          <p:cNvPr id="6" name="Text 3"/>
          <p:cNvSpPr/>
          <p:nvPr/>
        </p:nvSpPr>
        <p:spPr>
          <a:xfrm>
            <a:off x="793789" y="6058448"/>
            <a:ext cx="13042821" cy="1291121"/>
          </a:xfrm>
          <a:prstGeom prst="rect">
            <a:avLst/>
          </a:prstGeom>
          <a:noFill/>
          <a:ln/>
        </p:spPr>
        <p:txBody>
          <a:bodyPr wrap="square" lIns="0" tIns="0" rIns="0" bIns="0" rtlCol="0" anchor="t"/>
          <a:lstStyle/>
          <a:p>
            <a:pPr marL="0" indent="0" algn="l">
              <a:lnSpc>
                <a:spcPts val="2700"/>
              </a:lnSpc>
              <a:buNone/>
            </a:pPr>
            <a:r>
              <a:rPr lang="en-US" sz="2400" dirty="0">
                <a:solidFill>
                  <a:schemeClr val="bg1"/>
                </a:solidFill>
              </a:rPr>
              <a:t>Student Name: Marius Bobitiu</a:t>
            </a:r>
          </a:p>
          <a:p>
            <a:pPr marL="0" indent="0" algn="l">
              <a:lnSpc>
                <a:spcPts val="2700"/>
              </a:lnSpc>
              <a:buNone/>
            </a:pPr>
            <a:r>
              <a:rPr lang="en-US" sz="2400" dirty="0">
                <a:solidFill>
                  <a:schemeClr val="bg1"/>
                </a:solidFill>
              </a:rPr>
              <a:t>Student ID: 1813436</a:t>
            </a:r>
          </a:p>
          <a:p>
            <a:pPr marL="0" indent="0" algn="l">
              <a:lnSpc>
                <a:spcPts val="2700"/>
              </a:lnSpc>
              <a:buNone/>
            </a:pPr>
            <a:r>
              <a:rPr lang="en-US" sz="2400" dirty="0">
                <a:solidFill>
                  <a:schemeClr val="bg1"/>
                </a:solidFill>
              </a:rPr>
              <a:t>Module: Advanced Cybersecurity</a:t>
            </a:r>
          </a:p>
          <a:p>
            <a:pPr marL="0" indent="0" algn="l">
              <a:lnSpc>
                <a:spcPts val="2700"/>
              </a:lnSpc>
              <a:buNone/>
            </a:pPr>
            <a:endParaRPr lang="en-US" sz="2400" dirty="0">
              <a:solidFill>
                <a:schemeClr val="bg1"/>
              </a:solidFill>
            </a:endParaRPr>
          </a:p>
          <a:p>
            <a:pPr marL="0" indent="0" algn="l">
              <a:lnSpc>
                <a:spcPts val="2700"/>
              </a:lnSpc>
              <a:buNone/>
            </a:pPr>
            <a:endParaRPr lang="en-US" sz="24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p:nvPr/>
        </p:nvSpPr>
        <p:spPr>
          <a:xfrm>
            <a:off x="793790" y="773430"/>
            <a:ext cx="12832080" cy="637937"/>
          </a:xfrm>
          <a:prstGeom prst="rect">
            <a:avLst/>
          </a:prstGeom>
          <a:noFill/>
          <a:ln/>
        </p:spPr>
        <p:txBody>
          <a:bodyPr wrap="none" lIns="0" tIns="0" rIns="0" bIns="0" rtlCol="0" anchor="t"/>
          <a:lstStyle/>
          <a:p>
            <a:pPr marL="0" indent="0" algn="l">
              <a:lnSpc>
                <a:spcPts val="5000"/>
              </a:lnSpc>
              <a:buNone/>
            </a:pPr>
            <a:r>
              <a:rPr lang="en-US" sz="4000" dirty="0">
                <a:solidFill>
                  <a:srgbClr val="FFFFFF"/>
                </a:solidFill>
                <a:latin typeface="Saira Medium" pitchFamily="34" charset="0"/>
                <a:ea typeface="Saira Medium" pitchFamily="34" charset="-122"/>
                <a:cs typeface="Saira Medium" pitchFamily="34" charset="-120"/>
              </a:rPr>
              <a:t>Security-Focused OS Setup &amp; Connectivity Verification</a:t>
            </a:r>
            <a:endParaRPr lang="en-US" sz="4000" dirty="0"/>
          </a:p>
        </p:txBody>
      </p:sp>
      <p:sp>
        <p:nvSpPr>
          <p:cNvPr id="3" name="Text 1"/>
          <p:cNvSpPr/>
          <p:nvPr/>
        </p:nvSpPr>
        <p:spPr>
          <a:xfrm>
            <a:off x="793790" y="1717477"/>
            <a:ext cx="13042821" cy="980123"/>
          </a:xfrm>
          <a:prstGeom prst="rect">
            <a:avLst/>
          </a:prstGeom>
          <a:noFill/>
          <a:ln/>
        </p:spPr>
        <p:txBody>
          <a:bodyPr wrap="square" lIns="0" tIns="0" rIns="0" bIns="0" rtlCol="0" anchor="t"/>
          <a:lstStyle/>
          <a:p>
            <a:pPr marL="0" indent="0" algn="l">
              <a:lnSpc>
                <a:spcPts val="2550"/>
              </a:lnSpc>
              <a:buNone/>
            </a:pPr>
            <a:r>
              <a:rPr lang="en-US" sz="1600" dirty="0">
                <a:solidFill>
                  <a:srgbClr val="E5E0DF"/>
                </a:solidFill>
                <a:latin typeface="Roboto" pitchFamily="34" charset="0"/>
                <a:ea typeface="Roboto" pitchFamily="34" charset="-122"/>
                <a:cs typeface="Roboto" pitchFamily="34" charset="-120"/>
              </a:rPr>
              <a:t>Kali Linux was deployed as a security-focused operating system to simulate an internal attacker within the Swansea network. The system was assigned an IP address within the Swansea subnet, allowing full layer-3 connectivity to both Swansea and London environments. Network connectivity was verified using ICMP testing.</a:t>
            </a:r>
            <a:endParaRPr lang="en-US" sz="1600" dirty="0"/>
          </a:p>
        </p:txBody>
      </p:sp>
      <p:pic>
        <p:nvPicPr>
          <p:cNvPr id="4" name="Image 0" descr="preencoded.png"/>
          <p:cNvPicPr>
            <a:picLocks noChangeAspect="1"/>
          </p:cNvPicPr>
          <p:nvPr/>
        </p:nvPicPr>
        <p:blipFill>
          <a:blip r:embed="rId3"/>
          <a:srcRect t="1082"/>
          <a:stretch>
            <a:fillRect/>
          </a:stretch>
        </p:blipFill>
        <p:spPr>
          <a:xfrm>
            <a:off x="793790" y="3156704"/>
            <a:ext cx="5990730" cy="3736403"/>
          </a:xfrm>
          <a:prstGeom prst="rect">
            <a:avLst/>
          </a:prstGeom>
        </p:spPr>
      </p:pic>
      <p:sp>
        <p:nvSpPr>
          <p:cNvPr id="5" name="Text 2"/>
          <p:cNvSpPr/>
          <p:nvPr/>
        </p:nvSpPr>
        <p:spPr>
          <a:xfrm>
            <a:off x="793790" y="6945630"/>
            <a:ext cx="6272451" cy="326708"/>
          </a:xfrm>
          <a:prstGeom prst="rect">
            <a:avLst/>
          </a:prstGeom>
          <a:noFill/>
          <a:ln/>
        </p:spPr>
        <p:txBody>
          <a:bodyPr wrap="none" lIns="0" tIns="0" rIns="0" bIns="0" rtlCol="0" anchor="t"/>
          <a:lstStyle/>
          <a:p>
            <a:pPr marL="0" indent="0" algn="l">
              <a:lnSpc>
                <a:spcPts val="2550"/>
              </a:lnSpc>
              <a:buNone/>
            </a:pPr>
            <a:endParaRPr lang="en-US" sz="1600" dirty="0"/>
          </a:p>
        </p:txBody>
      </p:sp>
      <p:pic>
        <p:nvPicPr>
          <p:cNvPr id="7" name="Picture 6" descr="Kali Network Setup - ping all VMs - SUCCESS">
            <a:extLst>
              <a:ext uri="{FF2B5EF4-FFF2-40B4-BE49-F238E27FC236}">
                <a16:creationId xmlns:a16="http://schemas.microsoft.com/office/drawing/2014/main" id="{43FC654D-514B-CEEF-BF75-030750F1D1B9}"/>
              </a:ext>
            </a:extLst>
          </p:cNvPr>
          <p:cNvPicPr/>
          <p:nvPr/>
        </p:nvPicPr>
        <p:blipFill>
          <a:blip r:embed="rId4"/>
          <a:srcRect b="4365"/>
          <a:stretch>
            <a:fillRect/>
          </a:stretch>
        </p:blipFill>
        <p:spPr>
          <a:xfrm>
            <a:off x="6887389" y="3156705"/>
            <a:ext cx="6948421" cy="3736402"/>
          </a:xfrm>
          <a:prstGeom prst="rect">
            <a:avLst/>
          </a:prstGeom>
          <a:noFill/>
          <a:ln>
            <a:noFill/>
            <a:prstDash/>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93790" y="745450"/>
            <a:ext cx="7547967" cy="673418"/>
          </a:xfrm>
          <a:prstGeom prst="rect">
            <a:avLst/>
          </a:prstGeom>
          <a:noFill/>
          <a:ln/>
        </p:spPr>
        <p:txBody>
          <a:bodyPr wrap="none" lIns="0" tIns="0" rIns="0" bIns="0" rtlCol="0" anchor="t"/>
          <a:lstStyle/>
          <a:p>
            <a:pPr marL="0" indent="0" algn="l">
              <a:lnSpc>
                <a:spcPts val="5300"/>
              </a:lnSpc>
              <a:buNone/>
            </a:pPr>
            <a:r>
              <a:rPr lang="en-US" sz="4200" dirty="0">
                <a:solidFill>
                  <a:srgbClr val="FFFFFF"/>
                </a:solidFill>
                <a:latin typeface="Saira Medium" pitchFamily="34" charset="0"/>
                <a:ea typeface="Saira Medium" pitchFamily="34" charset="-122"/>
                <a:cs typeface="Saira Medium" pitchFamily="34" charset="-120"/>
              </a:rPr>
              <a:t>Information Gathering Results</a:t>
            </a:r>
            <a:endParaRPr lang="en-US" sz="4200" dirty="0"/>
          </a:p>
        </p:txBody>
      </p:sp>
      <p:sp>
        <p:nvSpPr>
          <p:cNvPr id="3" name="Text 1"/>
          <p:cNvSpPr/>
          <p:nvPr/>
        </p:nvSpPr>
        <p:spPr>
          <a:xfrm>
            <a:off x="793790" y="1849755"/>
            <a:ext cx="13042821" cy="1034415"/>
          </a:xfrm>
          <a:prstGeom prst="rect">
            <a:avLst/>
          </a:prstGeom>
          <a:noFill/>
          <a:ln/>
        </p:spPr>
        <p:txBody>
          <a:bodyPr wrap="square" lIns="0" tIns="0" rIns="0" bIns="0" rtlCol="0" anchor="t"/>
          <a:lstStyle/>
          <a:p>
            <a:pPr marL="0" indent="0" algn="l">
              <a:lnSpc>
                <a:spcPts val="2700"/>
              </a:lnSpc>
              <a:buNone/>
            </a:pPr>
            <a:r>
              <a:rPr lang="en-US" sz="1650" dirty="0">
                <a:solidFill>
                  <a:srgbClr val="E5E0DF"/>
                </a:solidFill>
                <a:latin typeface="Roboto" pitchFamily="34" charset="0"/>
                <a:ea typeface="Roboto" pitchFamily="34" charset="-122"/>
                <a:cs typeface="Roboto" pitchFamily="34" charset="-120"/>
              </a:rPr>
              <a:t>Information gathering was conducted to identify exposed services, open ports, and authentication mechanisms across the SWANSEA.ACCA network. This phase focused on understanding the attack surface and identifying services that could potentially be misconfigured or abused.</a:t>
            </a:r>
            <a:endParaRPr lang="en-US" sz="1650" dirty="0"/>
          </a:p>
        </p:txBody>
      </p:sp>
      <p:pic>
        <p:nvPicPr>
          <p:cNvPr id="4"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3790" y="3126581"/>
            <a:ext cx="538639" cy="538639"/>
          </a:xfrm>
          <a:prstGeom prst="rect">
            <a:avLst/>
          </a:prstGeom>
        </p:spPr>
      </p:pic>
      <p:sp>
        <p:nvSpPr>
          <p:cNvPr id="5" name="Text 2"/>
          <p:cNvSpPr/>
          <p:nvPr/>
        </p:nvSpPr>
        <p:spPr>
          <a:xfrm>
            <a:off x="793790" y="3934539"/>
            <a:ext cx="2693551" cy="336590"/>
          </a:xfrm>
          <a:prstGeom prst="rect">
            <a:avLst/>
          </a:prstGeom>
          <a:noFill/>
          <a:ln/>
        </p:spPr>
        <p:txBody>
          <a:bodyPr wrap="none" lIns="0" tIns="0" rIns="0" bIns="0" rtlCol="0" anchor="t"/>
          <a:lstStyle/>
          <a:p>
            <a:pPr marL="0" indent="0" algn="l">
              <a:lnSpc>
                <a:spcPts val="2650"/>
              </a:lnSpc>
              <a:buNone/>
            </a:pPr>
            <a:r>
              <a:rPr lang="en-US" sz="2100" dirty="0">
                <a:solidFill>
                  <a:srgbClr val="E5E0DF"/>
                </a:solidFill>
                <a:latin typeface="Saira Medium" pitchFamily="34" charset="0"/>
                <a:ea typeface="Saira Medium" pitchFamily="34" charset="-122"/>
                <a:cs typeface="Saira Medium" pitchFamily="34" charset="-120"/>
              </a:rPr>
              <a:t>FTP Services</a:t>
            </a:r>
            <a:endParaRPr lang="en-US" sz="2100" dirty="0"/>
          </a:p>
        </p:txBody>
      </p:sp>
      <p:sp>
        <p:nvSpPr>
          <p:cNvPr id="6" name="Text 3"/>
          <p:cNvSpPr/>
          <p:nvPr/>
        </p:nvSpPr>
        <p:spPr>
          <a:xfrm>
            <a:off x="793790" y="4400312"/>
            <a:ext cx="4168021" cy="689610"/>
          </a:xfrm>
          <a:prstGeom prst="rect">
            <a:avLst/>
          </a:prstGeom>
          <a:noFill/>
          <a:ln/>
        </p:spPr>
        <p:txBody>
          <a:bodyPr wrap="square" lIns="0" tIns="0" rIns="0" bIns="0" rtlCol="0" anchor="t"/>
          <a:lstStyle/>
          <a:p>
            <a:pPr marL="0" indent="0" algn="l">
              <a:lnSpc>
                <a:spcPts val="2700"/>
              </a:lnSpc>
              <a:buNone/>
            </a:pPr>
            <a:r>
              <a:rPr lang="en-US" sz="1650" dirty="0">
                <a:solidFill>
                  <a:srgbClr val="E5E0DF"/>
                </a:solidFill>
                <a:latin typeface="Roboto" pitchFamily="34" charset="0"/>
                <a:ea typeface="Roboto" pitchFamily="34" charset="-122"/>
                <a:cs typeface="Roboto" pitchFamily="34" charset="-120"/>
              </a:rPr>
              <a:t>File transfer protocol endpoints identified across network infrastructure</a:t>
            </a:r>
            <a:endParaRPr lang="en-US" sz="1650" dirty="0"/>
          </a:p>
        </p:txBody>
      </p:sp>
      <p:pic>
        <p:nvPicPr>
          <p:cNvPr id="7"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231130" y="3126581"/>
            <a:ext cx="538639" cy="538639"/>
          </a:xfrm>
          <a:prstGeom prst="rect">
            <a:avLst/>
          </a:prstGeom>
        </p:spPr>
      </p:pic>
      <p:sp>
        <p:nvSpPr>
          <p:cNvPr id="8" name="Text 4"/>
          <p:cNvSpPr/>
          <p:nvPr/>
        </p:nvSpPr>
        <p:spPr>
          <a:xfrm>
            <a:off x="5231130" y="3934539"/>
            <a:ext cx="2693551" cy="336590"/>
          </a:xfrm>
          <a:prstGeom prst="rect">
            <a:avLst/>
          </a:prstGeom>
          <a:noFill/>
          <a:ln/>
        </p:spPr>
        <p:txBody>
          <a:bodyPr wrap="none" lIns="0" tIns="0" rIns="0" bIns="0" rtlCol="0" anchor="t"/>
          <a:lstStyle/>
          <a:p>
            <a:pPr marL="0" indent="0" algn="l">
              <a:lnSpc>
                <a:spcPts val="2650"/>
              </a:lnSpc>
              <a:buNone/>
            </a:pPr>
            <a:r>
              <a:rPr lang="en-US" sz="2100" dirty="0">
                <a:solidFill>
                  <a:srgbClr val="E5E0DF"/>
                </a:solidFill>
                <a:latin typeface="Saira Medium" pitchFamily="34" charset="0"/>
                <a:ea typeface="Saira Medium" pitchFamily="34" charset="-122"/>
                <a:cs typeface="Saira Medium" pitchFamily="34" charset="-120"/>
              </a:rPr>
              <a:t>SMB Protocol</a:t>
            </a:r>
            <a:endParaRPr lang="en-US" sz="2100" dirty="0"/>
          </a:p>
        </p:txBody>
      </p:sp>
      <p:sp>
        <p:nvSpPr>
          <p:cNvPr id="9" name="Text 5"/>
          <p:cNvSpPr/>
          <p:nvPr/>
        </p:nvSpPr>
        <p:spPr>
          <a:xfrm>
            <a:off x="5231130" y="4400312"/>
            <a:ext cx="4168021" cy="689610"/>
          </a:xfrm>
          <a:prstGeom prst="rect">
            <a:avLst/>
          </a:prstGeom>
          <a:noFill/>
          <a:ln/>
        </p:spPr>
        <p:txBody>
          <a:bodyPr wrap="square" lIns="0" tIns="0" rIns="0" bIns="0" rtlCol="0" anchor="t"/>
          <a:lstStyle/>
          <a:p>
            <a:pPr marL="0" indent="0" algn="l">
              <a:lnSpc>
                <a:spcPts val="2700"/>
              </a:lnSpc>
              <a:buNone/>
            </a:pPr>
            <a:r>
              <a:rPr lang="en-US" sz="1650" dirty="0">
                <a:solidFill>
                  <a:srgbClr val="E5E0DF"/>
                </a:solidFill>
                <a:latin typeface="Roboto" pitchFamily="34" charset="0"/>
                <a:ea typeface="Roboto" pitchFamily="34" charset="-122"/>
                <a:cs typeface="Roboto" pitchFamily="34" charset="-120"/>
              </a:rPr>
              <a:t>Server Message Block services exposed for file and printer sharing</a:t>
            </a:r>
            <a:endParaRPr lang="en-US" sz="1650" dirty="0"/>
          </a:p>
        </p:txBody>
      </p:sp>
      <p:pic>
        <p:nvPicPr>
          <p:cNvPr id="10"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668470" y="3126581"/>
            <a:ext cx="538639" cy="538639"/>
          </a:xfrm>
          <a:prstGeom prst="rect">
            <a:avLst/>
          </a:prstGeom>
        </p:spPr>
      </p:pic>
      <p:sp>
        <p:nvSpPr>
          <p:cNvPr id="11" name="Text 6"/>
          <p:cNvSpPr/>
          <p:nvPr/>
        </p:nvSpPr>
        <p:spPr>
          <a:xfrm>
            <a:off x="9668470" y="3934539"/>
            <a:ext cx="2693551" cy="336590"/>
          </a:xfrm>
          <a:prstGeom prst="rect">
            <a:avLst/>
          </a:prstGeom>
          <a:noFill/>
          <a:ln/>
        </p:spPr>
        <p:txBody>
          <a:bodyPr wrap="none" lIns="0" tIns="0" rIns="0" bIns="0" rtlCol="0" anchor="t"/>
          <a:lstStyle/>
          <a:p>
            <a:pPr marL="0" indent="0" algn="l">
              <a:lnSpc>
                <a:spcPts val="2650"/>
              </a:lnSpc>
              <a:buNone/>
            </a:pPr>
            <a:r>
              <a:rPr lang="en-US" sz="2100" dirty="0">
                <a:solidFill>
                  <a:srgbClr val="E5E0DF"/>
                </a:solidFill>
                <a:latin typeface="Saira Medium" pitchFamily="34" charset="0"/>
                <a:ea typeface="Saira Medium" pitchFamily="34" charset="-122"/>
                <a:cs typeface="Saira Medium" pitchFamily="34" charset="-120"/>
              </a:rPr>
              <a:t>HTTP Services</a:t>
            </a:r>
            <a:endParaRPr lang="en-US" sz="2100" dirty="0"/>
          </a:p>
        </p:txBody>
      </p:sp>
      <p:sp>
        <p:nvSpPr>
          <p:cNvPr id="12" name="Text 7"/>
          <p:cNvSpPr/>
          <p:nvPr/>
        </p:nvSpPr>
        <p:spPr>
          <a:xfrm>
            <a:off x="9668470" y="4400312"/>
            <a:ext cx="4168140" cy="689610"/>
          </a:xfrm>
          <a:prstGeom prst="rect">
            <a:avLst/>
          </a:prstGeom>
          <a:noFill/>
          <a:ln/>
        </p:spPr>
        <p:txBody>
          <a:bodyPr wrap="square" lIns="0" tIns="0" rIns="0" bIns="0" rtlCol="0" anchor="t"/>
          <a:lstStyle/>
          <a:p>
            <a:pPr marL="0" indent="0" algn="l">
              <a:lnSpc>
                <a:spcPts val="2700"/>
              </a:lnSpc>
              <a:buNone/>
            </a:pPr>
            <a:r>
              <a:rPr lang="en-US" sz="1650" dirty="0">
                <a:solidFill>
                  <a:srgbClr val="E5E0DF"/>
                </a:solidFill>
                <a:latin typeface="Roboto" pitchFamily="34" charset="0"/>
                <a:ea typeface="Roboto" pitchFamily="34" charset="-122"/>
                <a:cs typeface="Roboto" pitchFamily="34" charset="-120"/>
              </a:rPr>
              <a:t>Web services and applications accessible across both sites</a:t>
            </a:r>
            <a:endParaRPr lang="en-US" sz="1650" dirty="0"/>
          </a:p>
        </p:txBody>
      </p:sp>
      <p:pic>
        <p:nvPicPr>
          <p:cNvPr id="13"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93790" y="5520809"/>
            <a:ext cx="538639" cy="538639"/>
          </a:xfrm>
          <a:prstGeom prst="rect">
            <a:avLst/>
          </a:prstGeom>
        </p:spPr>
      </p:pic>
      <p:sp>
        <p:nvSpPr>
          <p:cNvPr id="14" name="Text 8"/>
          <p:cNvSpPr/>
          <p:nvPr/>
        </p:nvSpPr>
        <p:spPr>
          <a:xfrm>
            <a:off x="793790" y="6328767"/>
            <a:ext cx="2693551" cy="336590"/>
          </a:xfrm>
          <a:prstGeom prst="rect">
            <a:avLst/>
          </a:prstGeom>
          <a:noFill/>
          <a:ln/>
        </p:spPr>
        <p:txBody>
          <a:bodyPr wrap="none" lIns="0" tIns="0" rIns="0" bIns="0" rtlCol="0" anchor="t"/>
          <a:lstStyle/>
          <a:p>
            <a:pPr marL="0" indent="0" algn="l">
              <a:lnSpc>
                <a:spcPts val="2650"/>
              </a:lnSpc>
              <a:buNone/>
            </a:pPr>
            <a:r>
              <a:rPr lang="en-US" sz="2100" dirty="0">
                <a:solidFill>
                  <a:srgbClr val="E5E0DF"/>
                </a:solidFill>
                <a:latin typeface="Saira Medium" pitchFamily="34" charset="0"/>
                <a:ea typeface="Saira Medium" pitchFamily="34" charset="-122"/>
                <a:cs typeface="Saira Medium" pitchFamily="34" charset="-120"/>
              </a:rPr>
              <a:t>Kerberos</a:t>
            </a:r>
            <a:endParaRPr lang="en-US" sz="2100" dirty="0"/>
          </a:p>
        </p:txBody>
      </p:sp>
      <p:sp>
        <p:nvSpPr>
          <p:cNvPr id="15" name="Text 9"/>
          <p:cNvSpPr/>
          <p:nvPr/>
        </p:nvSpPr>
        <p:spPr>
          <a:xfrm>
            <a:off x="793790" y="6794540"/>
            <a:ext cx="4168021" cy="689610"/>
          </a:xfrm>
          <a:prstGeom prst="rect">
            <a:avLst/>
          </a:prstGeom>
          <a:noFill/>
          <a:ln/>
        </p:spPr>
        <p:txBody>
          <a:bodyPr wrap="square" lIns="0" tIns="0" rIns="0" bIns="0" rtlCol="0" anchor="t"/>
          <a:lstStyle/>
          <a:p>
            <a:pPr marL="0" indent="0" algn="l">
              <a:lnSpc>
                <a:spcPts val="2700"/>
              </a:lnSpc>
              <a:buNone/>
            </a:pPr>
            <a:r>
              <a:rPr lang="en-US" sz="1650" dirty="0">
                <a:solidFill>
                  <a:srgbClr val="E5E0DF"/>
                </a:solidFill>
                <a:latin typeface="Roboto" pitchFamily="34" charset="0"/>
                <a:ea typeface="Roboto" pitchFamily="34" charset="-122"/>
                <a:cs typeface="Roboto" pitchFamily="34" charset="-120"/>
              </a:rPr>
              <a:t>Active Directory authentication mechanisms observed and documented</a:t>
            </a:r>
            <a:endParaRPr lang="en-US" sz="1650" dirty="0"/>
          </a:p>
        </p:txBody>
      </p:sp>
      <p:pic>
        <p:nvPicPr>
          <p:cNvPr id="16" name="Image 4" descr="preencoded.png"/>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231130" y="5520809"/>
            <a:ext cx="538639" cy="538639"/>
          </a:xfrm>
          <a:prstGeom prst="rect">
            <a:avLst/>
          </a:prstGeom>
        </p:spPr>
      </p:pic>
      <p:sp>
        <p:nvSpPr>
          <p:cNvPr id="17" name="Text 10"/>
          <p:cNvSpPr/>
          <p:nvPr/>
        </p:nvSpPr>
        <p:spPr>
          <a:xfrm>
            <a:off x="5231130" y="6328767"/>
            <a:ext cx="2693551" cy="336590"/>
          </a:xfrm>
          <a:prstGeom prst="rect">
            <a:avLst/>
          </a:prstGeom>
          <a:noFill/>
          <a:ln/>
        </p:spPr>
        <p:txBody>
          <a:bodyPr wrap="none" lIns="0" tIns="0" rIns="0" bIns="0" rtlCol="0" anchor="t"/>
          <a:lstStyle/>
          <a:p>
            <a:pPr marL="0" indent="0" algn="l">
              <a:lnSpc>
                <a:spcPts val="2650"/>
              </a:lnSpc>
              <a:buNone/>
            </a:pPr>
            <a:r>
              <a:rPr lang="en-US" sz="2100" dirty="0">
                <a:solidFill>
                  <a:srgbClr val="E5E0DF"/>
                </a:solidFill>
                <a:latin typeface="Saira Medium" pitchFamily="34" charset="0"/>
                <a:ea typeface="Saira Medium" pitchFamily="34" charset="-122"/>
                <a:cs typeface="Saira Medium" pitchFamily="34" charset="-120"/>
              </a:rPr>
              <a:t>WinRM</a:t>
            </a:r>
            <a:endParaRPr lang="en-US" sz="2100" dirty="0"/>
          </a:p>
        </p:txBody>
      </p:sp>
      <p:sp>
        <p:nvSpPr>
          <p:cNvPr id="18" name="Text 11"/>
          <p:cNvSpPr/>
          <p:nvPr/>
        </p:nvSpPr>
        <p:spPr>
          <a:xfrm>
            <a:off x="5231130" y="6794540"/>
            <a:ext cx="4168021" cy="689610"/>
          </a:xfrm>
          <a:prstGeom prst="rect">
            <a:avLst/>
          </a:prstGeom>
          <a:noFill/>
          <a:ln/>
        </p:spPr>
        <p:txBody>
          <a:bodyPr wrap="square" lIns="0" tIns="0" rIns="0" bIns="0" rtlCol="0" anchor="t"/>
          <a:lstStyle/>
          <a:p>
            <a:pPr marL="0" indent="0" algn="l">
              <a:lnSpc>
                <a:spcPts val="2700"/>
              </a:lnSpc>
              <a:buNone/>
            </a:pPr>
            <a:r>
              <a:rPr lang="en-US" sz="1650" dirty="0">
                <a:solidFill>
                  <a:srgbClr val="E5E0DF"/>
                </a:solidFill>
                <a:latin typeface="Roboto" pitchFamily="34" charset="0"/>
                <a:ea typeface="Roboto" pitchFamily="34" charset="-122"/>
                <a:cs typeface="Roboto" pitchFamily="34" charset="-120"/>
              </a:rPr>
              <a:t>Windows Remote Management services available for remote administration</a:t>
            </a:r>
            <a:endParaRPr lang="en-US" sz="16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57600" cy="8229600"/>
          </a:xfrm>
          <a:prstGeom prst="rect">
            <a:avLst/>
          </a:prstGeom>
        </p:spPr>
      </p:pic>
      <p:sp>
        <p:nvSpPr>
          <p:cNvPr id="3" name="Text 0"/>
          <p:cNvSpPr/>
          <p:nvPr/>
        </p:nvSpPr>
        <p:spPr>
          <a:xfrm>
            <a:off x="4451390" y="808911"/>
            <a:ext cx="8924211" cy="566976"/>
          </a:xfrm>
          <a:prstGeom prst="rect">
            <a:avLst/>
          </a:prstGeom>
          <a:noFill/>
          <a:ln/>
        </p:spPr>
        <p:txBody>
          <a:bodyPr wrap="none" lIns="0" tIns="0" rIns="0" bIns="0" rtlCol="0" anchor="t"/>
          <a:lstStyle/>
          <a:p>
            <a:pPr marL="0" indent="0" algn="l">
              <a:lnSpc>
                <a:spcPts val="4450"/>
              </a:lnSpc>
              <a:buNone/>
            </a:pPr>
            <a:r>
              <a:rPr lang="en-US" sz="3550" dirty="0">
                <a:solidFill>
                  <a:srgbClr val="FFFFFF"/>
                </a:solidFill>
                <a:latin typeface="Saira Medium" pitchFamily="34" charset="0"/>
                <a:ea typeface="Saira Medium" pitchFamily="34" charset="-122"/>
                <a:cs typeface="Saira Medium" pitchFamily="34" charset="-120"/>
              </a:rPr>
              <a:t>Identified Vulnerabilities &amp; Severity Levels</a:t>
            </a:r>
            <a:endParaRPr lang="en-US" sz="3550" dirty="0"/>
          </a:p>
        </p:txBody>
      </p:sp>
      <p:sp>
        <p:nvSpPr>
          <p:cNvPr id="4" name="Text 1"/>
          <p:cNvSpPr/>
          <p:nvPr/>
        </p:nvSpPr>
        <p:spPr>
          <a:xfrm>
            <a:off x="4451390" y="1648063"/>
            <a:ext cx="9385221" cy="870823"/>
          </a:xfrm>
          <a:prstGeom prst="rect">
            <a:avLst/>
          </a:prstGeom>
          <a:noFill/>
          <a:ln/>
        </p:spPr>
        <p:txBody>
          <a:bodyPr wrap="square" lIns="0" tIns="0" rIns="0" bIns="0" rtlCol="0" anchor="t"/>
          <a:lstStyle/>
          <a:p>
            <a:pPr marL="0" indent="0" algn="l">
              <a:lnSpc>
                <a:spcPts val="2250"/>
              </a:lnSpc>
              <a:buNone/>
            </a:pPr>
            <a:r>
              <a:rPr lang="en-US" sz="1400" dirty="0">
                <a:solidFill>
                  <a:srgbClr val="E5E0DF"/>
                </a:solidFill>
                <a:latin typeface="Roboto" pitchFamily="34" charset="0"/>
                <a:ea typeface="Roboto" pitchFamily="34" charset="-122"/>
                <a:cs typeface="Roboto" pitchFamily="34" charset="-120"/>
              </a:rPr>
              <a:t>The vulnerabilities identified during the assessment were categorised based on their impact and exploitability within an Active Directory environment. These issues ranged from information disclosure risks to authentication weaknesses that could enable more advanced attack chains.</a:t>
            </a:r>
            <a:endParaRPr lang="en-US" sz="1400" dirty="0"/>
          </a:p>
        </p:txBody>
      </p:sp>
      <p:sp>
        <p:nvSpPr>
          <p:cNvPr id="5" name="Shape 2"/>
          <p:cNvSpPr/>
          <p:nvPr/>
        </p:nvSpPr>
        <p:spPr>
          <a:xfrm>
            <a:off x="4451390" y="2722959"/>
            <a:ext cx="9385221" cy="1444943"/>
          </a:xfrm>
          <a:prstGeom prst="roundRect">
            <a:avLst>
              <a:gd name="adj" fmla="val 11303"/>
            </a:avLst>
          </a:prstGeom>
          <a:solidFill>
            <a:srgbClr val="030303">
              <a:alpha val="75000"/>
            </a:srgbClr>
          </a:solidFill>
          <a:ln w="22860">
            <a:solidFill>
              <a:srgbClr val="DC2626"/>
            </a:solidFill>
            <a:prstDash val="solid"/>
          </a:ln>
        </p:spPr>
        <p:txBody>
          <a:bodyPr/>
          <a:lstStyle/>
          <a:p>
            <a:endParaRPr lang="en-GB"/>
          </a:p>
        </p:txBody>
      </p:sp>
      <p:sp>
        <p:nvSpPr>
          <p:cNvPr id="6" name="Shape 3"/>
          <p:cNvSpPr/>
          <p:nvPr/>
        </p:nvSpPr>
        <p:spPr>
          <a:xfrm>
            <a:off x="4474250" y="2745819"/>
            <a:ext cx="725805" cy="1399222"/>
          </a:xfrm>
          <a:prstGeom prst="roundRect">
            <a:avLst>
              <a:gd name="adj" fmla="val 18722"/>
            </a:avLst>
          </a:prstGeom>
          <a:solidFill>
            <a:srgbClr val="030303"/>
          </a:solidFill>
          <a:ln/>
        </p:spPr>
        <p:txBody>
          <a:bodyPr/>
          <a:lstStyle/>
          <a:p>
            <a:endParaRPr lang="en-GB"/>
          </a:p>
        </p:txBody>
      </p:sp>
      <p:pic>
        <p:nvPicPr>
          <p:cNvPr id="7"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693444" y="3309223"/>
            <a:ext cx="272177" cy="272177"/>
          </a:xfrm>
          <a:prstGeom prst="rect">
            <a:avLst/>
          </a:prstGeom>
        </p:spPr>
      </p:pic>
      <p:sp>
        <p:nvSpPr>
          <p:cNvPr id="8" name="Text 4"/>
          <p:cNvSpPr/>
          <p:nvPr/>
        </p:nvSpPr>
        <p:spPr>
          <a:xfrm>
            <a:off x="5381506" y="2927271"/>
            <a:ext cx="2268260" cy="283488"/>
          </a:xfrm>
          <a:prstGeom prst="rect">
            <a:avLst/>
          </a:prstGeom>
          <a:noFill/>
          <a:ln/>
        </p:spPr>
        <p:txBody>
          <a:bodyPr wrap="none" lIns="0" tIns="0" rIns="0" bIns="0" rtlCol="0" anchor="t"/>
          <a:lstStyle/>
          <a:p>
            <a:pPr marL="0" indent="0" algn="l">
              <a:lnSpc>
                <a:spcPts val="2200"/>
              </a:lnSpc>
              <a:buNone/>
            </a:pPr>
            <a:r>
              <a:rPr lang="en-US" sz="1750" dirty="0">
                <a:solidFill>
                  <a:srgbClr val="E5E0DF"/>
                </a:solidFill>
                <a:latin typeface="Saira Medium" pitchFamily="34" charset="0"/>
                <a:ea typeface="Saira Medium" pitchFamily="34" charset="-122"/>
                <a:cs typeface="Saira Medium" pitchFamily="34" charset="-120"/>
              </a:rPr>
              <a:t>High Severity</a:t>
            </a:r>
            <a:endParaRPr lang="en-US" sz="1750" dirty="0"/>
          </a:p>
        </p:txBody>
      </p:sp>
      <p:sp>
        <p:nvSpPr>
          <p:cNvPr id="9" name="Text 5"/>
          <p:cNvSpPr/>
          <p:nvPr/>
        </p:nvSpPr>
        <p:spPr>
          <a:xfrm>
            <a:off x="5381506" y="3319582"/>
            <a:ext cx="8250793" cy="290274"/>
          </a:xfrm>
          <a:prstGeom prst="rect">
            <a:avLst/>
          </a:prstGeom>
          <a:noFill/>
          <a:ln/>
        </p:spPr>
        <p:txBody>
          <a:bodyPr wrap="none" lIns="0" tIns="0" rIns="0" bIns="0" rtlCol="0" anchor="t"/>
          <a:lstStyle/>
          <a:p>
            <a:pPr marL="342900" indent="-342900" algn="l">
              <a:lnSpc>
                <a:spcPts val="2250"/>
              </a:lnSpc>
              <a:buSzPct val="100000"/>
              <a:buChar char="•"/>
            </a:pPr>
            <a:r>
              <a:rPr lang="en-US" sz="1400" dirty="0">
                <a:solidFill>
                  <a:srgbClr val="E5E0DF"/>
                </a:solidFill>
                <a:latin typeface="Roboto" pitchFamily="34" charset="0"/>
                <a:ea typeface="Roboto" pitchFamily="34" charset="-122"/>
                <a:cs typeface="Roboto" pitchFamily="34" charset="-120"/>
              </a:rPr>
              <a:t>Kerberos user enumeration</a:t>
            </a:r>
            <a:endParaRPr lang="en-US" sz="1400" dirty="0"/>
          </a:p>
        </p:txBody>
      </p:sp>
      <p:sp>
        <p:nvSpPr>
          <p:cNvPr id="10" name="Text 6"/>
          <p:cNvSpPr/>
          <p:nvPr/>
        </p:nvSpPr>
        <p:spPr>
          <a:xfrm>
            <a:off x="5381506" y="3673316"/>
            <a:ext cx="8250793" cy="290274"/>
          </a:xfrm>
          <a:prstGeom prst="rect">
            <a:avLst/>
          </a:prstGeom>
          <a:noFill/>
          <a:ln/>
        </p:spPr>
        <p:txBody>
          <a:bodyPr wrap="none" lIns="0" tIns="0" rIns="0" bIns="0" rtlCol="0" anchor="t"/>
          <a:lstStyle/>
          <a:p>
            <a:pPr marL="342900" indent="-342900" algn="l">
              <a:lnSpc>
                <a:spcPts val="2250"/>
              </a:lnSpc>
              <a:buSzPct val="100000"/>
              <a:buChar char="•"/>
            </a:pPr>
            <a:r>
              <a:rPr lang="en-US" sz="1400" dirty="0">
                <a:solidFill>
                  <a:srgbClr val="E5E0DF"/>
                </a:solidFill>
                <a:latin typeface="Roboto" pitchFamily="34" charset="0"/>
                <a:ea typeface="Roboto" pitchFamily="34" charset="-122"/>
                <a:cs typeface="Roboto" pitchFamily="34" charset="-120"/>
              </a:rPr>
              <a:t>SMB guest access enabled</a:t>
            </a:r>
            <a:endParaRPr lang="en-US" sz="1400" dirty="0"/>
          </a:p>
        </p:txBody>
      </p:sp>
      <p:sp>
        <p:nvSpPr>
          <p:cNvPr id="11" name="Shape 7"/>
          <p:cNvSpPr/>
          <p:nvPr/>
        </p:nvSpPr>
        <p:spPr>
          <a:xfrm>
            <a:off x="4451390" y="4349353"/>
            <a:ext cx="9385221" cy="1444943"/>
          </a:xfrm>
          <a:prstGeom prst="roundRect">
            <a:avLst>
              <a:gd name="adj" fmla="val 11303"/>
            </a:avLst>
          </a:prstGeom>
          <a:solidFill>
            <a:srgbClr val="030303">
              <a:alpha val="75000"/>
            </a:srgbClr>
          </a:solidFill>
          <a:ln w="22860">
            <a:solidFill>
              <a:srgbClr val="FC8337"/>
            </a:solidFill>
            <a:prstDash val="solid"/>
          </a:ln>
        </p:spPr>
        <p:txBody>
          <a:bodyPr/>
          <a:lstStyle/>
          <a:p>
            <a:endParaRPr lang="en-GB"/>
          </a:p>
        </p:txBody>
      </p:sp>
      <p:sp>
        <p:nvSpPr>
          <p:cNvPr id="12" name="Shape 8"/>
          <p:cNvSpPr/>
          <p:nvPr/>
        </p:nvSpPr>
        <p:spPr>
          <a:xfrm>
            <a:off x="4474250" y="4372213"/>
            <a:ext cx="725805" cy="1399222"/>
          </a:xfrm>
          <a:prstGeom prst="roundRect">
            <a:avLst>
              <a:gd name="adj" fmla="val 18722"/>
            </a:avLst>
          </a:prstGeom>
          <a:solidFill>
            <a:srgbClr val="030303"/>
          </a:solidFill>
          <a:ln/>
        </p:spPr>
        <p:txBody>
          <a:bodyPr/>
          <a:lstStyle/>
          <a:p>
            <a:endParaRPr lang="en-GB"/>
          </a:p>
        </p:txBody>
      </p:sp>
      <p:pic>
        <p:nvPicPr>
          <p:cNvPr id="13" name="Image 2"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693444" y="4935617"/>
            <a:ext cx="272177" cy="272177"/>
          </a:xfrm>
          <a:prstGeom prst="rect">
            <a:avLst/>
          </a:prstGeom>
        </p:spPr>
      </p:pic>
      <p:sp>
        <p:nvSpPr>
          <p:cNvPr id="14" name="Text 9"/>
          <p:cNvSpPr/>
          <p:nvPr/>
        </p:nvSpPr>
        <p:spPr>
          <a:xfrm>
            <a:off x="5381506" y="4553664"/>
            <a:ext cx="2268260" cy="283488"/>
          </a:xfrm>
          <a:prstGeom prst="rect">
            <a:avLst/>
          </a:prstGeom>
          <a:noFill/>
          <a:ln/>
        </p:spPr>
        <p:txBody>
          <a:bodyPr wrap="none" lIns="0" tIns="0" rIns="0" bIns="0" rtlCol="0" anchor="t"/>
          <a:lstStyle/>
          <a:p>
            <a:pPr marL="0" indent="0" algn="l">
              <a:lnSpc>
                <a:spcPts val="2200"/>
              </a:lnSpc>
              <a:buNone/>
            </a:pPr>
            <a:r>
              <a:rPr lang="en-US" sz="1750" dirty="0">
                <a:solidFill>
                  <a:srgbClr val="E5E0DF"/>
                </a:solidFill>
                <a:latin typeface="Saira Medium" pitchFamily="34" charset="0"/>
                <a:ea typeface="Saira Medium" pitchFamily="34" charset="-122"/>
                <a:cs typeface="Saira Medium" pitchFamily="34" charset="-120"/>
              </a:rPr>
              <a:t>Medium Severity</a:t>
            </a:r>
            <a:endParaRPr lang="en-US" sz="1750" dirty="0"/>
          </a:p>
        </p:txBody>
      </p:sp>
      <p:sp>
        <p:nvSpPr>
          <p:cNvPr id="15" name="Text 10"/>
          <p:cNvSpPr/>
          <p:nvPr/>
        </p:nvSpPr>
        <p:spPr>
          <a:xfrm>
            <a:off x="5381506" y="4945975"/>
            <a:ext cx="8250793" cy="290274"/>
          </a:xfrm>
          <a:prstGeom prst="rect">
            <a:avLst/>
          </a:prstGeom>
          <a:noFill/>
          <a:ln/>
        </p:spPr>
        <p:txBody>
          <a:bodyPr wrap="none" lIns="0" tIns="0" rIns="0" bIns="0" rtlCol="0" anchor="t"/>
          <a:lstStyle/>
          <a:p>
            <a:pPr marL="342900" indent="-342900" algn="l">
              <a:lnSpc>
                <a:spcPts val="2250"/>
              </a:lnSpc>
              <a:buSzPct val="100000"/>
              <a:buChar char="•"/>
            </a:pPr>
            <a:r>
              <a:rPr lang="en-US" sz="1400" dirty="0">
                <a:solidFill>
                  <a:srgbClr val="E5E0DF"/>
                </a:solidFill>
                <a:latin typeface="Roboto" pitchFamily="34" charset="0"/>
                <a:ea typeface="Roboto" pitchFamily="34" charset="-122"/>
                <a:cs typeface="Roboto" pitchFamily="34" charset="-120"/>
              </a:rPr>
              <a:t>Anonymous FTP access</a:t>
            </a:r>
            <a:endParaRPr lang="en-US" sz="1400" dirty="0"/>
          </a:p>
        </p:txBody>
      </p:sp>
      <p:sp>
        <p:nvSpPr>
          <p:cNvPr id="16" name="Text 11"/>
          <p:cNvSpPr/>
          <p:nvPr/>
        </p:nvSpPr>
        <p:spPr>
          <a:xfrm>
            <a:off x="5381506" y="5299710"/>
            <a:ext cx="8250793" cy="290274"/>
          </a:xfrm>
          <a:prstGeom prst="rect">
            <a:avLst/>
          </a:prstGeom>
          <a:noFill/>
          <a:ln/>
        </p:spPr>
        <p:txBody>
          <a:bodyPr wrap="none" lIns="0" tIns="0" rIns="0" bIns="0" rtlCol="0" anchor="t"/>
          <a:lstStyle/>
          <a:p>
            <a:pPr marL="342900" indent="-342900" algn="l">
              <a:lnSpc>
                <a:spcPts val="2250"/>
              </a:lnSpc>
              <a:buSzPct val="100000"/>
              <a:buChar char="•"/>
            </a:pPr>
            <a:r>
              <a:rPr lang="en-US" sz="1400" dirty="0">
                <a:solidFill>
                  <a:srgbClr val="E5E0DF"/>
                </a:solidFill>
                <a:latin typeface="Roboto" pitchFamily="34" charset="0"/>
                <a:ea typeface="Roboto" pitchFamily="34" charset="-122"/>
                <a:cs typeface="Roboto" pitchFamily="34" charset="-120"/>
              </a:rPr>
              <a:t>WinRM exposed to credential-based attacks</a:t>
            </a:r>
            <a:endParaRPr lang="en-US" sz="1400" dirty="0"/>
          </a:p>
        </p:txBody>
      </p:sp>
      <p:sp>
        <p:nvSpPr>
          <p:cNvPr id="17" name="Shape 12"/>
          <p:cNvSpPr/>
          <p:nvPr/>
        </p:nvSpPr>
        <p:spPr>
          <a:xfrm>
            <a:off x="4451390" y="5975747"/>
            <a:ext cx="9385221" cy="1444943"/>
          </a:xfrm>
          <a:prstGeom prst="roundRect">
            <a:avLst>
              <a:gd name="adj" fmla="val 11303"/>
            </a:avLst>
          </a:prstGeom>
          <a:solidFill>
            <a:srgbClr val="030303">
              <a:alpha val="75000"/>
            </a:srgbClr>
          </a:solidFill>
          <a:ln w="22860">
            <a:solidFill>
              <a:srgbClr val="F59E0B"/>
            </a:solidFill>
            <a:prstDash val="solid"/>
          </a:ln>
        </p:spPr>
        <p:txBody>
          <a:bodyPr/>
          <a:lstStyle/>
          <a:p>
            <a:endParaRPr lang="en-GB"/>
          </a:p>
        </p:txBody>
      </p:sp>
      <p:sp>
        <p:nvSpPr>
          <p:cNvPr id="18" name="Shape 13"/>
          <p:cNvSpPr/>
          <p:nvPr/>
        </p:nvSpPr>
        <p:spPr>
          <a:xfrm>
            <a:off x="4474250" y="5998607"/>
            <a:ext cx="725805" cy="1399222"/>
          </a:xfrm>
          <a:prstGeom prst="roundRect">
            <a:avLst>
              <a:gd name="adj" fmla="val 18722"/>
            </a:avLst>
          </a:prstGeom>
          <a:solidFill>
            <a:srgbClr val="030303"/>
          </a:solidFill>
          <a:ln/>
        </p:spPr>
        <p:txBody>
          <a:bodyPr/>
          <a:lstStyle/>
          <a:p>
            <a:endParaRPr lang="en-GB"/>
          </a:p>
        </p:txBody>
      </p:sp>
      <p:pic>
        <p:nvPicPr>
          <p:cNvPr id="19" name="Image 3" descr="preencoded.png"/>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693444" y="6562011"/>
            <a:ext cx="272177" cy="272177"/>
          </a:xfrm>
          <a:prstGeom prst="rect">
            <a:avLst/>
          </a:prstGeom>
        </p:spPr>
      </p:pic>
      <p:sp>
        <p:nvSpPr>
          <p:cNvPr id="20" name="Text 14"/>
          <p:cNvSpPr/>
          <p:nvPr/>
        </p:nvSpPr>
        <p:spPr>
          <a:xfrm>
            <a:off x="5381506" y="6180058"/>
            <a:ext cx="2268260" cy="283488"/>
          </a:xfrm>
          <a:prstGeom prst="rect">
            <a:avLst/>
          </a:prstGeom>
          <a:noFill/>
          <a:ln/>
        </p:spPr>
        <p:txBody>
          <a:bodyPr wrap="none" lIns="0" tIns="0" rIns="0" bIns="0" rtlCol="0" anchor="t"/>
          <a:lstStyle/>
          <a:p>
            <a:pPr marL="0" indent="0" algn="l">
              <a:lnSpc>
                <a:spcPts val="2200"/>
              </a:lnSpc>
              <a:buNone/>
            </a:pPr>
            <a:r>
              <a:rPr lang="en-US" sz="1750" dirty="0">
                <a:solidFill>
                  <a:srgbClr val="E5E0DF"/>
                </a:solidFill>
                <a:latin typeface="Saira Medium" pitchFamily="34" charset="0"/>
                <a:ea typeface="Saira Medium" pitchFamily="34" charset="-122"/>
                <a:cs typeface="Saira Medium" pitchFamily="34" charset="-120"/>
              </a:rPr>
              <a:t>Low Severity</a:t>
            </a:r>
            <a:endParaRPr lang="en-US" sz="1750" dirty="0"/>
          </a:p>
        </p:txBody>
      </p:sp>
      <p:sp>
        <p:nvSpPr>
          <p:cNvPr id="21" name="Text 15"/>
          <p:cNvSpPr/>
          <p:nvPr/>
        </p:nvSpPr>
        <p:spPr>
          <a:xfrm>
            <a:off x="5381506" y="6572369"/>
            <a:ext cx="8250793" cy="290274"/>
          </a:xfrm>
          <a:prstGeom prst="rect">
            <a:avLst/>
          </a:prstGeom>
          <a:noFill/>
          <a:ln/>
        </p:spPr>
        <p:txBody>
          <a:bodyPr wrap="none" lIns="0" tIns="0" rIns="0" bIns="0" rtlCol="0" anchor="t"/>
          <a:lstStyle/>
          <a:p>
            <a:pPr marL="342900" indent="-342900" algn="l">
              <a:lnSpc>
                <a:spcPts val="2250"/>
              </a:lnSpc>
              <a:buSzPct val="100000"/>
              <a:buChar char="•"/>
            </a:pPr>
            <a:r>
              <a:rPr lang="en-US" sz="1400" dirty="0">
                <a:solidFill>
                  <a:srgbClr val="E5E0DF"/>
                </a:solidFill>
                <a:latin typeface="Roboto" pitchFamily="34" charset="0"/>
                <a:ea typeface="Roboto" pitchFamily="34" charset="-122"/>
                <a:cs typeface="Roboto" pitchFamily="34" charset="-120"/>
              </a:rPr>
              <a:t>HTTP TRACE method enabled</a:t>
            </a:r>
            <a:endParaRPr lang="en-US" sz="1400" dirty="0"/>
          </a:p>
        </p:txBody>
      </p:sp>
      <p:sp>
        <p:nvSpPr>
          <p:cNvPr id="22" name="Text 16"/>
          <p:cNvSpPr/>
          <p:nvPr/>
        </p:nvSpPr>
        <p:spPr>
          <a:xfrm>
            <a:off x="5381506" y="6926104"/>
            <a:ext cx="8250793" cy="290274"/>
          </a:xfrm>
          <a:prstGeom prst="rect">
            <a:avLst/>
          </a:prstGeom>
          <a:noFill/>
          <a:ln/>
        </p:spPr>
        <p:txBody>
          <a:bodyPr wrap="none" lIns="0" tIns="0" rIns="0" bIns="0" rtlCol="0" anchor="t"/>
          <a:lstStyle/>
          <a:p>
            <a:pPr marL="342900" indent="-342900" algn="l">
              <a:lnSpc>
                <a:spcPts val="2250"/>
              </a:lnSpc>
              <a:buSzPct val="100000"/>
              <a:buChar char="•"/>
            </a:pPr>
            <a:r>
              <a:rPr lang="en-US" sz="1400" dirty="0">
                <a:solidFill>
                  <a:srgbClr val="E5E0DF"/>
                </a:solidFill>
                <a:latin typeface="Roboto" pitchFamily="34" charset="0"/>
                <a:ea typeface="Roboto" pitchFamily="34" charset="-122"/>
                <a:cs typeface="Roboto" pitchFamily="34" charset="-120"/>
              </a:rPr>
              <a:t>Unnecessary or outdated services exposed</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rcRect l="20440"/>
          <a:stretch>
            <a:fillRect/>
          </a:stretch>
        </p:blipFill>
        <p:spPr>
          <a:xfrm>
            <a:off x="10265450" y="0"/>
            <a:ext cx="4364949" cy="8229600"/>
          </a:xfrm>
          <a:prstGeom prst="rect">
            <a:avLst/>
          </a:prstGeom>
        </p:spPr>
      </p:pic>
      <p:sp>
        <p:nvSpPr>
          <p:cNvPr id="3" name="Text 0"/>
          <p:cNvSpPr/>
          <p:nvPr/>
        </p:nvSpPr>
        <p:spPr>
          <a:xfrm>
            <a:off x="792361" y="624602"/>
            <a:ext cx="7559278" cy="1061085"/>
          </a:xfrm>
          <a:prstGeom prst="rect">
            <a:avLst/>
          </a:prstGeom>
          <a:noFill/>
          <a:ln/>
        </p:spPr>
        <p:txBody>
          <a:bodyPr wrap="square" lIns="0" tIns="0" rIns="0" bIns="0" rtlCol="0" anchor="t"/>
          <a:lstStyle/>
          <a:p>
            <a:pPr marL="0" indent="0" algn="l">
              <a:lnSpc>
                <a:spcPts val="4150"/>
              </a:lnSpc>
              <a:buNone/>
            </a:pPr>
            <a:r>
              <a:rPr lang="en-US" sz="3300" dirty="0">
                <a:solidFill>
                  <a:srgbClr val="FFFFFF"/>
                </a:solidFill>
                <a:latin typeface="Saira Medium" pitchFamily="34" charset="0"/>
                <a:ea typeface="Saira Medium" pitchFamily="34" charset="-122"/>
                <a:cs typeface="Saira Medium" pitchFamily="34" charset="-120"/>
              </a:rPr>
              <a:t>Exploitation &amp; Post-Exploitation Overview</a:t>
            </a:r>
            <a:endParaRPr lang="en-US" sz="3300" dirty="0"/>
          </a:p>
        </p:txBody>
      </p:sp>
      <p:sp>
        <p:nvSpPr>
          <p:cNvPr id="4" name="Text 1"/>
          <p:cNvSpPr/>
          <p:nvPr/>
        </p:nvSpPr>
        <p:spPr>
          <a:xfrm>
            <a:off x="1344096" y="2110145"/>
            <a:ext cx="2740581" cy="318254"/>
          </a:xfrm>
          <a:prstGeom prst="rect">
            <a:avLst/>
          </a:prstGeom>
          <a:noFill/>
          <a:ln/>
        </p:spPr>
        <p:txBody>
          <a:bodyPr wrap="none" lIns="0" tIns="0" rIns="0" bIns="0" rtlCol="0" anchor="t"/>
          <a:lstStyle/>
          <a:p>
            <a:pPr marL="0" indent="0" algn="l">
              <a:lnSpc>
                <a:spcPts val="2500"/>
              </a:lnSpc>
              <a:buNone/>
            </a:pPr>
            <a:r>
              <a:rPr lang="en-US" sz="2000" dirty="0">
                <a:solidFill>
                  <a:srgbClr val="FFFFFF"/>
                </a:solidFill>
                <a:latin typeface="Saira Medium" pitchFamily="34" charset="0"/>
                <a:ea typeface="Saira Medium" pitchFamily="34" charset="-122"/>
                <a:cs typeface="Saira Medium" pitchFamily="34" charset="-120"/>
              </a:rPr>
              <a:t>Successful Exploitation</a:t>
            </a:r>
            <a:endParaRPr lang="en-US" sz="2000" dirty="0"/>
          </a:p>
        </p:txBody>
      </p:sp>
      <p:sp>
        <p:nvSpPr>
          <p:cNvPr id="5" name="Shape 2"/>
          <p:cNvSpPr/>
          <p:nvPr/>
        </p:nvSpPr>
        <p:spPr>
          <a:xfrm>
            <a:off x="1344096" y="2619375"/>
            <a:ext cx="381953" cy="381952"/>
          </a:xfrm>
          <a:prstGeom prst="roundRect">
            <a:avLst>
              <a:gd name="adj" fmla="val 40012"/>
            </a:avLst>
          </a:prstGeom>
          <a:solidFill>
            <a:srgbClr val="030303"/>
          </a:solidFill>
          <a:ln w="15240">
            <a:solidFill>
              <a:srgbClr val="FC8337"/>
            </a:solidFill>
            <a:prstDash val="solid"/>
          </a:ln>
        </p:spPr>
        <p:txBody>
          <a:bodyPr/>
          <a:lstStyle/>
          <a:p>
            <a:endParaRPr lang="en-GB"/>
          </a:p>
        </p:txBody>
      </p:sp>
      <p:sp>
        <p:nvSpPr>
          <p:cNvPr id="6" name="Text 3"/>
          <p:cNvSpPr/>
          <p:nvPr/>
        </p:nvSpPr>
        <p:spPr>
          <a:xfrm>
            <a:off x="1895832" y="2677716"/>
            <a:ext cx="2122527" cy="265271"/>
          </a:xfrm>
          <a:prstGeom prst="rect">
            <a:avLst/>
          </a:prstGeom>
          <a:noFill/>
          <a:ln/>
        </p:spPr>
        <p:txBody>
          <a:bodyPr wrap="none" lIns="0" tIns="0" rIns="0" bIns="0" rtlCol="0" anchor="t"/>
          <a:lstStyle/>
          <a:p>
            <a:pPr marL="0" indent="0" algn="l">
              <a:lnSpc>
                <a:spcPts val="2050"/>
              </a:lnSpc>
              <a:buNone/>
            </a:pPr>
            <a:r>
              <a:rPr lang="en-US" sz="1650" dirty="0">
                <a:solidFill>
                  <a:srgbClr val="E5E0DF"/>
                </a:solidFill>
                <a:latin typeface="Saira Medium" pitchFamily="34" charset="0"/>
                <a:ea typeface="Saira Medium" pitchFamily="34" charset="-122"/>
                <a:cs typeface="Saira Medium" pitchFamily="34" charset="-120"/>
              </a:rPr>
              <a:t>Anonymous FTP</a:t>
            </a:r>
            <a:endParaRPr lang="en-US" sz="1650" dirty="0"/>
          </a:p>
        </p:txBody>
      </p:sp>
      <p:sp>
        <p:nvSpPr>
          <p:cNvPr id="7" name="Text 4"/>
          <p:cNvSpPr/>
          <p:nvPr/>
        </p:nvSpPr>
        <p:spPr>
          <a:xfrm>
            <a:off x="1895832" y="3112770"/>
            <a:ext cx="3020854" cy="543163"/>
          </a:xfrm>
          <a:prstGeom prst="rect">
            <a:avLst/>
          </a:prstGeom>
          <a:noFill/>
          <a:ln/>
        </p:spPr>
        <p:txBody>
          <a:bodyPr wrap="square" lIns="0" tIns="0" rIns="0" bIns="0" rtlCol="0" anchor="t"/>
          <a:lstStyle/>
          <a:p>
            <a:pPr marL="0" indent="0" algn="l">
              <a:lnSpc>
                <a:spcPts val="2100"/>
              </a:lnSpc>
              <a:buNone/>
            </a:pPr>
            <a:r>
              <a:rPr lang="en-US" sz="1300" dirty="0">
                <a:solidFill>
                  <a:srgbClr val="E5E0DF"/>
                </a:solidFill>
                <a:latin typeface="Roboto" pitchFamily="34" charset="0"/>
                <a:ea typeface="Roboto" pitchFamily="34" charset="-122"/>
                <a:cs typeface="Roboto" pitchFamily="34" charset="-120"/>
              </a:rPr>
              <a:t>Information disclosure through unrestricted file access</a:t>
            </a:r>
            <a:endParaRPr lang="en-US" sz="1300" dirty="0"/>
          </a:p>
        </p:txBody>
      </p:sp>
      <p:sp>
        <p:nvSpPr>
          <p:cNvPr id="8" name="Shape 5"/>
          <p:cNvSpPr/>
          <p:nvPr/>
        </p:nvSpPr>
        <p:spPr>
          <a:xfrm>
            <a:off x="1344096" y="3995499"/>
            <a:ext cx="381953" cy="381952"/>
          </a:xfrm>
          <a:prstGeom prst="roundRect">
            <a:avLst>
              <a:gd name="adj" fmla="val 40012"/>
            </a:avLst>
          </a:prstGeom>
          <a:solidFill>
            <a:srgbClr val="030303"/>
          </a:solidFill>
          <a:ln w="15240">
            <a:solidFill>
              <a:srgbClr val="FC8337"/>
            </a:solidFill>
            <a:prstDash val="solid"/>
          </a:ln>
        </p:spPr>
        <p:txBody>
          <a:bodyPr/>
          <a:lstStyle/>
          <a:p>
            <a:endParaRPr lang="en-GB"/>
          </a:p>
        </p:txBody>
      </p:sp>
      <p:sp>
        <p:nvSpPr>
          <p:cNvPr id="9" name="Text 6"/>
          <p:cNvSpPr/>
          <p:nvPr/>
        </p:nvSpPr>
        <p:spPr>
          <a:xfrm>
            <a:off x="1895832" y="4053840"/>
            <a:ext cx="2122527" cy="265271"/>
          </a:xfrm>
          <a:prstGeom prst="rect">
            <a:avLst/>
          </a:prstGeom>
          <a:noFill/>
          <a:ln/>
        </p:spPr>
        <p:txBody>
          <a:bodyPr wrap="none" lIns="0" tIns="0" rIns="0" bIns="0" rtlCol="0" anchor="t"/>
          <a:lstStyle/>
          <a:p>
            <a:pPr marL="0" indent="0" algn="l">
              <a:lnSpc>
                <a:spcPts val="2050"/>
              </a:lnSpc>
              <a:buNone/>
            </a:pPr>
            <a:r>
              <a:rPr lang="en-US" sz="1650" dirty="0">
                <a:solidFill>
                  <a:srgbClr val="E5E0DF"/>
                </a:solidFill>
                <a:latin typeface="Saira Medium" pitchFamily="34" charset="0"/>
                <a:ea typeface="Saira Medium" pitchFamily="34" charset="-122"/>
                <a:cs typeface="Saira Medium" pitchFamily="34" charset="-120"/>
              </a:rPr>
              <a:t>SMB Guest Access</a:t>
            </a:r>
            <a:endParaRPr lang="en-US" sz="1650" dirty="0"/>
          </a:p>
        </p:txBody>
      </p:sp>
      <p:sp>
        <p:nvSpPr>
          <p:cNvPr id="10" name="Text 7"/>
          <p:cNvSpPr/>
          <p:nvPr/>
        </p:nvSpPr>
        <p:spPr>
          <a:xfrm>
            <a:off x="1895832" y="4488894"/>
            <a:ext cx="3020854" cy="543163"/>
          </a:xfrm>
          <a:prstGeom prst="rect">
            <a:avLst/>
          </a:prstGeom>
          <a:noFill/>
          <a:ln/>
        </p:spPr>
        <p:txBody>
          <a:bodyPr wrap="square" lIns="0" tIns="0" rIns="0" bIns="0" rtlCol="0" anchor="t"/>
          <a:lstStyle/>
          <a:p>
            <a:pPr marL="0" indent="0" algn="l">
              <a:lnSpc>
                <a:spcPts val="2100"/>
              </a:lnSpc>
              <a:buNone/>
            </a:pPr>
            <a:r>
              <a:rPr lang="en-US" sz="1300" dirty="0">
                <a:solidFill>
                  <a:srgbClr val="E5E0DF"/>
                </a:solidFill>
                <a:latin typeface="Roboto" pitchFamily="34" charset="0"/>
                <a:ea typeface="Roboto" pitchFamily="34" charset="-122"/>
                <a:cs typeface="Roboto" pitchFamily="34" charset="-120"/>
              </a:rPr>
              <a:t>Unauthorised read access to shared network resources</a:t>
            </a:r>
            <a:endParaRPr lang="en-US" sz="1300" dirty="0"/>
          </a:p>
        </p:txBody>
      </p:sp>
      <p:sp>
        <p:nvSpPr>
          <p:cNvPr id="11" name="Shape 8"/>
          <p:cNvSpPr/>
          <p:nvPr/>
        </p:nvSpPr>
        <p:spPr>
          <a:xfrm>
            <a:off x="1344096" y="5371624"/>
            <a:ext cx="381953" cy="381952"/>
          </a:xfrm>
          <a:prstGeom prst="roundRect">
            <a:avLst>
              <a:gd name="adj" fmla="val 40012"/>
            </a:avLst>
          </a:prstGeom>
          <a:solidFill>
            <a:srgbClr val="030303"/>
          </a:solidFill>
          <a:ln w="15240">
            <a:solidFill>
              <a:srgbClr val="FC8337"/>
            </a:solidFill>
            <a:prstDash val="solid"/>
          </a:ln>
        </p:spPr>
        <p:txBody>
          <a:bodyPr/>
          <a:lstStyle/>
          <a:p>
            <a:endParaRPr lang="en-GB"/>
          </a:p>
        </p:txBody>
      </p:sp>
      <p:sp>
        <p:nvSpPr>
          <p:cNvPr id="12" name="Text 9"/>
          <p:cNvSpPr/>
          <p:nvPr/>
        </p:nvSpPr>
        <p:spPr>
          <a:xfrm>
            <a:off x="1895832" y="5429964"/>
            <a:ext cx="2202775" cy="265271"/>
          </a:xfrm>
          <a:prstGeom prst="rect">
            <a:avLst/>
          </a:prstGeom>
          <a:noFill/>
          <a:ln/>
        </p:spPr>
        <p:txBody>
          <a:bodyPr wrap="none" lIns="0" tIns="0" rIns="0" bIns="0" rtlCol="0" anchor="t"/>
          <a:lstStyle/>
          <a:p>
            <a:pPr marL="0" indent="0" algn="l">
              <a:lnSpc>
                <a:spcPts val="2050"/>
              </a:lnSpc>
              <a:buNone/>
            </a:pPr>
            <a:r>
              <a:rPr lang="en-US" sz="1650" dirty="0">
                <a:solidFill>
                  <a:srgbClr val="E5E0DF"/>
                </a:solidFill>
                <a:latin typeface="Saira Medium" pitchFamily="34" charset="0"/>
                <a:ea typeface="Saira Medium" pitchFamily="34" charset="-122"/>
                <a:cs typeface="Saira Medium" pitchFamily="34" charset="-120"/>
              </a:rPr>
              <a:t>Kerberos Enumeration</a:t>
            </a:r>
            <a:endParaRPr lang="en-US" sz="1650" dirty="0"/>
          </a:p>
        </p:txBody>
      </p:sp>
      <p:sp>
        <p:nvSpPr>
          <p:cNvPr id="13" name="Text 10"/>
          <p:cNvSpPr/>
          <p:nvPr/>
        </p:nvSpPr>
        <p:spPr>
          <a:xfrm>
            <a:off x="1895832" y="5865019"/>
            <a:ext cx="3020854" cy="543163"/>
          </a:xfrm>
          <a:prstGeom prst="rect">
            <a:avLst/>
          </a:prstGeom>
          <a:noFill/>
          <a:ln/>
        </p:spPr>
        <p:txBody>
          <a:bodyPr wrap="square" lIns="0" tIns="0" rIns="0" bIns="0" rtlCol="0" anchor="t"/>
          <a:lstStyle/>
          <a:p>
            <a:pPr marL="0" indent="0" algn="l">
              <a:lnSpc>
                <a:spcPts val="2100"/>
              </a:lnSpc>
              <a:buNone/>
            </a:pPr>
            <a:r>
              <a:rPr lang="en-US" sz="1300" dirty="0">
                <a:solidFill>
                  <a:srgbClr val="E5E0DF"/>
                </a:solidFill>
                <a:latin typeface="Roboto" pitchFamily="34" charset="0"/>
                <a:ea typeface="Roboto" pitchFamily="34" charset="-122"/>
                <a:cs typeface="Roboto" pitchFamily="34" charset="-120"/>
              </a:rPr>
              <a:t>Valid usernames obtained for further attack chains</a:t>
            </a:r>
            <a:endParaRPr lang="en-US" sz="1300" dirty="0"/>
          </a:p>
        </p:txBody>
      </p:sp>
      <p:sp>
        <p:nvSpPr>
          <p:cNvPr id="14" name="Text 11"/>
          <p:cNvSpPr/>
          <p:nvPr/>
        </p:nvSpPr>
        <p:spPr>
          <a:xfrm>
            <a:off x="5338405" y="2110145"/>
            <a:ext cx="2717244" cy="318254"/>
          </a:xfrm>
          <a:prstGeom prst="rect">
            <a:avLst/>
          </a:prstGeom>
          <a:noFill/>
          <a:ln/>
        </p:spPr>
        <p:txBody>
          <a:bodyPr wrap="none" lIns="0" tIns="0" rIns="0" bIns="0" rtlCol="0" anchor="t"/>
          <a:lstStyle/>
          <a:p>
            <a:pPr marL="0" indent="0" algn="l">
              <a:lnSpc>
                <a:spcPts val="2500"/>
              </a:lnSpc>
              <a:buNone/>
            </a:pPr>
            <a:r>
              <a:rPr lang="en-US" sz="2000" dirty="0">
                <a:solidFill>
                  <a:srgbClr val="FFFFFF"/>
                </a:solidFill>
                <a:latin typeface="Saira Medium" pitchFamily="34" charset="0"/>
                <a:ea typeface="Saira Medium" pitchFamily="34" charset="-122"/>
                <a:cs typeface="Saira Medium" pitchFamily="34" charset="-120"/>
              </a:rPr>
              <a:t>Unsuccessful Attempts</a:t>
            </a:r>
            <a:endParaRPr lang="en-US" sz="2000" dirty="0"/>
          </a:p>
        </p:txBody>
      </p:sp>
      <p:sp>
        <p:nvSpPr>
          <p:cNvPr id="15" name="Shape 12"/>
          <p:cNvSpPr/>
          <p:nvPr/>
        </p:nvSpPr>
        <p:spPr>
          <a:xfrm>
            <a:off x="5338405" y="2619375"/>
            <a:ext cx="3572589" cy="1417320"/>
          </a:xfrm>
          <a:prstGeom prst="roundRect">
            <a:avLst>
              <a:gd name="adj" fmla="val 10783"/>
            </a:avLst>
          </a:prstGeom>
          <a:solidFill>
            <a:srgbClr val="4B1E01"/>
          </a:solidFill>
          <a:ln/>
        </p:spPr>
        <p:txBody>
          <a:bodyPr/>
          <a:lstStyle/>
          <a:p>
            <a:endParaRPr lang="en-GB"/>
          </a:p>
        </p:txBody>
      </p:sp>
      <p:pic>
        <p:nvPicPr>
          <p:cNvPr id="16" name="Image 1" descr="preencoded.png"/>
          <p:cNvPicPr>
            <a:picLocks noChangeAspect="1"/>
          </p:cNvPicPr>
          <p:nvPr/>
        </p:nvPicPr>
        <p:blipFill>
          <a:blip r:embed="rId4"/>
          <a:stretch>
            <a:fillRect/>
          </a:stretch>
        </p:blipFill>
        <p:spPr>
          <a:xfrm>
            <a:off x="5508188" y="2873454"/>
            <a:ext cx="212169" cy="169783"/>
          </a:xfrm>
          <a:prstGeom prst="rect">
            <a:avLst/>
          </a:prstGeom>
        </p:spPr>
      </p:pic>
      <p:sp>
        <p:nvSpPr>
          <p:cNvPr id="17" name="Text 13"/>
          <p:cNvSpPr/>
          <p:nvPr/>
        </p:nvSpPr>
        <p:spPr>
          <a:xfrm>
            <a:off x="5890140" y="2831544"/>
            <a:ext cx="2851071" cy="271582"/>
          </a:xfrm>
          <a:prstGeom prst="rect">
            <a:avLst/>
          </a:prstGeom>
          <a:noFill/>
          <a:ln/>
        </p:spPr>
        <p:txBody>
          <a:bodyPr wrap="none" lIns="0" tIns="0" rIns="0" bIns="0" rtlCol="0" anchor="t"/>
          <a:lstStyle/>
          <a:p>
            <a:pPr marL="0" indent="0" algn="l">
              <a:lnSpc>
                <a:spcPts val="2100"/>
              </a:lnSpc>
              <a:buNone/>
            </a:pPr>
            <a:r>
              <a:rPr lang="en-US" sz="1300" b="1" dirty="0">
                <a:solidFill>
                  <a:srgbClr val="FFFFFF"/>
                </a:solidFill>
                <a:latin typeface="Roboto" pitchFamily="34" charset="0"/>
                <a:ea typeface="Roboto" pitchFamily="34" charset="-122"/>
                <a:cs typeface="Roboto" pitchFamily="34" charset="-120"/>
              </a:rPr>
              <a:t>WinRM Brute-Force</a:t>
            </a:r>
            <a:endParaRPr lang="en-US" sz="1300" dirty="0"/>
          </a:p>
        </p:txBody>
      </p:sp>
      <p:sp>
        <p:nvSpPr>
          <p:cNvPr id="18" name="Text 14"/>
          <p:cNvSpPr/>
          <p:nvPr/>
        </p:nvSpPr>
        <p:spPr>
          <a:xfrm>
            <a:off x="5890140" y="3255883"/>
            <a:ext cx="2851071" cy="543163"/>
          </a:xfrm>
          <a:prstGeom prst="rect">
            <a:avLst/>
          </a:prstGeom>
          <a:noFill/>
          <a:ln/>
        </p:spPr>
        <p:txBody>
          <a:bodyPr wrap="square" lIns="0" tIns="0" rIns="0" bIns="0" rtlCol="0" anchor="t"/>
          <a:lstStyle/>
          <a:p>
            <a:pPr marL="0" indent="0" algn="l">
              <a:lnSpc>
                <a:spcPts val="2100"/>
              </a:lnSpc>
              <a:buNone/>
            </a:pPr>
            <a:r>
              <a:rPr lang="en-US" sz="1300" dirty="0">
                <a:solidFill>
                  <a:srgbClr val="FFFFFF"/>
                </a:solidFill>
                <a:latin typeface="Roboto" pitchFamily="34" charset="0"/>
                <a:ea typeface="Roboto" pitchFamily="34" charset="-122"/>
                <a:cs typeface="Roboto" pitchFamily="34" charset="-120"/>
              </a:rPr>
              <a:t>Attack proved impractical due to time constraints and protocol limitations</a:t>
            </a:r>
            <a:endParaRPr lang="en-US" sz="1300" dirty="0"/>
          </a:p>
        </p:txBody>
      </p:sp>
      <p:sp>
        <p:nvSpPr>
          <p:cNvPr id="19" name="Text 15"/>
          <p:cNvSpPr/>
          <p:nvPr/>
        </p:nvSpPr>
        <p:spPr>
          <a:xfrm>
            <a:off x="5338405" y="4227671"/>
            <a:ext cx="2790468" cy="318254"/>
          </a:xfrm>
          <a:prstGeom prst="rect">
            <a:avLst/>
          </a:prstGeom>
          <a:noFill/>
          <a:ln/>
        </p:spPr>
        <p:txBody>
          <a:bodyPr wrap="none" lIns="0" tIns="0" rIns="0" bIns="0" rtlCol="0" anchor="t"/>
          <a:lstStyle/>
          <a:p>
            <a:pPr marL="0" indent="0" algn="l">
              <a:lnSpc>
                <a:spcPts val="2500"/>
              </a:lnSpc>
              <a:buNone/>
            </a:pPr>
            <a:r>
              <a:rPr lang="en-US" sz="2000" dirty="0">
                <a:solidFill>
                  <a:srgbClr val="FFFFFF"/>
                </a:solidFill>
                <a:latin typeface="Saira Medium" pitchFamily="34" charset="0"/>
                <a:ea typeface="Saira Medium" pitchFamily="34" charset="-122"/>
                <a:cs typeface="Saira Medium" pitchFamily="34" charset="-120"/>
              </a:rPr>
              <a:t>Post-Exploitation Focus</a:t>
            </a:r>
            <a:endParaRPr lang="en-US" sz="2000" dirty="0"/>
          </a:p>
        </p:txBody>
      </p:sp>
      <p:sp>
        <p:nvSpPr>
          <p:cNvPr id="20" name="Text 16"/>
          <p:cNvSpPr/>
          <p:nvPr/>
        </p:nvSpPr>
        <p:spPr>
          <a:xfrm>
            <a:off x="5338405" y="4715708"/>
            <a:ext cx="3572589" cy="271582"/>
          </a:xfrm>
          <a:prstGeom prst="rect">
            <a:avLst/>
          </a:prstGeom>
          <a:noFill/>
          <a:ln/>
        </p:spPr>
        <p:txBody>
          <a:bodyPr wrap="none" lIns="0" tIns="0" rIns="0" bIns="0" rtlCol="0" anchor="t"/>
          <a:lstStyle/>
          <a:p>
            <a:pPr marL="342900" indent="-342900" algn="l">
              <a:lnSpc>
                <a:spcPts val="2100"/>
              </a:lnSpc>
              <a:buSzPct val="100000"/>
              <a:buChar char="•"/>
            </a:pPr>
            <a:r>
              <a:rPr lang="en-US" sz="1300" dirty="0">
                <a:solidFill>
                  <a:srgbClr val="E5E0DF"/>
                </a:solidFill>
                <a:latin typeface="Roboto" pitchFamily="34" charset="0"/>
                <a:ea typeface="Roboto" pitchFamily="34" charset="-122"/>
                <a:cs typeface="Roboto" pitchFamily="34" charset="-120"/>
              </a:rPr>
              <a:t>Information disclosure assessment</a:t>
            </a:r>
            <a:endParaRPr lang="en-US" sz="1300" dirty="0"/>
          </a:p>
        </p:txBody>
      </p:sp>
      <p:sp>
        <p:nvSpPr>
          <p:cNvPr id="21" name="Text 17"/>
          <p:cNvSpPr/>
          <p:nvPr/>
        </p:nvSpPr>
        <p:spPr>
          <a:xfrm>
            <a:off x="5338405" y="5046702"/>
            <a:ext cx="3572589" cy="271582"/>
          </a:xfrm>
          <a:prstGeom prst="rect">
            <a:avLst/>
          </a:prstGeom>
          <a:noFill/>
          <a:ln/>
        </p:spPr>
        <p:txBody>
          <a:bodyPr wrap="none" lIns="0" tIns="0" rIns="0" bIns="0" rtlCol="0" anchor="t"/>
          <a:lstStyle/>
          <a:p>
            <a:pPr marL="342900" indent="-342900" algn="l">
              <a:lnSpc>
                <a:spcPts val="2100"/>
              </a:lnSpc>
              <a:buSzPct val="100000"/>
              <a:buChar char="•"/>
            </a:pPr>
            <a:r>
              <a:rPr lang="en-US" sz="1300" dirty="0">
                <a:solidFill>
                  <a:srgbClr val="E5E0DF"/>
                </a:solidFill>
                <a:latin typeface="Roboto" pitchFamily="34" charset="0"/>
                <a:ea typeface="Roboto" pitchFamily="34" charset="-122"/>
                <a:cs typeface="Roboto" pitchFamily="34" charset="-120"/>
              </a:rPr>
              <a:t>Reconnaissance value evaluation</a:t>
            </a:r>
            <a:endParaRPr lang="en-US" sz="1300" dirty="0"/>
          </a:p>
        </p:txBody>
      </p:sp>
      <p:sp>
        <p:nvSpPr>
          <p:cNvPr id="22" name="Text 18"/>
          <p:cNvSpPr/>
          <p:nvPr/>
        </p:nvSpPr>
        <p:spPr>
          <a:xfrm>
            <a:off x="5338405" y="5377696"/>
            <a:ext cx="3572589" cy="271582"/>
          </a:xfrm>
          <a:prstGeom prst="rect">
            <a:avLst/>
          </a:prstGeom>
          <a:noFill/>
          <a:ln/>
        </p:spPr>
        <p:txBody>
          <a:bodyPr wrap="none" lIns="0" tIns="0" rIns="0" bIns="0" rtlCol="0" anchor="t"/>
          <a:lstStyle/>
          <a:p>
            <a:pPr marL="342900" indent="-342900" algn="l">
              <a:lnSpc>
                <a:spcPts val="2100"/>
              </a:lnSpc>
              <a:buSzPct val="100000"/>
              <a:buChar char="•"/>
            </a:pPr>
            <a:r>
              <a:rPr lang="en-US" sz="1300" dirty="0">
                <a:solidFill>
                  <a:srgbClr val="E5E0DF"/>
                </a:solidFill>
                <a:latin typeface="Roboto" pitchFamily="34" charset="0"/>
                <a:ea typeface="Roboto" pitchFamily="34" charset="-122"/>
                <a:cs typeface="Roboto" pitchFamily="34" charset="-120"/>
              </a:rPr>
              <a:t>Attack feasibility analysis</a:t>
            </a:r>
            <a:endParaRPr lang="en-US" sz="1300" dirty="0"/>
          </a:p>
        </p:txBody>
      </p:sp>
      <p:sp>
        <p:nvSpPr>
          <p:cNvPr id="23" name="Text 19"/>
          <p:cNvSpPr/>
          <p:nvPr/>
        </p:nvSpPr>
        <p:spPr>
          <a:xfrm>
            <a:off x="792361" y="6790134"/>
            <a:ext cx="7559278" cy="814745"/>
          </a:xfrm>
          <a:prstGeom prst="rect">
            <a:avLst/>
          </a:prstGeom>
          <a:noFill/>
          <a:ln/>
        </p:spPr>
        <p:txBody>
          <a:bodyPr wrap="square" lIns="0" tIns="0" rIns="0" bIns="0" rtlCol="0" anchor="t"/>
          <a:lstStyle/>
          <a:p>
            <a:pPr marL="0" indent="0" algn="l">
              <a:lnSpc>
                <a:spcPts val="2100"/>
              </a:lnSpc>
              <a:buNone/>
            </a:pPr>
            <a:r>
              <a:rPr lang="en-US" sz="1300" dirty="0">
                <a:solidFill>
                  <a:srgbClr val="E5E0DF"/>
                </a:solidFill>
                <a:latin typeface="Roboto" pitchFamily="34" charset="0"/>
                <a:ea typeface="Roboto" pitchFamily="34" charset="-122"/>
                <a:cs typeface="Roboto" pitchFamily="34" charset="-120"/>
              </a:rPr>
              <a:t>Exploitation attempts were conducted to validate whether identified vulnerabilities could be abused in practice. While some attacks resulted in limited access or information disclosure, others were constrained by protocol limitations or attack feasibility.</a:t>
            </a:r>
            <a:endParaRPr lang="en-US" sz="13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93790" y="790099"/>
            <a:ext cx="6198156" cy="602456"/>
          </a:xfrm>
          <a:prstGeom prst="rect">
            <a:avLst/>
          </a:prstGeom>
          <a:noFill/>
          <a:ln/>
        </p:spPr>
        <p:txBody>
          <a:bodyPr wrap="none" lIns="0" tIns="0" rIns="0" bIns="0" rtlCol="0" anchor="t"/>
          <a:lstStyle/>
          <a:p>
            <a:pPr marL="0" indent="0" algn="l">
              <a:lnSpc>
                <a:spcPts val="4700"/>
              </a:lnSpc>
              <a:buNone/>
            </a:pPr>
            <a:r>
              <a:rPr lang="en-US" sz="3750" dirty="0">
                <a:solidFill>
                  <a:srgbClr val="FFFFFF"/>
                </a:solidFill>
                <a:latin typeface="Saira Medium" pitchFamily="34" charset="0"/>
                <a:ea typeface="Saira Medium" pitchFamily="34" charset="-122"/>
                <a:cs typeface="Saira Medium" pitchFamily="34" charset="-120"/>
              </a:rPr>
              <a:t>Network Security Measures</a:t>
            </a:r>
            <a:endParaRPr lang="en-US" sz="3750" dirty="0"/>
          </a:p>
        </p:txBody>
      </p:sp>
      <p:sp>
        <p:nvSpPr>
          <p:cNvPr id="3" name="Text 1"/>
          <p:cNvSpPr/>
          <p:nvPr/>
        </p:nvSpPr>
        <p:spPr>
          <a:xfrm>
            <a:off x="793790" y="1778079"/>
            <a:ext cx="13042821" cy="616744"/>
          </a:xfrm>
          <a:prstGeom prst="rect">
            <a:avLst/>
          </a:prstGeom>
          <a:noFill/>
          <a:ln/>
        </p:spPr>
        <p:txBody>
          <a:bodyPr wrap="square" lIns="0" tIns="0" rIns="0" bIns="0" rtlCol="0" anchor="t"/>
          <a:lstStyle/>
          <a:p>
            <a:pPr marL="0" indent="0" algn="l">
              <a:lnSpc>
                <a:spcPts val="2400"/>
              </a:lnSpc>
              <a:buNone/>
            </a:pPr>
            <a:r>
              <a:rPr lang="en-US" sz="1500" dirty="0">
                <a:solidFill>
                  <a:srgbClr val="E5E0DF"/>
                </a:solidFill>
                <a:latin typeface="Roboto" pitchFamily="34" charset="0"/>
                <a:ea typeface="Roboto" pitchFamily="34" charset="-122"/>
                <a:cs typeface="Roboto" pitchFamily="34" charset="-120"/>
              </a:rPr>
              <a:t>The following security measures are recommended to mitigate the vulnerabilities identified during the assessment. These controls align with industry best practices and support a defence-in-depth security strategy.</a:t>
            </a:r>
            <a:endParaRPr lang="en-US" sz="1500" dirty="0"/>
          </a:p>
        </p:txBody>
      </p:sp>
      <p:sp>
        <p:nvSpPr>
          <p:cNvPr id="4" name="Text 2"/>
          <p:cNvSpPr/>
          <p:nvPr/>
        </p:nvSpPr>
        <p:spPr>
          <a:xfrm>
            <a:off x="793790" y="2611636"/>
            <a:ext cx="192762" cy="240983"/>
          </a:xfrm>
          <a:prstGeom prst="rect">
            <a:avLst/>
          </a:prstGeom>
          <a:noFill/>
          <a:ln/>
        </p:spPr>
        <p:txBody>
          <a:bodyPr wrap="none" lIns="0" tIns="0" rIns="0" bIns="0" rtlCol="0" anchor="t"/>
          <a:lstStyle/>
          <a:p>
            <a:pPr marL="0" indent="0" algn="l">
              <a:lnSpc>
                <a:spcPts val="2400"/>
              </a:lnSpc>
              <a:buNone/>
            </a:pPr>
            <a:r>
              <a:rPr lang="en-US" sz="1500" dirty="0">
                <a:solidFill>
                  <a:srgbClr val="E5E0DF"/>
                </a:solidFill>
                <a:latin typeface="Saira Light" pitchFamily="34" charset="0"/>
                <a:ea typeface="Saira Light" pitchFamily="34" charset="-122"/>
                <a:cs typeface="Saira Light" pitchFamily="34" charset="-120"/>
              </a:rPr>
              <a:t>01</a:t>
            </a:r>
            <a:endParaRPr lang="en-US" sz="1500" dirty="0"/>
          </a:p>
        </p:txBody>
      </p:sp>
      <p:sp>
        <p:nvSpPr>
          <p:cNvPr id="5" name="Shape 3"/>
          <p:cNvSpPr/>
          <p:nvPr/>
        </p:nvSpPr>
        <p:spPr>
          <a:xfrm>
            <a:off x="793790" y="2916317"/>
            <a:ext cx="4219099" cy="22860"/>
          </a:xfrm>
          <a:prstGeom prst="rect">
            <a:avLst/>
          </a:prstGeom>
          <a:solidFill>
            <a:srgbClr val="FC8337"/>
          </a:solidFill>
          <a:ln/>
        </p:spPr>
        <p:txBody>
          <a:bodyPr/>
          <a:lstStyle/>
          <a:p>
            <a:endParaRPr lang="en-GB"/>
          </a:p>
        </p:txBody>
      </p:sp>
      <p:sp>
        <p:nvSpPr>
          <p:cNvPr id="6" name="Text 4"/>
          <p:cNvSpPr/>
          <p:nvPr/>
        </p:nvSpPr>
        <p:spPr>
          <a:xfrm>
            <a:off x="793790" y="3058358"/>
            <a:ext cx="3539728" cy="301228"/>
          </a:xfrm>
          <a:prstGeom prst="rect">
            <a:avLst/>
          </a:prstGeom>
          <a:noFill/>
          <a:ln/>
        </p:spPr>
        <p:txBody>
          <a:bodyPr wrap="none" lIns="0" tIns="0" rIns="0" bIns="0" rtlCol="0" anchor="t"/>
          <a:lstStyle/>
          <a:p>
            <a:pPr marL="0" indent="0" algn="l">
              <a:lnSpc>
                <a:spcPts val="2350"/>
              </a:lnSpc>
              <a:buNone/>
            </a:pPr>
            <a:r>
              <a:rPr lang="en-US" sz="1850" dirty="0">
                <a:solidFill>
                  <a:srgbClr val="E5E0DF"/>
                </a:solidFill>
                <a:latin typeface="Saira Medium" pitchFamily="34" charset="0"/>
                <a:ea typeface="Saira Medium" pitchFamily="34" charset="-122"/>
                <a:cs typeface="Saira Medium" pitchFamily="34" charset="-120"/>
              </a:rPr>
              <a:t>Disable Anonymous FTP Access</a:t>
            </a:r>
            <a:endParaRPr lang="en-US" sz="1850" dirty="0"/>
          </a:p>
        </p:txBody>
      </p:sp>
      <p:sp>
        <p:nvSpPr>
          <p:cNvPr id="7" name="Text 5"/>
          <p:cNvSpPr/>
          <p:nvPr/>
        </p:nvSpPr>
        <p:spPr>
          <a:xfrm>
            <a:off x="793790" y="3475196"/>
            <a:ext cx="4219099" cy="616744"/>
          </a:xfrm>
          <a:prstGeom prst="rect">
            <a:avLst/>
          </a:prstGeom>
          <a:noFill/>
          <a:ln/>
        </p:spPr>
        <p:txBody>
          <a:bodyPr wrap="square" lIns="0" tIns="0" rIns="0" bIns="0" rtlCol="0" anchor="t"/>
          <a:lstStyle/>
          <a:p>
            <a:pPr marL="0" indent="0" algn="l">
              <a:lnSpc>
                <a:spcPts val="2400"/>
              </a:lnSpc>
              <a:buNone/>
            </a:pPr>
            <a:r>
              <a:rPr lang="en-US" sz="1500" dirty="0">
                <a:solidFill>
                  <a:srgbClr val="E5E0DF"/>
                </a:solidFill>
                <a:latin typeface="Roboto" pitchFamily="34" charset="0"/>
                <a:ea typeface="Roboto" pitchFamily="34" charset="-122"/>
                <a:cs typeface="Roboto" pitchFamily="34" charset="-120"/>
              </a:rPr>
              <a:t>Enforce authentication for all file transfer operations</a:t>
            </a:r>
            <a:endParaRPr lang="en-US" sz="1500" dirty="0"/>
          </a:p>
        </p:txBody>
      </p:sp>
      <p:sp>
        <p:nvSpPr>
          <p:cNvPr id="8" name="Text 6"/>
          <p:cNvSpPr/>
          <p:nvPr/>
        </p:nvSpPr>
        <p:spPr>
          <a:xfrm>
            <a:off x="5205651" y="2611636"/>
            <a:ext cx="192762" cy="240983"/>
          </a:xfrm>
          <a:prstGeom prst="rect">
            <a:avLst/>
          </a:prstGeom>
          <a:noFill/>
          <a:ln/>
        </p:spPr>
        <p:txBody>
          <a:bodyPr wrap="none" lIns="0" tIns="0" rIns="0" bIns="0" rtlCol="0" anchor="t"/>
          <a:lstStyle/>
          <a:p>
            <a:pPr marL="0" indent="0" algn="l">
              <a:lnSpc>
                <a:spcPts val="2400"/>
              </a:lnSpc>
              <a:buNone/>
            </a:pPr>
            <a:r>
              <a:rPr lang="en-US" sz="1500" dirty="0">
                <a:solidFill>
                  <a:srgbClr val="E5E0DF"/>
                </a:solidFill>
                <a:latin typeface="Saira Light" pitchFamily="34" charset="0"/>
                <a:ea typeface="Saira Light" pitchFamily="34" charset="-122"/>
                <a:cs typeface="Saira Light" pitchFamily="34" charset="-120"/>
              </a:rPr>
              <a:t>02</a:t>
            </a:r>
            <a:endParaRPr lang="en-US" sz="1500" dirty="0"/>
          </a:p>
        </p:txBody>
      </p:sp>
      <p:sp>
        <p:nvSpPr>
          <p:cNvPr id="9" name="Shape 7"/>
          <p:cNvSpPr/>
          <p:nvPr/>
        </p:nvSpPr>
        <p:spPr>
          <a:xfrm>
            <a:off x="5205651" y="2916317"/>
            <a:ext cx="4219099" cy="22860"/>
          </a:xfrm>
          <a:prstGeom prst="rect">
            <a:avLst/>
          </a:prstGeom>
          <a:solidFill>
            <a:srgbClr val="FC8337"/>
          </a:solidFill>
          <a:ln/>
        </p:spPr>
        <p:txBody>
          <a:bodyPr/>
          <a:lstStyle/>
          <a:p>
            <a:endParaRPr lang="en-GB"/>
          </a:p>
        </p:txBody>
      </p:sp>
      <p:sp>
        <p:nvSpPr>
          <p:cNvPr id="10" name="Text 8"/>
          <p:cNvSpPr/>
          <p:nvPr/>
        </p:nvSpPr>
        <p:spPr>
          <a:xfrm>
            <a:off x="5205651" y="3058358"/>
            <a:ext cx="3020497" cy="301228"/>
          </a:xfrm>
          <a:prstGeom prst="rect">
            <a:avLst/>
          </a:prstGeom>
          <a:noFill/>
          <a:ln/>
        </p:spPr>
        <p:txBody>
          <a:bodyPr wrap="none" lIns="0" tIns="0" rIns="0" bIns="0" rtlCol="0" anchor="t"/>
          <a:lstStyle/>
          <a:p>
            <a:pPr marL="0" indent="0" algn="l">
              <a:lnSpc>
                <a:spcPts val="2350"/>
              </a:lnSpc>
              <a:buNone/>
            </a:pPr>
            <a:r>
              <a:rPr lang="en-US" sz="1850" dirty="0">
                <a:solidFill>
                  <a:srgbClr val="E5E0DF"/>
                </a:solidFill>
                <a:latin typeface="Saira Medium" pitchFamily="34" charset="0"/>
                <a:ea typeface="Saira Medium" pitchFamily="34" charset="-122"/>
                <a:cs typeface="Saira Medium" pitchFamily="34" charset="-120"/>
              </a:rPr>
              <a:t>Remove SMB Guest Access</a:t>
            </a:r>
            <a:endParaRPr lang="en-US" sz="1850" dirty="0"/>
          </a:p>
        </p:txBody>
      </p:sp>
      <p:sp>
        <p:nvSpPr>
          <p:cNvPr id="11" name="Text 9"/>
          <p:cNvSpPr/>
          <p:nvPr/>
        </p:nvSpPr>
        <p:spPr>
          <a:xfrm>
            <a:off x="5205651" y="3475196"/>
            <a:ext cx="4219099" cy="616744"/>
          </a:xfrm>
          <a:prstGeom prst="rect">
            <a:avLst/>
          </a:prstGeom>
          <a:noFill/>
          <a:ln/>
        </p:spPr>
        <p:txBody>
          <a:bodyPr wrap="square" lIns="0" tIns="0" rIns="0" bIns="0" rtlCol="0" anchor="t"/>
          <a:lstStyle/>
          <a:p>
            <a:pPr marL="0" indent="0" algn="l">
              <a:lnSpc>
                <a:spcPts val="2400"/>
              </a:lnSpc>
              <a:buNone/>
            </a:pPr>
            <a:r>
              <a:rPr lang="en-US" sz="1500" dirty="0">
                <a:solidFill>
                  <a:srgbClr val="E5E0DF"/>
                </a:solidFill>
                <a:latin typeface="Roboto" pitchFamily="34" charset="0"/>
                <a:ea typeface="Roboto" pitchFamily="34" charset="-122"/>
                <a:cs typeface="Roboto" pitchFamily="34" charset="-120"/>
              </a:rPr>
              <a:t>Require proper authentication for network share access</a:t>
            </a:r>
            <a:endParaRPr lang="en-US" sz="1500" dirty="0"/>
          </a:p>
        </p:txBody>
      </p:sp>
      <p:sp>
        <p:nvSpPr>
          <p:cNvPr id="12" name="Text 10"/>
          <p:cNvSpPr/>
          <p:nvPr/>
        </p:nvSpPr>
        <p:spPr>
          <a:xfrm>
            <a:off x="9617512" y="2611636"/>
            <a:ext cx="192762" cy="240983"/>
          </a:xfrm>
          <a:prstGeom prst="rect">
            <a:avLst/>
          </a:prstGeom>
          <a:noFill/>
          <a:ln/>
        </p:spPr>
        <p:txBody>
          <a:bodyPr wrap="none" lIns="0" tIns="0" rIns="0" bIns="0" rtlCol="0" anchor="t"/>
          <a:lstStyle/>
          <a:p>
            <a:pPr marL="0" indent="0" algn="l">
              <a:lnSpc>
                <a:spcPts val="2400"/>
              </a:lnSpc>
              <a:buNone/>
            </a:pPr>
            <a:r>
              <a:rPr lang="en-US" sz="1500" dirty="0">
                <a:solidFill>
                  <a:srgbClr val="E5E0DF"/>
                </a:solidFill>
                <a:latin typeface="Saira Light" pitchFamily="34" charset="0"/>
                <a:ea typeface="Saira Light" pitchFamily="34" charset="-122"/>
                <a:cs typeface="Saira Light" pitchFamily="34" charset="-120"/>
              </a:rPr>
              <a:t>03</a:t>
            </a:r>
            <a:endParaRPr lang="en-US" sz="1500" dirty="0"/>
          </a:p>
        </p:txBody>
      </p:sp>
      <p:sp>
        <p:nvSpPr>
          <p:cNvPr id="13" name="Shape 11"/>
          <p:cNvSpPr/>
          <p:nvPr/>
        </p:nvSpPr>
        <p:spPr>
          <a:xfrm>
            <a:off x="9617512" y="2916317"/>
            <a:ext cx="4219099" cy="22860"/>
          </a:xfrm>
          <a:prstGeom prst="rect">
            <a:avLst/>
          </a:prstGeom>
          <a:solidFill>
            <a:srgbClr val="FC8337"/>
          </a:solidFill>
          <a:ln/>
        </p:spPr>
        <p:txBody>
          <a:bodyPr/>
          <a:lstStyle/>
          <a:p>
            <a:endParaRPr lang="en-GB"/>
          </a:p>
        </p:txBody>
      </p:sp>
      <p:sp>
        <p:nvSpPr>
          <p:cNvPr id="14" name="Text 12"/>
          <p:cNvSpPr/>
          <p:nvPr/>
        </p:nvSpPr>
        <p:spPr>
          <a:xfrm>
            <a:off x="9617512" y="3058358"/>
            <a:ext cx="4100989" cy="301228"/>
          </a:xfrm>
          <a:prstGeom prst="rect">
            <a:avLst/>
          </a:prstGeom>
          <a:noFill/>
          <a:ln/>
        </p:spPr>
        <p:txBody>
          <a:bodyPr wrap="none" lIns="0" tIns="0" rIns="0" bIns="0" rtlCol="0" anchor="t"/>
          <a:lstStyle/>
          <a:p>
            <a:pPr marL="0" indent="0" algn="l">
              <a:lnSpc>
                <a:spcPts val="2350"/>
              </a:lnSpc>
              <a:buNone/>
            </a:pPr>
            <a:r>
              <a:rPr lang="en-US" sz="1850" dirty="0">
                <a:solidFill>
                  <a:srgbClr val="E5E0DF"/>
                </a:solidFill>
                <a:latin typeface="Saira Medium" pitchFamily="34" charset="0"/>
                <a:ea typeface="Saira Medium" pitchFamily="34" charset="-122"/>
                <a:cs typeface="Saira Medium" pitchFamily="34" charset="-120"/>
              </a:rPr>
              <a:t>Enforce Kerberos Pre-Authentication</a:t>
            </a:r>
            <a:endParaRPr lang="en-US" sz="1850" dirty="0"/>
          </a:p>
        </p:txBody>
      </p:sp>
      <p:sp>
        <p:nvSpPr>
          <p:cNvPr id="15" name="Text 13"/>
          <p:cNvSpPr/>
          <p:nvPr/>
        </p:nvSpPr>
        <p:spPr>
          <a:xfrm>
            <a:off x="9617512" y="3475196"/>
            <a:ext cx="4219099" cy="616744"/>
          </a:xfrm>
          <a:prstGeom prst="rect">
            <a:avLst/>
          </a:prstGeom>
          <a:noFill/>
          <a:ln/>
        </p:spPr>
        <p:txBody>
          <a:bodyPr wrap="square" lIns="0" tIns="0" rIns="0" bIns="0" rtlCol="0" anchor="t"/>
          <a:lstStyle/>
          <a:p>
            <a:pPr marL="0" indent="0" algn="l">
              <a:lnSpc>
                <a:spcPts val="2400"/>
              </a:lnSpc>
              <a:buNone/>
            </a:pPr>
            <a:r>
              <a:rPr lang="en-US" sz="1500" dirty="0">
                <a:solidFill>
                  <a:srgbClr val="E5E0DF"/>
                </a:solidFill>
                <a:latin typeface="Roboto" pitchFamily="34" charset="0"/>
                <a:ea typeface="Roboto" pitchFamily="34" charset="-122"/>
                <a:cs typeface="Roboto" pitchFamily="34" charset="-120"/>
              </a:rPr>
              <a:t>Prevent user enumeration and AS-REP roasting attacks</a:t>
            </a:r>
            <a:endParaRPr lang="en-US" sz="1500" dirty="0"/>
          </a:p>
        </p:txBody>
      </p:sp>
      <p:sp>
        <p:nvSpPr>
          <p:cNvPr id="16" name="Text 14"/>
          <p:cNvSpPr/>
          <p:nvPr/>
        </p:nvSpPr>
        <p:spPr>
          <a:xfrm>
            <a:off x="793790" y="4429244"/>
            <a:ext cx="192762" cy="240983"/>
          </a:xfrm>
          <a:prstGeom prst="rect">
            <a:avLst/>
          </a:prstGeom>
          <a:noFill/>
          <a:ln/>
        </p:spPr>
        <p:txBody>
          <a:bodyPr wrap="none" lIns="0" tIns="0" rIns="0" bIns="0" rtlCol="0" anchor="t"/>
          <a:lstStyle/>
          <a:p>
            <a:pPr marL="0" indent="0" algn="l">
              <a:lnSpc>
                <a:spcPts val="2400"/>
              </a:lnSpc>
              <a:buNone/>
            </a:pPr>
            <a:r>
              <a:rPr lang="en-US" sz="1500" dirty="0">
                <a:solidFill>
                  <a:srgbClr val="E5E0DF"/>
                </a:solidFill>
                <a:latin typeface="Saira Light" pitchFamily="34" charset="0"/>
                <a:ea typeface="Saira Light" pitchFamily="34" charset="-122"/>
                <a:cs typeface="Saira Light" pitchFamily="34" charset="-120"/>
              </a:rPr>
              <a:t>04</a:t>
            </a:r>
            <a:endParaRPr lang="en-US" sz="1500" dirty="0"/>
          </a:p>
        </p:txBody>
      </p:sp>
      <p:sp>
        <p:nvSpPr>
          <p:cNvPr id="17" name="Shape 15"/>
          <p:cNvSpPr/>
          <p:nvPr/>
        </p:nvSpPr>
        <p:spPr>
          <a:xfrm>
            <a:off x="793790" y="4733925"/>
            <a:ext cx="6424970" cy="22860"/>
          </a:xfrm>
          <a:prstGeom prst="rect">
            <a:avLst/>
          </a:prstGeom>
          <a:solidFill>
            <a:srgbClr val="FC8337"/>
          </a:solidFill>
          <a:ln/>
        </p:spPr>
        <p:txBody>
          <a:bodyPr/>
          <a:lstStyle/>
          <a:p>
            <a:endParaRPr lang="en-GB"/>
          </a:p>
        </p:txBody>
      </p:sp>
      <p:sp>
        <p:nvSpPr>
          <p:cNvPr id="18" name="Text 16"/>
          <p:cNvSpPr/>
          <p:nvPr/>
        </p:nvSpPr>
        <p:spPr>
          <a:xfrm>
            <a:off x="793790" y="4875967"/>
            <a:ext cx="2685931" cy="301228"/>
          </a:xfrm>
          <a:prstGeom prst="rect">
            <a:avLst/>
          </a:prstGeom>
          <a:noFill/>
          <a:ln/>
        </p:spPr>
        <p:txBody>
          <a:bodyPr wrap="none" lIns="0" tIns="0" rIns="0" bIns="0" rtlCol="0" anchor="t"/>
          <a:lstStyle/>
          <a:p>
            <a:pPr marL="0" indent="0" algn="l">
              <a:lnSpc>
                <a:spcPts val="2350"/>
              </a:lnSpc>
              <a:buNone/>
            </a:pPr>
            <a:r>
              <a:rPr lang="en-US" sz="1850" dirty="0">
                <a:solidFill>
                  <a:srgbClr val="E5E0DF"/>
                </a:solidFill>
                <a:latin typeface="Saira Medium" pitchFamily="34" charset="0"/>
                <a:ea typeface="Saira Medium" pitchFamily="34" charset="-122"/>
                <a:cs typeface="Saira Medium" pitchFamily="34" charset="-120"/>
              </a:rPr>
              <a:t>Harden WinRM Controls</a:t>
            </a:r>
            <a:endParaRPr lang="en-US" sz="1850" dirty="0"/>
          </a:p>
        </p:txBody>
      </p:sp>
      <p:sp>
        <p:nvSpPr>
          <p:cNvPr id="19" name="Text 17"/>
          <p:cNvSpPr/>
          <p:nvPr/>
        </p:nvSpPr>
        <p:spPr>
          <a:xfrm>
            <a:off x="793790" y="5292804"/>
            <a:ext cx="6424970" cy="308372"/>
          </a:xfrm>
          <a:prstGeom prst="rect">
            <a:avLst/>
          </a:prstGeom>
          <a:noFill/>
          <a:ln/>
        </p:spPr>
        <p:txBody>
          <a:bodyPr wrap="none" lIns="0" tIns="0" rIns="0" bIns="0" rtlCol="0" anchor="t"/>
          <a:lstStyle/>
          <a:p>
            <a:pPr marL="0" indent="0" algn="l">
              <a:lnSpc>
                <a:spcPts val="2400"/>
              </a:lnSpc>
              <a:buNone/>
            </a:pPr>
            <a:r>
              <a:rPr lang="en-US" sz="1500" dirty="0">
                <a:solidFill>
                  <a:srgbClr val="E5E0DF"/>
                </a:solidFill>
                <a:latin typeface="Roboto" pitchFamily="34" charset="0"/>
                <a:ea typeface="Roboto" pitchFamily="34" charset="-122"/>
                <a:cs typeface="Roboto" pitchFamily="34" charset="-120"/>
              </a:rPr>
              <a:t>Strengthen authentication mechanisms and access policies</a:t>
            </a:r>
            <a:endParaRPr lang="en-US" sz="1500" dirty="0"/>
          </a:p>
        </p:txBody>
      </p:sp>
      <p:sp>
        <p:nvSpPr>
          <p:cNvPr id="20" name="Text 18"/>
          <p:cNvSpPr/>
          <p:nvPr/>
        </p:nvSpPr>
        <p:spPr>
          <a:xfrm>
            <a:off x="7411522" y="4429244"/>
            <a:ext cx="192762" cy="240983"/>
          </a:xfrm>
          <a:prstGeom prst="rect">
            <a:avLst/>
          </a:prstGeom>
          <a:noFill/>
          <a:ln/>
        </p:spPr>
        <p:txBody>
          <a:bodyPr wrap="none" lIns="0" tIns="0" rIns="0" bIns="0" rtlCol="0" anchor="t"/>
          <a:lstStyle/>
          <a:p>
            <a:pPr marL="0" indent="0" algn="l">
              <a:lnSpc>
                <a:spcPts val="2400"/>
              </a:lnSpc>
              <a:buNone/>
            </a:pPr>
            <a:r>
              <a:rPr lang="en-US" sz="1500" dirty="0">
                <a:solidFill>
                  <a:srgbClr val="E5E0DF"/>
                </a:solidFill>
                <a:latin typeface="Saira Light" pitchFamily="34" charset="0"/>
                <a:ea typeface="Saira Light" pitchFamily="34" charset="-122"/>
                <a:cs typeface="Saira Light" pitchFamily="34" charset="-120"/>
              </a:rPr>
              <a:t>05</a:t>
            </a:r>
            <a:endParaRPr lang="en-US" sz="1500" dirty="0"/>
          </a:p>
        </p:txBody>
      </p:sp>
      <p:sp>
        <p:nvSpPr>
          <p:cNvPr id="21" name="Shape 19"/>
          <p:cNvSpPr/>
          <p:nvPr/>
        </p:nvSpPr>
        <p:spPr>
          <a:xfrm>
            <a:off x="7411522" y="4733925"/>
            <a:ext cx="6425089" cy="22860"/>
          </a:xfrm>
          <a:prstGeom prst="rect">
            <a:avLst/>
          </a:prstGeom>
          <a:solidFill>
            <a:srgbClr val="FC8337"/>
          </a:solidFill>
          <a:ln/>
        </p:spPr>
        <p:txBody>
          <a:bodyPr/>
          <a:lstStyle/>
          <a:p>
            <a:endParaRPr lang="en-GB"/>
          </a:p>
        </p:txBody>
      </p:sp>
      <p:sp>
        <p:nvSpPr>
          <p:cNvPr id="22" name="Text 20"/>
          <p:cNvSpPr/>
          <p:nvPr/>
        </p:nvSpPr>
        <p:spPr>
          <a:xfrm>
            <a:off x="7411522" y="4875967"/>
            <a:ext cx="3207663" cy="301228"/>
          </a:xfrm>
          <a:prstGeom prst="rect">
            <a:avLst/>
          </a:prstGeom>
          <a:noFill/>
          <a:ln/>
        </p:spPr>
        <p:txBody>
          <a:bodyPr wrap="none" lIns="0" tIns="0" rIns="0" bIns="0" rtlCol="0" anchor="t"/>
          <a:lstStyle/>
          <a:p>
            <a:pPr marL="0" indent="0" algn="l">
              <a:lnSpc>
                <a:spcPts val="2350"/>
              </a:lnSpc>
              <a:buNone/>
            </a:pPr>
            <a:r>
              <a:rPr lang="en-US" sz="1850" dirty="0">
                <a:solidFill>
                  <a:srgbClr val="E5E0DF"/>
                </a:solidFill>
                <a:latin typeface="Saira Medium" pitchFamily="34" charset="0"/>
                <a:ea typeface="Saira Medium" pitchFamily="34" charset="-122"/>
                <a:cs typeface="Saira Medium" pitchFamily="34" charset="-120"/>
              </a:rPr>
              <a:t>Disable HTTP TRACE Method</a:t>
            </a:r>
            <a:endParaRPr lang="en-US" sz="1850" dirty="0"/>
          </a:p>
        </p:txBody>
      </p:sp>
      <p:sp>
        <p:nvSpPr>
          <p:cNvPr id="23" name="Text 21"/>
          <p:cNvSpPr/>
          <p:nvPr/>
        </p:nvSpPr>
        <p:spPr>
          <a:xfrm>
            <a:off x="7411522" y="5292804"/>
            <a:ext cx="6425089" cy="308372"/>
          </a:xfrm>
          <a:prstGeom prst="rect">
            <a:avLst/>
          </a:prstGeom>
          <a:noFill/>
          <a:ln/>
        </p:spPr>
        <p:txBody>
          <a:bodyPr wrap="none" lIns="0" tIns="0" rIns="0" bIns="0" rtlCol="0" anchor="t"/>
          <a:lstStyle/>
          <a:p>
            <a:pPr marL="0" indent="0" algn="l">
              <a:lnSpc>
                <a:spcPts val="2400"/>
              </a:lnSpc>
              <a:buNone/>
            </a:pPr>
            <a:r>
              <a:rPr lang="en-US" sz="1500" dirty="0">
                <a:solidFill>
                  <a:srgbClr val="E5E0DF"/>
                </a:solidFill>
                <a:latin typeface="Roboto" pitchFamily="34" charset="0"/>
                <a:ea typeface="Roboto" pitchFamily="34" charset="-122"/>
                <a:cs typeface="Roboto" pitchFamily="34" charset="-120"/>
              </a:rPr>
              <a:t>Eliminate potential cross-site tracing vulnerabilities</a:t>
            </a:r>
            <a:endParaRPr lang="en-US" sz="1500" dirty="0"/>
          </a:p>
        </p:txBody>
      </p:sp>
      <p:sp>
        <p:nvSpPr>
          <p:cNvPr id="24" name="Text 22"/>
          <p:cNvSpPr/>
          <p:nvPr/>
        </p:nvSpPr>
        <p:spPr>
          <a:xfrm>
            <a:off x="793790" y="6155293"/>
            <a:ext cx="2409944" cy="301228"/>
          </a:xfrm>
          <a:prstGeom prst="rect">
            <a:avLst/>
          </a:prstGeom>
          <a:noFill/>
          <a:ln/>
        </p:spPr>
        <p:txBody>
          <a:bodyPr wrap="none" lIns="0" tIns="0" rIns="0" bIns="0" rtlCol="0" anchor="t"/>
          <a:lstStyle/>
          <a:p>
            <a:pPr marL="0" indent="0" algn="l">
              <a:lnSpc>
                <a:spcPts val="2350"/>
              </a:lnSpc>
              <a:buNone/>
            </a:pPr>
            <a:r>
              <a:rPr lang="en-US" sz="1850" dirty="0">
                <a:solidFill>
                  <a:srgbClr val="FFFFFF"/>
                </a:solidFill>
                <a:latin typeface="Saira Medium" pitchFamily="34" charset="0"/>
                <a:ea typeface="Saira Medium" pitchFamily="34" charset="-122"/>
                <a:cs typeface="Saira Medium" pitchFamily="34" charset="-120"/>
              </a:rPr>
              <a:t>Patch Management</a:t>
            </a:r>
            <a:endParaRPr lang="en-US" sz="1850" dirty="0"/>
          </a:p>
        </p:txBody>
      </p:sp>
      <p:sp>
        <p:nvSpPr>
          <p:cNvPr id="25" name="Text 23"/>
          <p:cNvSpPr/>
          <p:nvPr/>
        </p:nvSpPr>
        <p:spPr>
          <a:xfrm>
            <a:off x="793790" y="6649283"/>
            <a:ext cx="3988951" cy="616744"/>
          </a:xfrm>
          <a:prstGeom prst="rect">
            <a:avLst/>
          </a:prstGeom>
          <a:noFill/>
          <a:ln/>
        </p:spPr>
        <p:txBody>
          <a:bodyPr wrap="square" lIns="0" tIns="0" rIns="0" bIns="0" rtlCol="0" anchor="t"/>
          <a:lstStyle/>
          <a:p>
            <a:pPr marL="0" indent="0" algn="l">
              <a:lnSpc>
                <a:spcPts val="2400"/>
              </a:lnSpc>
              <a:buNone/>
            </a:pPr>
            <a:r>
              <a:rPr lang="en-US" sz="1500" dirty="0">
                <a:solidFill>
                  <a:srgbClr val="E5E0DF"/>
                </a:solidFill>
                <a:latin typeface="Roboto" pitchFamily="34" charset="0"/>
                <a:ea typeface="Roboto" pitchFamily="34" charset="-122"/>
                <a:cs typeface="Roboto" pitchFamily="34" charset="-120"/>
              </a:rPr>
              <a:t>Apply security updates and service hardening measures</a:t>
            </a:r>
            <a:endParaRPr lang="en-US" sz="1500" dirty="0"/>
          </a:p>
        </p:txBody>
      </p:sp>
      <p:sp>
        <p:nvSpPr>
          <p:cNvPr id="26" name="Text 24"/>
          <p:cNvSpPr/>
          <p:nvPr/>
        </p:nvSpPr>
        <p:spPr>
          <a:xfrm>
            <a:off x="5260658" y="6155293"/>
            <a:ext cx="2414468" cy="301228"/>
          </a:xfrm>
          <a:prstGeom prst="rect">
            <a:avLst/>
          </a:prstGeom>
          <a:noFill/>
          <a:ln/>
        </p:spPr>
        <p:txBody>
          <a:bodyPr wrap="none" lIns="0" tIns="0" rIns="0" bIns="0" rtlCol="0" anchor="t"/>
          <a:lstStyle/>
          <a:p>
            <a:pPr marL="0" indent="0" algn="l">
              <a:lnSpc>
                <a:spcPts val="2350"/>
              </a:lnSpc>
              <a:buNone/>
            </a:pPr>
            <a:r>
              <a:rPr lang="en-US" sz="1850" dirty="0">
                <a:solidFill>
                  <a:srgbClr val="FFFFFF"/>
                </a:solidFill>
                <a:latin typeface="Saira Medium" pitchFamily="34" charset="0"/>
                <a:ea typeface="Saira Medium" pitchFamily="34" charset="-122"/>
                <a:cs typeface="Saira Medium" pitchFamily="34" charset="-120"/>
              </a:rPr>
              <a:t>Encryption Standards</a:t>
            </a:r>
            <a:endParaRPr lang="en-US" sz="1850" dirty="0"/>
          </a:p>
        </p:txBody>
      </p:sp>
      <p:sp>
        <p:nvSpPr>
          <p:cNvPr id="27" name="Text 25"/>
          <p:cNvSpPr/>
          <p:nvPr/>
        </p:nvSpPr>
        <p:spPr>
          <a:xfrm>
            <a:off x="5260658" y="6649283"/>
            <a:ext cx="3988951" cy="308372"/>
          </a:xfrm>
          <a:prstGeom prst="rect">
            <a:avLst/>
          </a:prstGeom>
          <a:noFill/>
          <a:ln/>
        </p:spPr>
        <p:txBody>
          <a:bodyPr wrap="none" lIns="0" tIns="0" rIns="0" bIns="0" rtlCol="0" anchor="t"/>
          <a:lstStyle/>
          <a:p>
            <a:pPr marL="0" indent="0" algn="l">
              <a:lnSpc>
                <a:spcPts val="2400"/>
              </a:lnSpc>
              <a:buNone/>
            </a:pPr>
            <a:r>
              <a:rPr lang="en-US" sz="1500" dirty="0">
                <a:solidFill>
                  <a:srgbClr val="E5E0DF"/>
                </a:solidFill>
                <a:latin typeface="Roboto" pitchFamily="34" charset="0"/>
                <a:ea typeface="Roboto" pitchFamily="34" charset="-122"/>
                <a:cs typeface="Roboto" pitchFamily="34" charset="-120"/>
              </a:rPr>
              <a:t>Enforce TLS/SSH for data in transit</a:t>
            </a:r>
            <a:endParaRPr lang="en-US" sz="1500" dirty="0"/>
          </a:p>
        </p:txBody>
      </p:sp>
      <p:sp>
        <p:nvSpPr>
          <p:cNvPr id="28" name="Text 26"/>
          <p:cNvSpPr/>
          <p:nvPr/>
        </p:nvSpPr>
        <p:spPr>
          <a:xfrm>
            <a:off x="9727525" y="6155293"/>
            <a:ext cx="2589133" cy="301228"/>
          </a:xfrm>
          <a:prstGeom prst="rect">
            <a:avLst/>
          </a:prstGeom>
          <a:noFill/>
          <a:ln/>
        </p:spPr>
        <p:txBody>
          <a:bodyPr wrap="none" lIns="0" tIns="0" rIns="0" bIns="0" rtlCol="0" anchor="t"/>
          <a:lstStyle/>
          <a:p>
            <a:pPr marL="0" indent="0" algn="l">
              <a:lnSpc>
                <a:spcPts val="2350"/>
              </a:lnSpc>
              <a:buNone/>
            </a:pPr>
            <a:r>
              <a:rPr lang="en-US" sz="1850" dirty="0">
                <a:solidFill>
                  <a:srgbClr val="FFFFFF"/>
                </a:solidFill>
                <a:latin typeface="Saira Medium" pitchFamily="34" charset="0"/>
                <a:ea typeface="Saira Medium" pitchFamily="34" charset="-122"/>
                <a:cs typeface="Saira Medium" pitchFamily="34" charset="-120"/>
              </a:rPr>
              <a:t>Network Segmentation</a:t>
            </a:r>
            <a:endParaRPr lang="en-US" sz="1850" dirty="0"/>
          </a:p>
        </p:txBody>
      </p:sp>
      <p:sp>
        <p:nvSpPr>
          <p:cNvPr id="29" name="Text 27"/>
          <p:cNvSpPr/>
          <p:nvPr/>
        </p:nvSpPr>
        <p:spPr>
          <a:xfrm>
            <a:off x="9727525" y="6649283"/>
            <a:ext cx="4124087" cy="308372"/>
          </a:xfrm>
          <a:prstGeom prst="rect">
            <a:avLst/>
          </a:prstGeom>
          <a:noFill/>
          <a:ln/>
        </p:spPr>
        <p:txBody>
          <a:bodyPr wrap="none" lIns="0" tIns="0" rIns="0" bIns="0" rtlCol="0" anchor="t"/>
          <a:lstStyle/>
          <a:p>
            <a:pPr marL="0" indent="0" algn="l">
              <a:lnSpc>
                <a:spcPts val="2400"/>
              </a:lnSpc>
              <a:buNone/>
            </a:pPr>
            <a:r>
              <a:rPr lang="en-US" sz="1500" dirty="0">
                <a:solidFill>
                  <a:srgbClr val="E5E0DF"/>
                </a:solidFill>
                <a:latin typeface="Roboto" pitchFamily="34" charset="0"/>
                <a:ea typeface="Roboto" pitchFamily="34" charset="-122"/>
                <a:cs typeface="Roboto" pitchFamily="34" charset="-120"/>
              </a:rPr>
              <a:t>Improve firewall rules and access control lists</a:t>
            </a:r>
            <a:endParaRPr lang="en-US" sz="15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TotalTime>
  <Words>722</Words>
  <Application>Microsoft Office PowerPoint</Application>
  <PresentationFormat>Custom</PresentationFormat>
  <Paragraphs>89</Paragraphs>
  <Slides>6</Slides>
  <Notes>6</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Marius Bobitiu</dc:creator>
  <cp:lastModifiedBy>Marius Bobitiu (1813436)</cp:lastModifiedBy>
  <cp:revision>9</cp:revision>
  <dcterms:created xsi:type="dcterms:W3CDTF">2025-12-14T17:02:25Z</dcterms:created>
  <dcterms:modified xsi:type="dcterms:W3CDTF">2025-12-17T09:27:37Z</dcterms:modified>
</cp:coreProperties>
</file>