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handoutMasterIdLst>
    <p:handoutMasterId r:id="rId17"/>
  </p:handoutMasterIdLst>
  <p:sldIdLst>
    <p:sldId id="256" r:id="rId2"/>
    <p:sldId id="261" r:id="rId3"/>
    <p:sldId id="259" r:id="rId4"/>
    <p:sldId id="262" r:id="rId5"/>
    <p:sldId id="263" r:id="rId6"/>
    <p:sldId id="269" r:id="rId7"/>
    <p:sldId id="264" r:id="rId8"/>
    <p:sldId id="265" r:id="rId9"/>
    <p:sldId id="270" r:id="rId10"/>
    <p:sldId id="267" r:id="rId11"/>
    <p:sldId id="257" r:id="rId12"/>
    <p:sldId id="258" r:id="rId13"/>
    <p:sldId id="266" r:id="rId14"/>
    <p:sldId id="268" r:id="rId15"/>
    <p:sldId id="271" r:id="rId16"/>
  </p:sldIdLst>
  <p:sldSz cx="9144000" cy="6858000" type="screen4x3"/>
  <p:notesSz cx="6884988" cy="100187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3" d="100"/>
          <a:sy n="83" d="100"/>
        </p:scale>
        <p:origin x="-450" y="-78"/>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3495" cy="500936"/>
          </a:xfrm>
          <a:prstGeom prst="rect">
            <a:avLst/>
          </a:prstGeom>
        </p:spPr>
        <p:txBody>
          <a:bodyPr vert="horz" lIns="96588" tIns="48294" rIns="96588" bIns="48294" rtlCol="0"/>
          <a:lstStyle>
            <a:lvl1pPr algn="l">
              <a:defRPr sz="1300"/>
            </a:lvl1pPr>
          </a:lstStyle>
          <a:p>
            <a:endParaRPr lang="en-GB"/>
          </a:p>
        </p:txBody>
      </p:sp>
      <p:sp>
        <p:nvSpPr>
          <p:cNvPr id="3" name="Date Placeholder 2"/>
          <p:cNvSpPr>
            <a:spLocks noGrp="1"/>
          </p:cNvSpPr>
          <p:nvPr>
            <p:ph type="dt" sz="quarter" idx="1"/>
          </p:nvPr>
        </p:nvSpPr>
        <p:spPr>
          <a:xfrm>
            <a:off x="3899900" y="0"/>
            <a:ext cx="2983495" cy="500936"/>
          </a:xfrm>
          <a:prstGeom prst="rect">
            <a:avLst/>
          </a:prstGeom>
        </p:spPr>
        <p:txBody>
          <a:bodyPr vert="horz" lIns="96588" tIns="48294" rIns="96588" bIns="48294" rtlCol="0"/>
          <a:lstStyle>
            <a:lvl1pPr algn="r">
              <a:defRPr sz="1300"/>
            </a:lvl1pPr>
          </a:lstStyle>
          <a:p>
            <a:fld id="{12D86AD9-79F0-4F92-90E3-B0435EF11B12}" type="datetimeFigureOut">
              <a:rPr lang="en-GB" smtClean="0"/>
              <a:pPr/>
              <a:t>09/09/2014</a:t>
            </a:fld>
            <a:endParaRPr lang="en-GB"/>
          </a:p>
        </p:txBody>
      </p:sp>
      <p:sp>
        <p:nvSpPr>
          <p:cNvPr id="4" name="Footer Placeholder 3"/>
          <p:cNvSpPr>
            <a:spLocks noGrp="1"/>
          </p:cNvSpPr>
          <p:nvPr>
            <p:ph type="ftr" sz="quarter" idx="2"/>
          </p:nvPr>
        </p:nvSpPr>
        <p:spPr>
          <a:xfrm>
            <a:off x="0" y="9516038"/>
            <a:ext cx="2983495" cy="500936"/>
          </a:xfrm>
          <a:prstGeom prst="rect">
            <a:avLst/>
          </a:prstGeom>
        </p:spPr>
        <p:txBody>
          <a:bodyPr vert="horz" lIns="96588" tIns="48294" rIns="96588" bIns="48294" rtlCol="0" anchor="b"/>
          <a:lstStyle>
            <a:lvl1pPr algn="l">
              <a:defRPr sz="1300"/>
            </a:lvl1pPr>
          </a:lstStyle>
          <a:p>
            <a:endParaRPr lang="en-GB"/>
          </a:p>
        </p:txBody>
      </p:sp>
      <p:sp>
        <p:nvSpPr>
          <p:cNvPr id="5" name="Slide Number Placeholder 4"/>
          <p:cNvSpPr>
            <a:spLocks noGrp="1"/>
          </p:cNvSpPr>
          <p:nvPr>
            <p:ph type="sldNum" sz="quarter" idx="3"/>
          </p:nvPr>
        </p:nvSpPr>
        <p:spPr>
          <a:xfrm>
            <a:off x="3899900" y="9516038"/>
            <a:ext cx="2983495" cy="500936"/>
          </a:xfrm>
          <a:prstGeom prst="rect">
            <a:avLst/>
          </a:prstGeom>
        </p:spPr>
        <p:txBody>
          <a:bodyPr vert="horz" lIns="96588" tIns="48294" rIns="96588" bIns="48294" rtlCol="0" anchor="b"/>
          <a:lstStyle>
            <a:lvl1pPr algn="r">
              <a:defRPr sz="1300"/>
            </a:lvl1pPr>
          </a:lstStyle>
          <a:p>
            <a:fld id="{B2E06B44-A4B1-4D5E-88B0-B4132815890F}" type="slidenum">
              <a:rPr lang="en-GB" smtClean="0"/>
              <a:pPr/>
              <a:t>‹#›</a:t>
            </a:fld>
            <a:endParaRPr lang="en-GB"/>
          </a:p>
        </p:txBody>
      </p:sp>
    </p:spTree>
    <p:extLst>
      <p:ext uri="{BB962C8B-B14F-4D97-AF65-F5344CB8AC3E}">
        <p14:creationId xmlns:p14="http://schemas.microsoft.com/office/powerpoint/2010/main" xmlns="" val="2960324252"/>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0E548A99-65FB-434A-A304-64D1A47C523F}" type="datetimeFigureOut">
              <a:rPr lang="en-GB" smtClean="0"/>
              <a:pPr/>
              <a:t>09/09/2014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F3C10D-8540-4B1E-A758-1EDE36F8533C}" type="slidenum">
              <a:rPr lang="en-GB" smtClean="0"/>
              <a:pPr/>
              <a:t>‹#›</a:t>
            </a:fld>
            <a:endParaRPr lang="en-GB"/>
          </a:p>
        </p:txBody>
      </p:sp>
    </p:spTree>
    <p:extLst>
      <p:ext uri="{BB962C8B-B14F-4D97-AF65-F5344CB8AC3E}">
        <p14:creationId xmlns:p14="http://schemas.microsoft.com/office/powerpoint/2010/main" xmlns="" val="12243722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E548A99-65FB-434A-A304-64D1A47C523F}" type="datetimeFigureOut">
              <a:rPr lang="en-GB" smtClean="0"/>
              <a:pPr/>
              <a:t>09/09/2014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F3C10D-8540-4B1E-A758-1EDE36F8533C}" type="slidenum">
              <a:rPr lang="en-GB" smtClean="0"/>
              <a:pPr/>
              <a:t>‹#›</a:t>
            </a:fld>
            <a:endParaRPr lang="en-GB"/>
          </a:p>
        </p:txBody>
      </p:sp>
    </p:spTree>
    <p:extLst>
      <p:ext uri="{BB962C8B-B14F-4D97-AF65-F5344CB8AC3E}">
        <p14:creationId xmlns:p14="http://schemas.microsoft.com/office/powerpoint/2010/main" xmlns="" val="22102228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E548A99-65FB-434A-A304-64D1A47C523F}" type="datetimeFigureOut">
              <a:rPr lang="en-GB" smtClean="0"/>
              <a:pPr/>
              <a:t>09/09/2014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F3C10D-8540-4B1E-A758-1EDE36F8533C}" type="slidenum">
              <a:rPr lang="en-GB" smtClean="0"/>
              <a:pPr/>
              <a:t>‹#›</a:t>
            </a:fld>
            <a:endParaRPr lang="en-GB"/>
          </a:p>
        </p:txBody>
      </p:sp>
    </p:spTree>
    <p:extLst>
      <p:ext uri="{BB962C8B-B14F-4D97-AF65-F5344CB8AC3E}">
        <p14:creationId xmlns:p14="http://schemas.microsoft.com/office/powerpoint/2010/main" xmlns="" val="6109315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0E548A99-65FB-434A-A304-64D1A47C523F}" type="datetimeFigureOut">
              <a:rPr lang="en-GB" smtClean="0"/>
              <a:pPr/>
              <a:t>09/09/2014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F3C10D-8540-4B1E-A758-1EDE36F8533C}" type="slidenum">
              <a:rPr lang="en-GB" smtClean="0"/>
              <a:pPr/>
              <a:t>‹#›</a:t>
            </a:fld>
            <a:endParaRPr lang="en-GB"/>
          </a:p>
        </p:txBody>
      </p:sp>
    </p:spTree>
    <p:extLst>
      <p:ext uri="{BB962C8B-B14F-4D97-AF65-F5344CB8AC3E}">
        <p14:creationId xmlns:p14="http://schemas.microsoft.com/office/powerpoint/2010/main" xmlns="" val="40290759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0E548A99-65FB-434A-A304-64D1A47C523F}" type="datetimeFigureOut">
              <a:rPr lang="en-GB" smtClean="0"/>
              <a:pPr/>
              <a:t>09/09/2014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FF3C10D-8540-4B1E-A758-1EDE36F8533C}" type="slidenum">
              <a:rPr lang="en-GB" smtClean="0"/>
              <a:pPr/>
              <a:t>‹#›</a:t>
            </a:fld>
            <a:endParaRPr lang="en-GB"/>
          </a:p>
        </p:txBody>
      </p:sp>
    </p:spTree>
    <p:extLst>
      <p:ext uri="{BB962C8B-B14F-4D97-AF65-F5344CB8AC3E}">
        <p14:creationId xmlns:p14="http://schemas.microsoft.com/office/powerpoint/2010/main" xmlns="" val="20318850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0E548A99-65FB-434A-A304-64D1A47C523F}" type="datetimeFigureOut">
              <a:rPr lang="en-GB" smtClean="0"/>
              <a:pPr/>
              <a:t>09/09/2014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FF3C10D-8540-4B1E-A758-1EDE36F8533C}" type="slidenum">
              <a:rPr lang="en-GB" smtClean="0"/>
              <a:pPr/>
              <a:t>‹#›</a:t>
            </a:fld>
            <a:endParaRPr lang="en-GB"/>
          </a:p>
        </p:txBody>
      </p:sp>
    </p:spTree>
    <p:extLst>
      <p:ext uri="{BB962C8B-B14F-4D97-AF65-F5344CB8AC3E}">
        <p14:creationId xmlns:p14="http://schemas.microsoft.com/office/powerpoint/2010/main" xmlns="" val="795467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E548A99-65FB-434A-A304-64D1A47C523F}" type="datetimeFigureOut">
              <a:rPr lang="en-GB" smtClean="0"/>
              <a:pPr/>
              <a:t>09/09/2014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FF3C10D-8540-4B1E-A758-1EDE36F8533C}" type="slidenum">
              <a:rPr lang="en-GB" smtClean="0"/>
              <a:pPr/>
              <a:t>‹#›</a:t>
            </a:fld>
            <a:endParaRPr lang="en-GB"/>
          </a:p>
        </p:txBody>
      </p:sp>
    </p:spTree>
    <p:extLst>
      <p:ext uri="{BB962C8B-B14F-4D97-AF65-F5344CB8AC3E}">
        <p14:creationId xmlns:p14="http://schemas.microsoft.com/office/powerpoint/2010/main" xmlns="" val="40570298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E548A99-65FB-434A-A304-64D1A47C523F}" type="datetimeFigureOut">
              <a:rPr lang="en-GB" smtClean="0"/>
              <a:pPr/>
              <a:t>09/09/2014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F3C10D-8540-4B1E-A758-1EDE36F8533C}" type="slidenum">
              <a:rPr lang="en-GB" smtClean="0"/>
              <a:pPr/>
              <a:t>‹#›</a:t>
            </a:fld>
            <a:endParaRPr lang="en-GB"/>
          </a:p>
        </p:txBody>
      </p:sp>
    </p:spTree>
    <p:extLst>
      <p:ext uri="{BB962C8B-B14F-4D97-AF65-F5344CB8AC3E}">
        <p14:creationId xmlns:p14="http://schemas.microsoft.com/office/powerpoint/2010/main" xmlns="" val="42466914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E548A99-65FB-434A-A304-64D1A47C523F}" type="datetimeFigureOut">
              <a:rPr lang="en-GB" smtClean="0"/>
              <a:pPr/>
              <a:t>09/09/2014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F3C10D-8540-4B1E-A758-1EDE36F8533C}" type="slidenum">
              <a:rPr lang="en-GB" smtClean="0"/>
              <a:pPr/>
              <a:t>‹#›</a:t>
            </a:fld>
            <a:endParaRPr lang="en-GB"/>
          </a:p>
        </p:txBody>
      </p:sp>
    </p:spTree>
    <p:extLst>
      <p:ext uri="{BB962C8B-B14F-4D97-AF65-F5344CB8AC3E}">
        <p14:creationId xmlns:p14="http://schemas.microsoft.com/office/powerpoint/2010/main" xmlns="" val="38657726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E548A99-65FB-434A-A304-64D1A47C523F}" type="datetimeFigureOut">
              <a:rPr lang="en-GB" smtClean="0"/>
              <a:pPr/>
              <a:t>09/09/2014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F3C10D-8540-4B1E-A758-1EDE36F8533C}" type="slidenum">
              <a:rPr lang="en-GB" smtClean="0"/>
              <a:pPr/>
              <a:t>‹#›</a:t>
            </a:fld>
            <a:endParaRPr lang="en-GB"/>
          </a:p>
        </p:txBody>
      </p:sp>
    </p:spTree>
    <p:extLst>
      <p:ext uri="{BB962C8B-B14F-4D97-AF65-F5344CB8AC3E}">
        <p14:creationId xmlns:p14="http://schemas.microsoft.com/office/powerpoint/2010/main" xmlns="" val="40675721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E548A99-65FB-434A-A304-64D1A47C523F}" type="datetimeFigureOut">
              <a:rPr lang="en-GB" smtClean="0"/>
              <a:pPr/>
              <a:t>09/09/2014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F3C10D-8540-4B1E-A758-1EDE36F8533C}" type="slidenum">
              <a:rPr lang="en-GB" smtClean="0"/>
              <a:pPr/>
              <a:t>‹#›</a:t>
            </a:fld>
            <a:endParaRPr lang="en-GB"/>
          </a:p>
        </p:txBody>
      </p:sp>
    </p:spTree>
    <p:extLst>
      <p:ext uri="{BB962C8B-B14F-4D97-AF65-F5344CB8AC3E}">
        <p14:creationId xmlns:p14="http://schemas.microsoft.com/office/powerpoint/2010/main" xmlns="" val="1923954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E548A99-65FB-434A-A304-64D1A47C523F}" type="datetimeFigureOut">
              <a:rPr lang="en-GB" smtClean="0"/>
              <a:pPr/>
              <a:t>09/09/2014</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FF3C10D-8540-4B1E-A758-1EDE36F8533C}" type="slidenum">
              <a:rPr lang="en-GB" smtClean="0"/>
              <a:pPr/>
              <a:t>‹#›</a:t>
            </a:fld>
            <a:endParaRPr lang="en-GB"/>
          </a:p>
        </p:txBody>
      </p:sp>
    </p:spTree>
    <p:extLst>
      <p:ext uri="{BB962C8B-B14F-4D97-AF65-F5344CB8AC3E}">
        <p14:creationId xmlns:p14="http://schemas.microsoft.com/office/powerpoint/2010/main" xmlns="" val="2100820143"/>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44624" y="954945"/>
            <a:ext cx="7903840" cy="1607364"/>
          </a:xfrm>
        </p:spPr>
        <p:txBody>
          <a:bodyPr/>
          <a:lstStyle/>
          <a:p>
            <a:pPr algn="r"/>
            <a:r>
              <a:rPr lang="en-GB" sz="3200" dirty="0"/>
              <a:t>Exploring the bourgeois social </a:t>
            </a:r>
            <a:r>
              <a:rPr lang="en-GB" sz="3200" dirty="0" smtClean="0"/>
              <a:t>order: </a:t>
            </a:r>
            <a:r>
              <a:rPr lang="en-GB" sz="3200" i="1" dirty="0" smtClean="0"/>
              <a:t>A Modest Proposal </a:t>
            </a:r>
            <a:r>
              <a:rPr lang="en-GB" sz="3200" dirty="0" smtClean="0"/>
              <a:t>&amp; </a:t>
            </a:r>
            <a:r>
              <a:rPr lang="en-GB" sz="3200" i="1" dirty="0" smtClean="0"/>
              <a:t>Pamela</a:t>
            </a:r>
            <a:endParaRPr lang="en-GB" sz="4400" dirty="0"/>
          </a:p>
        </p:txBody>
      </p:sp>
      <p:sp>
        <p:nvSpPr>
          <p:cNvPr id="3" name="Subtitle 2"/>
          <p:cNvSpPr>
            <a:spLocks noGrp="1"/>
          </p:cNvSpPr>
          <p:nvPr>
            <p:ph type="subTitle" idx="1"/>
          </p:nvPr>
        </p:nvSpPr>
        <p:spPr>
          <a:xfrm>
            <a:off x="2494012" y="188640"/>
            <a:ext cx="6172200" cy="685800"/>
          </a:xfrm>
        </p:spPr>
        <p:txBody>
          <a:bodyPr>
            <a:normAutofit/>
          </a:bodyPr>
          <a:lstStyle/>
          <a:p>
            <a:pPr algn="r"/>
            <a:r>
              <a:rPr lang="en-GB" sz="2100" dirty="0" smtClean="0">
                <a:solidFill>
                  <a:schemeClr val="tx1"/>
                </a:solidFill>
              </a:rPr>
              <a:t>CSEN 5021 The Rational World </a:t>
            </a:r>
          </a:p>
        </p:txBody>
      </p:sp>
      <p:pic>
        <p:nvPicPr>
          <p:cNvPr id="2050" name="Picture 2" descr="File:Girl with a Basket of Pamphlets.jpg"/>
          <p:cNvPicPr>
            <a:picLocks noChangeAspect="1" noChangeArrowheads="1"/>
          </p:cNvPicPr>
          <p:nvPr/>
        </p:nvPicPr>
        <p:blipFill>
          <a:blip r:embed="rId2" cstate="print">
            <a:extLst>
              <a:ext uri="{28A0092B-C50C-407E-A947-70E740481C1C}">
                <a14:useLocalDpi xmlns:a14="http://schemas.microsoft.com/office/drawing/2010/main" xmlns="" val="0"/>
              </a:ext>
            </a:extLst>
          </a:blip>
          <a:srcRect/>
          <a:stretch>
            <a:fillRect/>
          </a:stretch>
        </p:blipFill>
        <p:spPr bwMode="auto">
          <a:xfrm>
            <a:off x="565627" y="2418675"/>
            <a:ext cx="4968552" cy="4042212"/>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a:extLst>
            <a:ext uri="{909E8E84-426E-40DD-AFC4-6F175D3DCCD1}">
              <a14:hiddenFill xmlns:a14="http://schemas.microsoft.com/office/drawing/2010/main" xmlns="">
                <a:solidFill>
                  <a:srgbClr val="FFFFFF"/>
                </a:solidFill>
              </a14:hiddenFill>
            </a:ext>
          </a:extLst>
        </p:spPr>
      </p:pic>
      <p:sp>
        <p:nvSpPr>
          <p:cNvPr id="4" name="Rectangle 3"/>
          <p:cNvSpPr/>
          <p:nvPr/>
        </p:nvSpPr>
        <p:spPr>
          <a:xfrm>
            <a:off x="5796136" y="5445224"/>
            <a:ext cx="2952328" cy="1015663"/>
          </a:xfrm>
          <a:prstGeom prst="rect">
            <a:avLst/>
          </a:prstGeom>
        </p:spPr>
        <p:txBody>
          <a:bodyPr wrap="square">
            <a:spAutoFit/>
          </a:bodyPr>
          <a:lstStyle/>
          <a:p>
            <a:r>
              <a:rPr lang="en-GB" sz="2000" dirty="0" smtClean="0"/>
              <a:t>An 18th-century painting of a girl with a Basket of Pamphlets</a:t>
            </a:r>
            <a:endParaRPr lang="en-GB" sz="2000" dirty="0"/>
          </a:p>
        </p:txBody>
      </p:sp>
    </p:spTree>
    <p:extLst>
      <p:ext uri="{BB962C8B-B14F-4D97-AF65-F5344CB8AC3E}">
        <p14:creationId xmlns:p14="http://schemas.microsoft.com/office/powerpoint/2010/main" xmlns="" val="75208344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23528" y="188640"/>
            <a:ext cx="8640960" cy="720080"/>
          </a:xfrm>
        </p:spPr>
        <p:txBody>
          <a:bodyPr/>
          <a:lstStyle/>
          <a:p>
            <a:pPr algn="r"/>
            <a:r>
              <a:rPr lang="en-GB" sz="3200" dirty="0" smtClean="0"/>
              <a:t>the question of taste</a:t>
            </a:r>
            <a:endParaRPr lang="en-GB" sz="3200" dirty="0"/>
          </a:p>
        </p:txBody>
      </p:sp>
      <p:sp>
        <p:nvSpPr>
          <p:cNvPr id="2" name="Content Placeholder 1"/>
          <p:cNvSpPr>
            <a:spLocks noGrp="1"/>
          </p:cNvSpPr>
          <p:nvPr>
            <p:ph idx="1"/>
          </p:nvPr>
        </p:nvSpPr>
        <p:spPr>
          <a:xfrm>
            <a:off x="539552" y="1052736"/>
            <a:ext cx="8604448" cy="5184576"/>
          </a:xfrm>
        </p:spPr>
        <p:txBody>
          <a:bodyPr>
            <a:normAutofit/>
          </a:bodyPr>
          <a:lstStyle/>
          <a:p>
            <a:pPr marL="18288" indent="0">
              <a:buNone/>
            </a:pPr>
            <a:r>
              <a:rPr lang="en-GB" sz="2400" dirty="0"/>
              <a:t> </a:t>
            </a:r>
            <a:r>
              <a:rPr lang="en-GB" sz="2200" dirty="0"/>
              <a:t>According to Terry Eagleton, </a:t>
            </a:r>
            <a:r>
              <a:rPr lang="en-GB" sz="2200" u="sng" dirty="0"/>
              <a:t>"[t]he ultimate binding force of the bourgeois social order, in contrast to the coercive apparatus of absolutism, will be habits, pieties, sentiments and affections,</a:t>
            </a:r>
            <a:r>
              <a:rPr lang="en-GB" sz="2200" dirty="0"/>
              <a:t>" with the result that "</a:t>
            </a:r>
            <a:r>
              <a:rPr lang="en-GB" sz="2200" u="sng" dirty="0"/>
              <a:t>power in such an order has become aestheticized</a:t>
            </a:r>
            <a:r>
              <a:rPr lang="en-GB" sz="2200" dirty="0"/>
              <a:t>." (6) </a:t>
            </a:r>
            <a:r>
              <a:rPr lang="en-GB" sz="2200" dirty="0" smtClean="0"/>
              <a:t>... the </a:t>
            </a:r>
            <a:r>
              <a:rPr lang="en-GB" sz="2200" dirty="0"/>
              <a:t>very recognition of such aesthetic commonality is for Burke a mark of one's aesthetic discrimination, of one's superior faculty of taste, and thus establishes one's distinction from the "ordinary" community which that aesthetic commonality is intended to underwrite. </a:t>
            </a:r>
            <a:r>
              <a:rPr lang="en-GB" sz="2200" u="sng" dirty="0"/>
              <a:t>Burke's "Introduction on Taste" thus reveals taste, in the form of aesthetic discrimination, to be not the "binding force of the bourgeois social order," but a means of exercising power and a force for social differentiation</a:t>
            </a:r>
            <a:r>
              <a:rPr lang="en-GB" sz="2200" dirty="0"/>
              <a:t>. </a:t>
            </a:r>
            <a:r>
              <a:rPr lang="en-GB" sz="2200" dirty="0" smtClean="0"/>
              <a:t>(Blackwell)</a:t>
            </a:r>
            <a:endParaRPr lang="en-GB" sz="2200" dirty="0"/>
          </a:p>
        </p:txBody>
      </p:sp>
    </p:spTree>
    <p:extLst>
      <p:ext uri="{BB962C8B-B14F-4D97-AF65-F5344CB8AC3E}">
        <p14:creationId xmlns:p14="http://schemas.microsoft.com/office/powerpoint/2010/main" xmlns="" val="361560226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9552" y="5301208"/>
            <a:ext cx="8460432" cy="1346448"/>
          </a:xfrm>
        </p:spPr>
        <p:txBody>
          <a:bodyPr>
            <a:normAutofit fontScale="90000"/>
          </a:bodyPr>
          <a:lstStyle/>
          <a:p>
            <a:pPr algn="r"/>
            <a:r>
              <a:rPr lang="en-GB" sz="2800" dirty="0">
                <a:effectLst/>
                <a:latin typeface="Perpetua" panose="02020502060401020303" pitchFamily="18" charset="0"/>
              </a:rPr>
              <a:t>Mark Blackwell, ‘The Sublimity of Taste in Edmund Burke's </a:t>
            </a:r>
            <a:r>
              <a:rPr lang="en-GB" sz="2800" dirty="0" smtClean="0">
                <a:effectLst/>
                <a:latin typeface="Perpetua" panose="02020502060401020303" pitchFamily="18" charset="0"/>
              </a:rPr>
              <a:t/>
            </a:r>
            <a:br>
              <a:rPr lang="en-GB" sz="2800" dirty="0" smtClean="0">
                <a:effectLst/>
                <a:latin typeface="Perpetua" panose="02020502060401020303" pitchFamily="18" charset="0"/>
              </a:rPr>
            </a:br>
            <a:r>
              <a:rPr lang="en-GB" sz="2800" i="1" dirty="0" smtClean="0">
                <a:effectLst/>
                <a:latin typeface="Perpetua" panose="02020502060401020303" pitchFamily="18" charset="0"/>
              </a:rPr>
              <a:t>A </a:t>
            </a:r>
            <a:r>
              <a:rPr lang="en-GB" sz="2800" i="1" dirty="0">
                <a:effectLst/>
                <a:latin typeface="Perpetua" panose="02020502060401020303" pitchFamily="18" charset="0"/>
              </a:rPr>
              <a:t>Philosophical Enquiry into </a:t>
            </a:r>
            <a:r>
              <a:rPr lang="en-GB" sz="2800" i="1" dirty="0" smtClean="0">
                <a:effectLst/>
                <a:latin typeface="Perpetua" panose="02020502060401020303" pitchFamily="18" charset="0"/>
              </a:rPr>
              <a:t>the </a:t>
            </a:r>
            <a:r>
              <a:rPr lang="en-GB" sz="2800" i="1" dirty="0">
                <a:effectLst/>
                <a:latin typeface="Perpetua" panose="02020502060401020303" pitchFamily="18" charset="0"/>
              </a:rPr>
              <a:t>Origin of Our Ideas </a:t>
            </a:r>
            <a:r>
              <a:rPr lang="en-GB" sz="2800" i="1" dirty="0" smtClean="0">
                <a:effectLst/>
                <a:latin typeface="Perpetua" panose="02020502060401020303" pitchFamily="18" charset="0"/>
              </a:rPr>
              <a:t>of the  </a:t>
            </a:r>
            <a:br>
              <a:rPr lang="en-GB" sz="2800" i="1" dirty="0" smtClean="0">
                <a:effectLst/>
                <a:latin typeface="Perpetua" panose="02020502060401020303" pitchFamily="18" charset="0"/>
              </a:rPr>
            </a:br>
            <a:r>
              <a:rPr lang="en-GB" sz="2800" i="1" dirty="0" smtClean="0">
                <a:effectLst/>
                <a:latin typeface="Perpetua" panose="02020502060401020303" pitchFamily="18" charset="0"/>
              </a:rPr>
              <a:t>Sublime and Beautiful’, Philological </a:t>
            </a:r>
            <a:r>
              <a:rPr lang="en-GB" sz="2800" i="1" dirty="0">
                <a:effectLst/>
                <a:latin typeface="Perpetua" panose="02020502060401020303" pitchFamily="18" charset="0"/>
              </a:rPr>
              <a:t>Quarterly, Vol. 82, No. </a:t>
            </a:r>
            <a:r>
              <a:rPr lang="en-GB" sz="2800" i="1" dirty="0" smtClean="0">
                <a:effectLst/>
                <a:latin typeface="Perpetua" panose="02020502060401020303" pitchFamily="18" charset="0"/>
              </a:rPr>
              <a:t>3</a:t>
            </a:r>
            <a:endParaRPr lang="en-GB" sz="3200" dirty="0">
              <a:latin typeface="Perpetua" panose="02020502060401020303" pitchFamily="18" charset="0"/>
            </a:endParaRPr>
          </a:p>
        </p:txBody>
      </p:sp>
      <p:sp>
        <p:nvSpPr>
          <p:cNvPr id="3" name="Content Placeholder 2"/>
          <p:cNvSpPr>
            <a:spLocks noGrp="1"/>
          </p:cNvSpPr>
          <p:nvPr>
            <p:ph idx="1"/>
          </p:nvPr>
        </p:nvSpPr>
        <p:spPr>
          <a:xfrm>
            <a:off x="539552" y="188640"/>
            <a:ext cx="8496944" cy="4968552"/>
          </a:xfrm>
        </p:spPr>
        <p:txBody>
          <a:bodyPr>
            <a:noAutofit/>
          </a:bodyPr>
          <a:lstStyle/>
          <a:p>
            <a:pPr marL="18288" indent="0">
              <a:buNone/>
            </a:pPr>
            <a:r>
              <a:rPr lang="en-GB" sz="2400" dirty="0"/>
              <a:t>Burke's "Introduction on Taste" establishes two criteria of taste, </a:t>
            </a:r>
            <a:r>
              <a:rPr lang="en-GB" sz="2400" u="sng" dirty="0"/>
              <a:t>one involving untutored sensation and another dependent upon a capacity for judgment derived from experience, and he suggests them to be mutually incompatible rather than mutually reinforcing</a:t>
            </a:r>
            <a:r>
              <a:rPr lang="en-GB" sz="2400" dirty="0"/>
              <a:t>. (2)  Burke demonstrates that we lose a capacity to feel strongly as we gain an ability to judge nicely, and his account of the way that our satisfaction in our critical competence---our </a:t>
            </a:r>
            <a:r>
              <a:rPr lang="en-GB" sz="2400" u="sng" dirty="0"/>
              <a:t>delicacy of taste-</a:t>
            </a:r>
            <a:r>
              <a:rPr lang="en-GB" sz="2400" dirty="0"/>
              <a:t>-compensates us for the erosion of pleasures that once came easily shows that his own work on the sublime--and on the relationship between social and self-preservative passions--influenced his ideas about taste</a:t>
            </a:r>
          </a:p>
        </p:txBody>
      </p:sp>
    </p:spTree>
    <p:extLst>
      <p:ext uri="{BB962C8B-B14F-4D97-AF65-F5344CB8AC3E}">
        <p14:creationId xmlns:p14="http://schemas.microsoft.com/office/powerpoint/2010/main" xmlns="" val="162064985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899592" y="5733256"/>
            <a:ext cx="8119864" cy="770384"/>
          </a:xfrm>
        </p:spPr>
        <p:txBody>
          <a:bodyPr/>
          <a:lstStyle/>
          <a:p>
            <a:pPr algn="r"/>
            <a:r>
              <a:rPr lang="en-GB" sz="3200" dirty="0"/>
              <a:t> Edmund Burke  </a:t>
            </a:r>
            <a:r>
              <a:rPr lang="en-GB" sz="3200" dirty="0" smtClean="0"/>
              <a:t>‘ON TASTE’, (1759)</a:t>
            </a:r>
            <a:endParaRPr lang="en-GB" sz="4800" dirty="0"/>
          </a:p>
        </p:txBody>
      </p:sp>
      <p:sp>
        <p:nvSpPr>
          <p:cNvPr id="2" name="Content Placeholder 1"/>
          <p:cNvSpPr>
            <a:spLocks noGrp="1"/>
          </p:cNvSpPr>
          <p:nvPr>
            <p:ph idx="1"/>
          </p:nvPr>
        </p:nvSpPr>
        <p:spPr>
          <a:xfrm>
            <a:off x="395536" y="260648"/>
            <a:ext cx="8352928" cy="5544616"/>
          </a:xfrm>
        </p:spPr>
        <p:txBody>
          <a:bodyPr>
            <a:normAutofit lnSpcReduction="10000"/>
          </a:bodyPr>
          <a:lstStyle/>
          <a:p>
            <a:pPr marL="18288" indent="0">
              <a:buNone/>
            </a:pPr>
            <a:r>
              <a:rPr lang="en-GB" dirty="0" smtClean="0">
                <a:effectLst/>
              </a:rPr>
              <a:t>...</a:t>
            </a:r>
            <a:r>
              <a:rPr lang="en-GB" sz="2200" dirty="0" smtClean="0">
                <a:effectLst/>
              </a:rPr>
              <a:t>sensibility </a:t>
            </a:r>
            <a:r>
              <a:rPr lang="en-GB" sz="2200" dirty="0">
                <a:effectLst/>
              </a:rPr>
              <a:t>and judgment, which are the qualities that compose what we commonly call a Taste, vary exceedingly in various people.  From a defect in the former of these qualities, arises a want of Taste; a weakness in the latter, constitutes a wrong or a bad one.  There are some men formed with </a:t>
            </a:r>
            <a:r>
              <a:rPr lang="en-GB" sz="2200" u="sng" dirty="0">
                <a:effectLst/>
              </a:rPr>
              <a:t>feelings so blunt, with tempers so cold and phlegmatic, that they can hardly be said to be awake during the whole course of their lives</a:t>
            </a:r>
            <a:r>
              <a:rPr lang="en-GB" sz="2200" dirty="0">
                <a:effectLst/>
              </a:rPr>
              <a:t>.  Upon such persons, the most striking objects make but a faint and obscure impression.  There </a:t>
            </a:r>
            <a:r>
              <a:rPr lang="en-GB" sz="2200" u="sng" dirty="0">
                <a:effectLst/>
              </a:rPr>
              <a:t>are others so continually in the agitation of gross and merely sensual pleasures, or so occupied in the low drudgery of avarice, or so heated in the </a:t>
            </a:r>
            <a:r>
              <a:rPr lang="en-GB" sz="2200" u="sng" dirty="0" err="1">
                <a:effectLst/>
              </a:rPr>
              <a:t>chace</a:t>
            </a:r>
            <a:r>
              <a:rPr lang="en-GB" sz="2200" u="sng" dirty="0">
                <a:effectLst/>
              </a:rPr>
              <a:t> of honours and distinction, that their minds, which had been used continually to the storms of these violent and tempestuous passions, can hardly be put in motion by the delicate and refined play of the imagination</a:t>
            </a:r>
            <a:r>
              <a:rPr lang="en-GB" sz="2200" dirty="0">
                <a:effectLst/>
              </a:rPr>
              <a:t>. </a:t>
            </a:r>
            <a:endParaRPr lang="en-GB" sz="2200" dirty="0"/>
          </a:p>
        </p:txBody>
      </p:sp>
    </p:spTree>
    <p:extLst>
      <p:ext uri="{BB962C8B-B14F-4D97-AF65-F5344CB8AC3E}">
        <p14:creationId xmlns:p14="http://schemas.microsoft.com/office/powerpoint/2010/main" xmlns="" val="411431307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259632" y="5661248"/>
            <a:ext cx="7543800" cy="914400"/>
          </a:xfrm>
        </p:spPr>
        <p:txBody>
          <a:bodyPr/>
          <a:lstStyle/>
          <a:p>
            <a:pPr algn="r"/>
            <a:r>
              <a:rPr lang="en-GB" sz="3200" dirty="0"/>
              <a:t>Edmund Burke  ‘ON TASTE’, (1759)</a:t>
            </a:r>
          </a:p>
        </p:txBody>
      </p:sp>
      <p:sp>
        <p:nvSpPr>
          <p:cNvPr id="2" name="Content Placeholder 1"/>
          <p:cNvSpPr>
            <a:spLocks noGrp="1"/>
          </p:cNvSpPr>
          <p:nvPr>
            <p:ph idx="1"/>
          </p:nvPr>
        </p:nvSpPr>
        <p:spPr>
          <a:xfrm>
            <a:off x="539552" y="188640"/>
            <a:ext cx="8496944" cy="5544616"/>
          </a:xfrm>
        </p:spPr>
        <p:txBody>
          <a:bodyPr>
            <a:normAutofit/>
          </a:bodyPr>
          <a:lstStyle/>
          <a:p>
            <a:pPr marL="18288" indent="0">
              <a:buNone/>
            </a:pPr>
            <a:r>
              <a:rPr lang="en-GB" sz="2200" dirty="0" smtClean="0"/>
              <a:t>Men </a:t>
            </a:r>
            <a:r>
              <a:rPr lang="en-GB" sz="2200" dirty="0"/>
              <a:t>of the best Taste, by consideration, come frequently to change these early and precipitate judgments which the mind from its aversion to neutrality and doubt loves to form on the spot.  It is known that </a:t>
            </a:r>
            <a:r>
              <a:rPr lang="en-GB" sz="2200" u="sng" dirty="0"/>
              <a:t>the Taste (whatever it is) is improved exactly as we improve our judgment, by extending our knowledge, by a steady attention to our object, and by frequent exercise</a:t>
            </a:r>
            <a:r>
              <a:rPr lang="en-GB" sz="2200" dirty="0"/>
              <a:t>.  They who have not taken these methods, if their Taste decides quickly, it is always uncertainly; and their quickness is owing to their presumption and rashness, and not to any sudden irradiation that in a moment dispels all darkness from their minds.  But </a:t>
            </a:r>
            <a:r>
              <a:rPr lang="en-GB" sz="2200" u="sng" dirty="0"/>
              <a:t>they who have cultivated that species of knowledge which makes the object of Taste, by degrees and habitually attain not only a soundness, but a readiness of judgment, as men do by the same methods on all other occasions. </a:t>
            </a:r>
          </a:p>
        </p:txBody>
      </p:sp>
    </p:spTree>
    <p:extLst>
      <p:ext uri="{BB962C8B-B14F-4D97-AF65-F5344CB8AC3E}">
        <p14:creationId xmlns:p14="http://schemas.microsoft.com/office/powerpoint/2010/main" xmlns="" val="85888608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79512" y="22140"/>
            <a:ext cx="9036496" cy="634008"/>
          </a:xfrm>
        </p:spPr>
        <p:txBody>
          <a:bodyPr/>
          <a:lstStyle/>
          <a:p>
            <a:r>
              <a:rPr lang="en-GB" sz="2400" i="1" dirty="0" smtClean="0"/>
              <a:t>Pamela  </a:t>
            </a:r>
            <a:r>
              <a:rPr lang="en-GB" sz="2400" dirty="0" smtClean="0"/>
              <a:t>&amp; </a:t>
            </a:r>
            <a:r>
              <a:rPr lang="en-GB" sz="2400" i="1" dirty="0" smtClean="0"/>
              <a:t>a modest proposal: </a:t>
            </a:r>
            <a:r>
              <a:rPr lang="en-GB" sz="2400" dirty="0" smtClean="0"/>
              <a:t>politics &amp; readership </a:t>
            </a:r>
            <a:endParaRPr lang="en-GB" sz="2400" dirty="0"/>
          </a:p>
        </p:txBody>
      </p:sp>
      <p:sp>
        <p:nvSpPr>
          <p:cNvPr id="2" name="Content Placeholder 1"/>
          <p:cNvSpPr>
            <a:spLocks noGrp="1"/>
          </p:cNvSpPr>
          <p:nvPr>
            <p:ph idx="1"/>
          </p:nvPr>
        </p:nvSpPr>
        <p:spPr>
          <a:xfrm>
            <a:off x="-36512" y="836712"/>
            <a:ext cx="9180512" cy="6021288"/>
          </a:xfrm>
        </p:spPr>
        <p:txBody>
          <a:bodyPr>
            <a:normAutofit fontScale="85000" lnSpcReduction="10000"/>
          </a:bodyPr>
          <a:lstStyle/>
          <a:p>
            <a:pPr marL="475488" indent="-457200">
              <a:buAutoNum type="arabicPeriod"/>
            </a:pPr>
            <a:r>
              <a:rPr lang="en-GB" sz="2600" u="sng" dirty="0" smtClean="0"/>
              <a:t>Taste &amp; politeness </a:t>
            </a:r>
            <a:r>
              <a:rPr lang="en-GB" sz="2600" dirty="0" smtClean="0"/>
              <a:t>seem to cross class but are invisible barriers </a:t>
            </a:r>
            <a:endParaRPr lang="en-GB" sz="2600" dirty="0"/>
          </a:p>
          <a:p>
            <a:pPr marL="475488" indent="-457200">
              <a:buAutoNum type="arabicPeriod"/>
            </a:pPr>
            <a:r>
              <a:rPr lang="en-GB" sz="2600" dirty="0" smtClean="0"/>
              <a:t>Taste excludes eating – appetite is associated with gross sensuality (Pamela picks at her food; Lady </a:t>
            </a:r>
            <a:r>
              <a:rPr lang="en-GB" sz="2600" dirty="0" err="1" smtClean="0"/>
              <a:t>Davers</a:t>
            </a:r>
            <a:r>
              <a:rPr lang="en-GB" sz="2600" dirty="0" smtClean="0"/>
              <a:t> calms down)</a:t>
            </a:r>
          </a:p>
          <a:p>
            <a:pPr marL="475488" indent="-457200">
              <a:buAutoNum type="arabicPeriod"/>
            </a:pPr>
            <a:r>
              <a:rPr lang="en-GB" sz="2600" dirty="0" smtClean="0"/>
              <a:t>Politeness is linked to class rather than behaviour </a:t>
            </a:r>
          </a:p>
          <a:p>
            <a:pPr marL="475488" indent="-457200">
              <a:buFont typeface="Wingdings" pitchFamily="2" charset="2"/>
              <a:buAutoNum type="arabicPeriod"/>
            </a:pPr>
            <a:r>
              <a:rPr lang="en-GB" sz="2600" dirty="0"/>
              <a:t>18</a:t>
            </a:r>
            <a:r>
              <a:rPr lang="en-GB" sz="2600" baseline="30000" dirty="0"/>
              <a:t>th</a:t>
            </a:r>
            <a:r>
              <a:rPr lang="en-GB" sz="2600" dirty="0"/>
              <a:t> </a:t>
            </a:r>
            <a:r>
              <a:rPr lang="en-GB" sz="2600" dirty="0" smtClean="0"/>
              <a:t>C </a:t>
            </a:r>
            <a:r>
              <a:rPr lang="en-GB" sz="2600" dirty="0"/>
              <a:t>separation of public &amp; private: calculation &amp; sentiment</a:t>
            </a:r>
          </a:p>
          <a:p>
            <a:pPr marL="475488" indent="-457200">
              <a:buAutoNum type="arabicPeriod"/>
            </a:pPr>
            <a:r>
              <a:rPr lang="en-GB" sz="2600" dirty="0" smtClean="0"/>
              <a:t>The polite gentleman never mixes business with his private life.</a:t>
            </a:r>
          </a:p>
          <a:p>
            <a:pPr marL="384048" lvl="1" indent="0">
              <a:buNone/>
            </a:pPr>
            <a:r>
              <a:rPr lang="en-GB" sz="2600" dirty="0" smtClean="0"/>
              <a:t>- Mr B wants to keep his private life free from exposure though Pamela sees the home as a workplace &amp; must balance both within the home (hence the tears</a:t>
            </a:r>
            <a:r>
              <a:rPr lang="en-GB" sz="2300" dirty="0" smtClean="0"/>
              <a:t>) </a:t>
            </a:r>
          </a:p>
          <a:p>
            <a:pPr lvl="2">
              <a:buFont typeface="Wingdings" panose="05000000000000000000" pitchFamily="2" charset="2"/>
              <a:buChar char="§"/>
            </a:pPr>
            <a:r>
              <a:rPr lang="en-GB" sz="2300" dirty="0" smtClean="0"/>
              <a:t>As a </a:t>
            </a:r>
            <a:r>
              <a:rPr lang="en-GB" sz="2300" u="sng" dirty="0" smtClean="0"/>
              <a:t>novel</a:t>
            </a:r>
            <a:r>
              <a:rPr lang="en-GB" sz="2300" dirty="0" smtClean="0"/>
              <a:t> </a:t>
            </a:r>
            <a:r>
              <a:rPr lang="en-GB" sz="2300" i="1" dirty="0" smtClean="0"/>
              <a:t>Pamela</a:t>
            </a:r>
            <a:r>
              <a:rPr lang="en-GB" sz="2300" dirty="0" smtClean="0"/>
              <a:t> makes the ‘heart throb’ and ‘breeding’ can  only be mentioned very delicately</a:t>
            </a:r>
          </a:p>
          <a:p>
            <a:pPr marL="384048" lvl="1" indent="0">
              <a:buNone/>
            </a:pPr>
            <a:r>
              <a:rPr lang="en-GB" sz="2500" dirty="0" smtClean="0"/>
              <a:t>- The</a:t>
            </a:r>
            <a:r>
              <a:rPr lang="en-GB" sz="2500" i="1" dirty="0" smtClean="0"/>
              <a:t> </a:t>
            </a:r>
            <a:r>
              <a:rPr lang="en-GB" sz="2500" dirty="0" smtClean="0"/>
              <a:t>projector</a:t>
            </a:r>
            <a:r>
              <a:rPr lang="en-GB" sz="2500" i="1" dirty="0" smtClean="0"/>
              <a:t> </a:t>
            </a:r>
            <a:r>
              <a:rPr lang="en-GB" sz="2500" dirty="0" smtClean="0"/>
              <a:t>deals in the new science of political economy</a:t>
            </a:r>
          </a:p>
          <a:p>
            <a:pPr lvl="2">
              <a:buFont typeface="Wingdings" panose="05000000000000000000" pitchFamily="2" charset="2"/>
              <a:buChar char="§"/>
            </a:pPr>
            <a:r>
              <a:rPr lang="en-GB" sz="2300" dirty="0" smtClean="0"/>
              <a:t>As a </a:t>
            </a:r>
            <a:r>
              <a:rPr lang="en-GB" sz="2300" u="sng" dirty="0" smtClean="0"/>
              <a:t>pamphlet</a:t>
            </a:r>
            <a:r>
              <a:rPr lang="en-GB" sz="2300" dirty="0" smtClean="0"/>
              <a:t> </a:t>
            </a:r>
            <a:r>
              <a:rPr lang="en-GB" sz="2300" i="1" dirty="0" smtClean="0"/>
              <a:t>A Modest Proposal </a:t>
            </a:r>
            <a:r>
              <a:rPr lang="en-GB" sz="2300" dirty="0" smtClean="0"/>
              <a:t>appeals to a cold reason (link to the lesson of the painting of the </a:t>
            </a:r>
            <a:r>
              <a:rPr lang="en-GB" sz="2300" i="1" dirty="0" smtClean="0"/>
              <a:t>Air Pump</a:t>
            </a:r>
            <a:r>
              <a:rPr lang="en-GB" sz="2300" dirty="0" smtClean="0"/>
              <a:t>) </a:t>
            </a:r>
          </a:p>
          <a:p>
            <a:pPr marL="749808" lvl="2" indent="0">
              <a:buNone/>
            </a:pPr>
            <a:endParaRPr lang="en-GB" sz="1100" dirty="0" smtClean="0"/>
          </a:p>
          <a:p>
            <a:pPr marL="384048" lvl="1" indent="0">
              <a:buNone/>
            </a:pPr>
            <a:r>
              <a:rPr lang="en-GB" sz="3000" i="1" dirty="0" smtClean="0">
                <a:latin typeface="Perpetua" panose="02020502060401020303" pitchFamily="18" charset="0"/>
              </a:rPr>
              <a:t>some men formed with feelings so blunt, with tempers so cold &amp; phlegmatic...they  can hardly be said to be awake during the whole course of their lives. </a:t>
            </a:r>
            <a:r>
              <a:rPr lang="en-GB" sz="2800" dirty="0" smtClean="0">
                <a:latin typeface="Perpetua" panose="02020502060401020303" pitchFamily="18" charset="0"/>
              </a:rPr>
              <a:t>(Burke)</a:t>
            </a:r>
            <a:endParaRPr lang="en-GB" sz="2400" dirty="0"/>
          </a:p>
        </p:txBody>
      </p:sp>
    </p:spTree>
    <p:extLst>
      <p:ext uri="{BB962C8B-B14F-4D97-AF65-F5344CB8AC3E}">
        <p14:creationId xmlns:p14="http://schemas.microsoft.com/office/powerpoint/2010/main" xmlns="" val="272008754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11560" y="5661248"/>
            <a:ext cx="8532440" cy="864096"/>
          </a:xfrm>
        </p:spPr>
        <p:txBody>
          <a:bodyPr/>
          <a:lstStyle/>
          <a:p>
            <a:pPr algn="r"/>
            <a:r>
              <a:rPr lang="en-GB" sz="3200" i="1" dirty="0" smtClean="0"/>
              <a:t>Pamela</a:t>
            </a:r>
            <a:r>
              <a:rPr lang="en-GB" sz="3200" dirty="0" smtClean="0"/>
              <a:t>: Taste and ‘polite’</a:t>
            </a:r>
            <a:r>
              <a:rPr lang="en-GB" sz="4800" dirty="0" smtClean="0"/>
              <a:t> </a:t>
            </a:r>
            <a:r>
              <a:rPr lang="en-GB" sz="3200" dirty="0" smtClean="0"/>
              <a:t>society</a:t>
            </a:r>
            <a:endParaRPr lang="en-GB" sz="3200" dirty="0"/>
          </a:p>
        </p:txBody>
      </p:sp>
      <p:sp>
        <p:nvSpPr>
          <p:cNvPr id="2" name="Content Placeholder 1"/>
          <p:cNvSpPr>
            <a:spLocks noGrp="1"/>
          </p:cNvSpPr>
          <p:nvPr>
            <p:ph idx="1"/>
          </p:nvPr>
        </p:nvSpPr>
        <p:spPr>
          <a:xfrm>
            <a:off x="323528" y="188640"/>
            <a:ext cx="8856984" cy="5544615"/>
          </a:xfrm>
        </p:spPr>
        <p:txBody>
          <a:bodyPr>
            <a:normAutofit fontScale="70000" lnSpcReduction="20000"/>
          </a:bodyPr>
          <a:lstStyle/>
          <a:p>
            <a:pPr marL="18288" indent="0">
              <a:buNone/>
            </a:pPr>
            <a:r>
              <a:rPr lang="en-GB" dirty="0"/>
              <a:t>He said, You are very good, my dearest girl! But how will you bestow your time, when you will have no visits to receive or pay? No parties of pleasure to join in? No card-tables to employ your winter evenings; and even, </a:t>
            </a:r>
            <a:r>
              <a:rPr lang="en-GB" u="sng" dirty="0"/>
              <a:t>as the taste is</a:t>
            </a:r>
            <a:r>
              <a:rPr lang="en-GB" dirty="0"/>
              <a:t>, half</a:t>
            </a:r>
            <a:r>
              <a:rPr lang="en-GB" u="sng" dirty="0"/>
              <a:t> </a:t>
            </a:r>
            <a:r>
              <a:rPr lang="en-GB" dirty="0"/>
              <a:t>the day, summer and winter? And you have often played with my mother, too, and so know how to perform a part there, as well as in the other diversions: and I'll assure you, my girl, I shall not desire you to live without such amusements, as my wife might expect, were I to marry a lady of the first quality</a:t>
            </a:r>
            <a:r>
              <a:rPr lang="en-GB" dirty="0" smtClean="0"/>
              <a:t>.     [...]</a:t>
            </a:r>
          </a:p>
          <a:p>
            <a:pPr marL="18288" indent="0">
              <a:buNone/>
            </a:pPr>
            <a:r>
              <a:rPr lang="en-GB" dirty="0">
                <a:effectLst/>
              </a:rPr>
              <a:t>Now, Lady </a:t>
            </a:r>
            <a:r>
              <a:rPr lang="en-GB" dirty="0" err="1">
                <a:effectLst/>
              </a:rPr>
              <a:t>Davers</a:t>
            </a:r>
            <a:r>
              <a:rPr lang="en-GB" dirty="0">
                <a:effectLst/>
              </a:rPr>
              <a:t>, do you not see a difference between my marrying my dear mother's beloved and deserving waiting-maid, with a million of </a:t>
            </a:r>
            <a:r>
              <a:rPr lang="en-GB" dirty="0" err="1">
                <a:effectLst/>
              </a:rPr>
              <a:t>excellencies</a:t>
            </a:r>
            <a:r>
              <a:rPr lang="en-GB" dirty="0">
                <a:effectLst/>
              </a:rPr>
              <a:t> about her, and such graces of mind and person as would adorn any distinction; and your marrying a sordid groom, whose constant train of education, conversation, and opportunities, could possibly give him no other merit, than that which must proceed </a:t>
            </a:r>
            <a:r>
              <a:rPr lang="en-GB" u="sng" dirty="0">
                <a:effectLst/>
              </a:rPr>
              <a:t>from the vilest, lowest taste, </a:t>
            </a:r>
            <a:r>
              <a:rPr lang="en-GB" dirty="0">
                <a:effectLst/>
              </a:rPr>
              <a:t>in his sordid </a:t>
            </a:r>
            <a:r>
              <a:rPr lang="en-GB" dirty="0" err="1">
                <a:effectLst/>
              </a:rPr>
              <a:t>dignifier</a:t>
            </a:r>
            <a:r>
              <a:rPr lang="en-GB" dirty="0" smtClean="0">
                <a:effectLst/>
              </a:rPr>
              <a:t>?  </a:t>
            </a:r>
            <a:endParaRPr lang="en-GB" dirty="0"/>
          </a:p>
        </p:txBody>
      </p:sp>
    </p:spTree>
    <p:extLst>
      <p:ext uri="{BB962C8B-B14F-4D97-AF65-F5344CB8AC3E}">
        <p14:creationId xmlns:p14="http://schemas.microsoft.com/office/powerpoint/2010/main" xmlns="" val="411591478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11560" y="5661248"/>
            <a:ext cx="8508649" cy="792088"/>
          </a:xfrm>
        </p:spPr>
        <p:txBody>
          <a:bodyPr/>
          <a:lstStyle/>
          <a:p>
            <a:pPr algn="r"/>
            <a:r>
              <a:rPr lang="en-GB" sz="3200" i="1" dirty="0" smtClean="0"/>
              <a:t>Pamela</a:t>
            </a:r>
            <a:r>
              <a:rPr lang="en-GB" sz="3200" dirty="0" smtClean="0"/>
              <a:t>: The Polite Society has Taste</a:t>
            </a:r>
            <a:endParaRPr lang="en-GB" sz="3200" dirty="0"/>
          </a:p>
        </p:txBody>
      </p:sp>
      <p:sp>
        <p:nvSpPr>
          <p:cNvPr id="2" name="Content Placeholder 1"/>
          <p:cNvSpPr>
            <a:spLocks noGrp="1"/>
          </p:cNvSpPr>
          <p:nvPr>
            <p:ph idx="1"/>
          </p:nvPr>
        </p:nvSpPr>
        <p:spPr>
          <a:xfrm>
            <a:off x="755576" y="116632"/>
            <a:ext cx="8208912" cy="5472607"/>
          </a:xfrm>
        </p:spPr>
        <p:txBody>
          <a:bodyPr>
            <a:normAutofit fontScale="77500" lnSpcReduction="20000"/>
          </a:bodyPr>
          <a:lstStyle/>
          <a:p>
            <a:pPr marL="18288" indent="0">
              <a:buNone/>
            </a:pPr>
            <a:r>
              <a:rPr lang="en-GB" dirty="0" smtClean="0"/>
              <a:t>I hope </a:t>
            </a:r>
            <a:r>
              <a:rPr lang="en-GB" dirty="0"/>
              <a:t>not, Sir Simon, said Lady Jones; for a gentleman of your politeness would not say any thing that would make ladies blush</a:t>
            </a:r>
            <a:r>
              <a:rPr lang="en-GB" dirty="0" smtClean="0"/>
              <a:t>.</a:t>
            </a:r>
          </a:p>
          <a:p>
            <a:pPr marL="18288" indent="0">
              <a:buNone/>
            </a:pPr>
            <a:r>
              <a:rPr lang="en-GB" dirty="0">
                <a:effectLst/>
              </a:rPr>
              <a:t>You are very polite, </a:t>
            </a:r>
            <a:r>
              <a:rPr lang="en-GB" dirty="0" err="1">
                <a:effectLst/>
              </a:rPr>
              <a:t>Mr.</a:t>
            </a:r>
            <a:r>
              <a:rPr lang="en-GB" dirty="0">
                <a:effectLst/>
              </a:rPr>
              <a:t> Williams, said my </a:t>
            </a:r>
            <a:r>
              <a:rPr lang="en-GB" dirty="0" smtClean="0">
                <a:effectLst/>
              </a:rPr>
              <a:t>master</a:t>
            </a:r>
            <a:endParaRPr lang="en-GB" dirty="0">
              <a:effectLst/>
            </a:endParaRPr>
          </a:p>
          <a:p>
            <a:pPr marL="18288" indent="0">
              <a:buNone/>
            </a:pPr>
            <a:r>
              <a:rPr lang="en-GB" dirty="0">
                <a:effectLst/>
              </a:rPr>
              <a:t>He entertained me also with a description of some of the curiosities he had seen in Italy and France, when he made what the polite world call the grand tour. </a:t>
            </a:r>
            <a:endParaRPr lang="en-GB" dirty="0" smtClean="0">
              <a:effectLst/>
            </a:endParaRPr>
          </a:p>
          <a:p>
            <a:pPr marL="18288" indent="0">
              <a:buNone/>
            </a:pPr>
            <a:r>
              <a:rPr lang="en-GB" dirty="0">
                <a:effectLst/>
              </a:rPr>
              <a:t>There is no answering such politeness, said </a:t>
            </a:r>
            <a:r>
              <a:rPr lang="en-GB" dirty="0" smtClean="0">
                <a:effectLst/>
              </a:rPr>
              <a:t>I</a:t>
            </a:r>
          </a:p>
          <a:p>
            <a:pPr marL="18288" indent="0">
              <a:buNone/>
            </a:pPr>
            <a:r>
              <a:rPr lang="en-GB" dirty="0">
                <a:effectLst/>
              </a:rPr>
              <a:t>Sir, said I, your lady is very partial to me; and you are so polite a gentleman, that you will not contradict your good lady</a:t>
            </a:r>
            <a:r>
              <a:rPr lang="en-GB" dirty="0" smtClean="0">
                <a:effectLst/>
              </a:rPr>
              <a:t>.</a:t>
            </a:r>
          </a:p>
          <a:p>
            <a:pPr marL="18288" indent="0">
              <a:buNone/>
            </a:pPr>
            <a:r>
              <a:rPr lang="en-GB" dirty="0">
                <a:effectLst/>
              </a:rPr>
              <a:t>Gad, sir, you are a happy man; and I think your lady's example has made you more polite and handsome too, than I ever knew you before, though we never thought you </a:t>
            </a:r>
            <a:r>
              <a:rPr lang="en-GB" dirty="0" err="1">
                <a:effectLst/>
              </a:rPr>
              <a:t>unpolite</a:t>
            </a:r>
            <a:r>
              <a:rPr lang="en-GB" dirty="0">
                <a:effectLst/>
              </a:rPr>
              <a:t>, neither.</a:t>
            </a:r>
            <a:endParaRPr lang="en-GB" dirty="0"/>
          </a:p>
        </p:txBody>
      </p:sp>
    </p:spTree>
    <p:extLst>
      <p:ext uri="{BB962C8B-B14F-4D97-AF65-F5344CB8AC3E}">
        <p14:creationId xmlns:p14="http://schemas.microsoft.com/office/powerpoint/2010/main" xmlns="" val="123398571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62604" y="4981104"/>
            <a:ext cx="4608512" cy="1728192"/>
          </a:xfrm>
        </p:spPr>
        <p:txBody>
          <a:bodyPr>
            <a:normAutofit fontScale="90000"/>
          </a:bodyPr>
          <a:lstStyle/>
          <a:p>
            <a:r>
              <a:rPr lang="en-GB" sz="2400" dirty="0" smtClean="0">
                <a:latin typeface="+mn-lt"/>
              </a:rPr>
              <a:t>- Irish men compared to black slaves or apes; </a:t>
            </a:r>
            <a:br>
              <a:rPr lang="en-GB" sz="2400" dirty="0" smtClean="0">
                <a:latin typeface="+mn-lt"/>
              </a:rPr>
            </a:br>
            <a:r>
              <a:rPr lang="en-GB" sz="2400" dirty="0" smtClean="0">
                <a:latin typeface="+mn-lt"/>
              </a:rPr>
              <a:t>- Irish woman compared to English woman </a:t>
            </a:r>
            <a:br>
              <a:rPr lang="en-GB" sz="2400" dirty="0" smtClean="0">
                <a:latin typeface="+mn-lt"/>
              </a:rPr>
            </a:br>
            <a:r>
              <a:rPr lang="en-GB" sz="2400" dirty="0">
                <a:latin typeface="+mn-lt"/>
              </a:rPr>
              <a:t> </a:t>
            </a:r>
            <a:r>
              <a:rPr lang="en-GB" sz="2400" dirty="0" smtClean="0">
                <a:latin typeface="+mn-lt"/>
              </a:rPr>
              <a:t>                               why?</a:t>
            </a:r>
            <a:endParaRPr lang="en-GB" sz="2400" dirty="0">
              <a:latin typeface="+mn-lt"/>
            </a:endParaRPr>
          </a:p>
        </p:txBody>
      </p:sp>
      <p:pic>
        <p:nvPicPr>
          <p:cNvPr id="9" name="Content Placeholder 8"/>
          <p:cNvPicPr>
            <a:picLocks noGrp="1" noChangeAspect="1"/>
          </p:cNvPicPr>
          <p:nvPr>
            <p:ph idx="1"/>
          </p:nvPr>
        </p:nvPicPr>
        <p:blipFill>
          <a:blip r:embed="rId2" cstate="print">
            <a:extLst>
              <a:ext uri="{28A0092B-C50C-407E-A947-70E740481C1C}">
                <a14:useLocalDpi xmlns:a14="http://schemas.microsoft.com/office/drawing/2010/main" xmlns="" val="0"/>
              </a:ext>
            </a:extLst>
          </a:blip>
          <a:stretch>
            <a:fillRect/>
          </a:stretch>
        </p:blipFill>
        <p:spPr>
          <a:xfrm>
            <a:off x="899592" y="980728"/>
            <a:ext cx="2664296" cy="3794093"/>
          </a:xfrm>
        </p:spPr>
      </p:pic>
      <p:pic>
        <p:nvPicPr>
          <p:cNvPr id="10" name="Picture 9"/>
          <p:cNvPicPr>
            <a:picLocks noChangeAspect="1"/>
          </p:cNvPicPr>
          <p:nvPr/>
        </p:nvPicPr>
        <p:blipFill>
          <a:blip r:embed="rId3" cstate="print">
            <a:extLst>
              <a:ext uri="{28A0092B-C50C-407E-A947-70E740481C1C}">
                <a14:useLocalDpi xmlns:a14="http://schemas.microsoft.com/office/drawing/2010/main" xmlns="" val="0"/>
              </a:ext>
            </a:extLst>
          </a:blip>
          <a:stretch>
            <a:fillRect/>
          </a:stretch>
        </p:blipFill>
        <p:spPr>
          <a:xfrm>
            <a:off x="5148064" y="4283674"/>
            <a:ext cx="3168352" cy="2436111"/>
          </a:xfrm>
          <a:prstGeom prst="rect">
            <a:avLst/>
          </a:prstGeom>
        </p:spPr>
      </p:pic>
      <p:pic>
        <p:nvPicPr>
          <p:cNvPr id="11" name="Picture 10"/>
          <p:cNvPicPr>
            <a:picLocks noChangeAspect="1"/>
          </p:cNvPicPr>
          <p:nvPr/>
        </p:nvPicPr>
        <p:blipFill rotWithShape="1">
          <a:blip r:embed="rId4" cstate="print">
            <a:extLst>
              <a:ext uri="{28A0092B-C50C-407E-A947-70E740481C1C}">
                <a14:useLocalDpi xmlns:a14="http://schemas.microsoft.com/office/drawing/2010/main" xmlns="" val="0"/>
              </a:ext>
            </a:extLst>
          </a:blip>
          <a:srcRect t="2869"/>
          <a:stretch/>
        </p:blipFill>
        <p:spPr>
          <a:xfrm>
            <a:off x="5364088" y="230736"/>
            <a:ext cx="3384376" cy="3862317"/>
          </a:xfrm>
          <a:prstGeom prst="rect">
            <a:avLst/>
          </a:prstGeom>
        </p:spPr>
      </p:pic>
      <p:sp>
        <p:nvSpPr>
          <p:cNvPr id="12" name="Rectangle 11"/>
          <p:cNvSpPr/>
          <p:nvPr/>
        </p:nvSpPr>
        <p:spPr>
          <a:xfrm>
            <a:off x="251520" y="146544"/>
            <a:ext cx="4830681" cy="523220"/>
          </a:xfrm>
          <a:prstGeom prst="rect">
            <a:avLst/>
          </a:prstGeom>
        </p:spPr>
        <p:txBody>
          <a:bodyPr wrap="none">
            <a:spAutoFit/>
          </a:bodyPr>
          <a:lstStyle/>
          <a:p>
            <a:r>
              <a:rPr lang="en-GB" sz="2800" dirty="0" smtClean="0">
                <a:latin typeface="+mj-lt"/>
              </a:rPr>
              <a:t>Civilisation &amp; savagery </a:t>
            </a:r>
            <a:endParaRPr lang="en-GB" sz="2800" dirty="0">
              <a:latin typeface="+mj-lt"/>
            </a:endParaRPr>
          </a:p>
        </p:txBody>
      </p:sp>
    </p:spTree>
    <p:extLst>
      <p:ext uri="{BB962C8B-B14F-4D97-AF65-F5344CB8AC3E}">
        <p14:creationId xmlns:p14="http://schemas.microsoft.com/office/powerpoint/2010/main" xmlns="" val="75756459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95536" y="5805264"/>
            <a:ext cx="8551912" cy="720080"/>
          </a:xfrm>
        </p:spPr>
        <p:txBody>
          <a:bodyPr/>
          <a:lstStyle/>
          <a:p>
            <a:pPr algn="r"/>
            <a:r>
              <a:rPr lang="en-GB" sz="2800" dirty="0" smtClean="0"/>
              <a:t>Political economy in </a:t>
            </a:r>
            <a:r>
              <a:rPr lang="en-GB" sz="2800" i="1" dirty="0" smtClean="0"/>
              <a:t>A Modest Proposal</a:t>
            </a:r>
            <a:endParaRPr lang="en-GB" sz="2800" i="1" dirty="0"/>
          </a:p>
        </p:txBody>
      </p:sp>
      <p:sp>
        <p:nvSpPr>
          <p:cNvPr id="2" name="Content Placeholder 1"/>
          <p:cNvSpPr>
            <a:spLocks noGrp="1"/>
          </p:cNvSpPr>
          <p:nvPr>
            <p:ph idx="1"/>
          </p:nvPr>
        </p:nvSpPr>
        <p:spPr>
          <a:xfrm>
            <a:off x="467544" y="116632"/>
            <a:ext cx="8676456" cy="5688632"/>
          </a:xfrm>
        </p:spPr>
        <p:txBody>
          <a:bodyPr>
            <a:normAutofit fontScale="70000" lnSpcReduction="20000"/>
          </a:bodyPr>
          <a:lstStyle/>
          <a:p>
            <a:pPr marL="18288" indent="0">
              <a:buNone/>
            </a:pPr>
            <a:r>
              <a:rPr lang="en-GB" dirty="0"/>
              <a:t>The number of souls in this kingdom being usually reckoned one million and a half, of these I calculate there may be about two hundred thousand couple whose wives are breeders; from which number I subtract </a:t>
            </a:r>
            <a:r>
              <a:rPr lang="en-GB" u="sng" dirty="0"/>
              <a:t>thirty thousand couple, who are able to maintain their own childre</a:t>
            </a:r>
            <a:r>
              <a:rPr lang="en-GB" dirty="0"/>
              <a:t>n, (although I apprehend there cannot be so many, under the present distresses of the kingdom) but this being granted, there will remain an hundred and seventy thousand breeders. I again subtract fifty thousand, for </a:t>
            </a:r>
            <a:r>
              <a:rPr lang="en-GB" u="sng" dirty="0"/>
              <a:t>those women who miscarry, or whose children die by accident or disease </a:t>
            </a:r>
            <a:r>
              <a:rPr lang="en-GB" dirty="0"/>
              <a:t>within the year. There only remain an hundred and twenty thousand children of poor parents annually born. The question therefore is, How this number shall be reared, and provided for? which, as I have already said, under the present situation of affairs, is utterly impossible by all the methods hitherto proposed. For we can neither employ them in handicraft or agriculture; we neither build houses, (I mean in the country) nor cultivate land: they can very seldom pick up a livelihood by stealing till they arrive at six years </a:t>
            </a:r>
            <a:r>
              <a:rPr lang="en-GB" dirty="0" smtClean="0"/>
              <a:t>old</a:t>
            </a:r>
            <a:endParaRPr lang="en-GB" dirty="0"/>
          </a:p>
        </p:txBody>
      </p:sp>
    </p:spTree>
    <p:extLst>
      <p:ext uri="{BB962C8B-B14F-4D97-AF65-F5344CB8AC3E}">
        <p14:creationId xmlns:p14="http://schemas.microsoft.com/office/powerpoint/2010/main" xmlns="" val="222898037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75656" y="6093296"/>
            <a:ext cx="7543800" cy="698376"/>
          </a:xfrm>
        </p:spPr>
        <p:txBody>
          <a:bodyPr/>
          <a:lstStyle/>
          <a:p>
            <a:pPr algn="r"/>
            <a:r>
              <a:rPr lang="en-GB" sz="2800" dirty="0" smtClean="0"/>
              <a:t>LANDOWNERSHIP IN IRELAND</a:t>
            </a:r>
            <a:endParaRPr lang="en-GB" sz="2800" dirty="0"/>
          </a:p>
        </p:txBody>
      </p:sp>
      <p:sp>
        <p:nvSpPr>
          <p:cNvPr id="3" name="Content Placeholder 2"/>
          <p:cNvSpPr>
            <a:spLocks noGrp="1"/>
          </p:cNvSpPr>
          <p:nvPr>
            <p:ph idx="1"/>
          </p:nvPr>
        </p:nvSpPr>
        <p:spPr>
          <a:xfrm>
            <a:off x="611560" y="116632"/>
            <a:ext cx="8352928" cy="5877272"/>
          </a:xfrm>
        </p:spPr>
        <p:txBody>
          <a:bodyPr>
            <a:normAutofit fontScale="92500" lnSpcReduction="10000"/>
          </a:bodyPr>
          <a:lstStyle/>
          <a:p>
            <a:pPr marL="18288" indent="0">
              <a:buNone/>
            </a:pPr>
            <a:r>
              <a:rPr lang="en-GB" sz="2300" dirty="0" smtClean="0"/>
              <a:t>At the </a:t>
            </a:r>
            <a:r>
              <a:rPr lang="en-GB" sz="2300" dirty="0"/>
              <a:t>time of Charles I (1641), the Irish Catholics </a:t>
            </a:r>
            <a:r>
              <a:rPr lang="en-GB" sz="2300" dirty="0" smtClean="0"/>
              <a:t>owned </a:t>
            </a:r>
            <a:r>
              <a:rPr lang="en-GB" sz="2300" dirty="0"/>
              <a:t>half of the land, they kept only a fifth part after Limerick. </a:t>
            </a:r>
            <a:r>
              <a:rPr lang="en-GB" sz="2300" dirty="0" smtClean="0"/>
              <a:t>[with] particularly </a:t>
            </a:r>
            <a:r>
              <a:rPr lang="en-GB" sz="2300" dirty="0"/>
              <a:t>detrimental political consequences for the Irish, as </a:t>
            </a:r>
            <a:r>
              <a:rPr lang="en-GB" sz="2300" dirty="0" smtClean="0"/>
              <a:t>access </a:t>
            </a:r>
            <a:r>
              <a:rPr lang="en-GB" sz="2300" dirty="0"/>
              <a:t>to public posts depended on the possession of land. </a:t>
            </a:r>
            <a:r>
              <a:rPr lang="en-GB" sz="2300" dirty="0" smtClean="0"/>
              <a:t>... </a:t>
            </a:r>
            <a:r>
              <a:rPr lang="en-GB" sz="2300" u="sng" dirty="0" smtClean="0"/>
              <a:t>more </a:t>
            </a:r>
            <a:r>
              <a:rPr lang="en-GB" sz="2300" u="sng" dirty="0"/>
              <a:t>than eighty per cent of the land of Ireland </a:t>
            </a:r>
            <a:r>
              <a:rPr lang="en-GB" sz="2300" u="sng" dirty="0" smtClean="0"/>
              <a:t>changed </a:t>
            </a:r>
            <a:r>
              <a:rPr lang="en-GB" sz="2300" u="sng" dirty="0"/>
              <a:t>hands within about a hundred years</a:t>
            </a:r>
            <a:r>
              <a:rPr lang="en-GB" sz="2300" dirty="0"/>
              <a:t>. </a:t>
            </a:r>
            <a:r>
              <a:rPr lang="en-GB" sz="2300" dirty="0" smtClean="0"/>
              <a:t>...a </a:t>
            </a:r>
            <a:r>
              <a:rPr lang="en-GB" sz="2300" dirty="0"/>
              <a:t>whole new class of land owners became established as the ruling </a:t>
            </a:r>
            <a:r>
              <a:rPr lang="en-GB" sz="2300" dirty="0" smtClean="0"/>
              <a:t>class[:]‘the </a:t>
            </a:r>
            <a:r>
              <a:rPr lang="en-GB" sz="2300" dirty="0"/>
              <a:t>Protestant </a:t>
            </a:r>
            <a:r>
              <a:rPr lang="en-GB" sz="2300" dirty="0" smtClean="0"/>
              <a:t>Ascendancy’. </a:t>
            </a:r>
            <a:endParaRPr lang="en-GB" sz="2300" dirty="0"/>
          </a:p>
          <a:p>
            <a:pPr marL="18288" indent="0">
              <a:buNone/>
            </a:pPr>
            <a:r>
              <a:rPr lang="en-GB" sz="2300" dirty="0" smtClean="0"/>
              <a:t>After </a:t>
            </a:r>
            <a:r>
              <a:rPr lang="en-GB" sz="2300" dirty="0"/>
              <a:t>the Treaty  of Limerick (1691</a:t>
            </a:r>
            <a:r>
              <a:rPr lang="en-GB" sz="2300" dirty="0" smtClean="0"/>
              <a:t>), </a:t>
            </a:r>
            <a:r>
              <a:rPr lang="en-GB" sz="2300" dirty="0"/>
              <a:t>the Irish parliament passed a series of laws, known as the </a:t>
            </a:r>
            <a:r>
              <a:rPr lang="en-GB" sz="2300" u="sng" dirty="0" smtClean="0"/>
              <a:t>‘popery laws’ </a:t>
            </a:r>
            <a:r>
              <a:rPr lang="en-GB" sz="2300" u="sng" dirty="0"/>
              <a:t>or </a:t>
            </a:r>
            <a:r>
              <a:rPr lang="en-GB" sz="2300" u="sng" dirty="0" smtClean="0"/>
              <a:t>‘penal laws</a:t>
            </a:r>
            <a:r>
              <a:rPr lang="en-GB" sz="2300" dirty="0" smtClean="0"/>
              <a:t>’ [1697-1746] ...excluding </a:t>
            </a:r>
            <a:r>
              <a:rPr lang="en-GB" sz="2300" dirty="0"/>
              <a:t>Catholics from most public office. They were deprived of any civil rights and their participation in politics </a:t>
            </a:r>
            <a:r>
              <a:rPr lang="en-GB" sz="2300" dirty="0" smtClean="0"/>
              <a:t>forbidden</a:t>
            </a:r>
            <a:r>
              <a:rPr lang="en-GB" sz="2300" dirty="0"/>
              <a:t>. </a:t>
            </a:r>
            <a:r>
              <a:rPr lang="en-GB" sz="2300" u="sng" dirty="0" smtClean="0"/>
              <a:t>the </a:t>
            </a:r>
            <a:r>
              <a:rPr lang="en-GB" sz="2300" u="sng" dirty="0"/>
              <a:t>only Irish people that could become members of the Irish Parliament were the Anglicans.</a:t>
            </a:r>
            <a:r>
              <a:rPr lang="en-GB" sz="2300" dirty="0"/>
              <a:t> </a:t>
            </a:r>
            <a:r>
              <a:rPr lang="en-GB" sz="2300" dirty="0" smtClean="0"/>
              <a:t>... public </a:t>
            </a:r>
            <a:r>
              <a:rPr lang="en-GB" sz="2300" dirty="0"/>
              <a:t>posts, both civil and ecclesiastical, were likewise held by the British.  </a:t>
            </a:r>
            <a:endParaRPr lang="en-GB" sz="2300" dirty="0" smtClean="0"/>
          </a:p>
          <a:p>
            <a:pPr marL="18288" indent="0">
              <a:buNone/>
            </a:pPr>
            <a:r>
              <a:rPr lang="en-GB" sz="2300" dirty="0" smtClean="0"/>
              <a:t>“</a:t>
            </a:r>
            <a:r>
              <a:rPr lang="en-GB" sz="2300" dirty="0"/>
              <a:t>Sixth Act”, </a:t>
            </a:r>
            <a:r>
              <a:rPr lang="en-GB" sz="2300" dirty="0" smtClean="0"/>
              <a:t> (1719), </a:t>
            </a:r>
            <a:r>
              <a:rPr lang="en-GB" sz="2300" dirty="0"/>
              <a:t>empowered the </a:t>
            </a:r>
            <a:r>
              <a:rPr lang="en-GB" sz="2300" u="sng" dirty="0"/>
              <a:t>British Parliament to dictate laws for Ireland even without the assent of the Irish Parliame</a:t>
            </a:r>
            <a:r>
              <a:rPr lang="en-GB" sz="2200" u="sng" dirty="0"/>
              <a:t>nt</a:t>
            </a:r>
            <a:r>
              <a:rPr lang="en-GB" dirty="0"/>
              <a:t>. </a:t>
            </a:r>
          </a:p>
        </p:txBody>
      </p:sp>
    </p:spTree>
    <p:extLst>
      <p:ext uri="{BB962C8B-B14F-4D97-AF65-F5344CB8AC3E}">
        <p14:creationId xmlns:p14="http://schemas.microsoft.com/office/powerpoint/2010/main" xmlns="" val="90913275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3648" y="5805264"/>
            <a:ext cx="7543800" cy="914400"/>
          </a:xfrm>
        </p:spPr>
        <p:txBody>
          <a:bodyPr/>
          <a:lstStyle/>
          <a:p>
            <a:pPr algn="r"/>
            <a:r>
              <a:rPr lang="en-GB" sz="2800" dirty="0" smtClean="0"/>
              <a:t>RESTRICTIONS ON IRISH TRADE</a:t>
            </a:r>
            <a:endParaRPr lang="en-GB" sz="2800" dirty="0"/>
          </a:p>
        </p:txBody>
      </p:sp>
      <p:sp>
        <p:nvSpPr>
          <p:cNvPr id="3" name="Content Placeholder 2"/>
          <p:cNvSpPr>
            <a:spLocks noGrp="1"/>
          </p:cNvSpPr>
          <p:nvPr>
            <p:ph idx="1"/>
          </p:nvPr>
        </p:nvSpPr>
        <p:spPr>
          <a:xfrm>
            <a:off x="683568" y="404664"/>
            <a:ext cx="8136904" cy="5256584"/>
          </a:xfrm>
        </p:spPr>
        <p:txBody>
          <a:bodyPr>
            <a:noAutofit/>
          </a:bodyPr>
          <a:lstStyle/>
          <a:p>
            <a:pPr marL="18288" indent="0">
              <a:buNone/>
            </a:pPr>
            <a:r>
              <a:rPr lang="en-GB" sz="2200" dirty="0"/>
              <a:t>the </a:t>
            </a:r>
            <a:r>
              <a:rPr lang="en-GB" sz="2200" u="sng" dirty="0"/>
              <a:t>Navigation Act of 1663 </a:t>
            </a:r>
            <a:r>
              <a:rPr lang="en-GB" sz="2200" dirty="0"/>
              <a:t>established a distinction between the British and the Irish colonial commerce, resulting in </a:t>
            </a:r>
            <a:r>
              <a:rPr lang="en-GB" sz="2200" dirty="0" smtClean="0"/>
              <a:t>the </a:t>
            </a:r>
            <a:r>
              <a:rPr lang="en-GB" sz="2200" u="sng" dirty="0" smtClean="0"/>
              <a:t>prohibition imposed upon the Irish to export </a:t>
            </a:r>
            <a:r>
              <a:rPr lang="en-GB" sz="2200" u="sng" dirty="0"/>
              <a:t>any Irish products whatsoever to the American </a:t>
            </a:r>
            <a:r>
              <a:rPr lang="en-GB" sz="2200" u="sng" dirty="0" smtClean="0"/>
              <a:t>colonies</a:t>
            </a:r>
            <a:r>
              <a:rPr lang="en-GB" sz="2200" dirty="0"/>
              <a:t>, unless ships departed from British ports. More than any other practical inconvenience, this Act implied that Ireland was being regarded as a colony. </a:t>
            </a:r>
            <a:endParaRPr lang="en-GB" sz="2200" dirty="0" smtClean="0"/>
          </a:p>
          <a:p>
            <a:pPr marL="18288" indent="0">
              <a:buNone/>
            </a:pPr>
            <a:r>
              <a:rPr lang="en-GB" sz="2200" dirty="0" smtClean="0"/>
              <a:t>Secondly</a:t>
            </a:r>
            <a:r>
              <a:rPr lang="en-GB" sz="2200" dirty="0"/>
              <a:t>, </a:t>
            </a:r>
            <a:r>
              <a:rPr lang="en-GB" sz="2200" u="sng" dirty="0"/>
              <a:t>the Cattle Act of 1666 </a:t>
            </a:r>
            <a:r>
              <a:rPr lang="en-GB" sz="2200" dirty="0"/>
              <a:t>meant that livestock imported by Britain from Ireland was imposed exorbitant duties, which meant the impossibility to export cattle, which was a crucial sector of Irish economy. </a:t>
            </a:r>
            <a:endParaRPr lang="en-GB" sz="2200" dirty="0" smtClean="0"/>
          </a:p>
          <a:p>
            <a:pPr marL="18288" indent="0">
              <a:buNone/>
            </a:pPr>
            <a:r>
              <a:rPr lang="en-GB" sz="2200" dirty="0" smtClean="0"/>
              <a:t>Thirdly</a:t>
            </a:r>
            <a:r>
              <a:rPr lang="en-GB" sz="2200" dirty="0"/>
              <a:t>, </a:t>
            </a:r>
            <a:r>
              <a:rPr lang="en-GB" sz="2200" u="sng" dirty="0"/>
              <a:t>the Navigation Act of 1669 </a:t>
            </a:r>
            <a:r>
              <a:rPr lang="en-GB" sz="2200" dirty="0"/>
              <a:t>and the </a:t>
            </a:r>
            <a:r>
              <a:rPr lang="en-GB" sz="2200" u="sng" dirty="0"/>
              <a:t>Wool Act of 1699 </a:t>
            </a:r>
            <a:r>
              <a:rPr lang="en-GB" sz="2200" dirty="0"/>
              <a:t>forbade Ireland to export any woollen products. </a:t>
            </a:r>
            <a:endParaRPr lang="en-GB" sz="2200" dirty="0" smtClean="0"/>
          </a:p>
          <a:p>
            <a:pPr marL="18288" indent="0">
              <a:buNone/>
            </a:pPr>
            <a:endParaRPr lang="en-GB" sz="1000" dirty="0"/>
          </a:p>
          <a:p>
            <a:pPr marL="18288" indent="0">
              <a:buNone/>
            </a:pPr>
            <a:r>
              <a:rPr lang="en-GB" sz="2200" dirty="0" smtClean="0"/>
              <a:t>On </a:t>
            </a:r>
            <a:r>
              <a:rPr lang="en-GB" sz="2200" dirty="0"/>
              <a:t>the whole, these Acts brought Ireland to a state of </a:t>
            </a:r>
            <a:r>
              <a:rPr lang="en-GB" sz="2200" dirty="0" smtClean="0"/>
              <a:t>bankruptcy..</a:t>
            </a:r>
            <a:endParaRPr lang="en-GB" sz="2200" dirty="0"/>
          </a:p>
        </p:txBody>
      </p:sp>
    </p:spTree>
    <p:extLst>
      <p:ext uri="{BB962C8B-B14F-4D97-AF65-F5344CB8AC3E}">
        <p14:creationId xmlns:p14="http://schemas.microsoft.com/office/powerpoint/2010/main" xmlns="" val="5984702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51520" y="5805264"/>
            <a:ext cx="8712968" cy="914400"/>
          </a:xfrm>
        </p:spPr>
        <p:txBody>
          <a:bodyPr/>
          <a:lstStyle/>
          <a:p>
            <a:pPr algn="r"/>
            <a:r>
              <a:rPr lang="en-GB" sz="2800" dirty="0" smtClean="0"/>
              <a:t>Serious numbers in </a:t>
            </a:r>
            <a:r>
              <a:rPr lang="en-GB" sz="2800" i="1" dirty="0" smtClean="0"/>
              <a:t>A Modest Proposal</a:t>
            </a:r>
            <a:endParaRPr lang="en-GB" sz="2800" i="1" dirty="0"/>
          </a:p>
        </p:txBody>
      </p:sp>
      <p:sp>
        <p:nvSpPr>
          <p:cNvPr id="2" name="Content Placeholder 1"/>
          <p:cNvSpPr>
            <a:spLocks noGrp="1"/>
          </p:cNvSpPr>
          <p:nvPr>
            <p:ph idx="1"/>
          </p:nvPr>
        </p:nvSpPr>
        <p:spPr>
          <a:xfrm>
            <a:off x="395536" y="116632"/>
            <a:ext cx="8748464" cy="5904656"/>
          </a:xfrm>
        </p:spPr>
        <p:txBody>
          <a:bodyPr>
            <a:normAutofit fontScale="70000" lnSpcReduction="20000"/>
          </a:bodyPr>
          <a:lstStyle/>
          <a:p>
            <a:pPr marL="18288" indent="0">
              <a:buNone/>
            </a:pPr>
            <a:r>
              <a:rPr lang="en-GB" dirty="0">
                <a:effectLst/>
              </a:rPr>
              <a:t>First, As things now stand, how they will be able to find food and raiment for a </a:t>
            </a:r>
            <a:r>
              <a:rPr lang="en-GB" u="sng" dirty="0">
                <a:effectLst/>
              </a:rPr>
              <a:t>hundred thousand useless mouths and backs</a:t>
            </a:r>
            <a:r>
              <a:rPr lang="en-GB" dirty="0">
                <a:effectLst/>
              </a:rPr>
              <a:t>. And secondly, There being </a:t>
            </a:r>
            <a:r>
              <a:rPr lang="en-GB" u="sng" dirty="0">
                <a:effectLst/>
              </a:rPr>
              <a:t>a round million of creatures in humane figure throughout this kingdom, whose whole subsistence put into a common stock, would leave them in debt two million of pounds sterling, adding those who are beggars by profession, to the bulk of farmers, cottagers and labourers, with their wives and children, who are beggars in effect</a:t>
            </a:r>
            <a:r>
              <a:rPr lang="en-GB" dirty="0">
                <a:effectLst/>
              </a:rPr>
              <a:t>; I desire those politicians who dislike my overture, and may perhaps be so bold to attempt an answer, that they will first ask the parents of these mortals, whether they would not at this day think it a great happiness to have been sold for food at a year old, in the manner I prescribe, and thereby have avoided such a perpetual scene of misfortunes, as they have since gone through, by the oppression of landlords, the impossibility of paying rent without money or trade, the want of common sustenance, with neither house nor </a:t>
            </a:r>
            <a:r>
              <a:rPr lang="en-GB" dirty="0" err="1">
                <a:effectLst/>
              </a:rPr>
              <a:t>cloaths</a:t>
            </a:r>
            <a:r>
              <a:rPr lang="en-GB" dirty="0">
                <a:effectLst/>
              </a:rPr>
              <a:t> to cover them from the </a:t>
            </a:r>
            <a:r>
              <a:rPr lang="en-GB" dirty="0" err="1">
                <a:effectLst/>
              </a:rPr>
              <a:t>inclemencies</a:t>
            </a:r>
            <a:r>
              <a:rPr lang="en-GB" dirty="0">
                <a:effectLst/>
              </a:rPr>
              <a:t> of the weather, and the most inevitable prospect of </a:t>
            </a:r>
            <a:r>
              <a:rPr lang="en-GB" dirty="0" err="1">
                <a:effectLst/>
              </a:rPr>
              <a:t>intailing</a:t>
            </a:r>
            <a:r>
              <a:rPr lang="en-GB" dirty="0">
                <a:effectLst/>
              </a:rPr>
              <a:t> the like, or greater miseries, upon their breed for ever.</a:t>
            </a:r>
            <a:endParaRPr lang="en-GB" dirty="0"/>
          </a:p>
        </p:txBody>
      </p:sp>
    </p:spTree>
    <p:extLst>
      <p:ext uri="{BB962C8B-B14F-4D97-AF65-F5344CB8AC3E}">
        <p14:creationId xmlns:p14="http://schemas.microsoft.com/office/powerpoint/2010/main" xmlns="" val="404079839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95536" y="5517232"/>
            <a:ext cx="8424936" cy="914400"/>
          </a:xfrm>
        </p:spPr>
        <p:txBody>
          <a:bodyPr>
            <a:normAutofit fontScale="90000"/>
          </a:bodyPr>
          <a:lstStyle/>
          <a:p>
            <a:pPr algn="r"/>
            <a:r>
              <a:rPr lang="en-GB" sz="2800" dirty="0" smtClean="0"/>
              <a:t>Turning the consumers into savages: those with no ‘taste</a:t>
            </a:r>
            <a:r>
              <a:rPr lang="en-GB" sz="3200" dirty="0" smtClean="0"/>
              <a:t>’</a:t>
            </a:r>
            <a:endParaRPr lang="en-GB" sz="3200" dirty="0"/>
          </a:p>
        </p:txBody>
      </p:sp>
      <p:sp>
        <p:nvSpPr>
          <p:cNvPr id="2" name="Content Placeholder 1"/>
          <p:cNvSpPr>
            <a:spLocks noGrp="1"/>
          </p:cNvSpPr>
          <p:nvPr>
            <p:ph idx="1"/>
          </p:nvPr>
        </p:nvSpPr>
        <p:spPr>
          <a:xfrm>
            <a:off x="395536" y="44624"/>
            <a:ext cx="8640960" cy="5184576"/>
          </a:xfrm>
        </p:spPr>
        <p:txBody>
          <a:bodyPr>
            <a:normAutofit fontScale="77500" lnSpcReduction="20000"/>
          </a:bodyPr>
          <a:lstStyle/>
          <a:p>
            <a:pPr marL="18288" indent="0">
              <a:buNone/>
            </a:pPr>
            <a:r>
              <a:rPr lang="en-GB" dirty="0"/>
              <a:t>I have been assured by a very knowing </a:t>
            </a:r>
            <a:r>
              <a:rPr lang="en-GB" u="sng" dirty="0"/>
              <a:t>American</a:t>
            </a:r>
            <a:r>
              <a:rPr lang="en-GB" dirty="0"/>
              <a:t> of my acquaintance in London, that a young healthy child well nursed, is, at a year old, a most delicious nourishing and wholesome food, whether stewed, roasted, baked, or boiled; and I make no doubt that it will equally serve in a </a:t>
            </a:r>
            <a:r>
              <a:rPr lang="en-GB" dirty="0" err="1"/>
              <a:t>fricasie</a:t>
            </a:r>
            <a:r>
              <a:rPr lang="en-GB" dirty="0"/>
              <a:t>, or a </a:t>
            </a:r>
            <a:r>
              <a:rPr lang="en-GB" dirty="0" err="1"/>
              <a:t>ragoust</a:t>
            </a:r>
            <a:r>
              <a:rPr lang="en-GB" dirty="0" smtClean="0"/>
              <a:t>.</a:t>
            </a:r>
          </a:p>
          <a:p>
            <a:pPr marL="18288" indent="0">
              <a:buNone/>
            </a:pPr>
            <a:r>
              <a:rPr lang="en-GB" dirty="0" smtClean="0"/>
              <a:t>...</a:t>
            </a:r>
          </a:p>
          <a:p>
            <a:pPr marL="18288" indent="0">
              <a:buNone/>
            </a:pPr>
            <a:r>
              <a:rPr lang="en-GB" dirty="0" smtClean="0">
                <a:effectLst/>
              </a:rPr>
              <a:t>as </a:t>
            </a:r>
            <a:r>
              <a:rPr lang="en-GB" dirty="0">
                <a:effectLst/>
              </a:rPr>
              <a:t>to the males, my </a:t>
            </a:r>
            <a:r>
              <a:rPr lang="en-GB" u="sng" dirty="0">
                <a:effectLst/>
              </a:rPr>
              <a:t>American</a:t>
            </a:r>
            <a:r>
              <a:rPr lang="en-GB" dirty="0">
                <a:effectLst/>
              </a:rPr>
              <a:t> acquaintance assured me from frequent experience, that their flesh was generally tough and lean, like that of our school-boys, by continual exercise, and their taste disagreeable, and to fatten them would not answer the charge. Then as to the females, it would, I think, with humble submission, be a loss to the </a:t>
            </a:r>
            <a:r>
              <a:rPr lang="en-GB" dirty="0" err="1">
                <a:effectLst/>
              </a:rPr>
              <a:t>publick</a:t>
            </a:r>
            <a:r>
              <a:rPr lang="en-GB" dirty="0">
                <a:effectLst/>
              </a:rPr>
              <a:t>, because they soon would become breeders themselves</a:t>
            </a:r>
            <a:endParaRPr lang="en-GB" dirty="0"/>
          </a:p>
        </p:txBody>
      </p:sp>
    </p:spTree>
    <p:extLst>
      <p:ext uri="{BB962C8B-B14F-4D97-AF65-F5344CB8AC3E}">
        <p14:creationId xmlns:p14="http://schemas.microsoft.com/office/powerpoint/2010/main" xmlns="" val="377470389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11560" y="476672"/>
            <a:ext cx="2592288" cy="576064"/>
          </a:xfrm>
        </p:spPr>
        <p:txBody>
          <a:bodyPr>
            <a:normAutofit fontScale="90000"/>
          </a:bodyPr>
          <a:lstStyle/>
          <a:p>
            <a:r>
              <a:rPr lang="en-GB" sz="3200" dirty="0"/>
              <a:t>Consider </a:t>
            </a:r>
            <a:endParaRPr lang="en-GB" sz="2400" dirty="0"/>
          </a:p>
        </p:txBody>
      </p:sp>
      <p:sp>
        <p:nvSpPr>
          <p:cNvPr id="2" name="Content Placeholder 1"/>
          <p:cNvSpPr>
            <a:spLocks noGrp="1"/>
          </p:cNvSpPr>
          <p:nvPr>
            <p:ph idx="1"/>
          </p:nvPr>
        </p:nvSpPr>
        <p:spPr>
          <a:xfrm>
            <a:off x="1331640" y="1268760"/>
            <a:ext cx="7560840" cy="4896544"/>
          </a:xfrm>
        </p:spPr>
        <p:txBody>
          <a:bodyPr>
            <a:normAutofit fontScale="92500" lnSpcReduction="10000"/>
          </a:bodyPr>
          <a:lstStyle/>
          <a:p>
            <a:pPr>
              <a:buFont typeface="Wingdings" panose="05000000000000000000" pitchFamily="2" charset="2"/>
              <a:buChar char="§"/>
            </a:pPr>
            <a:r>
              <a:rPr lang="en-GB" sz="2400" dirty="0" smtClean="0"/>
              <a:t>Who is the implied reader of either text</a:t>
            </a:r>
          </a:p>
          <a:p>
            <a:pPr>
              <a:buFont typeface="Wingdings" panose="05000000000000000000" pitchFamily="2" charset="2"/>
              <a:buChar char="§"/>
            </a:pPr>
            <a:r>
              <a:rPr lang="en-GB" sz="2400" dirty="0" smtClean="0"/>
              <a:t>Consider how gender operates in the texts (speakers/readers) </a:t>
            </a:r>
          </a:p>
          <a:p>
            <a:pPr>
              <a:buFont typeface="Wingdings" panose="05000000000000000000" pitchFamily="2" charset="2"/>
              <a:buChar char="§"/>
            </a:pPr>
            <a:r>
              <a:rPr lang="en-GB" sz="2400" dirty="0"/>
              <a:t>Individual and mass </a:t>
            </a:r>
          </a:p>
          <a:p>
            <a:pPr>
              <a:buFont typeface="Wingdings" panose="05000000000000000000" pitchFamily="2" charset="2"/>
              <a:buChar char="§"/>
            </a:pPr>
            <a:r>
              <a:rPr lang="en-GB" sz="2400" dirty="0" smtClean="0"/>
              <a:t>Property and propriety</a:t>
            </a:r>
          </a:p>
          <a:p>
            <a:pPr>
              <a:buFont typeface="Wingdings" panose="05000000000000000000" pitchFamily="2" charset="2"/>
              <a:buChar char="§"/>
            </a:pPr>
            <a:r>
              <a:rPr lang="en-GB" sz="2400" dirty="0" smtClean="0"/>
              <a:t>Taste and  hunger</a:t>
            </a:r>
          </a:p>
          <a:p>
            <a:pPr>
              <a:buFont typeface="Wingdings" panose="05000000000000000000" pitchFamily="2" charset="2"/>
              <a:buChar char="§"/>
            </a:pPr>
            <a:r>
              <a:rPr lang="en-GB" sz="2400" dirty="0" smtClean="0"/>
              <a:t>Savagery and </a:t>
            </a:r>
          </a:p>
          <a:p>
            <a:pPr>
              <a:buFont typeface="Wingdings" panose="05000000000000000000" pitchFamily="2" charset="2"/>
              <a:buChar char="§"/>
            </a:pPr>
            <a:r>
              <a:rPr lang="en-GB" sz="2400" dirty="0" smtClean="0"/>
              <a:t>Reason and Satire; </a:t>
            </a:r>
          </a:p>
          <a:p>
            <a:pPr>
              <a:buFont typeface="Wingdings" panose="05000000000000000000" pitchFamily="2" charset="2"/>
              <a:buChar char="§"/>
            </a:pPr>
            <a:r>
              <a:rPr lang="en-GB" sz="2400" dirty="0" smtClean="0"/>
              <a:t>Romance and sentiment </a:t>
            </a:r>
          </a:p>
          <a:p>
            <a:pPr>
              <a:buFont typeface="Wingdings" panose="05000000000000000000" pitchFamily="2" charset="2"/>
              <a:buChar char="§"/>
            </a:pPr>
            <a:r>
              <a:rPr lang="en-GB" sz="2400" dirty="0" smtClean="0"/>
              <a:t>Subtexts of violence and subordination</a:t>
            </a:r>
          </a:p>
          <a:p>
            <a:pPr>
              <a:buFont typeface="Wingdings" panose="05000000000000000000" pitchFamily="2" charset="2"/>
              <a:buChar char="§"/>
            </a:pPr>
            <a:r>
              <a:rPr lang="en-GB" sz="2400" dirty="0" smtClean="0"/>
              <a:t>The rationale of economics</a:t>
            </a:r>
          </a:p>
          <a:p>
            <a:pPr>
              <a:buFont typeface="Wingdings" panose="05000000000000000000" pitchFamily="2" charset="2"/>
              <a:buChar char="§"/>
            </a:pPr>
            <a:r>
              <a:rPr lang="en-GB" sz="2400" dirty="0" smtClean="0"/>
              <a:t>The rationale of class</a:t>
            </a:r>
          </a:p>
          <a:p>
            <a:pPr>
              <a:buFont typeface="Wingdings" panose="05000000000000000000" pitchFamily="2" charset="2"/>
              <a:buChar char="§"/>
            </a:pPr>
            <a:r>
              <a:rPr lang="en-GB" sz="2400" dirty="0"/>
              <a:t>relation </a:t>
            </a:r>
            <a:r>
              <a:rPr lang="en-GB" sz="2400" dirty="0" smtClean="0"/>
              <a:t>of form to meaning</a:t>
            </a:r>
            <a:endParaRPr lang="en-GB" dirty="0"/>
          </a:p>
        </p:txBody>
      </p:sp>
    </p:spTree>
    <p:extLst>
      <p:ext uri="{BB962C8B-B14F-4D97-AF65-F5344CB8AC3E}">
        <p14:creationId xmlns:p14="http://schemas.microsoft.com/office/powerpoint/2010/main" xmlns="" val="3500687220"/>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Custom 1">
      <a:majorFont>
        <a:latin typeface="Felix Titling"/>
        <a:ea typeface=""/>
        <a:cs typeface=""/>
      </a:majorFont>
      <a:minorFont>
        <a:latin typeface="Century Gothic"/>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491</TotalTime>
  <Words>2169</Words>
  <Application>Microsoft Office PowerPoint</Application>
  <PresentationFormat>On-screen Show (4:3)</PresentationFormat>
  <Paragraphs>66</Paragraphs>
  <Slides>15</Slides>
  <Notes>0</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Office Theme</vt:lpstr>
      <vt:lpstr>Exploring the bourgeois social order: A Modest Proposal &amp; Pamela</vt:lpstr>
      <vt:lpstr>the question of taste</vt:lpstr>
      <vt:lpstr>Mark Blackwell, ‘The Sublimity of Taste in Edmund Burke's  A Philosophical Enquiry into the Origin of Our Ideas of the   Sublime and Beautiful’, Philological Quarterly, Vol. 82, No. 3</vt:lpstr>
      <vt:lpstr> Edmund Burke  ‘ON TASTE’, (1759)</vt:lpstr>
      <vt:lpstr>Edmund Burke  ‘ON TASTE’, (1759)</vt:lpstr>
      <vt:lpstr>Pamela  &amp; a modest proposal: politics &amp; readership </vt:lpstr>
      <vt:lpstr>Pamela: Taste and ‘polite’ society</vt:lpstr>
      <vt:lpstr>Pamela: The Polite Society has Taste</vt:lpstr>
      <vt:lpstr>- Irish men compared to black slaves or apes;  - Irish woman compared to English woman                                  why?</vt:lpstr>
      <vt:lpstr>Political economy in A Modest Proposal</vt:lpstr>
      <vt:lpstr>LANDOWNERSHIP IN IRELAND</vt:lpstr>
      <vt:lpstr>RESTRICTIONS ON IRISH TRADE</vt:lpstr>
      <vt:lpstr>Serious numbers in A Modest Proposal</vt:lpstr>
      <vt:lpstr>Turning the consumers into savages: those with no ‘taste’</vt:lpstr>
      <vt:lpstr>Consider </vt:lpstr>
    </vt:vector>
  </TitlesOfParts>
  <Company>Hewlett-Packard Company</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QUESTION OF TASTE: A Modest Proposal &amp; Pamela</dc:title>
  <dc:creator>jeni</dc:creator>
  <cp:lastModifiedBy>sh095</cp:lastModifiedBy>
  <cp:revision>29</cp:revision>
  <cp:lastPrinted>2014-02-11T03:55:17Z</cp:lastPrinted>
  <dcterms:created xsi:type="dcterms:W3CDTF">2014-02-10T19:46:05Z</dcterms:created>
  <dcterms:modified xsi:type="dcterms:W3CDTF">2014-09-09T21:09:59Z</dcterms:modified>
</cp:coreProperties>
</file>