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304" r:id="rId5"/>
    <p:sldId id="259" r:id="rId6"/>
    <p:sldId id="260" r:id="rId7"/>
    <p:sldId id="268" r:id="rId8"/>
    <p:sldId id="269" r:id="rId9"/>
    <p:sldId id="270" r:id="rId10"/>
    <p:sldId id="271" r:id="rId11"/>
    <p:sldId id="272" r:id="rId12"/>
    <p:sldId id="273" r:id="rId13"/>
    <p:sldId id="292" r:id="rId14"/>
    <p:sldId id="274" r:id="rId15"/>
    <p:sldId id="275" r:id="rId16"/>
    <p:sldId id="276" r:id="rId17"/>
    <p:sldId id="277" r:id="rId18"/>
    <p:sldId id="299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0" r:id="rId31"/>
    <p:sldId id="291" r:id="rId32"/>
    <p:sldId id="293" r:id="rId33"/>
    <p:sldId id="300" r:id="rId34"/>
    <p:sldId id="301" r:id="rId35"/>
    <p:sldId id="302" r:id="rId36"/>
    <p:sldId id="294" r:id="rId37"/>
    <p:sldId id="296" r:id="rId38"/>
    <p:sldId id="297" r:id="rId39"/>
    <p:sldId id="303" r:id="rId40"/>
    <p:sldId id="298" r:id="rId41"/>
    <p:sldId id="262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4C3F3A9-9747-47BF-A4BC-D68160C94D45}" type="datetimeFigureOut">
              <a:rPr lang="en-GB" smtClean="0"/>
              <a:t>21/09/2017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9310FC2-509E-4394-B078-E9908268EC3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orld-nuclear.org/" TargetMode="External"/><Relationship Id="rId3" Type="http://schemas.openxmlformats.org/officeDocument/2006/relationships/hyperlink" Target="http://www.energy-uk.org.uk/" TargetMode="External"/><Relationship Id="rId7" Type="http://schemas.openxmlformats.org/officeDocument/2006/relationships/hyperlink" Target="http://www.energyandcarbon.com/" TargetMode="External"/><Relationship Id="rId2" Type="http://schemas.openxmlformats.org/officeDocument/2006/relationships/hyperlink" Target="http://www.bgs.ac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cience.sciencemag.org/" TargetMode="External"/><Relationship Id="rId11" Type="http://schemas.openxmlformats.org/officeDocument/2006/relationships/hyperlink" Target="http://www.windpoweroffshore.com/" TargetMode="External"/><Relationship Id="rId5" Type="http://schemas.openxmlformats.org/officeDocument/2006/relationships/hyperlink" Target="http://www.epa.gov/" TargetMode="External"/><Relationship Id="rId10" Type="http://schemas.openxmlformats.org/officeDocument/2006/relationships/hyperlink" Target="http://www.energysavingstrust.org.uk/" TargetMode="External"/><Relationship Id="rId4" Type="http://schemas.openxmlformats.org/officeDocument/2006/relationships/hyperlink" Target="http://www.ciwem.org/" TargetMode="External"/><Relationship Id="rId9" Type="http://schemas.openxmlformats.org/officeDocument/2006/relationships/hyperlink" Target="http://www.theecologist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Lara Hopkinson, Senior lecturer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M6X01888</a:t>
            </a:r>
            <a:br>
              <a:rPr lang="en-GB" dirty="0"/>
            </a:br>
            <a:r>
              <a:rPr lang="en-GB" dirty="0"/>
              <a:t>Energy &amp; waste</a:t>
            </a:r>
          </a:p>
        </p:txBody>
      </p:sp>
    </p:spTree>
    <p:extLst>
      <p:ext uri="{BB962C8B-B14F-4D97-AF65-F5344CB8AC3E}">
        <p14:creationId xmlns:p14="http://schemas.microsoft.com/office/powerpoint/2010/main" val="2880099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Todays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Energy mix:</a:t>
            </a:r>
          </a:p>
          <a:p>
            <a:pPr lvl="1"/>
            <a:r>
              <a:rPr lang="en-GB" dirty="0"/>
              <a:t>Current UK energy mix</a:t>
            </a:r>
          </a:p>
          <a:p>
            <a:pPr lvl="1"/>
            <a:r>
              <a:rPr lang="en-GB" dirty="0"/>
              <a:t>Types of energy</a:t>
            </a:r>
          </a:p>
          <a:p>
            <a:pPr lvl="1"/>
            <a:r>
              <a:rPr lang="en-GB" dirty="0"/>
              <a:t>Issues?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490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UK energy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28728"/>
          </a:xfrm>
        </p:spPr>
        <p:txBody>
          <a:bodyPr/>
          <a:lstStyle/>
          <a:p>
            <a:r>
              <a:rPr lang="en-GB" dirty="0"/>
              <a:t>According to Energy UK:</a:t>
            </a:r>
          </a:p>
          <a:p>
            <a:r>
              <a:rPr lang="en-GB" dirty="0"/>
              <a:t>For 2015:</a:t>
            </a:r>
          </a:p>
          <a:p>
            <a:endParaRPr lang="en-GB" dirty="0"/>
          </a:p>
          <a:p>
            <a:pPr lvl="1"/>
            <a:r>
              <a:rPr lang="en-GB" dirty="0"/>
              <a:t>Natural gas – 30%</a:t>
            </a:r>
          </a:p>
          <a:p>
            <a:pPr lvl="1"/>
            <a:r>
              <a:rPr lang="en-GB" dirty="0"/>
              <a:t>Coal – 23%</a:t>
            </a:r>
          </a:p>
          <a:p>
            <a:pPr lvl="1"/>
            <a:r>
              <a:rPr lang="en-GB" dirty="0"/>
              <a:t>Oil – 1%</a:t>
            </a:r>
          </a:p>
          <a:p>
            <a:pPr lvl="1"/>
            <a:r>
              <a:rPr lang="en-GB" dirty="0"/>
              <a:t>Nuclear</a:t>
            </a:r>
            <a:r>
              <a:rPr lang="en-GB" baseline="30000" dirty="0"/>
              <a:t>#</a:t>
            </a:r>
            <a:r>
              <a:rPr lang="en-GB" dirty="0"/>
              <a:t> – 21%</a:t>
            </a:r>
          </a:p>
          <a:p>
            <a:pPr lvl="1"/>
            <a:r>
              <a:rPr lang="en-GB" dirty="0"/>
              <a:t>Renewables* – 25%</a:t>
            </a:r>
          </a:p>
          <a:p>
            <a:pPr lvl="1"/>
            <a:r>
              <a:rPr lang="en-GB" dirty="0"/>
              <a:t>TOTAL = 100%</a:t>
            </a:r>
          </a:p>
          <a:p>
            <a:pPr lvl="1"/>
            <a:endParaRPr lang="en-GB" dirty="0"/>
          </a:p>
          <a:p>
            <a:pPr lvl="1"/>
            <a:r>
              <a:rPr lang="en-GB" baseline="30000" dirty="0"/>
              <a:t>#</a:t>
            </a:r>
            <a:r>
              <a:rPr lang="en-GB" dirty="0"/>
              <a:t>Through fission</a:t>
            </a:r>
          </a:p>
          <a:p>
            <a:pPr lvl="1"/>
            <a:r>
              <a:rPr lang="en-GB" dirty="0"/>
              <a:t>*Includes wind, wave, hydro, biomass, solar</a:t>
            </a:r>
          </a:p>
        </p:txBody>
      </p:sp>
    </p:spTree>
    <p:extLst>
      <p:ext uri="{BB962C8B-B14F-4D97-AF65-F5344CB8AC3E}">
        <p14:creationId xmlns:p14="http://schemas.microsoft.com/office/powerpoint/2010/main" val="299550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B4409-9050-4576-8480-54B3CD102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Renewables contribution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C0E732-AD50-497C-A621-BD699F1C3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5" y="1752600"/>
            <a:ext cx="5810736" cy="48834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97FA3E-AACF-44FD-A8FE-1AA46F7E5A1D}"/>
              </a:ext>
            </a:extLst>
          </p:cNvPr>
          <p:cNvSpPr txBox="1"/>
          <p:nvPr/>
        </p:nvSpPr>
        <p:spPr>
          <a:xfrm>
            <a:off x="7226" y="6554378"/>
            <a:ext cx="30011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Energy in the UK, 2016, p</a:t>
            </a:r>
          </a:p>
        </p:txBody>
      </p:sp>
    </p:spTree>
    <p:extLst>
      <p:ext uri="{BB962C8B-B14F-4D97-AF65-F5344CB8AC3E}">
        <p14:creationId xmlns:p14="http://schemas.microsoft.com/office/powerpoint/2010/main" val="592653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gas</a:t>
            </a:r>
            <a:endParaRPr lang="en-GB" cap="smal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28728"/>
          </a:xfrm>
        </p:spPr>
        <p:txBody>
          <a:bodyPr>
            <a:normAutofit/>
          </a:bodyPr>
          <a:lstStyle/>
          <a:p>
            <a:r>
              <a:rPr lang="en-GB" dirty="0"/>
              <a:t>Combined Cycle Gas Turbines (CCGT)</a:t>
            </a:r>
          </a:p>
          <a:p>
            <a:r>
              <a:rPr lang="en-GB" dirty="0"/>
              <a:t>32GW gas generating capacity</a:t>
            </a:r>
          </a:p>
          <a:p>
            <a:r>
              <a:rPr lang="en-GB" dirty="0"/>
              <a:t>CHP is also important</a:t>
            </a:r>
          </a:p>
          <a:p>
            <a:r>
              <a:rPr lang="en-GB" dirty="0"/>
              <a:t>Gas Generation Strategy (2012)</a:t>
            </a:r>
          </a:p>
          <a:p>
            <a:pPr lvl="1"/>
            <a:r>
              <a:rPr lang="en-GB" dirty="0"/>
              <a:t>Gas continues to play key role in energy mix</a:t>
            </a:r>
          </a:p>
          <a:p>
            <a:pPr lvl="1"/>
            <a:r>
              <a:rPr lang="en-GB" dirty="0"/>
              <a:t>Help to deal with intermittency from renewables</a:t>
            </a:r>
          </a:p>
        </p:txBody>
      </p:sp>
    </p:spTree>
    <p:extLst>
      <p:ext uri="{BB962C8B-B14F-4D97-AF65-F5344CB8AC3E}">
        <p14:creationId xmlns:p14="http://schemas.microsoft.com/office/powerpoint/2010/main" val="1244792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Gas Generation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Key points to note:</a:t>
            </a:r>
          </a:p>
          <a:p>
            <a:pPr lvl="1"/>
            <a:r>
              <a:rPr lang="en-GB" dirty="0"/>
              <a:t>Gas-fired power stations relatively cheap &amp; quick to build</a:t>
            </a:r>
          </a:p>
          <a:p>
            <a:pPr lvl="1"/>
            <a:r>
              <a:rPr lang="en-GB" dirty="0"/>
              <a:t>Capacity need ~9GW this decade</a:t>
            </a:r>
          </a:p>
          <a:p>
            <a:pPr lvl="1"/>
            <a:r>
              <a:rPr lang="en-GB" dirty="0"/>
              <a:t>                            ~26GW by 2030</a:t>
            </a:r>
          </a:p>
          <a:p>
            <a:pPr lvl="1"/>
            <a:r>
              <a:rPr lang="en-GB" dirty="0"/>
              <a:t>New capacity for demand PLUS replacing end of life plant</a:t>
            </a:r>
          </a:p>
          <a:p>
            <a:pPr lvl="1"/>
            <a:r>
              <a:rPr lang="en-GB" dirty="0"/>
              <a:t>Carbon Capture &amp; Storage (CCS)</a:t>
            </a:r>
          </a:p>
        </p:txBody>
      </p:sp>
    </p:spTree>
    <p:extLst>
      <p:ext uri="{BB962C8B-B14F-4D97-AF65-F5344CB8AC3E}">
        <p14:creationId xmlns:p14="http://schemas.microsoft.com/office/powerpoint/2010/main" val="1267560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Carbon intensity </a:t>
            </a:r>
          </a:p>
        </p:txBody>
      </p:sp>
      <p:pic>
        <p:nvPicPr>
          <p:cNvPr id="1026" name="Picture 2" descr="http://shrinkthatfootprint.com/wp-content/uploads/2014/04/greenelectricit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190306" cy="4502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687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Carbon intensity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1280574"/>
              </p:ext>
            </p:extLst>
          </p:nvPr>
        </p:nvGraphicFramePr>
        <p:xfrm>
          <a:off x="457200" y="17526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6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9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Fuel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Carbon intensity</a:t>
                      </a:r>
                    </a:p>
                    <a:p>
                      <a:r>
                        <a:rPr lang="en-GB" dirty="0"/>
                        <a:t>(gCO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/kWh)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CCGT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Combined cycle gas turbine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NUCLEAR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Nuclear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26" y="6554378"/>
            <a:ext cx="33025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Adapted from: www.gridcarbon.uk </a:t>
            </a:r>
          </a:p>
        </p:txBody>
      </p:sp>
    </p:spTree>
    <p:extLst>
      <p:ext uri="{BB962C8B-B14F-4D97-AF65-F5344CB8AC3E}">
        <p14:creationId xmlns:p14="http://schemas.microsoft.com/office/powerpoint/2010/main" val="977101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656184"/>
          </a:xfrm>
        </p:spPr>
        <p:txBody>
          <a:bodyPr/>
          <a:lstStyle/>
          <a:p>
            <a:r>
              <a:rPr lang="en-GB" dirty="0"/>
              <a:t>Power sector decarbonisation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Powers within the Energy Act 2013</a:t>
            </a:r>
          </a:p>
        </p:txBody>
      </p:sp>
      <p:pic>
        <p:nvPicPr>
          <p:cNvPr id="2052" name="Picture 4" descr="https://www.theccc.org.uk/wp-content/uploads/2013/02/Power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72" y="2348880"/>
            <a:ext cx="7191375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226" y="6554378"/>
            <a:ext cx="26564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www.theccc.org.uk </a:t>
            </a:r>
          </a:p>
        </p:txBody>
      </p:sp>
    </p:spTree>
    <p:extLst>
      <p:ext uri="{BB962C8B-B14F-4D97-AF65-F5344CB8AC3E}">
        <p14:creationId xmlns:p14="http://schemas.microsoft.com/office/powerpoint/2010/main" val="2465793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Security of supply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1"/>
            <a:ext cx="3250704" cy="4196680"/>
          </a:xfrm>
        </p:spPr>
        <p:txBody>
          <a:bodyPr/>
          <a:lstStyle/>
          <a:p>
            <a:r>
              <a:rPr lang="en-GB" dirty="0"/>
              <a:t>According to “UK Risk Assessment on Security of Gas Supply” (Sept 2016):</a:t>
            </a:r>
          </a:p>
          <a:p>
            <a:pPr lvl="1"/>
            <a:r>
              <a:rPr lang="en-GB" dirty="0"/>
              <a:t>UK has strong gas security position</a:t>
            </a:r>
          </a:p>
          <a:p>
            <a:pPr lvl="1"/>
            <a:r>
              <a:rPr lang="en-GB" dirty="0"/>
              <a:t>Import capacity &amp; storage infrastructure PLUS indigenous gas production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1779311"/>
            <a:ext cx="4954240" cy="48041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23791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DUKES, 2016 Ch4 </a:t>
            </a:r>
          </a:p>
        </p:txBody>
      </p:sp>
    </p:spTree>
    <p:extLst>
      <p:ext uri="{BB962C8B-B14F-4D97-AF65-F5344CB8AC3E}">
        <p14:creationId xmlns:p14="http://schemas.microsoft.com/office/powerpoint/2010/main" val="7036205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Developing shale gas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4114800" cy="4628728"/>
          </a:xfrm>
        </p:spPr>
        <p:txBody>
          <a:bodyPr/>
          <a:lstStyle/>
          <a:p>
            <a:r>
              <a:rPr lang="en-GB" dirty="0"/>
              <a:t>Large quantities known to exist</a:t>
            </a:r>
          </a:p>
          <a:p>
            <a:r>
              <a:rPr lang="en-GB" dirty="0"/>
              <a:t>Unknown what fraction can be produced</a:t>
            </a:r>
          </a:p>
          <a:p>
            <a:r>
              <a:rPr lang="en-GB" dirty="0"/>
              <a:t>Method of extraction needs to be “economic &amp; safe”</a:t>
            </a:r>
          </a:p>
          <a:p>
            <a:r>
              <a:rPr lang="en-GB" dirty="0"/>
              <a:t>Factors that contribute to successful production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4486" y="1628800"/>
            <a:ext cx="3772314" cy="50088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34788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Gas Generation Strategy, p54</a:t>
            </a:r>
          </a:p>
        </p:txBody>
      </p:sp>
    </p:spTree>
    <p:extLst>
      <p:ext uri="{BB962C8B-B14F-4D97-AF65-F5344CB8AC3E}">
        <p14:creationId xmlns:p14="http://schemas.microsoft.com/office/powerpoint/2010/main" val="1373323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Shale gas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Mostly composed of methane</a:t>
            </a:r>
          </a:p>
          <a:p>
            <a:r>
              <a:rPr lang="en-GB" dirty="0"/>
              <a:t>According to the British Geological Survey:</a:t>
            </a:r>
          </a:p>
          <a:p>
            <a:pPr lvl="1"/>
            <a:r>
              <a:rPr lang="en-GB" dirty="0"/>
              <a:t>UK has abundant shale reserves (~1300 trillion cubic feet)</a:t>
            </a:r>
          </a:p>
          <a:p>
            <a:pPr lvl="1"/>
            <a:r>
              <a:rPr lang="en-GB" dirty="0"/>
              <a:t>Distribution is not well known</a:t>
            </a:r>
          </a:p>
          <a:p>
            <a:pPr lvl="1"/>
            <a:r>
              <a:rPr lang="en-GB" dirty="0"/>
              <a:t>Significant areas known (NW England)</a:t>
            </a:r>
          </a:p>
          <a:p>
            <a:pPr lvl="1"/>
            <a:r>
              <a:rPr lang="en-GB" dirty="0"/>
              <a:t>Considered an ‘unconventional’ gas</a:t>
            </a:r>
          </a:p>
        </p:txBody>
      </p:sp>
    </p:spTree>
    <p:extLst>
      <p:ext uri="{BB962C8B-B14F-4D97-AF65-F5344CB8AC3E}">
        <p14:creationId xmlns:p14="http://schemas.microsoft.com/office/powerpoint/2010/main" val="10591451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Shale gas reserves</a:t>
            </a:r>
          </a:p>
        </p:txBody>
      </p:sp>
      <p:pic>
        <p:nvPicPr>
          <p:cNvPr id="5122" name="Picture 2" descr="http://www.energy-without-carbon.org/sites/default/files/Shale-gas%20reserv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52" y="1752599"/>
            <a:ext cx="7245540" cy="474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457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Shale gas extraction</a:t>
            </a:r>
          </a:p>
        </p:txBody>
      </p:sp>
      <p:pic>
        <p:nvPicPr>
          <p:cNvPr id="3074" name="Picture 2" descr="Image result for frac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890" y="1752600"/>
            <a:ext cx="6106398" cy="462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226" y="6554378"/>
            <a:ext cx="2273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www.bbc.co.uk</a:t>
            </a:r>
          </a:p>
        </p:txBody>
      </p:sp>
    </p:spTree>
    <p:extLst>
      <p:ext uri="{BB962C8B-B14F-4D97-AF65-F5344CB8AC3E}">
        <p14:creationId xmlns:p14="http://schemas.microsoft.com/office/powerpoint/2010/main" val="1768051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Issues / concerns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 use</a:t>
            </a:r>
          </a:p>
          <a:p>
            <a:r>
              <a:rPr lang="en-GB" dirty="0"/>
              <a:t>Sand / proppant use</a:t>
            </a:r>
          </a:p>
          <a:p>
            <a:r>
              <a:rPr lang="en-GB" dirty="0"/>
              <a:t>Chemical use</a:t>
            </a:r>
          </a:p>
          <a:p>
            <a:r>
              <a:rPr lang="en-GB" dirty="0"/>
              <a:t>Health concerns</a:t>
            </a:r>
          </a:p>
          <a:p>
            <a:r>
              <a:rPr lang="en-GB" dirty="0"/>
              <a:t>Water pollution</a:t>
            </a:r>
          </a:p>
          <a:p>
            <a:r>
              <a:rPr lang="en-GB" dirty="0"/>
              <a:t>Air pollution</a:t>
            </a:r>
          </a:p>
          <a:p>
            <a:r>
              <a:rPr lang="en-GB" dirty="0"/>
              <a:t>Waste disposal</a:t>
            </a:r>
          </a:p>
          <a:p>
            <a:r>
              <a:rPr lang="en-GB" dirty="0"/>
              <a:t>Seismic activity</a:t>
            </a:r>
          </a:p>
        </p:txBody>
      </p:sp>
    </p:spTree>
    <p:extLst>
      <p:ext uri="{BB962C8B-B14F-4D97-AF65-F5344CB8AC3E}">
        <p14:creationId xmlns:p14="http://schemas.microsoft.com/office/powerpoint/2010/main" val="30144888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Marcellus shale map</a:t>
            </a:r>
          </a:p>
        </p:txBody>
      </p:sp>
      <p:pic>
        <p:nvPicPr>
          <p:cNvPr id="1026" name="Picture 2" descr="Image result for marcellus sh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748376"/>
            <a:ext cx="5715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226" y="6554378"/>
            <a:ext cx="31838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www.marcellusshales.com</a:t>
            </a:r>
          </a:p>
        </p:txBody>
      </p:sp>
    </p:spTree>
    <p:extLst>
      <p:ext uri="{BB962C8B-B14F-4D97-AF65-F5344CB8AC3E}">
        <p14:creationId xmlns:p14="http://schemas.microsoft.com/office/powerpoint/2010/main" val="16372361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Seismic activity, </a:t>
            </a:r>
            <a:r>
              <a:rPr lang="en-GB" dirty="0" err="1"/>
              <a:t>uk</a:t>
            </a:r>
            <a:endParaRPr lang="en-GB" dirty="0"/>
          </a:p>
        </p:txBody>
      </p:sp>
      <p:pic>
        <p:nvPicPr>
          <p:cNvPr id="2050" name="Picture 2" descr="http://earthquakes.bgs.ac.uk/research/blackpool_epicent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44824"/>
            <a:ext cx="4483324" cy="448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29915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British Geological Survey</a:t>
            </a:r>
          </a:p>
        </p:txBody>
      </p:sp>
    </p:spTree>
    <p:extLst>
      <p:ext uri="{BB962C8B-B14F-4D97-AF65-F5344CB8AC3E}">
        <p14:creationId xmlns:p14="http://schemas.microsoft.com/office/powerpoint/2010/main" val="2753041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1C8D5-FC1A-4EBE-885F-4FA5D4ACE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Mixed messages?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A1AC1DA-460F-489D-A345-7B609B56CE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4388" y="1752600"/>
            <a:ext cx="7775223" cy="437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5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38605"/>
            <a:ext cx="3970784" cy="902163"/>
          </a:xfrm>
        </p:spPr>
        <p:txBody>
          <a:bodyPr/>
          <a:lstStyle/>
          <a:p>
            <a:r>
              <a:rPr lang="en-GB" dirty="0"/>
              <a:t>coal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3970784" cy="4700736"/>
          </a:xfrm>
        </p:spPr>
        <p:txBody>
          <a:bodyPr/>
          <a:lstStyle/>
          <a:p>
            <a:r>
              <a:rPr lang="en-GB" dirty="0"/>
              <a:t>Still forms part of UK energy mix (23%)</a:t>
            </a:r>
          </a:p>
          <a:p>
            <a:r>
              <a:rPr lang="en-GB" dirty="0"/>
              <a:t>9 working coal powered stations</a:t>
            </a:r>
          </a:p>
          <a:p>
            <a:r>
              <a:rPr lang="en-GB" dirty="0"/>
              <a:t>2015 announcement: closure of remaining plant by 2025</a:t>
            </a:r>
          </a:p>
          <a:p>
            <a:endParaRPr lang="en-GB" dirty="0"/>
          </a:p>
        </p:txBody>
      </p:sp>
      <p:pic>
        <p:nvPicPr>
          <p:cNvPr id="3074" name="Picture 2" descr="http://coalaction.org.uk/wp-content/uploads/2016/01/DCpowerstation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2616" y="21575016"/>
            <a:ext cx="8495163" cy="1201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coalaction.org.uk/wp-content/uploads/2016/01/DCpowerstation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166" y="270492"/>
            <a:ext cx="4575657" cy="647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226" y="6554378"/>
            <a:ext cx="26773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www.coalaction.org</a:t>
            </a:r>
          </a:p>
        </p:txBody>
      </p:sp>
    </p:spTree>
    <p:extLst>
      <p:ext uri="{BB962C8B-B14F-4D97-AF65-F5344CB8AC3E}">
        <p14:creationId xmlns:p14="http://schemas.microsoft.com/office/powerpoint/2010/main" val="2283974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Carbon capture &amp; storage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9712" y="1700808"/>
            <a:ext cx="5513058" cy="48441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31854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www.transitionnetwork.org</a:t>
            </a:r>
          </a:p>
        </p:txBody>
      </p:sp>
    </p:spTree>
    <p:extLst>
      <p:ext uri="{BB962C8B-B14F-4D97-AF65-F5344CB8AC3E}">
        <p14:creationId xmlns:p14="http://schemas.microsoft.com/office/powerpoint/2010/main" val="37900233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CCS - capping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636912"/>
            <a:ext cx="4608512" cy="2748195"/>
          </a:xfrm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29915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British Geological Survey</a:t>
            </a:r>
          </a:p>
        </p:txBody>
      </p:sp>
    </p:spTree>
    <p:extLst>
      <p:ext uri="{BB962C8B-B14F-4D97-AF65-F5344CB8AC3E}">
        <p14:creationId xmlns:p14="http://schemas.microsoft.com/office/powerpoint/2010/main" val="34959568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Will co</a:t>
            </a:r>
            <a:r>
              <a:rPr lang="en-GB" baseline="-25000" dirty="0"/>
              <a:t>2</a:t>
            </a:r>
            <a:r>
              <a:rPr lang="en-GB" dirty="0"/>
              <a:t> leak?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3096344" cy="444566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170" y="1916832"/>
            <a:ext cx="3783564" cy="43736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26" y="6554378"/>
            <a:ext cx="29915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British Geological Survey</a:t>
            </a:r>
          </a:p>
        </p:txBody>
      </p:sp>
    </p:spTree>
    <p:extLst>
      <p:ext uri="{BB962C8B-B14F-4D97-AF65-F5344CB8AC3E}">
        <p14:creationId xmlns:p14="http://schemas.microsoft.com/office/powerpoint/2010/main" val="21254082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Ccs demonstration 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Norway – </a:t>
            </a:r>
            <a:r>
              <a:rPr lang="en-GB" dirty="0" err="1"/>
              <a:t>Sleipner</a:t>
            </a:r>
            <a:r>
              <a:rPr lang="en-GB" dirty="0"/>
              <a:t> gas field</a:t>
            </a:r>
          </a:p>
        </p:txBody>
      </p:sp>
      <p:pic>
        <p:nvPicPr>
          <p:cNvPr id="1026" name="Picture 2" descr="Image result for sleipner gas fie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37" y="2420888"/>
            <a:ext cx="2143125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226" y="6554378"/>
            <a:ext cx="3760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Sources: Statoil / British Geological Survey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2" y="2420888"/>
            <a:ext cx="5581650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6800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</a:t>
            </a:r>
            <a:r>
              <a:rPr lang="en-GB" baseline="-25000" dirty="0"/>
              <a:t>2</a:t>
            </a:r>
            <a:r>
              <a:rPr lang="en-GB" dirty="0"/>
              <a:t> storage @ </a:t>
            </a:r>
            <a:r>
              <a:rPr lang="en-GB" dirty="0" err="1"/>
              <a:t>sleipner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Image result for sleipner gas fie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72" y="1752600"/>
            <a:ext cx="8469784" cy="463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29915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British Geological Survey</a:t>
            </a:r>
          </a:p>
        </p:txBody>
      </p:sp>
    </p:spTree>
    <p:extLst>
      <p:ext uri="{BB962C8B-B14F-4D97-AF65-F5344CB8AC3E}">
        <p14:creationId xmlns:p14="http://schemas.microsoft.com/office/powerpoint/2010/main" val="15950515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nuclear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Plans for ~25% energy to be supplied by 2025</a:t>
            </a:r>
          </a:p>
          <a:p>
            <a:r>
              <a:rPr lang="en-GB" dirty="0"/>
              <a:t>Half of existing plant will close by 2025</a:t>
            </a:r>
          </a:p>
          <a:p>
            <a:r>
              <a:rPr lang="en-GB" dirty="0"/>
              <a:t>Development:</a:t>
            </a:r>
          </a:p>
          <a:p>
            <a:pPr lvl="1"/>
            <a:r>
              <a:rPr lang="en-GB" dirty="0"/>
              <a:t>First nuclear programme – Magnox</a:t>
            </a:r>
          </a:p>
          <a:p>
            <a:pPr lvl="1"/>
            <a:r>
              <a:rPr lang="en-GB" dirty="0"/>
              <a:t>Second nuclear programme – Advanced Gas-Cooled Reactor (AGR)</a:t>
            </a:r>
          </a:p>
          <a:p>
            <a:pPr lvl="1"/>
            <a:r>
              <a:rPr lang="en-GB" dirty="0"/>
              <a:t>Third nuclear programme – much debate; settled on Pressurised Water Reactor (PWR)</a:t>
            </a:r>
          </a:p>
        </p:txBody>
      </p:sp>
    </p:spTree>
    <p:extLst>
      <p:ext uri="{BB962C8B-B14F-4D97-AF65-F5344CB8AC3E}">
        <p14:creationId xmlns:p14="http://schemas.microsoft.com/office/powerpoint/2010/main" val="12962828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Current nuclear plants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Graph of UK electricity generated and supplied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3224323"/>
              </p:ext>
            </p:extLst>
          </p:nvPr>
        </p:nvGraphicFramePr>
        <p:xfrm>
          <a:off x="457200" y="1539240"/>
          <a:ext cx="8229600" cy="5318760"/>
        </p:xfrm>
        <a:graphic>
          <a:graphicData uri="http://schemas.openxmlformats.org/drawingml/2006/table">
            <a:tbl>
              <a:tblPr/>
              <a:tblGrid>
                <a:gridCol w="1645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>
                          <a:effectLst/>
                        </a:rPr>
                        <a:t>Plant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>
                          <a:effectLst/>
                        </a:rPr>
                        <a:t>Type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>
                          <a:effectLst/>
                        </a:rPr>
                        <a:t>Present capacity (MWe net)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>
                          <a:effectLst/>
                        </a:rPr>
                        <a:t>First power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>
                          <a:effectLst/>
                        </a:rPr>
                        <a:t>Expected shutdown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Dungeness B 1&amp;2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AGR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 x 520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1983 &amp; 1985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2028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Hartlepool 1&amp;2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ffectLst/>
                        </a:rPr>
                        <a:t>AGR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595, 585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1983 &amp; 1984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2024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Heysham I 1&amp;2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AGR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580, 575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1983 &amp; 1984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2024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Heysham II 1&amp;2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AGR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 x 610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1988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2030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Hinkley Point B 1&amp;2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AGR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475, 470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1976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2023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Hunterston B 1&amp;2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AGR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475, 485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1976 &amp; 1977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2023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Torness 1&amp;2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AGR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590, 595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1988 &amp; 1989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2030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Sizewell B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PWR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1198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1995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2035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b="0">
                          <a:solidFill>
                            <a:srgbClr val="FFFFFF"/>
                          </a:solidFill>
                          <a:effectLst/>
                        </a:rPr>
                        <a:t>Total: 15 units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9D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effectLst/>
                        </a:rPr>
                        <a:t> 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effectLst/>
                        </a:rPr>
                        <a:t>8883 MWe</a:t>
                      </a:r>
                      <a:endParaRPr lang="en-GB">
                        <a:effectLst/>
                      </a:endParaRP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effectLst/>
                        </a:rPr>
                        <a:t> </a:t>
                      </a:r>
                    </a:p>
                  </a:txBody>
                  <a:tcPr marL="47625" marR="47625" marT="19050" marB="19050" anchor="ctr">
                    <a:lnL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E9D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46938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Magnox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498" y="2009350"/>
            <a:ext cx="6026830" cy="3939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1866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AGR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015" y="2204865"/>
            <a:ext cx="5588273" cy="3235316"/>
          </a:xfrm>
        </p:spPr>
      </p:pic>
      <p:sp>
        <p:nvSpPr>
          <p:cNvPr id="6" name="TextBox 5"/>
          <p:cNvSpPr txBox="1"/>
          <p:nvPr/>
        </p:nvSpPr>
        <p:spPr>
          <a:xfrm>
            <a:off x="7226" y="6554378"/>
            <a:ext cx="2281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Scottish Nuclear</a:t>
            </a:r>
          </a:p>
        </p:txBody>
      </p:sp>
    </p:spTree>
    <p:extLst>
      <p:ext uri="{BB962C8B-B14F-4D97-AF65-F5344CB8AC3E}">
        <p14:creationId xmlns:p14="http://schemas.microsoft.com/office/powerpoint/2010/main" val="22460272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PWR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5672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4" name="Picture 2" descr="Image result for pwr rea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97439"/>
            <a:ext cx="6192687" cy="427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17107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Geocities</a:t>
            </a:r>
          </a:p>
        </p:txBody>
      </p:sp>
    </p:spTree>
    <p:extLst>
      <p:ext uri="{BB962C8B-B14F-4D97-AF65-F5344CB8AC3E}">
        <p14:creationId xmlns:p14="http://schemas.microsoft.com/office/powerpoint/2010/main" val="34952092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Nuclear map </a:t>
            </a:r>
            <a:r>
              <a:rPr lang="en-GB" dirty="0" err="1"/>
              <a:t>uk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846" y="1752599"/>
            <a:ext cx="4044402" cy="4880505"/>
          </a:xfrm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1407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DECC</a:t>
            </a:r>
          </a:p>
        </p:txBody>
      </p:sp>
    </p:spTree>
    <p:extLst>
      <p:ext uri="{BB962C8B-B14F-4D97-AF65-F5344CB8AC3E}">
        <p14:creationId xmlns:p14="http://schemas.microsoft.com/office/powerpoint/2010/main" val="3908180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Nuclear 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Exempt waste &amp; very low-level waste</a:t>
            </a:r>
          </a:p>
          <a:p>
            <a:r>
              <a:rPr lang="en-GB" dirty="0"/>
              <a:t>Low-level waste</a:t>
            </a:r>
          </a:p>
          <a:p>
            <a:r>
              <a:rPr lang="en-GB" dirty="0"/>
              <a:t>Intermediate level waste</a:t>
            </a:r>
          </a:p>
          <a:p>
            <a:r>
              <a:rPr lang="en-GB" dirty="0"/>
              <a:t>High level waste</a:t>
            </a:r>
          </a:p>
          <a:p>
            <a:r>
              <a:rPr lang="en-GB" dirty="0"/>
              <a:t>Mining &amp; milling</a:t>
            </a:r>
          </a:p>
          <a:p>
            <a:r>
              <a:rPr lang="en-GB" dirty="0"/>
              <a:t>Conversion, enrichment and fuel fabrication</a:t>
            </a:r>
          </a:p>
        </p:txBody>
      </p:sp>
    </p:spTree>
    <p:extLst>
      <p:ext uri="{BB962C8B-B14F-4D97-AF65-F5344CB8AC3E}">
        <p14:creationId xmlns:p14="http://schemas.microsoft.com/office/powerpoint/2010/main" val="13290072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 nuclear low carbon?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CCC – 6g CO</a:t>
            </a:r>
            <a:r>
              <a:rPr lang="en-GB" baseline="-25000" dirty="0"/>
              <a:t>2</a:t>
            </a:r>
            <a:r>
              <a:rPr lang="en-GB" dirty="0"/>
              <a:t> / kWh electricity unit</a:t>
            </a:r>
          </a:p>
          <a:p>
            <a:r>
              <a:rPr lang="en-GB" dirty="0"/>
              <a:t>By 2030, all electricity should be less than 50g CO</a:t>
            </a:r>
            <a:r>
              <a:rPr lang="en-GB" baseline="-25000" dirty="0"/>
              <a:t>2</a:t>
            </a:r>
            <a:r>
              <a:rPr lang="en-GB" dirty="0"/>
              <a:t> / kWh </a:t>
            </a:r>
          </a:p>
          <a:p>
            <a:r>
              <a:rPr lang="en-GB" dirty="0"/>
              <a:t>Range of figures – 3 – 200g CO</a:t>
            </a:r>
            <a:r>
              <a:rPr lang="en-GB" baseline="-25000" dirty="0"/>
              <a:t>2</a:t>
            </a:r>
            <a:r>
              <a:rPr lang="en-GB" dirty="0"/>
              <a:t> / kWh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3501008"/>
            <a:ext cx="6420594" cy="319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348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644A8-28C2-4D42-A953-645B34AA2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thorium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6B074-CB8F-4D65-8FB3-6C446FEC8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Hailed as ‘future fuel’</a:t>
            </a:r>
          </a:p>
          <a:p>
            <a:r>
              <a:rPr lang="en-GB" dirty="0"/>
              <a:t>Requires greater R&amp;D</a:t>
            </a:r>
          </a:p>
          <a:p>
            <a:r>
              <a:rPr lang="en-GB" dirty="0"/>
              <a:t>Previous test sites:</a:t>
            </a:r>
          </a:p>
          <a:p>
            <a:pPr lvl="1"/>
            <a:r>
              <a:rPr lang="en-GB" dirty="0"/>
              <a:t>300 </a:t>
            </a:r>
            <a:r>
              <a:rPr lang="en-GB" dirty="0" err="1"/>
              <a:t>MWe</a:t>
            </a:r>
            <a:r>
              <a:rPr lang="en-GB" dirty="0"/>
              <a:t> Thorium High Temperature Reactor (THTR) at Hamm-</a:t>
            </a:r>
            <a:r>
              <a:rPr lang="en-GB" dirty="0" err="1"/>
              <a:t>Uentrop</a:t>
            </a:r>
            <a:r>
              <a:rPr lang="en-GB" dirty="0"/>
              <a:t>, Germany – 1983-89</a:t>
            </a:r>
          </a:p>
          <a:p>
            <a:pPr lvl="1"/>
            <a:r>
              <a:rPr lang="en-GB" dirty="0"/>
              <a:t>40 </a:t>
            </a:r>
            <a:r>
              <a:rPr lang="en-GB" dirty="0" err="1"/>
              <a:t>MWe</a:t>
            </a:r>
            <a:r>
              <a:rPr lang="en-GB" dirty="0"/>
              <a:t> Peach Bottom HTR in the USA – 1967-74</a:t>
            </a:r>
          </a:p>
          <a:p>
            <a:pPr lvl="1"/>
            <a:r>
              <a:rPr lang="en-GB" dirty="0"/>
              <a:t>330 </a:t>
            </a:r>
            <a:r>
              <a:rPr lang="en-GB" dirty="0" err="1"/>
              <a:t>MWe</a:t>
            </a:r>
            <a:r>
              <a:rPr lang="en-GB" dirty="0"/>
              <a:t> Fort St </a:t>
            </a:r>
            <a:r>
              <a:rPr lang="en-GB" dirty="0" err="1"/>
              <a:t>Vrain</a:t>
            </a:r>
            <a:r>
              <a:rPr lang="en-GB" dirty="0"/>
              <a:t> HTR in Colorado, USA – 1976-89</a:t>
            </a:r>
          </a:p>
          <a:p>
            <a:pPr lvl="1"/>
            <a:r>
              <a:rPr lang="en-GB" dirty="0"/>
              <a:t>thorium-fuelled light water breeder reactor in </a:t>
            </a:r>
            <a:r>
              <a:rPr lang="en-GB" dirty="0" err="1"/>
              <a:t>Shippingport</a:t>
            </a:r>
            <a:r>
              <a:rPr lang="en-GB" dirty="0"/>
              <a:t>, USA – 1977-82</a:t>
            </a:r>
          </a:p>
        </p:txBody>
      </p:sp>
    </p:spTree>
    <p:extLst>
      <p:ext uri="{BB962C8B-B14F-4D97-AF65-F5344CB8AC3E}">
        <p14:creationId xmlns:p14="http://schemas.microsoft.com/office/powerpoint/2010/main" val="17587991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9698F-F090-4E80-829C-670C4E53A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440C07-E54B-4CFA-8868-4DFCF2407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5656" y="188640"/>
            <a:ext cx="6480720" cy="64672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AD68AA-D701-4B07-97DC-CD1678392FBD}"/>
              </a:ext>
            </a:extLst>
          </p:cNvPr>
          <p:cNvSpPr txBox="1"/>
          <p:nvPr/>
        </p:nvSpPr>
        <p:spPr>
          <a:xfrm>
            <a:off x="7226" y="6554378"/>
            <a:ext cx="30828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Insight on India, Nov 2015</a:t>
            </a:r>
          </a:p>
        </p:txBody>
      </p:sp>
    </p:spTree>
    <p:extLst>
      <p:ext uri="{BB962C8B-B14F-4D97-AF65-F5344CB8AC3E}">
        <p14:creationId xmlns:p14="http://schemas.microsoft.com/office/powerpoint/2010/main" val="22500138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23114-34A1-451D-84A1-25B3F6E8F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Thor energy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41F01-3383-4DB8-A636-ADD6529D8B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26E2FD-126D-4C94-96A6-BCC8BC032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5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0625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renewables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752600"/>
            <a:ext cx="2890664" cy="4634570"/>
          </a:xfrm>
        </p:spPr>
        <p:txBody>
          <a:bodyPr/>
          <a:lstStyle/>
          <a:p>
            <a:r>
              <a:rPr lang="en-GB" dirty="0"/>
              <a:t>Number of different sources:</a:t>
            </a:r>
          </a:p>
          <a:p>
            <a:pPr lvl="1"/>
            <a:r>
              <a:rPr lang="en-GB" dirty="0"/>
              <a:t>Wind (27%)</a:t>
            </a:r>
          </a:p>
          <a:p>
            <a:pPr lvl="1"/>
            <a:r>
              <a:rPr lang="en-GB" dirty="0"/>
              <a:t>Bioenergy (28%)</a:t>
            </a:r>
          </a:p>
          <a:p>
            <a:pPr lvl="1"/>
            <a:r>
              <a:rPr lang="en-GB" dirty="0"/>
              <a:t>Marine, wave &amp; hydroelectricity</a:t>
            </a:r>
          </a:p>
          <a:p>
            <a:pPr lvl="1"/>
            <a:r>
              <a:rPr lang="en-GB" dirty="0"/>
              <a:t>Solar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30" y="1916832"/>
            <a:ext cx="5380736" cy="44703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43091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UK energy statistics bulletin, March 2016</a:t>
            </a:r>
          </a:p>
        </p:txBody>
      </p:sp>
    </p:spTree>
    <p:extLst>
      <p:ext uri="{BB962C8B-B14F-4D97-AF65-F5344CB8AC3E}">
        <p14:creationId xmlns:p14="http://schemas.microsoft.com/office/powerpoint/2010/main" val="11808922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Tidal lagoons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2987" y="2010569"/>
            <a:ext cx="7058025" cy="3857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34596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Marine Energy Pembrokeshire</a:t>
            </a:r>
          </a:p>
        </p:txBody>
      </p:sp>
    </p:spTree>
    <p:extLst>
      <p:ext uri="{BB962C8B-B14F-4D97-AF65-F5344CB8AC3E}">
        <p14:creationId xmlns:p14="http://schemas.microsoft.com/office/powerpoint/2010/main" val="30047337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Future plans?</a:t>
            </a:r>
          </a:p>
        </p:txBody>
      </p:sp>
      <p:pic>
        <p:nvPicPr>
          <p:cNvPr id="6146" name="Picture 2" descr="http://i3.walesonline.co.uk/incoming/article8750779.ece/ALTERNATES/s615b/lagoons-map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2" y="1986756"/>
            <a:ext cx="5857875" cy="390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2764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AB29D-BFB2-4B74-885F-5C47E38FB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Proliferation of offshore wind?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60FFF1-5411-4517-8FF8-F8FDAE892C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128" y="4344578"/>
            <a:ext cx="4286250" cy="2209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DFF508-621D-433D-ADB5-155FD65BD0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1715683"/>
            <a:ext cx="3672408" cy="24509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72BFEF-2B65-490A-8C9F-7E1DC891D1F9}"/>
              </a:ext>
            </a:extLst>
          </p:cNvPr>
          <p:cNvSpPr txBox="1"/>
          <p:nvPr/>
        </p:nvSpPr>
        <p:spPr>
          <a:xfrm>
            <a:off x="7226" y="6554378"/>
            <a:ext cx="26548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</a:t>
            </a:r>
            <a:r>
              <a:rPr lang="en-GB" sz="1400" dirty="0" err="1"/>
              <a:t>WindPower</a:t>
            </a:r>
            <a:r>
              <a:rPr lang="en-GB" sz="1400" dirty="0"/>
              <a:t> Offshore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F4DB80-4E9C-4995-B78A-EDB441C91F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352" y="1715683"/>
            <a:ext cx="3495448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4164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Feed in tariff</a:t>
            </a:r>
          </a:p>
        </p:txBody>
      </p:sp>
      <p:pic>
        <p:nvPicPr>
          <p:cNvPr id="10242" name="Picture 2" descr="Solar companies have gone bust, community projects have closed and some energy experts are now predicting the end of the UK solar industr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75" y="1986756"/>
            <a:ext cx="6877050" cy="390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26" y="6554378"/>
            <a:ext cx="21130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www.edie.net</a:t>
            </a:r>
          </a:p>
        </p:txBody>
      </p:sp>
    </p:spTree>
    <p:extLst>
      <p:ext uri="{BB962C8B-B14F-4D97-AF65-F5344CB8AC3E}">
        <p14:creationId xmlns:p14="http://schemas.microsoft.com/office/powerpoint/2010/main" val="35002318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35280" cy="477274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British Geological Society(</a:t>
            </a:r>
            <a:r>
              <a:rPr lang="en-GB" dirty="0">
                <a:hlinkClick r:id="rId2"/>
              </a:rPr>
              <a:t>www.bgs.ac.uk</a:t>
            </a:r>
            <a:r>
              <a:rPr lang="en-GB" dirty="0"/>
              <a:t>) </a:t>
            </a:r>
          </a:p>
          <a:p>
            <a:r>
              <a:rPr lang="en-GB" dirty="0"/>
              <a:t>Energy UK (</a:t>
            </a:r>
            <a:r>
              <a:rPr lang="en-GB" dirty="0">
                <a:hlinkClick r:id="rId3"/>
              </a:rPr>
              <a:t>www.energy-uk.org.uk</a:t>
            </a:r>
            <a:r>
              <a:rPr lang="en-GB" dirty="0"/>
              <a:t>)</a:t>
            </a:r>
          </a:p>
          <a:p>
            <a:r>
              <a:rPr lang="en-GB" dirty="0"/>
              <a:t>Chartered Institute of Water and Environmental Management (</a:t>
            </a:r>
            <a:r>
              <a:rPr lang="en-GB" dirty="0">
                <a:hlinkClick r:id="rId4"/>
              </a:rPr>
              <a:t>www.ciwem.org</a:t>
            </a:r>
            <a:r>
              <a:rPr lang="en-GB" dirty="0"/>
              <a:t>) </a:t>
            </a:r>
          </a:p>
          <a:p>
            <a:r>
              <a:rPr lang="en-GB" dirty="0"/>
              <a:t>US Environmental Protection Agency (</a:t>
            </a:r>
            <a:r>
              <a:rPr lang="en-GB" dirty="0">
                <a:hlinkClick r:id="rId5"/>
              </a:rPr>
              <a:t>www.epa.gov</a:t>
            </a:r>
            <a:r>
              <a:rPr lang="en-GB" dirty="0"/>
              <a:t>) </a:t>
            </a:r>
          </a:p>
          <a:p>
            <a:r>
              <a:rPr lang="en-GB" dirty="0"/>
              <a:t>Science (</a:t>
            </a:r>
            <a:r>
              <a:rPr lang="en-GB" dirty="0">
                <a:hlinkClick r:id="rId6"/>
              </a:rPr>
              <a:t>www.science.sciencemag.org</a:t>
            </a:r>
            <a:r>
              <a:rPr lang="en-GB" dirty="0"/>
              <a:t>) </a:t>
            </a:r>
          </a:p>
          <a:p>
            <a:r>
              <a:rPr lang="en-GB" dirty="0"/>
              <a:t>Energy &amp; Carbon (</a:t>
            </a:r>
            <a:r>
              <a:rPr lang="en-GB" dirty="0">
                <a:hlinkClick r:id="rId7"/>
              </a:rPr>
              <a:t>www.energyandcarbon.com</a:t>
            </a:r>
            <a:r>
              <a:rPr lang="en-GB" dirty="0"/>
              <a:t>) </a:t>
            </a:r>
          </a:p>
          <a:p>
            <a:r>
              <a:rPr lang="en-GB" dirty="0"/>
              <a:t>World Nuclear Association (</a:t>
            </a:r>
            <a:r>
              <a:rPr lang="en-GB" dirty="0">
                <a:hlinkClick r:id="rId8"/>
              </a:rPr>
              <a:t>www.world-nuclear.org</a:t>
            </a:r>
            <a:r>
              <a:rPr lang="en-GB" dirty="0"/>
              <a:t>) </a:t>
            </a:r>
          </a:p>
          <a:p>
            <a:r>
              <a:rPr lang="en-GB" dirty="0"/>
              <a:t>The Ecologist (</a:t>
            </a:r>
            <a:r>
              <a:rPr lang="en-GB" dirty="0">
                <a:hlinkClick r:id="rId9"/>
              </a:rPr>
              <a:t>www.theecologist.org</a:t>
            </a:r>
            <a:r>
              <a:rPr lang="en-GB" dirty="0"/>
              <a:t>) </a:t>
            </a:r>
          </a:p>
          <a:p>
            <a:r>
              <a:rPr lang="en-GB" dirty="0"/>
              <a:t> Energy Savings Trust (</a:t>
            </a:r>
            <a:r>
              <a:rPr lang="en-GB" dirty="0">
                <a:hlinkClick r:id="rId10"/>
              </a:rPr>
              <a:t>www.energysavingstrust.org.uk</a:t>
            </a:r>
            <a:r>
              <a:rPr lang="en-GB" dirty="0"/>
              <a:t>)</a:t>
            </a:r>
          </a:p>
          <a:p>
            <a:r>
              <a:rPr lang="en-GB" dirty="0" err="1"/>
              <a:t>Windpower</a:t>
            </a:r>
            <a:r>
              <a:rPr lang="en-GB" dirty="0"/>
              <a:t> Offshore (</a:t>
            </a:r>
            <a:r>
              <a:rPr lang="en-GB" dirty="0">
                <a:hlinkClick r:id="rId11"/>
              </a:rPr>
              <a:t>www.windpoweroffshore.com</a:t>
            </a:r>
            <a:r>
              <a:rPr lang="en-GB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2454866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1903</TotalTime>
  <Words>930</Words>
  <Application>Microsoft Office PowerPoint</Application>
  <PresentationFormat>On-screen Show (4:3)</PresentationFormat>
  <Paragraphs>226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Book Antiqua</vt:lpstr>
      <vt:lpstr>Century Gothic</vt:lpstr>
      <vt:lpstr>Apothecary</vt:lpstr>
      <vt:lpstr>M6X01888 Energy &amp; waste</vt:lpstr>
      <vt:lpstr>Todays topics</vt:lpstr>
      <vt:lpstr>UK energy mix</vt:lpstr>
      <vt:lpstr>Renewables contribution</vt:lpstr>
      <vt:lpstr>gas</vt:lpstr>
      <vt:lpstr>Gas Generation strategy</vt:lpstr>
      <vt:lpstr>Carbon intensity </vt:lpstr>
      <vt:lpstr>Carbon intensity</vt:lpstr>
      <vt:lpstr>Power sector decarbonisation</vt:lpstr>
      <vt:lpstr>Security of supply</vt:lpstr>
      <vt:lpstr>Developing shale gas resources</vt:lpstr>
      <vt:lpstr>Shale gas</vt:lpstr>
      <vt:lpstr>Shale gas reserves</vt:lpstr>
      <vt:lpstr>Shale gas extraction</vt:lpstr>
      <vt:lpstr>Issues / concerns</vt:lpstr>
      <vt:lpstr>Marcellus shale map</vt:lpstr>
      <vt:lpstr>Seismic activity, uk</vt:lpstr>
      <vt:lpstr>Mixed messages?</vt:lpstr>
      <vt:lpstr>coal</vt:lpstr>
      <vt:lpstr>Carbon capture &amp; storage</vt:lpstr>
      <vt:lpstr>CCS - capping</vt:lpstr>
      <vt:lpstr>Will co2 leak?</vt:lpstr>
      <vt:lpstr>Ccs demonstration site</vt:lpstr>
      <vt:lpstr>CO2 storage @ sleipner</vt:lpstr>
      <vt:lpstr>nuclear</vt:lpstr>
      <vt:lpstr>Current nuclear plants</vt:lpstr>
      <vt:lpstr>Magnox</vt:lpstr>
      <vt:lpstr>AGR</vt:lpstr>
      <vt:lpstr>PWR</vt:lpstr>
      <vt:lpstr>Nuclear map uk</vt:lpstr>
      <vt:lpstr>Nuclear waste</vt:lpstr>
      <vt:lpstr>Is nuclear low carbon?</vt:lpstr>
      <vt:lpstr>thorium</vt:lpstr>
      <vt:lpstr>PowerPoint Presentation</vt:lpstr>
      <vt:lpstr>Thor energy</vt:lpstr>
      <vt:lpstr>renewables</vt:lpstr>
      <vt:lpstr>Tidal lagoons</vt:lpstr>
      <vt:lpstr>Future plans?</vt:lpstr>
      <vt:lpstr>Proliferation of offshore wind?</vt:lpstr>
      <vt:lpstr>Feed in tariff</vt:lpstr>
      <vt:lpstr>Useful 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 Performance Strategies</dc:title>
  <dc:creator>Lara Hopkinson</dc:creator>
  <cp:lastModifiedBy>Owner</cp:lastModifiedBy>
  <cp:revision>45</cp:revision>
  <dcterms:created xsi:type="dcterms:W3CDTF">2016-09-21T09:03:09Z</dcterms:created>
  <dcterms:modified xsi:type="dcterms:W3CDTF">2017-09-21T16:39:52Z</dcterms:modified>
</cp:coreProperties>
</file>