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5"/>
  </p:notesMasterIdLst>
  <p:sldIdLst>
    <p:sldId id="256" r:id="rId2"/>
    <p:sldId id="257" r:id="rId3"/>
    <p:sldId id="258" r:id="rId4"/>
  </p:sldIdLst>
  <p:sldSz cx="15113000" cy="21374100"/>
  <p:notesSz cx="6858000" cy="9144000"/>
  <p:embeddedFontLst>
    <p:embeddedFont>
      <p:font typeface="Canva Sans" panose="020B0604020202020204" charset="0"/>
      <p:regular r:id="rId6"/>
    </p:embeddedFont>
    <p:embeddedFont>
      <p:font typeface="Canva Sans Bold" panose="020B0604020202020204" charset="0"/>
      <p:regular r:id="rId7"/>
    </p:embeddedFont>
    <p:embeddedFont>
      <p:font typeface="Fredoka" panose="020B0604020202020204"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C8B812-248B-4EEF-82BB-1D184124A5F7}" v="1" dt="2025-10-29T23:33:05.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954" autoAdjust="0"/>
  </p:normalViewPr>
  <p:slideViewPr>
    <p:cSldViewPr>
      <p:cViewPr>
        <p:scale>
          <a:sx n="60" d="100"/>
          <a:sy n="60" d="100"/>
        </p:scale>
        <p:origin x="735" y="-4074"/>
      </p:cViewPr>
      <p:guideLst>
        <p:guide orient="horz" pos="2160"/>
        <p:guide pos="2880"/>
      </p:guideLst>
    </p:cSldViewPr>
  </p:slideViewPr>
  <p:outlineViewPr>
    <p:cViewPr>
      <p:scale>
        <a:sx n="33" d="100"/>
        <a:sy n="33" d="100"/>
      </p:scale>
      <p:origin x="0" y="0"/>
    </p:cViewPr>
  </p:outlin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3.fntdata"/><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font" Target="fonts/font2.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1.fntdata"/><Relationship Id="rId11" Type="http://schemas.openxmlformats.org/officeDocument/2006/relationships/theme" Target="theme/theme1.xml"/><Relationship Id="rId5" Type="http://schemas.openxmlformats.org/officeDocument/2006/relationships/notesMaster" Target="notesMasters/notesMaster1.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mar Abid" userId="95d6a5a839c81f92" providerId="LiveId" clId="{88F3C2C9-8A25-4FAF-9E98-92A15183FA44}"/>
    <pc:docChg chg="custSel modSld">
      <pc:chgData name="Umar Abid" userId="95d6a5a839c81f92" providerId="LiveId" clId="{88F3C2C9-8A25-4FAF-9E98-92A15183FA44}" dt="2025-10-29T23:36:37.597" v="54" actId="20577"/>
      <pc:docMkLst>
        <pc:docMk/>
      </pc:docMkLst>
      <pc:sldChg chg="modSp mod">
        <pc:chgData name="Umar Abid" userId="95d6a5a839c81f92" providerId="LiveId" clId="{88F3C2C9-8A25-4FAF-9E98-92A15183FA44}" dt="2025-10-29T23:36:37.597" v="54" actId="20577"/>
        <pc:sldMkLst>
          <pc:docMk/>
          <pc:sldMk cId="0" sldId="257"/>
        </pc:sldMkLst>
        <pc:spChg chg="mod">
          <ac:chgData name="Umar Abid" userId="95d6a5a839c81f92" providerId="LiveId" clId="{88F3C2C9-8A25-4FAF-9E98-92A15183FA44}" dt="2025-10-29T23:34:20.690" v="4" actId="207"/>
          <ac:spMkLst>
            <pc:docMk/>
            <pc:sldMk cId="0" sldId="257"/>
            <ac:spMk id="7" creationId="{00000000-0000-0000-0000-000000000000}"/>
          </ac:spMkLst>
        </pc:spChg>
        <pc:spChg chg="mod">
          <ac:chgData name="Umar Abid" userId="95d6a5a839c81f92" providerId="LiveId" clId="{88F3C2C9-8A25-4FAF-9E98-92A15183FA44}" dt="2025-10-29T23:36:37.597" v="54" actId="20577"/>
          <ac:spMkLst>
            <pc:docMk/>
            <pc:sldMk cId="0" sldId="257"/>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31486A-7FB5-4176-8375-A62D1FB0CC1A}" type="datetimeFigureOut">
              <a:rPr lang="en-US" smtClean="0"/>
              <a:t>10/29/2025</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8A8B90-066C-4DAA-9351-A5EB013B2168}" type="slidenum">
              <a:rPr lang="en-US" smtClean="0"/>
              <a:t>‹#›</a:t>
            </a:fld>
            <a:endParaRPr lang="en-US"/>
          </a:p>
        </p:txBody>
      </p:sp>
    </p:spTree>
    <p:extLst>
      <p:ext uri="{BB962C8B-B14F-4D97-AF65-F5344CB8AC3E}">
        <p14:creationId xmlns:p14="http://schemas.microsoft.com/office/powerpoint/2010/main" val="5031492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name is Anum Abid, and I</a:t>
            </a:r>
            <a:r>
              <a:rPr lang="en-US" baseline="0" dirty="0"/>
              <a:t> will</a:t>
            </a:r>
            <a:r>
              <a:rPr lang="en-US" dirty="0"/>
              <a:t> be giving a presentation today about Major Depressive Disorder, which is coded as 6A70 in ICD-11. Depression is one of the most common and difficult mental illnesses in the world. This sign takes a critical look at how it has been treated in the past and how it is treated now, as well as how social, cultural, and political factors have affected care. I will also talk about shame, policy, and ways to make mental health services better in the future. My goal is to give you both an academic and a practical view by comparing past events to the best ways to do things now and showing you where there are still gaps and unfairness.</a:t>
            </a:r>
          </a:p>
        </p:txBody>
      </p:sp>
      <p:sp>
        <p:nvSpPr>
          <p:cNvPr id="4" name="Slide Number Placeholder 3"/>
          <p:cNvSpPr>
            <a:spLocks noGrp="1"/>
          </p:cNvSpPr>
          <p:nvPr>
            <p:ph type="sldNum" sz="quarter" idx="10"/>
          </p:nvPr>
        </p:nvSpPr>
        <p:spPr/>
        <p:txBody>
          <a:bodyPr/>
          <a:lstStyle/>
          <a:p>
            <a:fld id="{9C8A8B90-066C-4DAA-9351-A5EB013B2168}" type="slidenum">
              <a:rPr lang="en-US" smtClean="0"/>
              <a:t>1</a:t>
            </a:fld>
            <a:endParaRPr lang="en-US"/>
          </a:p>
        </p:txBody>
      </p:sp>
    </p:spTree>
    <p:extLst>
      <p:ext uri="{BB962C8B-B14F-4D97-AF65-F5344CB8AC3E}">
        <p14:creationId xmlns:p14="http://schemas.microsoft.com/office/powerpoint/2010/main" val="24808728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HISTORICAL PERSPECTIVES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Hippocratic medicine system, MDD was previously referred to as melancholia, as a disproportion between body </a:t>
            </a:r>
            <a:r>
              <a:rPr lang="en-US" sz="1200" kern="1200" dirty="0" err="1">
                <a:solidFill>
                  <a:schemeClr val="tx1"/>
                </a:solidFill>
                <a:effectLst/>
                <a:latin typeface="+mn-lt"/>
                <a:ea typeface="+mn-ea"/>
                <a:cs typeface="+mn-cs"/>
              </a:rPr>
              <a:t>humours</a:t>
            </a:r>
            <a:r>
              <a:rPr lang="en-US" sz="1200" kern="1200" dirty="0">
                <a:solidFill>
                  <a:schemeClr val="tx1"/>
                </a:solidFill>
                <a:effectLst/>
                <a:latin typeface="+mn-lt"/>
                <a:ea typeface="+mn-ea"/>
                <a:cs typeface="+mn-cs"/>
              </a:rPr>
              <a:t> (Kendler, 2020). Treatments changed to institutionalisation and somatic therapies, such as the use of electroconvulsive therapy (ECT) and insulin shock therapy (Shorter, 2013), by the 19th20th centuries. The first pharmacological treatments, in the 1950s, were a major but debatable breakthrough through tricyclic antidepressants (Lopez-Muñoz and Alamo, 2009).</a:t>
            </a:r>
          </a:p>
          <a:p>
            <a:r>
              <a:rPr lang="en-US" sz="1200" kern="1200" dirty="0">
                <a:solidFill>
                  <a:schemeClr val="tx1"/>
                </a:solidFill>
                <a:effectLst/>
                <a:latin typeface="+mn-lt"/>
                <a:ea typeface="+mn-ea"/>
                <a:cs typeface="+mn-cs"/>
              </a:rPr>
              <a:t>Major Depressive Disorder (MDD) has been </a:t>
            </a:r>
            <a:r>
              <a:rPr lang="en-US" sz="1200" kern="1200" dirty="0" err="1">
                <a:solidFill>
                  <a:schemeClr val="tx1"/>
                </a:solidFill>
                <a:effectLst/>
                <a:latin typeface="+mn-lt"/>
                <a:ea typeface="+mn-ea"/>
                <a:cs typeface="+mn-cs"/>
              </a:rPr>
              <a:t>conceptualised</a:t>
            </a:r>
            <a:r>
              <a:rPr lang="en-US" sz="1200" kern="1200" dirty="0">
                <a:solidFill>
                  <a:schemeClr val="tx1"/>
                </a:solidFill>
                <a:effectLst/>
                <a:latin typeface="+mn-lt"/>
                <a:ea typeface="+mn-ea"/>
                <a:cs typeface="+mn-cs"/>
              </a:rPr>
              <a:t> profoundly over centuries, as the idea of mental illness and society in general have been transforming in terms of medicine, philosophy, and acceptance thereof. The systematization of melancholy dates back to Ancient times where Hippocrates attributed this state to the disproportion of four bodily </a:t>
            </a:r>
            <a:r>
              <a:rPr lang="en-US" sz="1200" kern="1200" dirty="0" err="1">
                <a:solidFill>
                  <a:schemeClr val="tx1"/>
                </a:solidFill>
                <a:effectLst/>
                <a:latin typeface="+mn-lt"/>
                <a:ea typeface="+mn-ea"/>
                <a:cs typeface="+mn-cs"/>
              </a:rPr>
              <a:t>humours</a:t>
            </a:r>
            <a:r>
              <a:rPr lang="en-US" sz="1200" kern="1200" dirty="0">
                <a:solidFill>
                  <a:schemeClr val="tx1"/>
                </a:solidFill>
                <a:effectLst/>
                <a:latin typeface="+mn-lt"/>
                <a:ea typeface="+mn-ea"/>
                <a:cs typeface="+mn-cs"/>
              </a:rPr>
              <a:t> (and more specifically, an overabundance of black bile). This </a:t>
            </a:r>
            <a:r>
              <a:rPr lang="en-US" sz="1200" kern="1200" dirty="0" err="1">
                <a:solidFill>
                  <a:schemeClr val="tx1"/>
                </a:solidFill>
                <a:effectLst/>
                <a:latin typeface="+mn-lt"/>
                <a:ea typeface="+mn-ea"/>
                <a:cs typeface="+mn-cs"/>
              </a:rPr>
              <a:t>humoural</a:t>
            </a:r>
            <a:r>
              <a:rPr lang="en-US" sz="1200" kern="1200" dirty="0">
                <a:solidFill>
                  <a:schemeClr val="tx1"/>
                </a:solidFill>
                <a:effectLst/>
                <a:latin typeface="+mn-lt"/>
                <a:ea typeface="+mn-ea"/>
                <a:cs typeface="+mn-cs"/>
              </a:rPr>
              <a:t> theory set the trend of thinking in medicine over centuries and defined the tradition of treating mental disturbance as a physical rather than an intrinsically spiritual problem. Classical literature tended to associate melancholia to depression, fear, and anorexia, which is to be characterized as a medical and a condition of a moral state.</a:t>
            </a:r>
          </a:p>
          <a:p>
            <a:r>
              <a:rPr lang="en-US" sz="1200" kern="1200" dirty="0">
                <a:solidFill>
                  <a:schemeClr val="tx1"/>
                </a:solidFill>
                <a:effectLst/>
                <a:latin typeface="+mn-lt"/>
                <a:ea typeface="+mn-ea"/>
                <a:cs typeface="+mn-cs"/>
              </a:rPr>
              <a:t>In the medieval times, however, interactions with religious and supernatural were more prominent. Another common way of explaining depression and other types of psychological suffering was through the lens of sin, demonic soma, or godly punishment. Spiritual healing commonly accompanied the primitive forms of medicine, in terms of both confession and exorcism, especially prayer, and spiritual healing was often massively confused, which does not diminish the importance of religious features in early medicine. Only then, in the period of the Renaissance and the Enlightenment, did more secular, proto-scientific definitions of melancholia, including that generated through the rediscovery of ancient medical traditions and the rise of early psychiatry, gradually come back into existence.</a:t>
            </a:r>
          </a:p>
          <a:p>
            <a:r>
              <a:rPr lang="en-US" sz="1200" kern="1200" dirty="0">
                <a:solidFill>
                  <a:schemeClr val="tx1"/>
                </a:solidFill>
                <a:effectLst/>
                <a:latin typeface="+mn-lt"/>
                <a:ea typeface="+mn-ea"/>
                <a:cs typeface="+mn-cs"/>
              </a:rPr>
              <a:t>By the 18th and 19th centuries, psychiatry had started to form a separate discipline and melancholia was better known as a psychiatric disorder as opposed to a moral deficiency. Another development in the treatment of depressed patients that brought both controversy and revolution was the introduction of asylums. Although these institutions were originally meant to be used as refuge and curative centers, they gradually became a place of imprisonment, which indicates the fear and stigma of mental illness in society. Meanwhile, medical explanations of depression grew to be more refined with researchers including Emil Kraepelin identifying melancholia as separate to other psychiatric disorders being the foundation of modern diagnostic methods.</a:t>
            </a:r>
          </a:p>
          <a:p>
            <a:r>
              <a:rPr lang="en-US" sz="1200" kern="1200" dirty="0">
                <a:solidFill>
                  <a:schemeClr val="tx1"/>
                </a:solidFill>
                <a:effectLst/>
                <a:latin typeface="+mn-lt"/>
                <a:ea typeface="+mn-ea"/>
                <a:cs typeface="+mn-cs"/>
              </a:rPr>
              <a:t>A new era of somatic therapy was introduced to the Kuwait sector in the 20th century as the first method was </a:t>
            </a:r>
            <a:r>
              <a:rPr lang="en-US" sz="1200" kern="1200" dirty="0" err="1">
                <a:solidFill>
                  <a:schemeClr val="tx1"/>
                </a:solidFill>
                <a:effectLst/>
                <a:latin typeface="+mn-lt"/>
                <a:ea typeface="+mn-ea"/>
                <a:cs typeface="+mn-cs"/>
              </a:rPr>
              <a:t>electrovulsive</a:t>
            </a:r>
            <a:r>
              <a:rPr lang="en-US" sz="1200" kern="1200" dirty="0">
                <a:solidFill>
                  <a:schemeClr val="tx1"/>
                </a:solidFill>
                <a:effectLst/>
                <a:latin typeface="+mn-lt"/>
                <a:ea typeface="+mn-ea"/>
                <a:cs typeface="+mn-cs"/>
              </a:rPr>
              <a:t> therapy (ECT) and the second was insulin coma therapy that was not only experimental but invasive as well. Even though there were substantial risks associated with these interventions, they were a sign of increasing awareness of depression as neurobiological disorder that could be modified via physical means of intervention. The honorable shift semen largely came in the 1950s following the accidental findings of antidepressant drugs, not least tricyclic antidepressant and monoamine oxidase inhibitors. Companied with significant side effects, these drugs did transform the way psychiatric treatment was undertaken, but they marked the first pharmacological route of suppressing depressive symptoms.</a:t>
            </a:r>
          </a:p>
          <a:p>
            <a:r>
              <a:rPr lang="en-US" sz="1200" b="1" kern="1200" dirty="0">
                <a:solidFill>
                  <a:schemeClr val="tx1"/>
                </a:solidFill>
                <a:effectLst/>
                <a:latin typeface="+mn-lt"/>
                <a:ea typeface="+mn-ea"/>
                <a:cs typeface="+mn-cs"/>
              </a:rPr>
              <a:t>SOCIAL &amp; CULTURAL CONTEXTS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Contemporary therapy integrates the biopsychosocial model that incorporates psychological interventions (e.g., CBT), pharmacological interventions (SSRI, SNRI) and changes in lifestyle (NICE, 2022). Mental health services provided in the community have started focusing on recovery, self-management and minimising hospital admissions (Patel et al., 2018). Access is also being increased by digital therapies and tele-psychiatry (</a:t>
            </a:r>
            <a:r>
              <a:rPr lang="en-US" sz="1200" kern="1200" dirty="0" err="1">
                <a:solidFill>
                  <a:schemeClr val="tx1"/>
                </a:solidFill>
                <a:effectLst/>
                <a:latin typeface="+mn-lt"/>
                <a:ea typeface="+mn-ea"/>
                <a:cs typeface="+mn-cs"/>
              </a:rPr>
              <a:t>Torous</a:t>
            </a:r>
            <a:r>
              <a:rPr lang="en-US" sz="1200" kern="1200" dirty="0">
                <a:solidFill>
                  <a:schemeClr val="tx1"/>
                </a:solidFill>
                <a:effectLst/>
                <a:latin typeface="+mn-lt"/>
                <a:ea typeface="+mn-ea"/>
                <a:cs typeface="+mn-cs"/>
              </a:rPr>
              <a:t> et al., 2021).</a:t>
            </a:r>
          </a:p>
          <a:p>
            <a:r>
              <a:rPr lang="en-US" sz="1200" kern="1200" dirty="0">
                <a:solidFill>
                  <a:schemeClr val="tx1"/>
                </a:solidFill>
                <a:effectLst/>
                <a:latin typeface="+mn-lt"/>
                <a:ea typeface="+mn-ea"/>
                <a:cs typeface="+mn-cs"/>
              </a:rPr>
              <a:t>Major depression Disorder (MDD) experience and expression depending on culture as well as on the social institution and general attitudes. Stigma can be an immense barrier in most societies, and it not only prevents people to seek prompt assistance but often serves to perpetuate patterns of isolation and shame. The nature of interpretation of symptoms varies by the construction of a particular culture: in non-Western settings, somatic discomforts like fatigue or other pain might be prioritized more, and emotive instability in Western societies. The socioeconomic factors are also critical and make people highly vulnerable to depression and decreasing access to care as poverty, unemployment and social marginalisation subjects them to depression. The trends of worldwide migration and multiculturalism serve additional pressure of advising varying explanatory accounts of disease by using culturally competent interventions through mental healthcare.</a:t>
            </a:r>
          </a:p>
          <a:p>
            <a:r>
              <a:rPr lang="en-US" sz="1200" b="1" kern="1200" dirty="0">
                <a:solidFill>
                  <a:schemeClr val="tx1"/>
                </a:solidFill>
                <a:effectLst/>
                <a:latin typeface="+mn-lt"/>
                <a:ea typeface="+mn-ea"/>
                <a:cs typeface="+mn-cs"/>
              </a:rPr>
              <a:t>CONTEMPORARY PROVISION OF CARE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UK Mental Health Act (1983, amended 2007) and other national reforms around the globe, including the WHO Mental Health Action Plan 20132030, emphasize the importance of equality in respect and access to health services and elimination of human rights violation between mental and physical health (WHO, 2013).</a:t>
            </a:r>
          </a:p>
          <a:p>
            <a:r>
              <a:rPr lang="en-US" sz="1200" kern="1200" dirty="0">
                <a:solidFill>
                  <a:schemeClr val="tx1"/>
                </a:solidFill>
                <a:effectLst/>
                <a:latin typeface="+mn-lt"/>
                <a:ea typeface="+mn-ea"/>
                <a:cs typeface="+mn-cs"/>
              </a:rPr>
              <a:t>The integration of biological, psychological, and social interventions has led to the use of a biopsychosocial approach as the guide in modern treatment of MDD. Pharmacological interventions, especially the SSRIs and SNRIs are still core and have been complemented with evidence based psychotherapies like the cognitive behavioural therapy (CBT) and interpersonal therapies (IPT). As long-term supplementary measures, lifestyle changes, such as systematized exercise sessions and control of sleep, are becoming very popular. On the systems level, the mental health policy focuses on community based delivery, helping decrease the utilisation of inpatient </a:t>
            </a:r>
            <a:r>
              <a:rPr lang="en-US" sz="1200" kern="1200" dirty="0" err="1">
                <a:solidFill>
                  <a:schemeClr val="tx1"/>
                </a:solidFill>
                <a:effectLst/>
                <a:latin typeface="+mn-lt"/>
                <a:ea typeface="+mn-ea"/>
                <a:cs typeface="+mn-cs"/>
              </a:rPr>
              <a:t>hospitalisation</a:t>
            </a:r>
            <a:r>
              <a:rPr lang="en-US" sz="1200" kern="1200" dirty="0">
                <a:solidFill>
                  <a:schemeClr val="tx1"/>
                </a:solidFill>
                <a:effectLst/>
                <a:latin typeface="+mn-lt"/>
                <a:ea typeface="+mn-ea"/>
                <a:cs typeface="+mn-cs"/>
              </a:rPr>
              <a:t> and promoting recovery oriented care. With digital technologies in health, including apps-based therapy, and telepsychiatry, the divide has expanded accessible care, especially in underserved communities, however, with a problem of digital inequality issue. Notably, models of collaborative care consisting of primary care physicians, psychiatrists, psychologists and social workers are an expression of a change to integrated and holistic provision of services.</a:t>
            </a:r>
          </a:p>
          <a:p>
            <a:r>
              <a:rPr lang="en-US" sz="1200" b="1" kern="1200" dirty="0">
                <a:solidFill>
                  <a:schemeClr val="tx1"/>
                </a:solidFill>
                <a:effectLst/>
                <a:latin typeface="+mn-lt"/>
                <a:ea typeface="+mn-ea"/>
                <a:cs typeface="+mn-cs"/>
              </a:rPr>
              <a:t>FUTURE DIRECTIONS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Personalised medicine, the use of biomarkers to inform treatment choice and more advanced digital health interventions will be incorporated into future care pathways (Kupfer et al., 2019). It is also important to deal with stigma, cultural competence, and global inequities as a key to sustainable progress (Patel et al., 2018).</a:t>
            </a:r>
          </a:p>
          <a:p>
            <a:r>
              <a:rPr lang="en-US" sz="1200" kern="1200" dirty="0">
                <a:solidFill>
                  <a:schemeClr val="tx1"/>
                </a:solidFill>
                <a:effectLst/>
                <a:latin typeface="+mn-lt"/>
                <a:ea typeface="+mn-ea"/>
                <a:cs typeface="+mn-cs"/>
              </a:rPr>
              <a:t>MDD treatment is shifting towards it being more personalised where precision psychiatry hopes to utilize biomarkers, genetics, and neuroimaging to forecast response to treatment and customize treatment. Digital health innovations (including artificial intelligence-based mental health applications, wearables, and virtual reality therapies) have a future that promises more accessible, as well as flexible, treatment. Meanwhile, global agendas on mental health emphasize that stigma should be minimized, inequities in service delivery should be reduced, and medical services must be cultural competent. The direction of care will be determined by ethical concerns, especially in the privacy, consent and algorithmic bias in digital psychiatry. Finally, it can be concluded that a combination of the latest biomedical science with the social justice models is likely to characterize sustainable and fair developmental activities of MDD treatment.</a:t>
            </a:r>
          </a:p>
          <a:p>
            <a:r>
              <a:rPr lang="en-US" sz="1200" kern="1200" dirty="0">
                <a:solidFill>
                  <a:schemeClr val="tx1"/>
                </a:solidFill>
                <a:effectLst/>
                <a:latin typeface="+mn-lt"/>
                <a:ea typeface="+mn-ea"/>
                <a:cs typeface="+mn-cs"/>
              </a:rPr>
              <a:t>As per ICD-11, Major Depressive Disorder (MDD) is a persistently low mood, loss of pleasure, and problems with working. It used to be called melancholia, and people who had it were locked up and given somatic treatments like ECT or insulin shock to help them feel better. Today, care is based on a biopsychosocial model that includes CBT, antidepressants like SSRIs, and help from the community. Even though things have improved, stigma and discrimination are still problems. Women and disadvantaged groups are especially hurt. Policy changes like the UK Mental Health Act and WHO's Mental Health Action Plan show that the problem is being seen around the world. Digital cures and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medicine could change the way people are treated in the future. </a:t>
            </a:r>
          </a:p>
        </p:txBody>
      </p:sp>
      <p:sp>
        <p:nvSpPr>
          <p:cNvPr id="4" name="Slide Number Placeholder 3"/>
          <p:cNvSpPr>
            <a:spLocks noGrp="1"/>
          </p:cNvSpPr>
          <p:nvPr>
            <p:ph type="sldNum" sz="quarter" idx="10"/>
          </p:nvPr>
        </p:nvSpPr>
        <p:spPr/>
        <p:txBody>
          <a:bodyPr/>
          <a:lstStyle/>
          <a:p>
            <a:fld id="{9C8A8B90-066C-4DAA-9351-A5EB013B2168}" type="slidenum">
              <a:rPr lang="en-US" smtClean="0"/>
              <a:t>2</a:t>
            </a:fld>
            <a:endParaRPr lang="en-US"/>
          </a:p>
        </p:txBody>
      </p:sp>
    </p:spTree>
    <p:extLst>
      <p:ext uri="{BB962C8B-B14F-4D97-AF65-F5344CB8AC3E}">
        <p14:creationId xmlns:p14="http://schemas.microsoft.com/office/powerpoint/2010/main" val="3758371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the references used in this poster presentation. </a:t>
            </a:r>
          </a:p>
        </p:txBody>
      </p:sp>
      <p:sp>
        <p:nvSpPr>
          <p:cNvPr id="4" name="Slide Number Placeholder 3"/>
          <p:cNvSpPr>
            <a:spLocks noGrp="1"/>
          </p:cNvSpPr>
          <p:nvPr>
            <p:ph type="sldNum" sz="quarter" idx="10"/>
          </p:nvPr>
        </p:nvSpPr>
        <p:spPr/>
        <p:txBody>
          <a:bodyPr/>
          <a:lstStyle/>
          <a:p>
            <a:fld id="{9C8A8B90-066C-4DAA-9351-A5EB013B2168}" type="slidenum">
              <a:rPr lang="en-US" smtClean="0"/>
              <a:t>3</a:t>
            </a:fld>
            <a:endParaRPr lang="en-US"/>
          </a:p>
        </p:txBody>
      </p:sp>
    </p:spTree>
    <p:extLst>
      <p:ext uri="{BB962C8B-B14F-4D97-AF65-F5344CB8AC3E}">
        <p14:creationId xmlns:p14="http://schemas.microsoft.com/office/powerpoint/2010/main" val="3346462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hyperlink" Target="https://neurotorium.org/image/the-global-prevalence-of-mdd-by-sex-and-time/"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who.int/news-room/fact-sheets/detail/depres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BFDFF"/>
        </a:solidFill>
        <a:effectLst/>
      </p:bgPr>
    </p:bg>
    <p:spTree>
      <p:nvGrpSpPr>
        <p:cNvPr id="1" name=""/>
        <p:cNvGrpSpPr/>
        <p:nvPr/>
      </p:nvGrpSpPr>
      <p:grpSpPr>
        <a:xfrm>
          <a:off x="0" y="0"/>
          <a:ext cx="0" cy="0"/>
          <a:chOff x="0" y="0"/>
          <a:chExt cx="0" cy="0"/>
        </a:xfrm>
      </p:grpSpPr>
      <p:sp>
        <p:nvSpPr>
          <p:cNvPr id="2" name="Freeform 2"/>
          <p:cNvSpPr/>
          <p:nvPr/>
        </p:nvSpPr>
        <p:spPr>
          <a:xfrm>
            <a:off x="3992682" y="14439484"/>
            <a:ext cx="10435748" cy="6944516"/>
          </a:xfrm>
          <a:custGeom>
            <a:avLst/>
            <a:gdLst/>
            <a:ahLst/>
            <a:cxnLst/>
            <a:rect l="l" t="t" r="r" b="b"/>
            <a:pathLst>
              <a:path w="10435748" h="6944516">
                <a:moveTo>
                  <a:pt x="0" y="0"/>
                </a:moveTo>
                <a:lnTo>
                  <a:pt x="10435749" y="0"/>
                </a:lnTo>
                <a:lnTo>
                  <a:pt x="10435749" y="6944516"/>
                </a:lnTo>
                <a:lnTo>
                  <a:pt x="0" y="6944516"/>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0" y="500184"/>
            <a:ext cx="13881397" cy="7459938"/>
          </a:xfrm>
          <a:prstGeom prst="rect">
            <a:avLst/>
          </a:prstGeom>
        </p:spPr>
        <p:txBody>
          <a:bodyPr lIns="0" tIns="0" rIns="0" bIns="0" rtlCol="0" anchor="t">
            <a:spAutoFit/>
          </a:bodyPr>
          <a:lstStyle/>
          <a:p>
            <a:pPr algn="ctr">
              <a:lnSpc>
                <a:spcPts val="14828"/>
              </a:lnSpc>
            </a:pPr>
            <a:r>
              <a:rPr lang="en-US" sz="10591" b="1">
                <a:solidFill>
                  <a:srgbClr val="000000"/>
                </a:solidFill>
                <a:latin typeface="Canva Sans Bold"/>
                <a:ea typeface="Canva Sans Bold"/>
                <a:cs typeface="Canva Sans Bold"/>
                <a:sym typeface="Canva Sans Bold"/>
              </a:rPr>
              <a:t>Topic: Major Depressive Disorder (MDD)</a:t>
            </a:r>
          </a:p>
          <a:p>
            <a:pPr algn="ctr">
              <a:lnSpc>
                <a:spcPts val="14828"/>
              </a:lnSpc>
            </a:pPr>
            <a:r>
              <a:rPr lang="en-US" sz="10591" b="1">
                <a:solidFill>
                  <a:srgbClr val="000000"/>
                </a:solidFill>
                <a:latin typeface="Canva Sans Bold"/>
                <a:ea typeface="Canva Sans Bold"/>
                <a:cs typeface="Canva Sans Bold"/>
                <a:sym typeface="Canva Sans Bold"/>
              </a:rPr>
              <a:t>ICD-11: 6A70</a:t>
            </a:r>
          </a:p>
        </p:txBody>
      </p:sp>
      <p:sp>
        <p:nvSpPr>
          <p:cNvPr id="4" name="TextBox 4"/>
          <p:cNvSpPr txBox="1"/>
          <p:nvPr/>
        </p:nvSpPr>
        <p:spPr>
          <a:xfrm>
            <a:off x="345785" y="8541605"/>
            <a:ext cx="14428431" cy="5958619"/>
          </a:xfrm>
          <a:prstGeom prst="rect">
            <a:avLst/>
          </a:prstGeom>
        </p:spPr>
        <p:txBody>
          <a:bodyPr lIns="0" tIns="0" rIns="0" bIns="0" rtlCol="0" anchor="t">
            <a:spAutoFit/>
          </a:bodyPr>
          <a:lstStyle/>
          <a:p>
            <a:pPr algn="l">
              <a:lnSpc>
                <a:spcPts val="6720"/>
              </a:lnSpc>
            </a:pPr>
            <a:r>
              <a:rPr lang="en-US" sz="4800" b="1" dirty="0">
                <a:solidFill>
                  <a:srgbClr val="245E6B"/>
                </a:solidFill>
                <a:latin typeface="Canva Sans Bold"/>
                <a:ea typeface="Canva Sans Bold"/>
                <a:cs typeface="Canva Sans Bold"/>
                <a:sym typeface="Canva Sans Bold"/>
              </a:rPr>
              <a:t>Student Name Anum Abid</a:t>
            </a:r>
          </a:p>
          <a:p>
            <a:pPr algn="l">
              <a:lnSpc>
                <a:spcPts val="6720"/>
              </a:lnSpc>
            </a:pPr>
            <a:r>
              <a:rPr lang="en-US" sz="4800" b="1" dirty="0">
                <a:solidFill>
                  <a:srgbClr val="245E6B"/>
                </a:solidFill>
                <a:latin typeface="Canva Sans Bold"/>
                <a:ea typeface="Canva Sans Bold"/>
                <a:cs typeface="Canva Sans Bold"/>
                <a:sym typeface="Canva Sans Bold"/>
              </a:rPr>
              <a:t>Student ID 2313820</a:t>
            </a:r>
          </a:p>
          <a:p>
            <a:pPr algn="l">
              <a:lnSpc>
                <a:spcPts val="6720"/>
              </a:lnSpc>
            </a:pPr>
            <a:r>
              <a:rPr lang="en-US" sz="4800" b="1" dirty="0">
                <a:solidFill>
                  <a:srgbClr val="245E6B"/>
                </a:solidFill>
                <a:latin typeface="Canva Sans Bold"/>
                <a:ea typeface="Canva Sans Bold"/>
                <a:cs typeface="Canva Sans Bold"/>
                <a:sym typeface="Canva Sans Bold"/>
              </a:rPr>
              <a:t>Module: Psychological Classifications and Provisions</a:t>
            </a:r>
          </a:p>
          <a:p>
            <a:pPr algn="l">
              <a:lnSpc>
                <a:spcPts val="6720"/>
              </a:lnSpc>
            </a:pPr>
            <a:r>
              <a:rPr lang="en-US" sz="4800" b="1" dirty="0">
                <a:solidFill>
                  <a:srgbClr val="245E6B"/>
                </a:solidFill>
                <a:latin typeface="Canva Sans Bold"/>
                <a:ea typeface="Canva Sans Bold"/>
                <a:cs typeface="Canva Sans Bold"/>
                <a:sym typeface="Canva Sans Bold"/>
              </a:rPr>
              <a:t>Lecturer: Dr Eleni </a:t>
            </a:r>
            <a:r>
              <a:rPr lang="en-US" sz="4800" b="1" dirty="0" err="1">
                <a:solidFill>
                  <a:srgbClr val="245E6B"/>
                </a:solidFill>
                <a:latin typeface="Canva Sans Bold"/>
                <a:ea typeface="Canva Sans Bold"/>
                <a:cs typeface="Canva Sans Bold"/>
                <a:sym typeface="Canva Sans Bold"/>
              </a:rPr>
              <a:t>Koutsogeorgou</a:t>
            </a:r>
            <a:r>
              <a:rPr lang="en-US" sz="4800" b="1" dirty="0">
                <a:solidFill>
                  <a:srgbClr val="245E6B"/>
                </a:solidFill>
                <a:latin typeface="Canva Sans Bold"/>
                <a:ea typeface="Canva Sans Bold"/>
                <a:cs typeface="Canva Sans Bold"/>
                <a:sym typeface="Canva Sans Bold"/>
              </a:rPr>
              <a:t>-Andreou</a:t>
            </a:r>
          </a:p>
          <a:p>
            <a:pPr algn="l">
              <a:lnSpc>
                <a:spcPts val="6720"/>
              </a:lnSpc>
            </a:pPr>
            <a:r>
              <a:rPr lang="en-US" sz="4800" b="1" dirty="0">
                <a:solidFill>
                  <a:srgbClr val="245E6B"/>
                </a:solidFill>
                <a:latin typeface="Canva Sans Bold"/>
                <a:ea typeface="Canva Sans Bold"/>
                <a:cs typeface="Canva Sans Bold"/>
                <a:sym typeface="Canva Sans Bold"/>
              </a:rPr>
              <a:t>Date: November 2025</a:t>
            </a:r>
          </a:p>
          <a:p>
            <a:pPr algn="l">
              <a:lnSpc>
                <a:spcPts val="6720"/>
              </a:lnSpc>
            </a:pPr>
            <a:endParaRPr lang="en-US" sz="4800" b="1" dirty="0">
              <a:solidFill>
                <a:srgbClr val="245E6B"/>
              </a:solidFill>
              <a:latin typeface="Canva Sans Bold"/>
              <a:ea typeface="Canva Sans Bold"/>
              <a:cs typeface="Canva Sans Bold"/>
              <a:sym typeface="Canva Sans 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BFDFF"/>
        </a:solidFill>
        <a:effectLst/>
      </p:bgPr>
    </p:bg>
    <p:spTree>
      <p:nvGrpSpPr>
        <p:cNvPr id="1" name=""/>
        <p:cNvGrpSpPr/>
        <p:nvPr/>
      </p:nvGrpSpPr>
      <p:grpSpPr>
        <a:xfrm>
          <a:off x="0" y="0"/>
          <a:ext cx="0" cy="0"/>
          <a:chOff x="0" y="0"/>
          <a:chExt cx="0" cy="0"/>
        </a:xfrm>
      </p:grpSpPr>
      <p:sp>
        <p:nvSpPr>
          <p:cNvPr id="2" name="Freeform 2"/>
          <p:cNvSpPr/>
          <p:nvPr/>
        </p:nvSpPr>
        <p:spPr>
          <a:xfrm>
            <a:off x="10933991" y="0"/>
            <a:ext cx="3816936" cy="4095871"/>
          </a:xfrm>
          <a:custGeom>
            <a:avLst/>
            <a:gdLst/>
            <a:ahLst/>
            <a:cxnLst/>
            <a:rect l="l" t="t" r="r" b="b"/>
            <a:pathLst>
              <a:path w="4489724" h="4689007">
                <a:moveTo>
                  <a:pt x="0" y="0"/>
                </a:moveTo>
                <a:lnTo>
                  <a:pt x="4489724" y="0"/>
                </a:lnTo>
                <a:lnTo>
                  <a:pt x="4489724" y="4689007"/>
                </a:lnTo>
                <a:lnTo>
                  <a:pt x="0" y="4689007"/>
                </a:lnTo>
                <a:lnTo>
                  <a:pt x="0" y="0"/>
                </a:lnTo>
                <a:close/>
              </a:path>
            </a:pathLst>
          </a:custGeom>
          <a:blipFill>
            <a:blip r:embed="rId3"/>
            <a:stretch>
              <a:fillRect/>
            </a:stretch>
          </a:blipFill>
        </p:spPr>
        <p:txBody>
          <a:bodyPr/>
          <a:lstStyle/>
          <a:p>
            <a:endParaRPr lang="en-GB"/>
          </a:p>
        </p:txBody>
      </p:sp>
      <p:sp>
        <p:nvSpPr>
          <p:cNvPr id="3" name="Freeform 3"/>
          <p:cNvSpPr/>
          <p:nvPr/>
        </p:nvSpPr>
        <p:spPr>
          <a:xfrm>
            <a:off x="-433010" y="-455139"/>
            <a:ext cx="3887537" cy="4551010"/>
          </a:xfrm>
          <a:custGeom>
            <a:avLst/>
            <a:gdLst/>
            <a:ahLst/>
            <a:cxnLst/>
            <a:rect l="l" t="t" r="r" b="b"/>
            <a:pathLst>
              <a:path w="3887537" h="4551010">
                <a:moveTo>
                  <a:pt x="0" y="0"/>
                </a:moveTo>
                <a:lnTo>
                  <a:pt x="3887537" y="0"/>
                </a:lnTo>
                <a:lnTo>
                  <a:pt x="3887537" y="4551010"/>
                </a:lnTo>
                <a:lnTo>
                  <a:pt x="0" y="455101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rot="-10800000">
            <a:off x="11481410" y="16404945"/>
            <a:ext cx="4253179" cy="4979055"/>
          </a:xfrm>
          <a:custGeom>
            <a:avLst/>
            <a:gdLst/>
            <a:ahLst/>
            <a:cxnLst/>
            <a:rect l="l" t="t" r="r" b="b"/>
            <a:pathLst>
              <a:path w="4253179" h="4979055">
                <a:moveTo>
                  <a:pt x="0" y="0"/>
                </a:moveTo>
                <a:lnTo>
                  <a:pt x="4253180" y="0"/>
                </a:lnTo>
                <a:lnTo>
                  <a:pt x="4253180" y="4979055"/>
                </a:lnTo>
                <a:lnTo>
                  <a:pt x="0" y="4979055"/>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2180089">
            <a:off x="12357961" y="18574909"/>
            <a:ext cx="2623841" cy="3402063"/>
          </a:xfrm>
          <a:custGeom>
            <a:avLst/>
            <a:gdLst/>
            <a:ahLst/>
            <a:cxnLst/>
            <a:rect l="l" t="t" r="r" b="b"/>
            <a:pathLst>
              <a:path w="2623841" h="3402063">
                <a:moveTo>
                  <a:pt x="0" y="0"/>
                </a:moveTo>
                <a:lnTo>
                  <a:pt x="2623841" y="0"/>
                </a:lnTo>
                <a:lnTo>
                  <a:pt x="2623841" y="3402063"/>
                </a:lnTo>
                <a:lnTo>
                  <a:pt x="0" y="3402063"/>
                </a:lnTo>
                <a:lnTo>
                  <a:pt x="0" y="0"/>
                </a:lnTo>
                <a:close/>
              </a:path>
            </a:pathLst>
          </a:custGeom>
          <a:blipFill>
            <a:blip r:embed="rId6"/>
            <a:stretch>
              <a:fillRect/>
            </a:stretch>
          </a:blipFill>
        </p:spPr>
        <p:txBody>
          <a:bodyPr/>
          <a:lstStyle/>
          <a:p>
            <a:endParaRPr lang="en-GB"/>
          </a:p>
        </p:txBody>
      </p:sp>
      <p:sp>
        <p:nvSpPr>
          <p:cNvPr id="6" name="TextBox 6"/>
          <p:cNvSpPr txBox="1"/>
          <p:nvPr/>
        </p:nvSpPr>
        <p:spPr>
          <a:xfrm>
            <a:off x="2301184" y="125566"/>
            <a:ext cx="7440298" cy="845584"/>
          </a:xfrm>
          <a:prstGeom prst="rect">
            <a:avLst/>
          </a:prstGeom>
        </p:spPr>
        <p:txBody>
          <a:bodyPr lIns="0" tIns="0" rIns="0" bIns="0" rtlCol="0" anchor="t">
            <a:spAutoFit/>
          </a:bodyPr>
          <a:lstStyle/>
          <a:p>
            <a:pPr algn="ctr">
              <a:lnSpc>
                <a:spcPts val="6942"/>
              </a:lnSpc>
            </a:pPr>
            <a:r>
              <a:rPr lang="en-US" sz="4959">
                <a:solidFill>
                  <a:srgbClr val="245E6B"/>
                </a:solidFill>
                <a:latin typeface="Fredoka"/>
                <a:ea typeface="Fredoka"/>
                <a:cs typeface="Fredoka"/>
                <a:sym typeface="Fredoka"/>
              </a:rPr>
              <a:t>INTRODUCTION</a:t>
            </a:r>
          </a:p>
        </p:txBody>
      </p:sp>
      <p:sp>
        <p:nvSpPr>
          <p:cNvPr id="7" name="TextBox 7"/>
          <p:cNvSpPr txBox="1"/>
          <p:nvPr/>
        </p:nvSpPr>
        <p:spPr>
          <a:xfrm>
            <a:off x="1251729" y="1237394"/>
            <a:ext cx="9539207" cy="1969578"/>
          </a:xfrm>
          <a:prstGeom prst="rect">
            <a:avLst/>
          </a:prstGeom>
        </p:spPr>
        <p:txBody>
          <a:bodyPr lIns="0" tIns="0" rIns="0" bIns="0" rtlCol="0" anchor="t">
            <a:spAutoFit/>
          </a:bodyPr>
          <a:lstStyle/>
          <a:p>
            <a:pPr algn="just">
              <a:lnSpc>
                <a:spcPts val="3080"/>
              </a:lnSpc>
            </a:pPr>
            <a:r>
              <a:rPr lang="en-US" sz="2200" dirty="0">
                <a:solidFill>
                  <a:srgbClr val="245E6B"/>
                </a:solidFill>
                <a:latin typeface="Canva Sans"/>
                <a:ea typeface="Canva Sans"/>
                <a:cs typeface="Canva Sans"/>
                <a:sym typeface="Canva Sans"/>
              </a:rPr>
              <a:t>Major Depressive Disorder (MDD) is classified under ICD-11 (6A70) as a persistent depressive mood, loss of interest or pleasure, and functional impairment lasting at least two weeks (WHO, 2024). </a:t>
            </a:r>
            <a:r>
              <a:rPr lang="en-GB" sz="2400" dirty="0">
                <a:solidFill>
                  <a:schemeClr val="accent5">
                    <a:lumMod val="50000"/>
                  </a:schemeClr>
                </a:solidFill>
              </a:rPr>
              <a:t>“</a:t>
            </a:r>
            <a:r>
              <a:rPr lang="en-GB" sz="2400" dirty="0">
                <a:solidFill>
                  <a:schemeClr val="accent5">
                    <a:lumMod val="50000"/>
                  </a:schemeClr>
                </a:solidFill>
                <a:latin typeface="Canva Sans" panose="020B0604020202020204" charset="0"/>
              </a:rPr>
              <a:t>It is one of the leading causes of disability worldwide, affecting more than 280 million people</a:t>
            </a:r>
            <a:r>
              <a:rPr lang="en-US" sz="2200" dirty="0">
                <a:solidFill>
                  <a:srgbClr val="245E6B"/>
                </a:solidFill>
                <a:latin typeface="Canva Sans"/>
                <a:ea typeface="Canva Sans"/>
                <a:cs typeface="Canva Sans"/>
                <a:sym typeface="Canva Sans"/>
              </a:rPr>
              <a:t>(WHO, 2023).</a:t>
            </a:r>
          </a:p>
        </p:txBody>
      </p:sp>
      <p:sp>
        <p:nvSpPr>
          <p:cNvPr id="8" name="Freeform 8"/>
          <p:cNvSpPr/>
          <p:nvPr/>
        </p:nvSpPr>
        <p:spPr>
          <a:xfrm rot="1310104" flipH="1" flipV="1">
            <a:off x="-3148" y="-1208649"/>
            <a:ext cx="2868833" cy="3719719"/>
          </a:xfrm>
          <a:custGeom>
            <a:avLst/>
            <a:gdLst/>
            <a:ahLst/>
            <a:cxnLst/>
            <a:rect l="l" t="t" r="r" b="b"/>
            <a:pathLst>
              <a:path w="2868833" h="3719719">
                <a:moveTo>
                  <a:pt x="2868833" y="3719719"/>
                </a:moveTo>
                <a:lnTo>
                  <a:pt x="0" y="3719719"/>
                </a:lnTo>
                <a:lnTo>
                  <a:pt x="0" y="0"/>
                </a:lnTo>
                <a:lnTo>
                  <a:pt x="2868833" y="0"/>
                </a:lnTo>
                <a:lnTo>
                  <a:pt x="2868833" y="3719719"/>
                </a:lnTo>
                <a:close/>
              </a:path>
            </a:pathLst>
          </a:custGeom>
          <a:blipFill>
            <a:blip r:embed="rId6"/>
            <a:stretch>
              <a:fillRect/>
            </a:stretch>
          </a:blipFill>
        </p:spPr>
        <p:txBody>
          <a:bodyPr/>
          <a:lstStyle/>
          <a:p>
            <a:endParaRPr lang="en-GB"/>
          </a:p>
        </p:txBody>
      </p:sp>
      <p:sp>
        <p:nvSpPr>
          <p:cNvPr id="9" name="Freeform 9"/>
          <p:cNvSpPr/>
          <p:nvPr/>
        </p:nvSpPr>
        <p:spPr>
          <a:xfrm>
            <a:off x="4228779" y="6114217"/>
            <a:ext cx="6330576" cy="2739488"/>
          </a:xfrm>
          <a:custGeom>
            <a:avLst/>
            <a:gdLst/>
            <a:ahLst/>
            <a:cxnLst/>
            <a:rect l="l" t="t" r="r" b="b"/>
            <a:pathLst>
              <a:path w="6330576" h="2739488">
                <a:moveTo>
                  <a:pt x="0" y="0"/>
                </a:moveTo>
                <a:lnTo>
                  <a:pt x="6330576" y="0"/>
                </a:lnTo>
                <a:lnTo>
                  <a:pt x="6330576" y="2739488"/>
                </a:lnTo>
                <a:lnTo>
                  <a:pt x="0" y="2739488"/>
                </a:lnTo>
                <a:lnTo>
                  <a:pt x="0" y="0"/>
                </a:lnTo>
                <a:close/>
              </a:path>
            </a:pathLst>
          </a:custGeom>
          <a:blipFill>
            <a:blip r:embed="rId7"/>
            <a:stretch>
              <a:fillRect t="-51858" b="-41964"/>
            </a:stretch>
          </a:blipFill>
        </p:spPr>
        <p:txBody>
          <a:bodyPr/>
          <a:lstStyle/>
          <a:p>
            <a:endParaRPr lang="en-GB"/>
          </a:p>
        </p:txBody>
      </p:sp>
      <p:sp>
        <p:nvSpPr>
          <p:cNvPr id="10" name="TextBox 10"/>
          <p:cNvSpPr txBox="1"/>
          <p:nvPr/>
        </p:nvSpPr>
        <p:spPr>
          <a:xfrm>
            <a:off x="197369" y="3324045"/>
            <a:ext cx="8753688" cy="687469"/>
          </a:xfrm>
          <a:prstGeom prst="rect">
            <a:avLst/>
          </a:prstGeom>
        </p:spPr>
        <p:txBody>
          <a:bodyPr lIns="0" tIns="0" rIns="0" bIns="0" rtlCol="0" anchor="t">
            <a:spAutoFit/>
          </a:bodyPr>
          <a:lstStyle/>
          <a:p>
            <a:pPr algn="ctr">
              <a:lnSpc>
                <a:spcPts val="5683"/>
              </a:lnSpc>
            </a:pPr>
            <a:r>
              <a:rPr lang="en-US" sz="4059" dirty="0">
                <a:solidFill>
                  <a:srgbClr val="245E6B"/>
                </a:solidFill>
                <a:latin typeface="Fredoka"/>
                <a:ea typeface="Fredoka"/>
                <a:cs typeface="Fredoka"/>
                <a:sym typeface="Fredoka"/>
              </a:rPr>
              <a:t>HISTORICAL PERSPECTIVES</a:t>
            </a:r>
          </a:p>
        </p:txBody>
      </p:sp>
      <p:sp>
        <p:nvSpPr>
          <p:cNvPr id="11" name="TextBox 11"/>
          <p:cNvSpPr txBox="1"/>
          <p:nvPr/>
        </p:nvSpPr>
        <p:spPr>
          <a:xfrm>
            <a:off x="169038" y="4058578"/>
            <a:ext cx="14581889" cy="1842133"/>
          </a:xfrm>
          <a:prstGeom prst="rect">
            <a:avLst/>
          </a:prstGeom>
        </p:spPr>
        <p:txBody>
          <a:bodyPr lIns="0" tIns="0" rIns="0" bIns="0" rtlCol="0" anchor="t">
            <a:spAutoFit/>
          </a:bodyPr>
          <a:lstStyle/>
          <a:p>
            <a:pPr algn="just">
              <a:lnSpc>
                <a:spcPts val="2940"/>
              </a:lnSpc>
            </a:pPr>
            <a:r>
              <a:rPr lang="en-US" sz="2100" dirty="0">
                <a:solidFill>
                  <a:srgbClr val="245E6B"/>
                </a:solidFill>
                <a:latin typeface="Canva Sans"/>
                <a:ea typeface="Canva Sans"/>
                <a:cs typeface="Canva Sans"/>
                <a:sym typeface="Canva Sans"/>
              </a:rPr>
              <a:t>MDD was historically described as melancholia in Hippocratic medicine, seen as an imbalance of bodily </a:t>
            </a:r>
            <a:r>
              <a:rPr lang="en-US" sz="2100" dirty="0" err="1">
                <a:solidFill>
                  <a:srgbClr val="245E6B"/>
                </a:solidFill>
                <a:latin typeface="Canva Sans"/>
                <a:ea typeface="Canva Sans"/>
                <a:cs typeface="Canva Sans"/>
                <a:sym typeface="Canva Sans"/>
              </a:rPr>
              <a:t>humours</a:t>
            </a:r>
            <a:r>
              <a:rPr lang="en-US" sz="2100" dirty="0">
                <a:solidFill>
                  <a:srgbClr val="245E6B"/>
                </a:solidFill>
                <a:latin typeface="Canva Sans"/>
                <a:ea typeface="Canva Sans"/>
                <a:cs typeface="Canva Sans"/>
                <a:sym typeface="Canva Sans"/>
              </a:rPr>
              <a:t> (</a:t>
            </a:r>
            <a:r>
              <a:rPr lang="en-US" sz="2100" dirty="0" err="1">
                <a:solidFill>
                  <a:srgbClr val="245E6B"/>
                </a:solidFill>
                <a:latin typeface="Canva Sans"/>
                <a:ea typeface="Canva Sans"/>
                <a:cs typeface="Canva Sans"/>
                <a:sym typeface="Canva Sans"/>
              </a:rPr>
              <a:t>Kendler</a:t>
            </a:r>
            <a:r>
              <a:rPr lang="en-US" sz="2100" dirty="0">
                <a:solidFill>
                  <a:srgbClr val="245E6B"/>
                </a:solidFill>
                <a:latin typeface="Canva Sans"/>
                <a:ea typeface="Canva Sans"/>
                <a:cs typeface="Canva Sans"/>
                <a:sym typeface="Canva Sans"/>
              </a:rPr>
              <a:t>, 2020). By the 19th–20th centuries, treatments shifted towards </a:t>
            </a:r>
            <a:r>
              <a:rPr lang="en-US" sz="2100" dirty="0" err="1">
                <a:solidFill>
                  <a:srgbClr val="245E6B"/>
                </a:solidFill>
                <a:latin typeface="Canva Sans"/>
                <a:ea typeface="Canva Sans"/>
                <a:cs typeface="Canva Sans"/>
                <a:sym typeface="Canva Sans"/>
              </a:rPr>
              <a:t>institutionalisation</a:t>
            </a:r>
            <a:r>
              <a:rPr lang="en-US" sz="2100" dirty="0">
                <a:solidFill>
                  <a:srgbClr val="245E6B"/>
                </a:solidFill>
                <a:latin typeface="Canva Sans"/>
                <a:ea typeface="Canva Sans"/>
                <a:cs typeface="Canva Sans"/>
                <a:sym typeface="Canva Sans"/>
              </a:rPr>
              <a:t> and somatic interventions, including electroconvulsive therapy (ECT) and insulin shock therapy (Shorter, 2013). Early pharmacological interventions, such as tricyclic antidepressants in the 1950s, represented a significant but controversial breakthrough (Lopez-Muñoz and Alamo, 2009).</a:t>
            </a:r>
          </a:p>
        </p:txBody>
      </p:sp>
      <p:sp>
        <p:nvSpPr>
          <p:cNvPr id="12" name="TextBox 12"/>
          <p:cNvSpPr txBox="1"/>
          <p:nvPr/>
        </p:nvSpPr>
        <p:spPr>
          <a:xfrm>
            <a:off x="269268" y="8991817"/>
            <a:ext cx="6624304" cy="1295497"/>
          </a:xfrm>
          <a:prstGeom prst="rect">
            <a:avLst/>
          </a:prstGeom>
        </p:spPr>
        <p:txBody>
          <a:bodyPr lIns="0" tIns="0" rIns="0" bIns="0" rtlCol="0" anchor="t">
            <a:spAutoFit/>
          </a:bodyPr>
          <a:lstStyle/>
          <a:p>
            <a:pPr algn="ctr">
              <a:lnSpc>
                <a:spcPts val="5244"/>
              </a:lnSpc>
            </a:pPr>
            <a:r>
              <a:rPr lang="en-US" sz="3746" dirty="0">
                <a:solidFill>
                  <a:srgbClr val="245E6B"/>
                </a:solidFill>
                <a:latin typeface="Fredoka"/>
                <a:ea typeface="Fredoka"/>
                <a:cs typeface="Fredoka"/>
                <a:sym typeface="Fredoka"/>
              </a:rPr>
              <a:t>CONTEMPORARY PROVISION OF CARE</a:t>
            </a:r>
          </a:p>
        </p:txBody>
      </p:sp>
      <p:sp>
        <p:nvSpPr>
          <p:cNvPr id="13" name="TextBox 13"/>
          <p:cNvSpPr txBox="1"/>
          <p:nvPr/>
        </p:nvSpPr>
        <p:spPr>
          <a:xfrm>
            <a:off x="396161" y="10355567"/>
            <a:ext cx="6370518" cy="3693095"/>
          </a:xfrm>
          <a:prstGeom prst="rect">
            <a:avLst/>
          </a:prstGeom>
        </p:spPr>
        <p:txBody>
          <a:bodyPr lIns="0" tIns="0" rIns="0" bIns="0" rtlCol="0" anchor="t">
            <a:spAutoFit/>
          </a:bodyPr>
          <a:lstStyle/>
          <a:p>
            <a:pPr algn="just">
              <a:lnSpc>
                <a:spcPts val="2943"/>
              </a:lnSpc>
            </a:pPr>
            <a:r>
              <a:rPr lang="en-US" sz="2102">
                <a:solidFill>
                  <a:srgbClr val="245E6B"/>
                </a:solidFill>
                <a:latin typeface="Canva Sans"/>
                <a:ea typeface="Canva Sans"/>
                <a:cs typeface="Canva Sans"/>
                <a:sym typeface="Canva Sans"/>
              </a:rPr>
              <a:t>Modern treatment adopts a biopsychosocial model combining psychological therapies (e.g., CBT), pharmacological treatments (SSRIs, SNRIs), and lifestyle modifications (NICE, 2022). Community-based mental health services now emphasise recovery, self-management, and reducing hospital admissions (Patel et al., 2018). Digital therapies and tele-psychiatry are also expanding access globally (Torous et al., 2021).</a:t>
            </a:r>
          </a:p>
          <a:p>
            <a:pPr algn="just">
              <a:lnSpc>
                <a:spcPts val="2943"/>
              </a:lnSpc>
            </a:pPr>
            <a:endParaRPr lang="en-US" sz="2102">
              <a:solidFill>
                <a:srgbClr val="245E6B"/>
              </a:solidFill>
              <a:latin typeface="Canva Sans"/>
              <a:ea typeface="Canva Sans"/>
              <a:cs typeface="Canva Sans"/>
              <a:sym typeface="Canva Sans"/>
            </a:endParaRPr>
          </a:p>
        </p:txBody>
      </p:sp>
      <p:sp>
        <p:nvSpPr>
          <p:cNvPr id="14" name="TextBox 14"/>
          <p:cNvSpPr txBox="1"/>
          <p:nvPr/>
        </p:nvSpPr>
        <p:spPr>
          <a:xfrm>
            <a:off x="7757369" y="8991817"/>
            <a:ext cx="6624304" cy="1295497"/>
          </a:xfrm>
          <a:prstGeom prst="rect">
            <a:avLst/>
          </a:prstGeom>
        </p:spPr>
        <p:txBody>
          <a:bodyPr lIns="0" tIns="0" rIns="0" bIns="0" rtlCol="0" anchor="t">
            <a:spAutoFit/>
          </a:bodyPr>
          <a:lstStyle/>
          <a:p>
            <a:pPr algn="ctr">
              <a:lnSpc>
                <a:spcPts val="5244"/>
              </a:lnSpc>
            </a:pPr>
            <a:r>
              <a:rPr lang="en-US" sz="3746" dirty="0">
                <a:solidFill>
                  <a:srgbClr val="245E6B"/>
                </a:solidFill>
                <a:latin typeface="Fredoka"/>
                <a:ea typeface="Fredoka"/>
                <a:cs typeface="Fredoka"/>
                <a:sym typeface="Fredoka"/>
              </a:rPr>
              <a:t>SOCIAL &amp; CULTURAL CONTEXTS</a:t>
            </a:r>
          </a:p>
        </p:txBody>
      </p:sp>
      <p:sp>
        <p:nvSpPr>
          <p:cNvPr id="15" name="TextBox 15"/>
          <p:cNvSpPr txBox="1"/>
          <p:nvPr/>
        </p:nvSpPr>
        <p:spPr>
          <a:xfrm>
            <a:off x="7757369" y="10355567"/>
            <a:ext cx="7021889" cy="3328033"/>
          </a:xfrm>
          <a:prstGeom prst="rect">
            <a:avLst/>
          </a:prstGeom>
        </p:spPr>
        <p:txBody>
          <a:bodyPr lIns="0" tIns="0" rIns="0" bIns="0" rtlCol="0" anchor="t">
            <a:spAutoFit/>
          </a:bodyPr>
          <a:lstStyle/>
          <a:p>
            <a:pPr algn="just">
              <a:lnSpc>
                <a:spcPts val="2940"/>
              </a:lnSpc>
            </a:pPr>
            <a:r>
              <a:rPr lang="en-US" sz="2100" dirty="0">
                <a:solidFill>
                  <a:srgbClr val="245E6B"/>
                </a:solidFill>
                <a:latin typeface="Canva Sans"/>
                <a:ea typeface="Canva Sans"/>
                <a:cs typeface="Canva Sans"/>
                <a:sym typeface="Canva Sans"/>
              </a:rPr>
              <a:t>Modern treatment adopts a biopsychosocial model combining psychological therapies (e.g., CBT), pharmacological treatments (SSRIs, SNRIs), and lifestyle modifications (NICE, 2022). Community-based mental health services now emphasise recovery, self-management, and reducing hospital admissions (Patel et al., 2018). Digital therapies and tele-psychiatry are also expanding access globally (</a:t>
            </a:r>
            <a:r>
              <a:rPr lang="en-US" sz="2100" dirty="0" err="1">
                <a:solidFill>
                  <a:srgbClr val="245E6B"/>
                </a:solidFill>
                <a:latin typeface="Canva Sans"/>
                <a:ea typeface="Canva Sans"/>
                <a:cs typeface="Canva Sans"/>
                <a:sym typeface="Canva Sans"/>
              </a:rPr>
              <a:t>Torous</a:t>
            </a:r>
            <a:r>
              <a:rPr lang="en-US" sz="2100" dirty="0">
                <a:solidFill>
                  <a:srgbClr val="245E6B"/>
                </a:solidFill>
                <a:latin typeface="Canva Sans"/>
                <a:ea typeface="Canva Sans"/>
                <a:cs typeface="Canva Sans"/>
                <a:sym typeface="Canva Sans"/>
              </a:rPr>
              <a:t> et al., 2021).</a:t>
            </a:r>
          </a:p>
          <a:p>
            <a:pPr algn="just">
              <a:lnSpc>
                <a:spcPts val="2940"/>
              </a:lnSpc>
            </a:pPr>
            <a:endParaRPr lang="en-US" sz="2100" dirty="0">
              <a:solidFill>
                <a:srgbClr val="245E6B"/>
              </a:solidFill>
              <a:latin typeface="Canva Sans"/>
              <a:ea typeface="Canva Sans"/>
              <a:cs typeface="Canva Sans"/>
              <a:sym typeface="Canva Sans"/>
            </a:endParaRPr>
          </a:p>
        </p:txBody>
      </p:sp>
      <p:sp>
        <p:nvSpPr>
          <p:cNvPr id="16" name="TextBox 16"/>
          <p:cNvSpPr txBox="1"/>
          <p:nvPr/>
        </p:nvSpPr>
        <p:spPr>
          <a:xfrm>
            <a:off x="396161" y="14201062"/>
            <a:ext cx="10537830" cy="638272"/>
          </a:xfrm>
          <a:prstGeom prst="rect">
            <a:avLst/>
          </a:prstGeom>
        </p:spPr>
        <p:txBody>
          <a:bodyPr lIns="0" tIns="0" rIns="0" bIns="0" rtlCol="0" anchor="t">
            <a:spAutoFit/>
          </a:bodyPr>
          <a:lstStyle/>
          <a:p>
            <a:pPr algn="ctr">
              <a:lnSpc>
                <a:spcPts val="5244"/>
              </a:lnSpc>
            </a:pPr>
            <a:r>
              <a:rPr lang="en-US" sz="3746" dirty="0">
                <a:solidFill>
                  <a:srgbClr val="245E6B"/>
                </a:solidFill>
                <a:latin typeface="Fredoka"/>
                <a:ea typeface="Fredoka"/>
                <a:cs typeface="Fredoka"/>
                <a:sym typeface="Fredoka"/>
              </a:rPr>
              <a:t>CONTEMPORARY PROVISION OF CARE</a:t>
            </a:r>
          </a:p>
        </p:txBody>
      </p:sp>
      <p:sp>
        <p:nvSpPr>
          <p:cNvPr id="17" name="TextBox 17"/>
          <p:cNvSpPr txBox="1"/>
          <p:nvPr/>
        </p:nvSpPr>
        <p:spPr>
          <a:xfrm>
            <a:off x="396161" y="15115559"/>
            <a:ext cx="13995811" cy="2404120"/>
          </a:xfrm>
          <a:prstGeom prst="rect">
            <a:avLst/>
          </a:prstGeom>
        </p:spPr>
        <p:txBody>
          <a:bodyPr lIns="0" tIns="0" rIns="0" bIns="0" rtlCol="0" anchor="t">
            <a:spAutoFit/>
          </a:bodyPr>
          <a:lstStyle/>
          <a:p>
            <a:pPr algn="just">
              <a:lnSpc>
                <a:spcPts val="3780"/>
              </a:lnSpc>
            </a:pPr>
            <a:r>
              <a:rPr lang="en-US" sz="2700" dirty="0">
                <a:solidFill>
                  <a:srgbClr val="245E6B"/>
                </a:solidFill>
                <a:latin typeface="Canva Sans"/>
                <a:ea typeface="Canva Sans"/>
                <a:cs typeface="Canva Sans"/>
                <a:sym typeface="Canva Sans"/>
              </a:rPr>
              <a:t>National reforms such as the UK Mental Health Act (1983, amended 2007) and global initiatives like the WHO Mental Health Action Plan 2013–2030 stress parity of esteem between mental and physical health, access to services, and reduction of human rights abuses (WHO, 2013).</a:t>
            </a:r>
          </a:p>
          <a:p>
            <a:pPr algn="just">
              <a:lnSpc>
                <a:spcPts val="3780"/>
              </a:lnSpc>
            </a:pPr>
            <a:endParaRPr lang="en-US" sz="2700" dirty="0">
              <a:solidFill>
                <a:srgbClr val="245E6B"/>
              </a:solidFill>
              <a:latin typeface="Canva Sans"/>
              <a:ea typeface="Canva Sans"/>
              <a:cs typeface="Canva Sans"/>
              <a:sym typeface="Canva Sans"/>
            </a:endParaRPr>
          </a:p>
        </p:txBody>
      </p:sp>
      <p:sp>
        <p:nvSpPr>
          <p:cNvPr id="18" name="TextBox 18"/>
          <p:cNvSpPr txBox="1"/>
          <p:nvPr/>
        </p:nvSpPr>
        <p:spPr>
          <a:xfrm>
            <a:off x="396161" y="17128142"/>
            <a:ext cx="10537830" cy="638272"/>
          </a:xfrm>
          <a:prstGeom prst="rect">
            <a:avLst/>
          </a:prstGeom>
        </p:spPr>
        <p:txBody>
          <a:bodyPr lIns="0" tIns="0" rIns="0" bIns="0" rtlCol="0" anchor="t">
            <a:spAutoFit/>
          </a:bodyPr>
          <a:lstStyle/>
          <a:p>
            <a:pPr algn="ctr">
              <a:lnSpc>
                <a:spcPts val="5244"/>
              </a:lnSpc>
            </a:pPr>
            <a:r>
              <a:rPr lang="en-US" sz="3746" dirty="0">
                <a:solidFill>
                  <a:srgbClr val="245E6B"/>
                </a:solidFill>
                <a:latin typeface="Fredoka"/>
                <a:ea typeface="Fredoka"/>
                <a:cs typeface="Fredoka"/>
                <a:sym typeface="Fredoka"/>
              </a:rPr>
              <a:t>FUTURE DIRECTIONS</a:t>
            </a:r>
          </a:p>
        </p:txBody>
      </p:sp>
      <p:sp>
        <p:nvSpPr>
          <p:cNvPr id="19" name="TextBox 19"/>
          <p:cNvSpPr txBox="1"/>
          <p:nvPr/>
        </p:nvSpPr>
        <p:spPr>
          <a:xfrm>
            <a:off x="396161" y="18042638"/>
            <a:ext cx="13602411" cy="2369818"/>
          </a:xfrm>
          <a:prstGeom prst="rect">
            <a:avLst/>
          </a:prstGeom>
        </p:spPr>
        <p:txBody>
          <a:bodyPr lIns="0" tIns="0" rIns="0" bIns="0" rtlCol="0" anchor="t">
            <a:spAutoFit/>
          </a:bodyPr>
          <a:lstStyle/>
          <a:p>
            <a:pPr algn="just">
              <a:lnSpc>
                <a:spcPts val="3780"/>
              </a:lnSpc>
            </a:pPr>
            <a:r>
              <a:rPr lang="en-US" sz="2700" dirty="0">
                <a:solidFill>
                  <a:srgbClr val="245E6B"/>
                </a:solidFill>
                <a:latin typeface="Canva Sans"/>
                <a:ea typeface="Canva Sans"/>
                <a:cs typeface="Canva Sans"/>
                <a:sym typeface="Canva Sans"/>
              </a:rPr>
              <a:t>Future care pathways will integrate personalised medicine, biomarker-driven treatment selection, and advanced digital health interventions (Kupfer et al., 2019). Addressing stigma, cultural competence, and global inequities remains critical to sustainable progress (Patel et al., 2018).</a:t>
            </a:r>
          </a:p>
          <a:p>
            <a:pPr algn="just">
              <a:lnSpc>
                <a:spcPts val="3780"/>
              </a:lnSpc>
            </a:pPr>
            <a:endParaRPr lang="en-US" sz="2700" dirty="0">
              <a:solidFill>
                <a:srgbClr val="245E6B"/>
              </a:solidFill>
              <a:latin typeface="Canva Sans"/>
              <a:ea typeface="Canva Sans"/>
              <a:cs typeface="Canva Sans"/>
              <a:sym typeface="Canva Sans"/>
            </a:endParaRPr>
          </a:p>
        </p:txBody>
      </p:sp>
      <p:sp>
        <p:nvSpPr>
          <p:cNvPr id="20" name="TextBox 20"/>
          <p:cNvSpPr txBox="1"/>
          <p:nvPr/>
        </p:nvSpPr>
        <p:spPr>
          <a:xfrm>
            <a:off x="10393351" y="7085985"/>
            <a:ext cx="3988322" cy="1355628"/>
          </a:xfrm>
          <a:prstGeom prst="rect">
            <a:avLst/>
          </a:prstGeom>
        </p:spPr>
        <p:txBody>
          <a:bodyPr lIns="0" tIns="0" rIns="0" bIns="0" rtlCol="0" anchor="t">
            <a:spAutoFit/>
          </a:bodyPr>
          <a:lstStyle/>
          <a:p>
            <a:pPr algn="ctr">
              <a:lnSpc>
                <a:spcPts val="3640"/>
              </a:lnSpc>
            </a:pPr>
            <a:r>
              <a:rPr lang="en-US" sz="2600" dirty="0">
                <a:solidFill>
                  <a:srgbClr val="245E6B"/>
                </a:solidFill>
                <a:latin typeface="Canva Sans"/>
                <a:ea typeface="Canva Sans"/>
                <a:cs typeface="Canva Sans"/>
                <a:sym typeface="Canva Sans"/>
              </a:rPr>
              <a:t>Figure 1: The global prevalence of MDD (</a:t>
            </a:r>
            <a:r>
              <a:rPr lang="en-US" sz="2600" dirty="0" err="1">
                <a:solidFill>
                  <a:srgbClr val="245E6B"/>
                </a:solidFill>
                <a:latin typeface="Canva Sans"/>
                <a:ea typeface="Canva Sans"/>
                <a:cs typeface="Canva Sans"/>
                <a:sym typeface="Canva Sans"/>
              </a:rPr>
              <a:t>Neurotorium</a:t>
            </a:r>
            <a:r>
              <a:rPr lang="en-US" sz="2600" dirty="0">
                <a:solidFill>
                  <a:srgbClr val="245E6B"/>
                </a:solidFill>
                <a:latin typeface="Canva Sans"/>
                <a:ea typeface="Canva Sans"/>
                <a:cs typeface="Canva Sans"/>
                <a:sym typeface="Canva Sans"/>
              </a:rPr>
              <a:t>, 2025)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BFDFF"/>
        </a:solidFill>
        <a:effectLst/>
      </p:bgPr>
    </p:bg>
    <p:spTree>
      <p:nvGrpSpPr>
        <p:cNvPr id="1" name=""/>
        <p:cNvGrpSpPr/>
        <p:nvPr/>
      </p:nvGrpSpPr>
      <p:grpSpPr>
        <a:xfrm>
          <a:off x="0" y="0"/>
          <a:ext cx="0" cy="0"/>
          <a:chOff x="0" y="0"/>
          <a:chExt cx="0" cy="0"/>
        </a:xfrm>
      </p:grpSpPr>
      <p:sp>
        <p:nvSpPr>
          <p:cNvPr id="2" name="TextBox 2"/>
          <p:cNvSpPr txBox="1"/>
          <p:nvPr/>
        </p:nvSpPr>
        <p:spPr>
          <a:xfrm>
            <a:off x="-328561" y="704850"/>
            <a:ext cx="7951562" cy="1269578"/>
          </a:xfrm>
          <a:prstGeom prst="rect">
            <a:avLst/>
          </a:prstGeom>
        </p:spPr>
        <p:txBody>
          <a:bodyPr wrap="square" lIns="0" tIns="0" rIns="0" bIns="0" rtlCol="0" anchor="t">
            <a:spAutoFit/>
          </a:bodyPr>
          <a:lstStyle/>
          <a:p>
            <a:pPr algn="ctr">
              <a:lnSpc>
                <a:spcPts val="9939"/>
              </a:lnSpc>
            </a:pPr>
            <a:r>
              <a:rPr lang="en-US" sz="7099" b="1" dirty="0">
                <a:solidFill>
                  <a:srgbClr val="000000"/>
                </a:solidFill>
                <a:latin typeface="Canva Sans Bold"/>
                <a:ea typeface="Canva Sans Bold"/>
                <a:cs typeface="Canva Sans Bold"/>
                <a:sym typeface="Canva Sans Bold"/>
              </a:rPr>
              <a:t>References</a:t>
            </a:r>
          </a:p>
        </p:txBody>
      </p:sp>
      <p:sp>
        <p:nvSpPr>
          <p:cNvPr id="3" name="TextBox 3"/>
          <p:cNvSpPr txBox="1"/>
          <p:nvPr/>
        </p:nvSpPr>
        <p:spPr>
          <a:xfrm>
            <a:off x="774699" y="2609850"/>
            <a:ext cx="13696603" cy="17716517"/>
          </a:xfrm>
          <a:prstGeom prst="rect">
            <a:avLst/>
          </a:prstGeom>
        </p:spPr>
        <p:txBody>
          <a:bodyPr lIns="0" tIns="0" rIns="0" bIns="0" rtlCol="0" anchor="t">
            <a:spAutoFit/>
          </a:bodyPr>
          <a:lstStyle/>
          <a:p>
            <a:pPr marL="457200" indent="-457200" algn="just">
              <a:buFont typeface="Arial" panose="020B0604020202020204" pitchFamily="34" charset="0"/>
              <a:buChar char="•"/>
            </a:pPr>
            <a:r>
              <a:rPr lang="en-US" sz="3200" dirty="0"/>
              <a:t>Albert, P.R., 2015. Why is depression more prevalent in women? </a:t>
            </a:r>
            <a:r>
              <a:rPr lang="en-US" sz="3200" i="1" dirty="0"/>
              <a:t>Journal of Psychiatry &amp; Neuroscience</a:t>
            </a:r>
            <a:r>
              <a:rPr lang="en-US" sz="3200" dirty="0"/>
              <a:t>, 40(4), pp. 219–221.</a:t>
            </a:r>
          </a:p>
          <a:p>
            <a:pPr marL="457200" indent="-457200" algn="just">
              <a:buFont typeface="Arial" panose="020B0604020202020204" pitchFamily="34" charset="0"/>
              <a:buChar char="•"/>
            </a:pPr>
            <a:r>
              <a:rPr lang="en-US" sz="3200" dirty="0"/>
              <a:t>Campion, J., </a:t>
            </a:r>
            <a:r>
              <a:rPr lang="en-US" sz="3200" dirty="0" err="1"/>
              <a:t>Javed</a:t>
            </a:r>
            <a:r>
              <a:rPr lang="en-US" sz="3200" dirty="0"/>
              <a:t>, A., Sartorius, N. and Marmot, M., 2021. Addressing the public mental health challenge of COVID-19. </a:t>
            </a:r>
            <a:r>
              <a:rPr lang="en-US" sz="3200" i="1" dirty="0"/>
              <a:t>The Lancet Psychiatry</a:t>
            </a:r>
            <a:r>
              <a:rPr lang="en-US" sz="3200" dirty="0"/>
              <a:t>, 8(8), pp. 654–657.</a:t>
            </a:r>
          </a:p>
          <a:p>
            <a:pPr marL="457200" indent="-457200" algn="just">
              <a:buFont typeface="Arial" panose="020B0604020202020204" pitchFamily="34" charset="0"/>
              <a:buChar char="•"/>
            </a:pPr>
            <a:r>
              <a:rPr lang="en-US" sz="3200" dirty="0"/>
              <a:t>Corrigan, P., 2016. Stigma as a barrier to mental health care. </a:t>
            </a:r>
            <a:r>
              <a:rPr lang="en-US" sz="3200" i="1" dirty="0"/>
              <a:t>Psychological Science in the Public Interest</a:t>
            </a:r>
            <a:r>
              <a:rPr lang="en-US" sz="3200" dirty="0"/>
              <a:t>, 15(2), pp. 37–70.</a:t>
            </a:r>
          </a:p>
          <a:p>
            <a:pPr marL="457200" indent="-457200" algn="just">
              <a:buFont typeface="Arial" panose="020B0604020202020204" pitchFamily="34" charset="0"/>
              <a:buChar char="•"/>
            </a:pPr>
            <a:r>
              <a:rPr lang="en-US" sz="3200" dirty="0" err="1"/>
              <a:t>Kendler</a:t>
            </a:r>
            <a:r>
              <a:rPr lang="en-US" sz="3200" dirty="0"/>
              <a:t>, K.S., 2020. The historical context of major depression. </a:t>
            </a:r>
            <a:r>
              <a:rPr lang="en-US" sz="3200" i="1" dirty="0"/>
              <a:t>Psychological Medicine</a:t>
            </a:r>
            <a:r>
              <a:rPr lang="en-US" sz="3200" dirty="0"/>
              <a:t>, 50(4), pp. 567–573.</a:t>
            </a:r>
          </a:p>
          <a:p>
            <a:pPr marL="457200" indent="-457200" algn="just">
              <a:buFont typeface="Arial" panose="020B0604020202020204" pitchFamily="34" charset="0"/>
              <a:buChar char="•"/>
            </a:pPr>
            <a:r>
              <a:rPr lang="en-US" sz="3200" dirty="0" err="1"/>
              <a:t>Kupfer</a:t>
            </a:r>
            <a:r>
              <a:rPr lang="en-US" sz="3200" dirty="0"/>
              <a:t>, D.J., Frank, E. and Phillips, M.L., 2019. Major depressive disorder: new clinical, neurobiological, and treatment perspectives. </a:t>
            </a:r>
            <a:r>
              <a:rPr lang="en-US" sz="3200" i="1" dirty="0"/>
              <a:t>Lancet</a:t>
            </a:r>
            <a:r>
              <a:rPr lang="en-US" sz="3200" dirty="0"/>
              <a:t>, 379(9820), pp. 1045–1055.</a:t>
            </a:r>
          </a:p>
          <a:p>
            <a:pPr marL="457200" indent="-457200" algn="just">
              <a:buFont typeface="Arial" panose="020B0604020202020204" pitchFamily="34" charset="0"/>
              <a:buChar char="•"/>
            </a:pPr>
            <a:r>
              <a:rPr lang="en-US" sz="3200" dirty="0"/>
              <a:t>Lopez-Muñoz, F. and Alamo, C., 2009. Monoaminergic neurotransmission: the history of the discovery of antidepressants from 1950s until today. </a:t>
            </a:r>
            <a:r>
              <a:rPr lang="en-US" sz="3200" i="1" dirty="0"/>
              <a:t>Current Pharmaceutical Design</a:t>
            </a:r>
            <a:r>
              <a:rPr lang="en-US" sz="3200" dirty="0"/>
              <a:t>, 15(14), pp. 1563–1586.</a:t>
            </a:r>
          </a:p>
          <a:p>
            <a:pPr marL="457200" indent="-457200" algn="just">
              <a:buFont typeface="Arial" panose="020B0604020202020204" pitchFamily="34" charset="0"/>
              <a:buChar char="•"/>
            </a:pPr>
            <a:r>
              <a:rPr lang="en-US" sz="3200" dirty="0"/>
              <a:t>National Institute for Health and Care Excellence (NICE), 2022. Depression in adults: treatment and management. London: NICE.</a:t>
            </a:r>
          </a:p>
          <a:p>
            <a:pPr marL="457200" indent="-457200" algn="just">
              <a:buFont typeface="Arial" panose="020B0604020202020204" pitchFamily="34" charset="0"/>
              <a:buChar char="•"/>
            </a:pPr>
            <a:r>
              <a:rPr lang="en-US" sz="3200" dirty="0" err="1"/>
              <a:t>Neurotorium</a:t>
            </a:r>
            <a:r>
              <a:rPr lang="en-US" sz="3200" dirty="0"/>
              <a:t>, 2025. The global prevalence of MDD by sex and time. Available at: </a:t>
            </a:r>
            <a:r>
              <a:rPr lang="en-US" sz="3200" dirty="0">
                <a:hlinkClick r:id="rId3"/>
              </a:rPr>
              <a:t>https://neurotorium.org/image/the-global-prevalence-of-mdd-by-sex-and-time/</a:t>
            </a:r>
            <a:r>
              <a:rPr lang="en-US" sz="3200" dirty="0"/>
              <a:t> [Accessed 29 September 2025].</a:t>
            </a:r>
          </a:p>
          <a:p>
            <a:pPr marL="457200" indent="-457200" algn="just">
              <a:buFont typeface="Arial" panose="020B0604020202020204" pitchFamily="34" charset="0"/>
              <a:buChar char="•"/>
            </a:pPr>
            <a:r>
              <a:rPr lang="en-US" sz="3200" dirty="0"/>
              <a:t>Patel, V., </a:t>
            </a:r>
            <a:r>
              <a:rPr lang="en-US" sz="3200" dirty="0" err="1"/>
              <a:t>Saxena</a:t>
            </a:r>
            <a:r>
              <a:rPr lang="en-US" sz="3200" dirty="0"/>
              <a:t>, S., Lund, C., </a:t>
            </a:r>
            <a:r>
              <a:rPr lang="en-US" sz="3200" dirty="0" err="1"/>
              <a:t>Thornicroft</a:t>
            </a:r>
            <a:r>
              <a:rPr lang="en-US" sz="3200" dirty="0"/>
              <a:t>, G., </a:t>
            </a:r>
            <a:r>
              <a:rPr lang="en-US" sz="3200" dirty="0" err="1"/>
              <a:t>Baingana</a:t>
            </a:r>
            <a:r>
              <a:rPr lang="en-US" sz="3200" dirty="0"/>
              <a:t>, F., Bolton, P. et al., 2018. The Lancet Commission on global mental health and sustainable development. </a:t>
            </a:r>
            <a:r>
              <a:rPr lang="en-US" sz="3200" i="1" dirty="0"/>
              <a:t>The Lancet</a:t>
            </a:r>
            <a:r>
              <a:rPr lang="en-US" sz="3200" dirty="0"/>
              <a:t>, 392(10157), pp. 1553–1598.</a:t>
            </a:r>
          </a:p>
          <a:p>
            <a:pPr marL="457200" indent="-457200" algn="just">
              <a:buFont typeface="Arial" panose="020B0604020202020204" pitchFamily="34" charset="0"/>
              <a:buChar char="•"/>
            </a:pPr>
            <a:r>
              <a:rPr lang="en-US" sz="3200" dirty="0"/>
              <a:t>Shorter, E., 2013. </a:t>
            </a:r>
            <a:r>
              <a:rPr lang="en-US" sz="3200" i="1" dirty="0"/>
              <a:t>A history of psychiatry: From the era of the asylum to the age of Prozac</a:t>
            </a:r>
            <a:r>
              <a:rPr lang="en-US" sz="3200" dirty="0"/>
              <a:t>. New York: Wiley.</a:t>
            </a:r>
          </a:p>
          <a:p>
            <a:pPr marL="457200" indent="-457200" algn="just">
              <a:buFont typeface="Arial" panose="020B0604020202020204" pitchFamily="34" charset="0"/>
              <a:buChar char="•"/>
            </a:pPr>
            <a:r>
              <a:rPr lang="en-US" sz="3200" dirty="0" err="1"/>
              <a:t>Torous</a:t>
            </a:r>
            <a:r>
              <a:rPr lang="en-US" sz="3200" dirty="0"/>
              <a:t>, J., </a:t>
            </a:r>
            <a:r>
              <a:rPr lang="en-US" sz="3200" dirty="0" err="1"/>
              <a:t>Jän</a:t>
            </a:r>
            <a:r>
              <a:rPr lang="en-US" sz="3200" dirty="0"/>
              <a:t> Myrick, K., </a:t>
            </a:r>
            <a:r>
              <a:rPr lang="en-US" sz="3200" dirty="0" err="1"/>
              <a:t>Rauseo-Ricupero</a:t>
            </a:r>
            <a:r>
              <a:rPr lang="en-US" sz="3200" dirty="0"/>
              <a:t>, N. and Firth, J., 2021. Digital mental health and COVID-19: using technology today to accelerate the curve on access and quality tomorrow. </a:t>
            </a:r>
            <a:r>
              <a:rPr lang="en-US" sz="3200" i="1" dirty="0"/>
              <a:t>JMIR Mental Health</a:t>
            </a:r>
            <a:r>
              <a:rPr lang="en-US" sz="3200" dirty="0"/>
              <a:t>, 7(3), e18848.</a:t>
            </a:r>
          </a:p>
          <a:p>
            <a:pPr marL="457200" indent="-457200" algn="just">
              <a:buFont typeface="Arial" panose="020B0604020202020204" pitchFamily="34" charset="0"/>
              <a:buChar char="•"/>
            </a:pPr>
            <a:r>
              <a:rPr lang="en-US" sz="3200" dirty="0"/>
              <a:t>World Health Organization (WHO), 2013. </a:t>
            </a:r>
            <a:r>
              <a:rPr lang="en-US" sz="3200" i="1" dirty="0"/>
              <a:t>Mental Health Action Plan 2013–2030</a:t>
            </a:r>
            <a:r>
              <a:rPr lang="en-US" sz="3200" dirty="0"/>
              <a:t>. Geneva: WHO.</a:t>
            </a:r>
          </a:p>
          <a:p>
            <a:pPr marL="457200" indent="-457200" algn="just">
              <a:buFont typeface="Arial" panose="020B0604020202020204" pitchFamily="34" charset="0"/>
              <a:buChar char="•"/>
            </a:pPr>
            <a:r>
              <a:rPr lang="en-US" sz="3200" dirty="0"/>
              <a:t>World Health Organization (WHO), 2023. Depression. Available at: </a:t>
            </a:r>
            <a:r>
              <a:rPr lang="en-US" sz="3200" dirty="0">
                <a:hlinkClick r:id="rId4"/>
              </a:rPr>
              <a:t>https://www.who.int/news-room/fact-sheets/detail/depression</a:t>
            </a:r>
            <a:r>
              <a:rPr lang="en-US" sz="3200" dirty="0"/>
              <a:t> [Accessed 29 September 2025].</a:t>
            </a:r>
          </a:p>
          <a:p>
            <a:pPr marL="457200" indent="-457200" algn="just">
              <a:buFont typeface="Arial" panose="020B0604020202020204" pitchFamily="34" charset="0"/>
              <a:buChar char="•"/>
            </a:pPr>
            <a:r>
              <a:rPr lang="en-US" sz="3200" dirty="0"/>
              <a:t>World Health Organization (WHO), 2024. </a:t>
            </a:r>
            <a:r>
              <a:rPr lang="en-US" sz="3200" i="1" dirty="0"/>
              <a:t>ICD-11: International Classification of Diseases 11th Revision</a:t>
            </a:r>
            <a:r>
              <a:rPr lang="en-US" sz="3200" dirty="0"/>
              <a:t>. Geneva: WHO.</a:t>
            </a:r>
          </a:p>
          <a:p>
            <a:pPr marL="457200" indent="-457200" algn="just">
              <a:lnSpc>
                <a:spcPts val="3920"/>
              </a:lnSpc>
              <a:buFont typeface="Arial" panose="020B0604020202020204" pitchFamily="34" charset="0"/>
              <a:buChar char="•"/>
            </a:pPr>
            <a:endParaRPr lang="en-US" sz="3200" dirty="0">
              <a:solidFill>
                <a:srgbClr val="000000"/>
              </a:solidFill>
              <a:latin typeface="Canva Sans"/>
              <a:ea typeface="Canva Sans"/>
              <a:cs typeface="Canva Sans"/>
              <a:sym typeface="Canva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2444</Words>
  <Application>Microsoft Office PowerPoint</Application>
  <PresentationFormat>Custom</PresentationFormat>
  <Paragraphs>56</Paragraphs>
  <Slides>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Calibri</vt:lpstr>
      <vt:lpstr>Fredoka</vt:lpstr>
      <vt:lpstr>Canva Sans Bold</vt:lpstr>
      <vt:lpstr>Canva Sans</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Umar Abid</dc:creator>
  <cp:lastModifiedBy>Umar Abid</cp:lastModifiedBy>
  <cp:revision>15</cp:revision>
  <dcterms:created xsi:type="dcterms:W3CDTF">2006-08-16T00:00:00Z</dcterms:created>
  <dcterms:modified xsi:type="dcterms:W3CDTF">2025-10-29T23:36:46Z</dcterms:modified>
  <dc:identifier>DAG0VtkxyN8</dc:identifier>
</cp:coreProperties>
</file>