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2.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7"/>
  </p:notesMasterIdLst>
  <p:sldIdLst>
    <p:sldId id="256" r:id="rId2"/>
    <p:sldId id="279" r:id="rId3"/>
    <p:sldId id="285" r:id="rId4"/>
    <p:sldId id="287" r:id="rId5"/>
    <p:sldId id="289" r:id="rId6"/>
    <p:sldId id="291" r:id="rId7"/>
    <p:sldId id="293" r:id="rId8"/>
    <p:sldId id="295" r:id="rId9"/>
    <p:sldId id="296" r:id="rId10"/>
    <p:sldId id="297" r:id="rId11"/>
    <p:sldId id="298" r:id="rId12"/>
    <p:sldId id="299" r:id="rId13"/>
    <p:sldId id="300" r:id="rId14"/>
    <p:sldId id="301" r:id="rId15"/>
    <p:sldId id="302" r:id="rId16"/>
    <p:sldId id="303" r:id="rId17"/>
    <p:sldId id="304" r:id="rId18"/>
    <p:sldId id="284" r:id="rId19"/>
    <p:sldId id="283" r:id="rId20"/>
    <p:sldId id="276" r:id="rId21"/>
    <p:sldId id="269" r:id="rId22"/>
    <p:sldId id="257" r:id="rId23"/>
    <p:sldId id="268" r:id="rId24"/>
    <p:sldId id="281" r:id="rId25"/>
    <p:sldId id="28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48"/>
    <p:restoredTop sz="77046" autoAdjust="0"/>
  </p:normalViewPr>
  <p:slideViewPr>
    <p:cSldViewPr snapToGrid="0" snapToObjects="1">
      <p:cViewPr varScale="1">
        <p:scale>
          <a:sx n="81" d="100"/>
          <a:sy n="81" d="100"/>
        </p:scale>
        <p:origin x="156" y="39"/>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BCCCCB5-FB26-43F6-92B3-E711696A7270}" type="datetimeFigureOut">
              <a:rPr lang="en-US" smtClean="0"/>
              <a:t>3/2/2019</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EF2E088-9B19-4EB4-B2F5-5C9A0189B23D}" type="slidenum">
              <a:rPr lang="en-US" smtClean="0"/>
              <a:t>‹#›</a:t>
            </a:fld>
            <a:endParaRPr lang="en-US"/>
          </a:p>
        </p:txBody>
      </p:sp>
    </p:spTree>
    <p:extLst>
      <p:ext uri="{BB962C8B-B14F-4D97-AF65-F5344CB8AC3E}">
        <p14:creationId xmlns:p14="http://schemas.microsoft.com/office/powerpoint/2010/main" val="133703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EF2E088-9B19-4EB4-B2F5-5C9A0189B23D}" type="slidenum">
              <a:rPr lang="en-US" smtClean="0"/>
              <a:t>2</a:t>
            </a:fld>
            <a:endParaRPr lang="en-US"/>
          </a:p>
        </p:txBody>
      </p:sp>
    </p:spTree>
    <p:extLst>
      <p:ext uri="{BB962C8B-B14F-4D97-AF65-F5344CB8AC3E}">
        <p14:creationId xmlns:p14="http://schemas.microsoft.com/office/powerpoint/2010/main" val="37367369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Introduction</a:t>
            </a:r>
            <a:r>
              <a:rPr lang="en-GB" b="1" baseline="0" dirty="0" smtClean="0"/>
              <a:t> includes </a:t>
            </a:r>
            <a:r>
              <a:rPr lang="en-GB" baseline="0" dirty="0" smtClean="0"/>
              <a:t>– A Question your are seeking to answer, background information and include the research of the topic area that is being explored in the story.</a:t>
            </a:r>
          </a:p>
          <a:p>
            <a:endParaRPr lang="en-GB" baseline="0" dirty="0" smtClean="0"/>
          </a:p>
          <a:p>
            <a:r>
              <a:rPr lang="en-GB" b="1" baseline="0" dirty="0" smtClean="0"/>
              <a:t>Method - </a:t>
            </a:r>
            <a:r>
              <a:rPr lang="en-GB" baseline="0" dirty="0" smtClean="0"/>
              <a:t>A Qualitative Research that is utilising a Narrative Inquiry Method that is using a piece of text; investigating this narrative with a narrative analysis perspective in understanding the story.  This considers the analysis that has been demonstrated by Graham Gibbs and provided by the authors of </a:t>
            </a:r>
            <a:r>
              <a:rPr lang="en-GB" baseline="0" dirty="0" err="1" smtClean="0"/>
              <a:t>Amia</a:t>
            </a:r>
            <a:r>
              <a:rPr lang="en-GB" baseline="0" dirty="0" smtClean="0"/>
              <a:t> </a:t>
            </a:r>
            <a:r>
              <a:rPr lang="en-GB" baseline="0" dirty="0" err="1" smtClean="0"/>
              <a:t>Lieblich</a:t>
            </a:r>
            <a:r>
              <a:rPr lang="en-GB" baseline="0" dirty="0" smtClean="0"/>
              <a:t>, William </a:t>
            </a:r>
            <a:r>
              <a:rPr lang="en-GB" baseline="0" dirty="0" err="1" smtClean="0"/>
              <a:t>Labov</a:t>
            </a:r>
            <a:r>
              <a:rPr lang="en-GB" baseline="0" dirty="0" smtClean="0"/>
              <a:t>, and others.  You are picking out the various themes (A form of thematic analysis) within the single story.  </a:t>
            </a:r>
          </a:p>
          <a:p>
            <a:endParaRPr lang="en-GB" dirty="0"/>
          </a:p>
        </p:txBody>
      </p:sp>
      <p:sp>
        <p:nvSpPr>
          <p:cNvPr id="4" name="Slide Number Placeholder 3"/>
          <p:cNvSpPr>
            <a:spLocks noGrp="1"/>
          </p:cNvSpPr>
          <p:nvPr>
            <p:ph type="sldNum" sz="quarter" idx="10"/>
          </p:nvPr>
        </p:nvSpPr>
        <p:spPr/>
        <p:txBody>
          <a:bodyPr/>
          <a:lstStyle/>
          <a:p>
            <a:fld id="{1EF2E088-9B19-4EB4-B2F5-5C9A0189B23D}" type="slidenum">
              <a:rPr lang="en-US" smtClean="0"/>
              <a:t>18</a:t>
            </a:fld>
            <a:endParaRPr lang="en-US"/>
          </a:p>
        </p:txBody>
      </p:sp>
    </p:spTree>
    <p:extLst>
      <p:ext uri="{BB962C8B-B14F-4D97-AF65-F5344CB8AC3E}">
        <p14:creationId xmlns:p14="http://schemas.microsoft.com/office/powerpoint/2010/main" val="21150145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baseline="0" dirty="0" smtClean="0"/>
              <a:t>Analysis –</a:t>
            </a:r>
            <a:r>
              <a:rPr lang="en-GB" baseline="0" dirty="0" smtClean="0"/>
              <a:t> What you have found while deconstructing the text. In this section you may include quotes to support your analysis and the various themes and patterns emerging; this will provide a backdrop for further discussion. Perhaps, create a template that helps you to deconstruct this process</a:t>
            </a:r>
          </a:p>
          <a:p>
            <a:endParaRPr lang="en-GB" baseline="0" dirty="0" smtClean="0"/>
          </a:p>
          <a:p>
            <a:r>
              <a:rPr lang="en-GB" b="1" baseline="0" dirty="0" smtClean="0"/>
              <a:t>Discussion </a:t>
            </a:r>
            <a:r>
              <a:rPr lang="en-GB" baseline="0" dirty="0" smtClean="0"/>
              <a:t>– in this section you will explore the what you have found and making the connections with respect to the topic area, i.e. the background.  Does this support your question of inquiry or is it raising more questions for further inquiry.</a:t>
            </a:r>
          </a:p>
          <a:p>
            <a:endParaRPr lang="en-GB" baseline="0" dirty="0" smtClean="0"/>
          </a:p>
          <a:p>
            <a:r>
              <a:rPr lang="en-GB" b="1" baseline="0" dirty="0" smtClean="0"/>
              <a:t>Conclusion</a:t>
            </a:r>
            <a:r>
              <a:rPr lang="en-GB" baseline="0" dirty="0" smtClean="0"/>
              <a:t> – Wrapping up your discussion and possible inferences and further thought.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1EF2E088-9B19-4EB4-B2F5-5C9A0189B23D}" type="slidenum">
              <a:rPr lang="en-US" smtClean="0"/>
              <a:t>19</a:t>
            </a:fld>
            <a:endParaRPr lang="en-US"/>
          </a:p>
        </p:txBody>
      </p:sp>
    </p:spTree>
    <p:extLst>
      <p:ext uri="{BB962C8B-B14F-4D97-AF65-F5344CB8AC3E}">
        <p14:creationId xmlns:p14="http://schemas.microsoft.com/office/powerpoint/2010/main" val="15081721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EF2E088-9B19-4EB4-B2F5-5C9A0189B23D}" type="slidenum">
              <a:rPr lang="en-US" smtClean="0"/>
              <a:t>20</a:t>
            </a:fld>
            <a:endParaRPr lang="en-US"/>
          </a:p>
        </p:txBody>
      </p:sp>
    </p:spTree>
    <p:extLst>
      <p:ext uri="{BB962C8B-B14F-4D97-AF65-F5344CB8AC3E}">
        <p14:creationId xmlns:p14="http://schemas.microsoft.com/office/powerpoint/2010/main" val="1121172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err="1" smtClean="0">
                <a:solidFill>
                  <a:schemeClr val="tx1"/>
                </a:solidFill>
                <a:effectLst/>
                <a:latin typeface="+mn-lt"/>
                <a:ea typeface="+mn-ea"/>
                <a:cs typeface="+mn-cs"/>
              </a:rPr>
              <a:t>Lieblich</a:t>
            </a:r>
            <a:r>
              <a:rPr lang="en-US" sz="1200" b="0" i="0" kern="1200" dirty="0" smtClean="0">
                <a:solidFill>
                  <a:schemeClr val="tx1"/>
                </a:solidFill>
                <a:effectLst/>
                <a:latin typeface="+mn-lt"/>
                <a:ea typeface="+mn-ea"/>
                <a:cs typeface="+mn-cs"/>
              </a:rPr>
              <a:t>, A., </a:t>
            </a:r>
            <a:r>
              <a:rPr lang="en-US" sz="1200" b="0" i="0" kern="1200" dirty="0" err="1" smtClean="0">
                <a:solidFill>
                  <a:schemeClr val="tx1"/>
                </a:solidFill>
                <a:effectLst/>
                <a:latin typeface="+mn-lt"/>
                <a:ea typeface="+mn-ea"/>
                <a:cs typeface="+mn-cs"/>
              </a:rPr>
              <a:t>Tuval-Mashiach</a:t>
            </a:r>
            <a:r>
              <a:rPr lang="en-US" sz="1200" b="0" i="0" kern="1200" dirty="0" smtClean="0">
                <a:solidFill>
                  <a:schemeClr val="tx1"/>
                </a:solidFill>
                <a:effectLst/>
                <a:latin typeface="+mn-lt"/>
                <a:ea typeface="+mn-ea"/>
                <a:cs typeface="+mn-cs"/>
              </a:rPr>
              <a:t>, R., &amp; </a:t>
            </a:r>
            <a:r>
              <a:rPr lang="en-US" sz="1200" b="0" i="0" kern="1200" dirty="0" err="1" smtClean="0">
                <a:solidFill>
                  <a:schemeClr val="tx1"/>
                </a:solidFill>
                <a:effectLst/>
                <a:latin typeface="+mn-lt"/>
                <a:ea typeface="+mn-ea"/>
                <a:cs typeface="+mn-cs"/>
              </a:rPr>
              <a:t>Zilber</a:t>
            </a:r>
            <a:r>
              <a:rPr lang="en-US" sz="1200" b="0" i="0" kern="1200" dirty="0" smtClean="0">
                <a:solidFill>
                  <a:schemeClr val="tx1"/>
                </a:solidFill>
                <a:effectLst/>
                <a:latin typeface="+mn-lt"/>
                <a:ea typeface="+mn-ea"/>
                <a:cs typeface="+mn-cs"/>
              </a:rPr>
              <a:t> T. (1998). Narrative research: Reading, analysis, and interpretation. Thousand Oaks, CA: Sage.</a:t>
            </a:r>
          </a:p>
          <a:p>
            <a:r>
              <a:rPr lang="en-US" dirty="0" err="1" smtClean="0"/>
              <a:t>Cortazzi</a:t>
            </a:r>
            <a:r>
              <a:rPr lang="en-US" dirty="0" smtClean="0"/>
              <a:t>, M. (2001) “Narrative analysis in ethnography”, in P. Atkinson, A. Coffey, S. Delamont, J. </a:t>
            </a:r>
            <a:r>
              <a:rPr lang="en-US" dirty="0" err="1" smtClean="0"/>
              <a:t>Lofland</a:t>
            </a:r>
            <a:r>
              <a:rPr lang="en-US" dirty="0" smtClean="0"/>
              <a:t> and L. </a:t>
            </a:r>
            <a:r>
              <a:rPr lang="en-US" dirty="0" err="1" smtClean="0"/>
              <a:t>Lofland</a:t>
            </a:r>
            <a:r>
              <a:rPr lang="en-US" dirty="0" smtClean="0"/>
              <a:t> (</a:t>
            </a:r>
            <a:r>
              <a:rPr lang="en-US" dirty="0" err="1" smtClean="0"/>
              <a:t>eds</a:t>
            </a:r>
            <a:r>
              <a:rPr lang="en-US" dirty="0" smtClean="0"/>
              <a:t>), Handbook of Ethnography, Thousand Oaks, CA., Sage. </a:t>
            </a:r>
          </a:p>
          <a:p>
            <a:r>
              <a:rPr lang="en-GB" dirty="0" err="1" smtClean="0"/>
              <a:t>Labov</a:t>
            </a:r>
            <a:r>
              <a:rPr lang="en-GB" dirty="0" smtClean="0"/>
              <a:t>, W. (1982) “Speech actions and reactions in personal narrative”, in D. Tannen (</a:t>
            </a:r>
            <a:r>
              <a:rPr lang="en-GB" dirty="0" err="1" smtClean="0"/>
              <a:t>ed</a:t>
            </a:r>
            <a:r>
              <a:rPr lang="en-GB" dirty="0" smtClean="0"/>
              <a:t>) </a:t>
            </a:r>
            <a:r>
              <a:rPr lang="en-GB" dirty="0" err="1" smtClean="0"/>
              <a:t>Analyzing</a:t>
            </a:r>
            <a:r>
              <a:rPr lang="en-GB" dirty="0" smtClean="0"/>
              <a:t> Discourse: Text and Talk, Washington DC, Georgetown University Press. </a:t>
            </a:r>
          </a:p>
          <a:p>
            <a:r>
              <a:rPr lang="en-GB" sz="1200" b="0" i="0" u="none" strike="noStrike" kern="1200" dirty="0" err="1" smtClean="0">
                <a:solidFill>
                  <a:schemeClr val="tx1"/>
                </a:solidFill>
                <a:effectLst/>
                <a:latin typeface="+mn-lt"/>
                <a:ea typeface="+mn-ea"/>
                <a:cs typeface="+mn-cs"/>
              </a:rPr>
              <a:t>Riessman</a:t>
            </a:r>
            <a:r>
              <a:rPr lang="en-GB" sz="1200" b="0" i="0" u="none" strike="noStrike" kern="1200" dirty="0" smtClean="0">
                <a:solidFill>
                  <a:schemeClr val="tx1"/>
                </a:solidFill>
                <a:effectLst/>
                <a:latin typeface="+mn-lt"/>
                <a:ea typeface="+mn-ea"/>
                <a:cs typeface="+mn-cs"/>
              </a:rPr>
              <a:t>, CK.,</a:t>
            </a:r>
            <a:r>
              <a:rPr lang="en-GB" sz="1200" b="0" i="0" u="none" strike="noStrike" kern="1200" baseline="0" dirty="0" smtClean="0">
                <a:solidFill>
                  <a:schemeClr val="tx1"/>
                </a:solidFill>
                <a:effectLst/>
                <a:latin typeface="+mn-lt"/>
                <a:ea typeface="+mn-ea"/>
                <a:cs typeface="+mn-cs"/>
              </a:rPr>
              <a:t> </a:t>
            </a:r>
            <a:r>
              <a:rPr lang="en-GB" sz="1200" b="0" i="0" u="none" strike="noStrike" kern="1200" dirty="0" smtClean="0">
                <a:solidFill>
                  <a:schemeClr val="tx1"/>
                </a:solidFill>
                <a:effectLst/>
                <a:latin typeface="+mn-lt"/>
                <a:ea typeface="+mn-ea"/>
                <a:cs typeface="+mn-cs"/>
              </a:rPr>
              <a:t> (2008). Narrative Methods for the Human Sciences. Thousand Oaks: Sage</a:t>
            </a:r>
            <a:endParaRPr lang="en-US" dirty="0"/>
          </a:p>
        </p:txBody>
      </p:sp>
      <p:sp>
        <p:nvSpPr>
          <p:cNvPr id="4" name="Slide Number Placeholder 3"/>
          <p:cNvSpPr>
            <a:spLocks noGrp="1"/>
          </p:cNvSpPr>
          <p:nvPr>
            <p:ph type="sldNum" sz="quarter" idx="10"/>
          </p:nvPr>
        </p:nvSpPr>
        <p:spPr/>
        <p:txBody>
          <a:bodyPr/>
          <a:lstStyle/>
          <a:p>
            <a:fld id="{1EF2E088-9B19-4EB4-B2F5-5C9A0189B23D}" type="slidenum">
              <a:rPr lang="en-US" smtClean="0"/>
              <a:t>21</a:t>
            </a:fld>
            <a:endParaRPr lang="en-US"/>
          </a:p>
        </p:txBody>
      </p:sp>
    </p:spTree>
    <p:extLst>
      <p:ext uri="{BB962C8B-B14F-4D97-AF65-F5344CB8AC3E}">
        <p14:creationId xmlns:p14="http://schemas.microsoft.com/office/powerpoint/2010/main" val="17291551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From the text you identify themes for analysis and use excerpts (in-vivo quotes) to support the qualitative data you report on</a:t>
            </a:r>
            <a:endParaRPr lang="en-US" sz="1200" b="1"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EF2E088-9B19-4EB4-B2F5-5C9A0189B23D}" type="slidenum">
              <a:rPr lang="en-US" smtClean="0"/>
              <a:t>22</a:t>
            </a:fld>
            <a:endParaRPr lang="en-US"/>
          </a:p>
        </p:txBody>
      </p:sp>
    </p:spTree>
    <p:extLst>
      <p:ext uri="{BB962C8B-B14F-4D97-AF65-F5344CB8AC3E}">
        <p14:creationId xmlns:p14="http://schemas.microsoft.com/office/powerpoint/2010/main" val="1220320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EF2E088-9B19-4EB4-B2F5-5C9A0189B23D}" type="slidenum">
              <a:rPr lang="en-US" smtClean="0"/>
              <a:t>23</a:t>
            </a:fld>
            <a:endParaRPr lang="en-US"/>
          </a:p>
        </p:txBody>
      </p:sp>
    </p:spTree>
    <p:extLst>
      <p:ext uri="{BB962C8B-B14F-4D97-AF65-F5344CB8AC3E}">
        <p14:creationId xmlns:p14="http://schemas.microsoft.com/office/powerpoint/2010/main" val="811472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EF2E088-9B19-4EB4-B2F5-5C9A0189B23D}" type="slidenum">
              <a:rPr lang="en-US" smtClean="0"/>
              <a:t>24</a:t>
            </a:fld>
            <a:endParaRPr lang="en-US"/>
          </a:p>
        </p:txBody>
      </p:sp>
    </p:spTree>
    <p:extLst>
      <p:ext uri="{BB962C8B-B14F-4D97-AF65-F5344CB8AC3E}">
        <p14:creationId xmlns:p14="http://schemas.microsoft.com/office/powerpoint/2010/main" val="4131962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12E25282-C008-554C-9C17-71AF2E52E696}" type="datetimeFigureOut">
              <a:rPr lang="en-GB" smtClean="0"/>
              <a:t>02/03/2019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D61B-DC30-4D49-9119-AC5B1C12DA21}" type="slidenum">
              <a:rPr lang="en-GB" smtClean="0"/>
              <a:t>‹#›</a:t>
            </a:fld>
            <a:endParaRPr lang="en-GB"/>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E25282-C008-554C-9C17-71AF2E52E696}" type="datetimeFigureOut">
              <a:rPr lang="en-GB" smtClean="0"/>
              <a:t>02/03/2019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2E25282-C008-554C-9C17-71AF2E52E696}" type="datetimeFigureOut">
              <a:rPr lang="en-GB" smtClean="0"/>
              <a:t>02/03/2019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2E25282-C008-554C-9C17-71AF2E52E696}" type="datetimeFigureOut">
              <a:rPr lang="en-GB" smtClean="0"/>
              <a:t>02/03/2019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2E25282-C008-554C-9C17-71AF2E52E696}" type="datetimeFigureOut">
              <a:rPr lang="en-GB" smtClean="0"/>
              <a:t>02/03/2019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2E25282-C008-554C-9C17-71AF2E52E696}" type="datetimeFigureOut">
              <a:rPr lang="en-GB" smtClean="0"/>
              <a:t>02/03/2019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E25282-C008-554C-9C17-71AF2E52E696}" type="datetimeFigureOut">
              <a:rPr lang="en-GB" smtClean="0"/>
              <a:t>02/03/2019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2E25282-C008-554C-9C17-71AF2E52E696}" type="datetimeFigureOut">
              <a:rPr lang="en-GB" smtClean="0"/>
              <a:t>02/03/2019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FD61B-DC30-4D49-9119-AC5B1C12DA21}" type="slidenum">
              <a:rPr lang="en-GB" smtClean="0"/>
              <a:t>‹#›</a:t>
            </a:fld>
            <a:endParaRPr lang="en-GB"/>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12E25282-C008-554C-9C17-71AF2E52E696}" type="datetimeFigureOut">
              <a:rPr lang="en-GB" smtClean="0"/>
              <a:t>02/03/2019</a:t>
            </a:fld>
            <a:endParaRPr lang="en-GB"/>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11119104" y="1170432"/>
            <a:ext cx="978485" cy="201168"/>
          </a:xfrm>
        </p:spPr>
        <p:txBody>
          <a:bodyPr/>
          <a:lstStyle/>
          <a:p>
            <a:fld id="{265FD61B-DC30-4D49-9119-AC5B1C12DA21}"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E25282-C008-554C-9C17-71AF2E52E696}" type="datetimeFigureOut">
              <a:rPr lang="en-GB" smtClean="0"/>
              <a:t>02/03/2019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9042400" y="274641"/>
            <a:ext cx="25400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E25282-C008-554C-9C17-71AF2E52E696}" type="datetimeFigureOut">
              <a:rPr lang="en-GB" smtClean="0"/>
              <a:t>02/03/2019</a:t>
            </a:fld>
            <a:endParaRPr lang="en-GB"/>
          </a:p>
        </p:txBody>
      </p:sp>
      <p:sp>
        <p:nvSpPr>
          <p:cNvPr id="5" name="Footer Placeholder 4"/>
          <p:cNvSpPr>
            <a:spLocks noGrp="1"/>
          </p:cNvSpPr>
          <p:nvPr>
            <p:ph type="ftr" sz="quarter" idx="11"/>
          </p:nvPr>
        </p:nvSpPr>
        <p:spPr>
          <a:xfrm>
            <a:off x="3520796" y="6377460"/>
            <a:ext cx="5115205" cy="365125"/>
          </a:xfrm>
        </p:spPr>
        <p:txBody>
          <a:bodyPr/>
          <a:lstStyle/>
          <a:p>
            <a:endParaRPr lang="en-GB"/>
          </a:p>
        </p:txBody>
      </p:sp>
      <p:sp>
        <p:nvSpPr>
          <p:cNvPr id="6" name="Slide Number Placeholder 5"/>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12E25282-C008-554C-9C17-71AF2E52E696}" type="datetimeFigureOut">
              <a:rPr lang="en-GB" smtClean="0"/>
              <a:t>02/03/2019</a:t>
            </a:fld>
            <a:endParaRPr lang="en-GB"/>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265FD61B-DC30-4D49-9119-AC5B1C12DA21}"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lindafinlay.co.uk/phenomenology/"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24.xml.rels><?xml version="1.0" encoding="UTF-8" standalone="yes"?>
<Relationships xmlns="http://schemas.openxmlformats.org/package/2006/relationships"><Relationship Id="rId3" Type="http://schemas.openxmlformats.org/officeDocument/2006/relationships/hyperlink" Target="https://www.mind.org.uk/information-support/your-storie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Phenomenon &amp; Analysis </a:t>
            </a:r>
            <a:endParaRPr lang="en-GB" dirty="0"/>
          </a:p>
        </p:txBody>
      </p:sp>
      <p:sp>
        <p:nvSpPr>
          <p:cNvPr id="3" name="Subtitle 2"/>
          <p:cNvSpPr>
            <a:spLocks noGrp="1"/>
          </p:cNvSpPr>
          <p:nvPr>
            <p:ph type="subTitle" idx="1"/>
          </p:nvPr>
        </p:nvSpPr>
        <p:spPr/>
        <p:txBody>
          <a:bodyPr>
            <a:normAutofit/>
          </a:bodyPr>
          <a:lstStyle/>
          <a:p>
            <a:r>
              <a:rPr lang="en-GB" sz="4400" dirty="0" smtClean="0"/>
              <a:t>Session </a:t>
            </a:r>
            <a:r>
              <a:rPr lang="en-GB" sz="4400" dirty="0"/>
              <a:t> </a:t>
            </a:r>
            <a:r>
              <a:rPr lang="en-GB" sz="4400" dirty="0" smtClean="0"/>
              <a:t>5</a:t>
            </a:r>
            <a:r>
              <a:rPr lang="en-GB" sz="4400" dirty="0" smtClean="0"/>
              <a:t>:  4</a:t>
            </a:r>
            <a:r>
              <a:rPr lang="en-GB" sz="4400" baseline="30000" dirty="0" smtClean="0"/>
              <a:t>th</a:t>
            </a:r>
            <a:r>
              <a:rPr lang="en-GB" sz="4400" dirty="0" smtClean="0"/>
              <a:t> </a:t>
            </a:r>
            <a:r>
              <a:rPr lang="en-GB" sz="4400" dirty="0" smtClean="0"/>
              <a:t>March </a:t>
            </a:r>
            <a:r>
              <a:rPr lang="en-GB" sz="4400" dirty="0" smtClean="0"/>
              <a:t>2019</a:t>
            </a:r>
            <a:endParaRPr lang="en-GB" sz="4400" dirty="0"/>
          </a:p>
        </p:txBody>
      </p:sp>
    </p:spTree>
    <p:custDataLst>
      <p:tags r:id="rId1"/>
    </p:custDataLst>
    <p:extLst>
      <p:ext uri="{BB962C8B-B14F-4D97-AF65-F5344CB8AC3E}">
        <p14:creationId xmlns:p14="http://schemas.microsoft.com/office/powerpoint/2010/main" val="19105174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Session </a:t>
            </a:r>
            <a:endParaRPr lang="en-US" dirty="0"/>
          </a:p>
        </p:txBody>
      </p:sp>
      <p:sp>
        <p:nvSpPr>
          <p:cNvPr id="3" name="Content Placeholder 2"/>
          <p:cNvSpPr>
            <a:spLocks noGrp="1"/>
          </p:cNvSpPr>
          <p:nvPr>
            <p:ph idx="1"/>
          </p:nvPr>
        </p:nvSpPr>
        <p:spPr/>
        <p:txBody>
          <a:bodyPr>
            <a:normAutofit/>
          </a:bodyPr>
          <a:lstStyle/>
          <a:p>
            <a:r>
              <a:rPr lang="en-GB" dirty="0" smtClean="0"/>
              <a:t>Understanding of Narrative Inquiry</a:t>
            </a:r>
          </a:p>
          <a:p>
            <a:r>
              <a:rPr lang="en-GB" dirty="0" smtClean="0"/>
              <a:t>What is the phenomenon that is being considered in the assessment text</a:t>
            </a:r>
          </a:p>
          <a:p>
            <a:r>
              <a:rPr lang="en-GB" dirty="0"/>
              <a:t>Review assessment structure</a:t>
            </a:r>
          </a:p>
          <a:p>
            <a:r>
              <a:rPr lang="en-GB" dirty="0" smtClean="0"/>
              <a:t>Identify </a:t>
            </a:r>
            <a:r>
              <a:rPr lang="en-GB" dirty="0"/>
              <a:t>methods of data analysis in Narrative Research with respect to the </a:t>
            </a:r>
            <a:r>
              <a:rPr lang="en-GB" dirty="0" smtClean="0"/>
              <a:t>Transcript</a:t>
            </a:r>
            <a:endParaRPr lang="en-GB" dirty="0"/>
          </a:p>
          <a:p>
            <a:r>
              <a:rPr lang="en-GB" dirty="0"/>
              <a:t>Building confidence with data analysis method - Group work/Case examples</a:t>
            </a:r>
          </a:p>
          <a:p>
            <a:r>
              <a:rPr lang="en-GB" dirty="0" smtClean="0"/>
              <a:t>Addressing </a:t>
            </a:r>
            <a:r>
              <a:rPr lang="en-GB" dirty="0"/>
              <a:t>any further concerns with respect to Assessment 1</a:t>
            </a:r>
          </a:p>
        </p:txBody>
      </p:sp>
    </p:spTree>
    <p:extLst>
      <p:ext uri="{BB962C8B-B14F-4D97-AF65-F5344CB8AC3E}">
        <p14:creationId xmlns:p14="http://schemas.microsoft.com/office/powerpoint/2010/main" val="1540860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Take 5 minutes to discuss briefly Narrative Inquiry</a:t>
            </a:r>
            <a:endParaRPr lang="en-GB" dirty="0"/>
          </a:p>
        </p:txBody>
      </p:sp>
    </p:spTree>
    <p:extLst>
      <p:ext uri="{BB962C8B-B14F-4D97-AF65-F5344CB8AC3E}">
        <p14:creationId xmlns:p14="http://schemas.microsoft.com/office/powerpoint/2010/main" val="453676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Perspective - Phenomenon</a:t>
            </a:r>
            <a:endParaRPr lang="en-GB" dirty="0"/>
          </a:p>
        </p:txBody>
      </p:sp>
      <p:sp>
        <p:nvSpPr>
          <p:cNvPr id="3" name="Content Placeholder 2"/>
          <p:cNvSpPr>
            <a:spLocks noGrp="1"/>
          </p:cNvSpPr>
          <p:nvPr>
            <p:ph idx="1"/>
          </p:nvPr>
        </p:nvSpPr>
        <p:spPr/>
        <p:txBody>
          <a:bodyPr>
            <a:normAutofit fontScale="85000" lnSpcReduction="10000"/>
          </a:bodyPr>
          <a:lstStyle/>
          <a:p>
            <a:pPr marL="118872" indent="0">
              <a:buNone/>
            </a:pPr>
            <a:r>
              <a:rPr lang="en-GB" dirty="0"/>
              <a:t>Three significant philosophies of human nature that ask specific questions to enable us to understand the lived experience of humans.</a:t>
            </a:r>
          </a:p>
          <a:p>
            <a:endParaRPr lang="en-GB" dirty="0"/>
          </a:p>
          <a:p>
            <a:r>
              <a:rPr lang="en-GB" dirty="0"/>
              <a:t>1. Phenomenology </a:t>
            </a:r>
            <a:r>
              <a:rPr lang="mr-IN" dirty="0"/>
              <a:t>–</a:t>
            </a:r>
            <a:r>
              <a:rPr lang="en-GB" dirty="0"/>
              <a:t> phenomenon = the thing itself </a:t>
            </a:r>
            <a:r>
              <a:rPr lang="mr-IN" dirty="0"/>
              <a:t>–</a:t>
            </a:r>
            <a:r>
              <a:rPr lang="en-GB" dirty="0"/>
              <a:t> your research project is about the experience of the phenomenon of depression.</a:t>
            </a:r>
          </a:p>
          <a:p>
            <a:r>
              <a:rPr lang="en-GB" dirty="0"/>
              <a:t>2. Underpinning this are ideas of human existence </a:t>
            </a:r>
            <a:r>
              <a:rPr lang="mr-IN" dirty="0"/>
              <a:t>–</a:t>
            </a:r>
            <a:r>
              <a:rPr lang="en-GB" dirty="0"/>
              <a:t> Existentialism </a:t>
            </a:r>
            <a:r>
              <a:rPr lang="mr-IN" dirty="0"/>
              <a:t>–</a:t>
            </a:r>
            <a:r>
              <a:rPr lang="en-GB" dirty="0"/>
              <a:t> theory of human existence.</a:t>
            </a:r>
          </a:p>
          <a:p>
            <a:r>
              <a:rPr lang="en-GB" dirty="0"/>
              <a:t>3. We are hard wired to make meaning </a:t>
            </a:r>
            <a:r>
              <a:rPr lang="mr-IN" dirty="0"/>
              <a:t>–</a:t>
            </a:r>
            <a:r>
              <a:rPr lang="en-GB" dirty="0"/>
              <a:t> to interpret our own experience</a:t>
            </a:r>
          </a:p>
          <a:p>
            <a:r>
              <a:rPr lang="en-GB" dirty="0"/>
              <a:t>These have been around for a while but came into sharper focus after the War 11 when people began to argue that treating or understanding people of machines (positivism) led in part to the de-humanising of people.</a:t>
            </a:r>
            <a:endParaRPr lang="en-GB" dirty="0"/>
          </a:p>
        </p:txBody>
      </p:sp>
    </p:spTree>
    <p:extLst>
      <p:ext uri="{BB962C8B-B14F-4D97-AF65-F5344CB8AC3E}">
        <p14:creationId xmlns:p14="http://schemas.microsoft.com/office/powerpoint/2010/main" val="2021705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Perception</a:t>
            </a:r>
            <a:endParaRPr lang="en-GB" dirty="0"/>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189420" y="2193925"/>
            <a:ext cx="2515673" cy="3978275"/>
          </a:xfrm>
        </p:spPr>
      </p:pic>
      <p:sp>
        <p:nvSpPr>
          <p:cNvPr id="9" name="Content Placeholder 8"/>
          <p:cNvSpPr>
            <a:spLocks noGrp="1"/>
          </p:cNvSpPr>
          <p:nvPr>
            <p:ph sz="half" idx="2"/>
          </p:nvPr>
        </p:nvSpPr>
        <p:spPr/>
        <p:txBody>
          <a:bodyPr/>
          <a:lstStyle/>
          <a:p>
            <a:r>
              <a:rPr lang="en-GB" dirty="0" smtClean="0"/>
              <a:t>What do you see?</a:t>
            </a:r>
            <a:endParaRPr lang="en-GB" dirty="0"/>
          </a:p>
        </p:txBody>
      </p:sp>
    </p:spTree>
    <p:extLst>
      <p:ext uri="{BB962C8B-B14F-4D97-AF65-F5344CB8AC3E}">
        <p14:creationId xmlns:p14="http://schemas.microsoft.com/office/powerpoint/2010/main" val="36948492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5576"/>
            <a:ext cx="10972800" cy="1251062"/>
          </a:xfrm>
        </p:spPr>
        <p:txBody>
          <a:bodyPr/>
          <a:lstStyle/>
          <a:p>
            <a:r>
              <a:rPr lang="en-GB" dirty="0" smtClean="0"/>
              <a:t>Perception</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69975" y="2726325"/>
            <a:ext cx="4754563" cy="2913474"/>
          </a:xfrm>
        </p:spPr>
      </p:pic>
      <p:sp>
        <p:nvSpPr>
          <p:cNvPr id="4" name="Content Placeholder 3"/>
          <p:cNvSpPr>
            <a:spLocks noGrp="1"/>
          </p:cNvSpPr>
          <p:nvPr>
            <p:ph sz="half" idx="2"/>
          </p:nvPr>
        </p:nvSpPr>
        <p:spPr/>
        <p:txBody>
          <a:bodyPr/>
          <a:lstStyle/>
          <a:p>
            <a:r>
              <a:rPr lang="en-GB" dirty="0" smtClean="0"/>
              <a:t>What do you see?</a:t>
            </a:r>
            <a:endParaRPr lang="en-GB" dirty="0"/>
          </a:p>
        </p:txBody>
      </p:sp>
    </p:spTree>
    <p:extLst>
      <p:ext uri="{BB962C8B-B14F-4D97-AF65-F5344CB8AC3E}">
        <p14:creationId xmlns:p14="http://schemas.microsoft.com/office/powerpoint/2010/main" val="32243682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Perception</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346885" y="2194560"/>
            <a:ext cx="3991234" cy="3810824"/>
          </a:xfrm>
        </p:spPr>
      </p:pic>
      <p:sp>
        <p:nvSpPr>
          <p:cNvPr id="4" name="Content Placeholder 3"/>
          <p:cNvSpPr>
            <a:spLocks noGrp="1"/>
          </p:cNvSpPr>
          <p:nvPr>
            <p:ph sz="half" idx="2"/>
          </p:nvPr>
        </p:nvSpPr>
        <p:spPr/>
        <p:txBody>
          <a:bodyPr/>
          <a:lstStyle/>
          <a:p>
            <a:r>
              <a:rPr lang="en-GB" dirty="0" smtClean="0"/>
              <a:t>What do you see?</a:t>
            </a:r>
            <a:endParaRPr lang="en-GB" dirty="0"/>
          </a:p>
        </p:txBody>
      </p:sp>
    </p:spTree>
    <p:extLst>
      <p:ext uri="{BB962C8B-B14F-4D97-AF65-F5344CB8AC3E}">
        <p14:creationId xmlns:p14="http://schemas.microsoft.com/office/powerpoint/2010/main" val="402493399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Meaning making</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62856" y="2298357"/>
            <a:ext cx="4368800" cy="3768811"/>
          </a:xfrm>
        </p:spPr>
      </p:pic>
      <p:sp>
        <p:nvSpPr>
          <p:cNvPr id="4" name="Content Placeholder 3"/>
          <p:cNvSpPr>
            <a:spLocks noGrp="1"/>
          </p:cNvSpPr>
          <p:nvPr>
            <p:ph sz="half" idx="2"/>
          </p:nvPr>
        </p:nvSpPr>
        <p:spPr/>
        <p:txBody>
          <a:bodyPr/>
          <a:lstStyle/>
          <a:p>
            <a:r>
              <a:rPr lang="en-GB" dirty="0" smtClean="0"/>
              <a:t>What meaning do you make from this ?</a:t>
            </a:r>
            <a:endParaRPr lang="en-GB" dirty="0"/>
          </a:p>
        </p:txBody>
      </p:sp>
    </p:spTree>
    <p:extLst>
      <p:ext uri="{BB962C8B-B14F-4D97-AF65-F5344CB8AC3E}">
        <p14:creationId xmlns:p14="http://schemas.microsoft.com/office/powerpoint/2010/main" val="30402501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Youtube</a:t>
            </a:r>
            <a:r>
              <a:rPr lang="en-GB" dirty="0" smtClean="0"/>
              <a:t>:</a:t>
            </a:r>
            <a:endParaRPr lang="en-GB" dirty="0"/>
          </a:p>
        </p:txBody>
      </p:sp>
      <p:sp>
        <p:nvSpPr>
          <p:cNvPr id="3" name="Content Placeholder 2"/>
          <p:cNvSpPr>
            <a:spLocks noGrp="1"/>
          </p:cNvSpPr>
          <p:nvPr>
            <p:ph idx="1"/>
          </p:nvPr>
        </p:nvSpPr>
        <p:spPr/>
        <p:txBody>
          <a:bodyPr/>
          <a:lstStyle/>
          <a:p>
            <a:endParaRPr lang="en-GB" dirty="0" smtClean="0">
              <a:hlinkClick r:id="rId2"/>
            </a:endParaRPr>
          </a:p>
          <a:p>
            <a:r>
              <a:rPr lang="en-GB" dirty="0"/>
              <a:t>Linda Finlay/Darren </a:t>
            </a:r>
            <a:r>
              <a:rPr lang="en-GB" dirty="0" err="1"/>
              <a:t>langdridge</a:t>
            </a:r>
            <a:endParaRPr lang="en-GB" dirty="0">
              <a:hlinkClick r:id="rId2"/>
            </a:endParaRPr>
          </a:p>
          <a:p>
            <a:endParaRPr lang="en-GB" dirty="0" smtClean="0">
              <a:hlinkClick r:id="rId2"/>
            </a:endParaRPr>
          </a:p>
          <a:p>
            <a:endParaRPr lang="en-GB" dirty="0">
              <a:hlinkClick r:id="rId2"/>
            </a:endParaRPr>
          </a:p>
          <a:p>
            <a:r>
              <a:rPr lang="en-GB" dirty="0" smtClean="0">
                <a:hlinkClick r:id="rId2"/>
              </a:rPr>
              <a:t>http</a:t>
            </a:r>
            <a:r>
              <a:rPr lang="en-GB" dirty="0">
                <a:hlinkClick r:id="rId2"/>
              </a:rPr>
              <a:t>://lindafinlay.co.uk/phenomenology</a:t>
            </a:r>
            <a:r>
              <a:rPr lang="en-GB" dirty="0" smtClean="0">
                <a:hlinkClick r:id="rId2"/>
              </a:rPr>
              <a:t>/</a:t>
            </a:r>
            <a:endParaRPr lang="en-GB" dirty="0" smtClean="0"/>
          </a:p>
          <a:p>
            <a:endParaRPr lang="en-GB" dirty="0"/>
          </a:p>
          <a:p>
            <a:endParaRPr lang="en-GB" dirty="0"/>
          </a:p>
        </p:txBody>
      </p:sp>
    </p:spTree>
    <p:extLst>
      <p:ext uri="{BB962C8B-B14F-4D97-AF65-F5344CB8AC3E}">
        <p14:creationId xmlns:p14="http://schemas.microsoft.com/office/powerpoint/2010/main" val="178871281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Phenomenology</a:t>
            </a: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dirty="0" smtClean="0"/>
              <a:t>By the Muppets</a:t>
            </a:r>
          </a:p>
          <a:p>
            <a:endParaRPr lang="en-GB" dirty="0"/>
          </a:p>
          <a:p>
            <a:r>
              <a:rPr lang="en-GB" dirty="0"/>
              <a:t>https://www.google.co.uk/</a:t>
            </a:r>
            <a:r>
              <a:rPr lang="en-GB" dirty="0" err="1"/>
              <a:t>search?client</a:t>
            </a:r>
            <a:r>
              <a:rPr lang="en-GB" dirty="0"/>
              <a:t>=</a:t>
            </a:r>
            <a:r>
              <a:rPr lang="en-GB" dirty="0" err="1"/>
              <a:t>opera&amp;ei</a:t>
            </a:r>
            <a:r>
              <a:rPr lang="en-GB" dirty="0"/>
              <a:t>=nA93WpTRJanMgAbclb-YAQ&amp;q=</a:t>
            </a:r>
            <a:r>
              <a:rPr lang="en-GB" dirty="0" err="1"/>
              <a:t>youtube+muppets+phenomenology&amp;oq</a:t>
            </a:r>
            <a:r>
              <a:rPr lang="en-GB" dirty="0"/>
              <a:t>=</a:t>
            </a:r>
            <a:r>
              <a:rPr lang="en-GB" dirty="0" err="1"/>
              <a:t>Youtube</a:t>
            </a:r>
            <a:r>
              <a:rPr lang="en-GB" dirty="0"/>
              <a:t>++</a:t>
            </a:r>
            <a:r>
              <a:rPr lang="en-GB" dirty="0" err="1"/>
              <a:t>phenomenology&amp;gs_l</a:t>
            </a:r>
            <a:r>
              <a:rPr lang="en-GB" dirty="0"/>
              <a:t>=psy-ab.1.2.0i7i30k1j0j0i7i30k1j0i8i30k1l5.74930.74930.0.78839.1.1.0.0.0.0.60.60.1.1.0....0...1c.1.64.psy-ab..0.1.59....</a:t>
            </a:r>
            <a:r>
              <a:rPr lang="en-GB" dirty="0" smtClean="0"/>
              <a:t>0.1GOXsg0efSI</a:t>
            </a:r>
          </a:p>
          <a:p>
            <a:endParaRPr lang="en-GB" dirty="0"/>
          </a:p>
        </p:txBody>
      </p:sp>
    </p:spTree>
    <p:extLst>
      <p:ext uri="{BB962C8B-B14F-4D97-AF65-F5344CB8AC3E}">
        <p14:creationId xmlns:p14="http://schemas.microsoft.com/office/powerpoint/2010/main" val="7330641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all that means is that</a:t>
            </a:r>
            <a:endParaRPr lang="en-GB" dirty="0"/>
          </a:p>
        </p:txBody>
      </p:sp>
      <p:sp>
        <p:nvSpPr>
          <p:cNvPr id="3" name="Content Placeholder 2"/>
          <p:cNvSpPr>
            <a:spLocks noGrp="1"/>
          </p:cNvSpPr>
          <p:nvPr>
            <p:ph idx="1"/>
          </p:nvPr>
        </p:nvSpPr>
        <p:spPr/>
        <p:txBody>
          <a:bodyPr>
            <a:normAutofit fontScale="77500" lnSpcReduction="20000"/>
          </a:bodyPr>
          <a:lstStyle/>
          <a:p>
            <a:r>
              <a:rPr lang="en-US" dirty="0"/>
              <a:t>Phenomenology studies common sense, conscious experience, and routine daily life.</a:t>
            </a:r>
          </a:p>
          <a:p>
            <a:r>
              <a:rPr lang="en-GB" dirty="0" smtClean="0"/>
              <a:t>The role of consciousness </a:t>
            </a:r>
            <a:r>
              <a:rPr lang="mr-IN" dirty="0" smtClean="0"/>
              <a:t>–</a:t>
            </a:r>
            <a:r>
              <a:rPr lang="en-GB" dirty="0" smtClean="0"/>
              <a:t> we are conscious of our experiences </a:t>
            </a:r>
            <a:r>
              <a:rPr lang="mr-IN" dirty="0" smtClean="0"/>
              <a:t>–</a:t>
            </a:r>
            <a:r>
              <a:rPr lang="en-GB" dirty="0" smtClean="0"/>
              <a:t> to some extent.</a:t>
            </a:r>
            <a:endParaRPr lang="en-GB" dirty="0"/>
          </a:p>
          <a:p>
            <a:r>
              <a:rPr lang="en-GB" dirty="0" smtClean="0"/>
              <a:t>We can reflect on our own experience </a:t>
            </a:r>
            <a:r>
              <a:rPr lang="mr-IN" dirty="0" smtClean="0"/>
              <a:t>–</a:t>
            </a:r>
            <a:r>
              <a:rPr lang="en-GB" dirty="0" smtClean="0"/>
              <a:t> the researcher can deepen this understanding and the process of experience.</a:t>
            </a:r>
            <a:endParaRPr lang="en-GB" dirty="0"/>
          </a:p>
          <a:p>
            <a:r>
              <a:rPr lang="en-GB" dirty="0" smtClean="0"/>
              <a:t>To some extent - </a:t>
            </a:r>
            <a:r>
              <a:rPr lang="en-US" altLang="en-US" dirty="0"/>
              <a:t>the researcher takes the perspective of the other and imposes a sense of order on the environment</a:t>
            </a:r>
            <a:r>
              <a:rPr lang="en-US" altLang="en-US" dirty="0" smtClean="0"/>
              <a:t>.</a:t>
            </a:r>
          </a:p>
          <a:p>
            <a:r>
              <a:rPr lang="en-US" altLang="en-US" dirty="0"/>
              <a:t>Phenomenologist are </a:t>
            </a:r>
            <a:r>
              <a:rPr lang="en-US" altLang="en-US" dirty="0" smtClean="0"/>
              <a:t>concerned </a:t>
            </a:r>
            <a:r>
              <a:rPr lang="en-US" altLang="en-US" dirty="0"/>
              <a:t>with the way individuals construct in their own conscious the meanings of things</a:t>
            </a:r>
            <a:r>
              <a:rPr lang="en-US" altLang="en-US" dirty="0" smtClean="0"/>
              <a:t>.</a:t>
            </a:r>
          </a:p>
          <a:p>
            <a:r>
              <a:rPr lang="en-US" altLang="en-US" dirty="0"/>
              <a:t>Meanings come from interacting through a negotiation in </a:t>
            </a:r>
            <a:r>
              <a:rPr lang="en-US" altLang="en-US" dirty="0" smtClean="0"/>
              <a:t>out </a:t>
            </a:r>
            <a:r>
              <a:rPr lang="en-US" altLang="en-US" dirty="0"/>
              <a:t>everyday lives. </a:t>
            </a:r>
            <a:endParaRPr lang="en-US" altLang="en-US" dirty="0" smtClean="0"/>
          </a:p>
          <a:p>
            <a:r>
              <a:rPr lang="en-US" altLang="en-US" dirty="0" smtClean="0"/>
              <a:t>It </a:t>
            </a:r>
            <a:r>
              <a:rPr lang="en-US" altLang="en-US" dirty="0"/>
              <a:t>seeks to understand the world from the point of view of the acting subject and not from the perspective of the scientific observer</a:t>
            </a:r>
          </a:p>
          <a:p>
            <a:endParaRPr lang="en-US" altLang="en-US" dirty="0" smtClean="0"/>
          </a:p>
          <a:p>
            <a:endParaRPr lang="en-US" altLang="en-US" dirty="0"/>
          </a:p>
          <a:p>
            <a:endParaRPr lang="en-US" altLang="en-US" dirty="0"/>
          </a:p>
          <a:p>
            <a:endParaRPr lang="en-GB" dirty="0" smtClean="0"/>
          </a:p>
          <a:p>
            <a:endParaRPr lang="en-GB" dirty="0"/>
          </a:p>
        </p:txBody>
      </p:sp>
    </p:spTree>
    <p:extLst>
      <p:ext uri="{BB962C8B-B14F-4D97-AF65-F5344CB8AC3E}">
        <p14:creationId xmlns:p14="http://schemas.microsoft.com/office/powerpoint/2010/main" val="105864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There are no facts</a:t>
            </a:r>
            <a:endParaRPr lang="en-GB" dirty="0"/>
          </a:p>
        </p:txBody>
      </p:sp>
      <p:sp>
        <p:nvSpPr>
          <p:cNvPr id="6" name="Content Placeholder 5"/>
          <p:cNvSpPr>
            <a:spLocks noGrp="1"/>
          </p:cNvSpPr>
          <p:nvPr>
            <p:ph idx="1"/>
          </p:nvPr>
        </p:nvSpPr>
        <p:spPr/>
        <p:txBody>
          <a:bodyPr>
            <a:normAutofit fontScale="92500" lnSpcReduction="10000"/>
          </a:bodyPr>
          <a:lstStyle/>
          <a:p>
            <a:endParaRPr lang="en-US" altLang="en-US" dirty="0"/>
          </a:p>
          <a:p>
            <a:r>
              <a:rPr lang="en-US" altLang="en-US" dirty="0" smtClean="0"/>
              <a:t>Distinguished </a:t>
            </a:r>
            <a:r>
              <a:rPr lang="en-US" altLang="en-US" dirty="0"/>
              <a:t>between facts and essence. </a:t>
            </a:r>
            <a:endParaRPr lang="en-US" altLang="en-US" dirty="0" smtClean="0"/>
          </a:p>
          <a:p>
            <a:endParaRPr lang="en-US" altLang="en-US" dirty="0"/>
          </a:p>
          <a:p>
            <a:r>
              <a:rPr lang="en-US" altLang="en-US" dirty="0"/>
              <a:t>phenomenology is not a science of facts, but a science of essential being, an eidetic science (meaning </a:t>
            </a:r>
            <a:r>
              <a:rPr lang="en-US" altLang="en-US" dirty="0" smtClean="0"/>
              <a:t>not an empirical science); </a:t>
            </a:r>
            <a:r>
              <a:rPr lang="en-US" altLang="en-US" dirty="0"/>
              <a:t>it is a science that aims at establishing the “knowledge” of essence</a:t>
            </a:r>
            <a:r>
              <a:rPr lang="en-US" altLang="en-US" dirty="0" smtClean="0"/>
              <a:t>.</a:t>
            </a:r>
          </a:p>
          <a:p>
            <a:endParaRPr lang="en-US" altLang="en-US" dirty="0"/>
          </a:p>
          <a:p>
            <a:r>
              <a:rPr lang="en-US" altLang="en-US" dirty="0" smtClean="0"/>
              <a:t>The essence you will know about after the research is the essence of what the participants understanding/meaning and experience of depression is.</a:t>
            </a:r>
            <a:endParaRPr lang="en-US" altLang="en-US" dirty="0"/>
          </a:p>
          <a:p>
            <a:endParaRPr lang="en-US" altLang="en-US" dirty="0"/>
          </a:p>
          <a:p>
            <a:endParaRPr lang="en-GB" dirty="0"/>
          </a:p>
        </p:txBody>
      </p:sp>
    </p:spTree>
    <p:extLst>
      <p:ext uri="{BB962C8B-B14F-4D97-AF65-F5344CB8AC3E}">
        <p14:creationId xmlns:p14="http://schemas.microsoft.com/office/powerpoint/2010/main" val="2986544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Existentialism</a:t>
            </a:r>
            <a:endParaRPr lang="en-GB" dirty="0"/>
          </a:p>
        </p:txBody>
      </p:sp>
      <p:sp>
        <p:nvSpPr>
          <p:cNvPr id="3" name="Content Placeholder 2"/>
          <p:cNvSpPr>
            <a:spLocks noGrp="1"/>
          </p:cNvSpPr>
          <p:nvPr>
            <p:ph idx="1"/>
          </p:nvPr>
        </p:nvSpPr>
        <p:spPr/>
        <p:txBody>
          <a:bodyPr/>
          <a:lstStyle/>
          <a:p>
            <a:pPr>
              <a:buFont typeface="Arial" pitchFamily="34" charset="0"/>
              <a:buChar char="•"/>
              <a:defRPr/>
            </a:pPr>
            <a:r>
              <a:rPr lang="en-GB" dirty="0"/>
              <a:t>Life is a mystery to be lived, not a problem to be solved</a:t>
            </a:r>
          </a:p>
          <a:p>
            <a:pPr>
              <a:buFont typeface="Arial" pitchFamily="34" charset="0"/>
              <a:buChar char="•"/>
              <a:defRPr/>
            </a:pPr>
            <a:endParaRPr lang="en-GB" dirty="0"/>
          </a:p>
          <a:p>
            <a:pPr>
              <a:buFont typeface="Arial" pitchFamily="34" charset="0"/>
              <a:buChar char="•"/>
              <a:defRPr/>
            </a:pPr>
            <a:r>
              <a:rPr lang="en-GB" dirty="0"/>
              <a:t>Paradoxes can only be approached in a both/and way and also can never be solved once and for all</a:t>
            </a:r>
          </a:p>
          <a:p>
            <a:pPr>
              <a:buFont typeface="Arial" pitchFamily="34" charset="0"/>
              <a:buChar char="•"/>
              <a:defRPr/>
            </a:pPr>
            <a:endParaRPr lang="en-GB" dirty="0"/>
          </a:p>
          <a:p>
            <a:pPr>
              <a:buFont typeface="Arial" pitchFamily="34" charset="0"/>
              <a:buChar char="•"/>
              <a:defRPr/>
            </a:pPr>
            <a:r>
              <a:rPr lang="en-GB" dirty="0"/>
              <a:t>We have to be willing to face up to our troubles</a:t>
            </a:r>
          </a:p>
          <a:p>
            <a:endParaRPr lang="en-GB" dirty="0"/>
          </a:p>
        </p:txBody>
      </p:sp>
    </p:spTree>
    <p:extLst>
      <p:ext uri="{BB962C8B-B14F-4D97-AF65-F5344CB8AC3E}">
        <p14:creationId xmlns:p14="http://schemas.microsoft.com/office/powerpoint/2010/main" val="55385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a:t>
            </a:r>
          </a:p>
        </p:txBody>
      </p:sp>
      <p:sp>
        <p:nvSpPr>
          <p:cNvPr id="3" name="Content Placeholder 2"/>
          <p:cNvSpPr>
            <a:spLocks noGrp="1"/>
          </p:cNvSpPr>
          <p:nvPr>
            <p:ph idx="1"/>
          </p:nvPr>
        </p:nvSpPr>
        <p:spPr/>
        <p:txBody>
          <a:bodyPr>
            <a:normAutofit lnSpcReduction="10000"/>
          </a:bodyPr>
          <a:lstStyle/>
          <a:p>
            <a:r>
              <a:rPr lang="en-GB" altLang="en-US" dirty="0"/>
              <a:t>Neither the mind nor the body are things that we have, they are things that we are – they are inseparable aspects of our being</a:t>
            </a:r>
          </a:p>
          <a:p>
            <a:endParaRPr lang="en-GB" altLang="en-US" dirty="0"/>
          </a:p>
          <a:p>
            <a:r>
              <a:rPr lang="en-GB" altLang="en-US" dirty="0"/>
              <a:t>Being-in-the-world refers to the way we are always making and being made by the world around us. We are inseparable from the </a:t>
            </a:r>
            <a:r>
              <a:rPr lang="en-GB" altLang="en-US" dirty="0" smtClean="0"/>
              <a:t>world</a:t>
            </a:r>
          </a:p>
          <a:p>
            <a:endParaRPr lang="en-GB" altLang="en-US" dirty="0"/>
          </a:p>
          <a:p>
            <a:r>
              <a:rPr lang="en-GB" altLang="en-US" dirty="0"/>
              <a:t>Uniqueness of each being’s experience of relating with, and constructing meaning from the world</a:t>
            </a:r>
          </a:p>
          <a:p>
            <a:endParaRPr lang="en-GB" altLang="en-US" dirty="0"/>
          </a:p>
          <a:p>
            <a:endParaRPr lang="en-GB" dirty="0"/>
          </a:p>
        </p:txBody>
      </p:sp>
    </p:spTree>
    <p:extLst>
      <p:ext uri="{BB962C8B-B14F-4D97-AF65-F5344CB8AC3E}">
        <p14:creationId xmlns:p14="http://schemas.microsoft.com/office/powerpoint/2010/main" val="1203754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altLang="en-US"/>
              <a:t>‘universal structures’</a:t>
            </a:r>
          </a:p>
        </p:txBody>
      </p:sp>
      <p:sp>
        <p:nvSpPr>
          <p:cNvPr id="3" name="Content Placeholder 2"/>
          <p:cNvSpPr>
            <a:spLocks noGrp="1"/>
          </p:cNvSpPr>
          <p:nvPr>
            <p:ph idx="1"/>
          </p:nvPr>
        </p:nvSpPr>
        <p:spPr/>
        <p:txBody>
          <a:bodyPr rtlCol="0">
            <a:normAutofit fontScale="92500" lnSpcReduction="20000"/>
          </a:bodyPr>
          <a:lstStyle/>
          <a:p>
            <a:pPr>
              <a:buFont typeface="Arial" pitchFamily="34" charset="0"/>
              <a:buChar char="•"/>
              <a:defRPr/>
            </a:pPr>
            <a:r>
              <a:rPr lang="en-GB" dirty="0" smtClean="0"/>
              <a:t>Edmund Husserl – structural invariants</a:t>
            </a:r>
          </a:p>
          <a:p>
            <a:pPr>
              <a:buFont typeface="Arial" pitchFamily="34" charset="0"/>
              <a:buChar char="•"/>
              <a:defRPr/>
            </a:pPr>
            <a:endParaRPr lang="en-GB" dirty="0" smtClean="0"/>
          </a:p>
          <a:p>
            <a:pPr>
              <a:buFont typeface="Arial" pitchFamily="34" charset="0"/>
              <a:buChar char="•"/>
              <a:defRPr/>
            </a:pPr>
            <a:r>
              <a:rPr lang="en-GB" dirty="0" smtClean="0"/>
              <a:t>Martin Heidegger – </a:t>
            </a:r>
            <a:r>
              <a:rPr lang="en-GB" dirty="0" err="1" smtClean="0"/>
              <a:t>dasein</a:t>
            </a:r>
            <a:r>
              <a:rPr lang="en-GB" dirty="0" smtClean="0"/>
              <a:t> – being-in-the-world</a:t>
            </a:r>
          </a:p>
          <a:p>
            <a:pPr>
              <a:buFont typeface="Arial" pitchFamily="34" charset="0"/>
              <a:buChar char="•"/>
              <a:defRPr/>
            </a:pPr>
            <a:endParaRPr lang="en-GB" dirty="0" smtClean="0"/>
          </a:p>
          <a:p>
            <a:pPr>
              <a:buFont typeface="Arial" pitchFamily="34" charset="0"/>
              <a:buChar char="•"/>
              <a:defRPr/>
            </a:pPr>
            <a:r>
              <a:rPr lang="en-GB" dirty="0" smtClean="0"/>
              <a:t>Snowflake – both unique and universal – that it contains and exhibits all the necessary invariants required in order ‘to be’ a snowflake</a:t>
            </a:r>
          </a:p>
          <a:p>
            <a:pPr>
              <a:buFont typeface="Arial" pitchFamily="34" charset="0"/>
              <a:buChar char="•"/>
              <a:defRPr/>
            </a:pPr>
            <a:endParaRPr lang="en-GB" dirty="0"/>
          </a:p>
          <a:p>
            <a:pPr>
              <a:buFont typeface="Arial" pitchFamily="34" charset="0"/>
              <a:buChar char="•"/>
              <a:defRPr/>
            </a:pPr>
            <a:r>
              <a:rPr lang="en-GB" altLang="en-US" dirty="0"/>
              <a:t>All of our reflections upon and knowledge, awareness and experience of the world, of others and of ourselves emerge out of, and through, an irreducible </a:t>
            </a:r>
            <a:r>
              <a:rPr lang="en-GB" altLang="en-US" i="1" dirty="0"/>
              <a:t>grounding of relatedness</a:t>
            </a:r>
            <a:endParaRPr lang="en-GB" dirty="0" smtClean="0"/>
          </a:p>
        </p:txBody>
      </p:sp>
    </p:spTree>
    <p:extLst>
      <p:ext uri="{BB962C8B-B14F-4D97-AF65-F5344CB8AC3E}">
        <p14:creationId xmlns:p14="http://schemas.microsoft.com/office/powerpoint/2010/main" val="3814836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altLang="en-US" dirty="0"/>
              <a:t>We cannot, therefore, understand or make sense of human beings- ourselves included – on their own or in isolation, but always and </a:t>
            </a:r>
            <a:r>
              <a:rPr lang="en-GB" altLang="en-US" i="1" dirty="0"/>
              <a:t>only </a:t>
            </a:r>
            <a:r>
              <a:rPr lang="en-GB" altLang="en-US" dirty="0"/>
              <a:t>in and through their inter-relational context. </a:t>
            </a:r>
            <a:endParaRPr lang="en-GB" altLang="en-US" dirty="0" smtClean="0"/>
          </a:p>
          <a:p>
            <a:endParaRPr lang="en-GB" altLang="en-US" dirty="0"/>
          </a:p>
          <a:p>
            <a:r>
              <a:rPr lang="en-GB" altLang="en-US" dirty="0" smtClean="0"/>
              <a:t>We are looking for the </a:t>
            </a:r>
            <a:r>
              <a:rPr lang="en-GB" altLang="en-US" dirty="0"/>
              <a:t>narratives of the experience of being that are provided by the </a:t>
            </a:r>
            <a:r>
              <a:rPr lang="en-GB" altLang="en-US" dirty="0" smtClean="0"/>
              <a:t>research participant</a:t>
            </a:r>
          </a:p>
          <a:p>
            <a:endParaRPr lang="en-GB" altLang="en-US" dirty="0"/>
          </a:p>
          <a:p>
            <a:r>
              <a:rPr lang="en-GB" altLang="en-US" dirty="0" smtClean="0"/>
              <a:t>You, the researcher, will bring your own subjective perception to the mix.</a:t>
            </a:r>
            <a:endParaRPr lang="en-GB" altLang="en-US" dirty="0"/>
          </a:p>
        </p:txBody>
      </p:sp>
    </p:spTree>
    <p:extLst>
      <p:ext uri="{BB962C8B-B14F-4D97-AF65-F5344CB8AC3E}">
        <p14:creationId xmlns:p14="http://schemas.microsoft.com/office/powerpoint/2010/main" val="3591269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So what is the phenomenon that is being considered within the Narrative Text? </a:t>
            </a:r>
          </a:p>
          <a:p>
            <a:endParaRPr lang="en-GB" dirty="0"/>
          </a:p>
        </p:txBody>
      </p:sp>
    </p:spTree>
    <p:extLst>
      <p:ext uri="{BB962C8B-B14F-4D97-AF65-F5344CB8AC3E}">
        <p14:creationId xmlns:p14="http://schemas.microsoft.com/office/powerpoint/2010/main" val="18483013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6424" y="107680"/>
            <a:ext cx="10972800" cy="1252728"/>
          </a:xfrm>
        </p:spPr>
        <p:txBody>
          <a:bodyPr/>
          <a:lstStyle/>
          <a:p>
            <a:r>
              <a:rPr lang="en-GB" dirty="0" smtClean="0"/>
              <a:t>Report Format - Structure</a:t>
            </a:r>
            <a:endParaRPr lang="en-GB" dirty="0"/>
          </a:p>
        </p:txBody>
      </p:sp>
      <p:sp>
        <p:nvSpPr>
          <p:cNvPr id="3" name="Content Placeholder 2"/>
          <p:cNvSpPr>
            <a:spLocks noGrp="1"/>
          </p:cNvSpPr>
          <p:nvPr>
            <p:ph idx="1"/>
          </p:nvPr>
        </p:nvSpPr>
        <p:spPr/>
        <p:txBody>
          <a:bodyPr>
            <a:normAutofit fontScale="92500" lnSpcReduction="20000"/>
          </a:bodyPr>
          <a:lstStyle/>
          <a:p>
            <a:pPr marL="118872" indent="0" algn="ctr">
              <a:buNone/>
            </a:pPr>
            <a:endParaRPr lang="en-GB" b="1" dirty="0" smtClean="0"/>
          </a:p>
          <a:p>
            <a:r>
              <a:rPr lang="en-GB" b="1" dirty="0" smtClean="0"/>
              <a:t>Cover page</a:t>
            </a:r>
            <a:endParaRPr lang="en-GB" b="1" dirty="0"/>
          </a:p>
          <a:p>
            <a:pPr marL="118872" indent="0" algn="ctr">
              <a:buNone/>
            </a:pPr>
            <a:endParaRPr lang="en-GB" b="1" dirty="0"/>
          </a:p>
          <a:p>
            <a:r>
              <a:rPr lang="en-GB" dirty="0"/>
              <a:t>I. Introduction (Approximately 500-600 words) </a:t>
            </a:r>
            <a:r>
              <a:rPr lang="en-GB" b="1" dirty="0">
                <a:solidFill>
                  <a:srgbClr val="FF0000"/>
                </a:solidFill>
              </a:rPr>
              <a:t>Including a question you are seeking to answer. Background -  You will need to research the topic discussed in the piece of text that has been provided. </a:t>
            </a:r>
          </a:p>
          <a:p>
            <a:endParaRPr lang="en-GB" b="1" dirty="0">
              <a:solidFill>
                <a:srgbClr val="FF0000"/>
              </a:solidFill>
            </a:endParaRPr>
          </a:p>
          <a:p>
            <a:r>
              <a:rPr lang="en-GB" dirty="0"/>
              <a:t>II. Method (Approximately 500-600 words)  A method of Narrative analysis outlined within the module delivery will be utilised within your work. </a:t>
            </a:r>
            <a:endParaRPr lang="en-GB" dirty="0"/>
          </a:p>
        </p:txBody>
      </p:sp>
    </p:spTree>
    <p:extLst>
      <p:ext uri="{BB962C8B-B14F-4D97-AF65-F5344CB8AC3E}">
        <p14:creationId xmlns:p14="http://schemas.microsoft.com/office/powerpoint/2010/main" val="1831601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III. Analysis (Approximately 500-600 words)  What you have found while deconstructing the text </a:t>
            </a:r>
          </a:p>
          <a:p>
            <a:r>
              <a:rPr lang="en-GB" dirty="0"/>
              <a:t>IV. Discussion (Approximately 500 words) What you have found and linking this with the theme(s) that were being explored. </a:t>
            </a:r>
          </a:p>
          <a:p>
            <a:r>
              <a:rPr lang="en-GB" dirty="0"/>
              <a:t>V. Conclusion (Approximately 300-500) Wrapping it up – possible inferences /recommendations </a:t>
            </a:r>
          </a:p>
          <a:p>
            <a:r>
              <a:rPr lang="en-GB" dirty="0"/>
              <a:t>Reference List </a:t>
            </a:r>
          </a:p>
          <a:p>
            <a:r>
              <a:rPr lang="en-GB" dirty="0"/>
              <a:t>Appendices </a:t>
            </a:r>
          </a:p>
          <a:p>
            <a:endParaRPr lang="en-GB" dirty="0"/>
          </a:p>
        </p:txBody>
      </p:sp>
    </p:spTree>
    <p:extLst>
      <p:ext uri="{BB962C8B-B14F-4D97-AF65-F5344CB8AC3E}">
        <p14:creationId xmlns:p14="http://schemas.microsoft.com/office/powerpoint/2010/main" val="9415409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252728"/>
          </a:xfrm>
        </p:spPr>
        <p:txBody>
          <a:bodyPr/>
          <a:lstStyle/>
          <a:p>
            <a:r>
              <a:rPr lang="en-GB" dirty="0" smtClean="0"/>
              <a:t>Research Question</a:t>
            </a:r>
            <a:endParaRPr lang="en-GB" dirty="0"/>
          </a:p>
        </p:txBody>
      </p:sp>
      <p:sp>
        <p:nvSpPr>
          <p:cNvPr id="3" name="Content Placeholder 2"/>
          <p:cNvSpPr>
            <a:spLocks noGrp="1"/>
          </p:cNvSpPr>
          <p:nvPr>
            <p:ph idx="1"/>
          </p:nvPr>
        </p:nvSpPr>
        <p:spPr>
          <a:xfrm>
            <a:off x="609600" y="2232391"/>
            <a:ext cx="10972800" cy="4625609"/>
          </a:xfrm>
        </p:spPr>
        <p:txBody>
          <a:bodyPr/>
          <a:lstStyle/>
          <a:p>
            <a:r>
              <a:rPr lang="en-GB" dirty="0" smtClean="0"/>
              <a:t>What relationship does the participant have with his mental </a:t>
            </a:r>
            <a:r>
              <a:rPr lang="en-GB" dirty="0" smtClean="0"/>
              <a:t>health?</a:t>
            </a:r>
          </a:p>
          <a:p>
            <a:r>
              <a:rPr lang="en-GB" dirty="0" smtClean="0"/>
              <a:t>What is the person trying to convey in the transcript?</a:t>
            </a:r>
          </a:p>
          <a:p>
            <a:r>
              <a:rPr lang="en-GB" dirty="0" smtClean="0"/>
              <a:t>Who do you think is the audience?</a:t>
            </a:r>
          </a:p>
          <a:p>
            <a:r>
              <a:rPr lang="en-GB" dirty="0" smtClean="0"/>
              <a:t>Can you come up with a research question for the transcript?</a:t>
            </a:r>
          </a:p>
          <a:p>
            <a:pPr marL="118872" indent="0">
              <a:buNone/>
            </a:pPr>
            <a:endParaRPr lang="en-GB" dirty="0" smtClean="0"/>
          </a:p>
          <a:p>
            <a:endParaRPr lang="en-GB" dirty="0" smtClean="0"/>
          </a:p>
          <a:p>
            <a:endParaRPr lang="en-GB" dirty="0"/>
          </a:p>
        </p:txBody>
      </p:sp>
    </p:spTree>
    <p:extLst>
      <p:ext uri="{BB962C8B-B14F-4D97-AF65-F5344CB8AC3E}">
        <p14:creationId xmlns:p14="http://schemas.microsoft.com/office/powerpoint/2010/main" val="22995096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Narrative Method</a:t>
            </a:r>
            <a:endParaRPr lang="en-GB" dirty="0"/>
          </a:p>
        </p:txBody>
      </p:sp>
      <p:sp>
        <p:nvSpPr>
          <p:cNvPr id="3" name="Content Placeholder 2"/>
          <p:cNvSpPr>
            <a:spLocks noGrp="1"/>
          </p:cNvSpPr>
          <p:nvPr>
            <p:ph idx="1"/>
          </p:nvPr>
        </p:nvSpPr>
        <p:spPr/>
        <p:txBody>
          <a:bodyPr>
            <a:normAutofit fontScale="92500" lnSpcReduction="20000"/>
          </a:bodyPr>
          <a:lstStyle/>
          <a:p>
            <a:r>
              <a:rPr lang="en-GB" sz="2800" dirty="0" smtClean="0"/>
              <a:t>There are many ways in which narrative analysis is done.  Graham Gibbs speaks these various approaches. </a:t>
            </a:r>
          </a:p>
          <a:p>
            <a:pPr marL="118872" indent="0">
              <a:buNone/>
            </a:pPr>
            <a:endParaRPr lang="en-GB" sz="2800" dirty="0"/>
          </a:p>
          <a:p>
            <a:r>
              <a:rPr lang="en-GB" sz="2800" dirty="0" smtClean="0"/>
              <a:t>You are being asked to consider a form of narrative analysis that has been describe by Graham Gibbs (please review the you tube video and your </a:t>
            </a:r>
            <a:r>
              <a:rPr lang="en-GB" sz="2800" dirty="0" err="1" smtClean="0"/>
              <a:t>ppt</a:t>
            </a:r>
            <a:r>
              <a:rPr lang="en-GB" sz="2800" dirty="0" smtClean="0"/>
              <a:t> from Session 4) </a:t>
            </a:r>
          </a:p>
          <a:p>
            <a:pPr marL="118872" indent="0">
              <a:buNone/>
            </a:pPr>
            <a:r>
              <a:rPr lang="en-GB" sz="2800" dirty="0" smtClean="0"/>
              <a:t>  </a:t>
            </a:r>
          </a:p>
          <a:p>
            <a:pPr marL="118872" indent="0">
              <a:buNone/>
            </a:pPr>
            <a:r>
              <a:rPr lang="en-GB" sz="2800" b="1" dirty="0" err="1" smtClean="0"/>
              <a:t>Lieblich</a:t>
            </a:r>
            <a:r>
              <a:rPr lang="en-GB" sz="2800" b="1" dirty="0" smtClean="0"/>
              <a:t> et al, (1998) 4 narrative perspectives</a:t>
            </a:r>
          </a:p>
          <a:p>
            <a:endParaRPr lang="en-GB" sz="2800" b="1" dirty="0" smtClean="0"/>
          </a:p>
          <a:p>
            <a:pPr marL="118872" indent="0">
              <a:buNone/>
            </a:pPr>
            <a:r>
              <a:rPr lang="en-GB" sz="2800" b="1" dirty="0" err="1" smtClean="0"/>
              <a:t>Riessman</a:t>
            </a:r>
            <a:r>
              <a:rPr lang="en-GB" sz="2800" b="1" dirty="0" smtClean="0"/>
              <a:t>, CK (2008) Formal Narrative Analysis</a:t>
            </a:r>
          </a:p>
          <a:p>
            <a:endParaRPr lang="en-GB" sz="2800" b="1" dirty="0" smtClean="0"/>
          </a:p>
          <a:p>
            <a:pPr marL="118872" indent="0">
              <a:buNone/>
            </a:pPr>
            <a:r>
              <a:rPr lang="en-GB" sz="2800" b="1" dirty="0" err="1" smtClean="0"/>
              <a:t>Cortazzi</a:t>
            </a:r>
            <a:r>
              <a:rPr lang="en-GB" sz="2800" b="1" dirty="0" smtClean="0"/>
              <a:t>, M., </a:t>
            </a:r>
            <a:r>
              <a:rPr lang="en-GB" sz="2800" b="1" dirty="0" err="1" smtClean="0"/>
              <a:t>Labov</a:t>
            </a:r>
            <a:r>
              <a:rPr lang="en-GB" sz="2800" b="1" dirty="0" smtClean="0"/>
              <a:t>, W. – An Evaluation </a:t>
            </a:r>
            <a:r>
              <a:rPr lang="en-GB" sz="2800" b="1" dirty="0" smtClean="0"/>
              <a:t>Model</a:t>
            </a:r>
          </a:p>
          <a:p>
            <a:pPr marL="118872" indent="0">
              <a:buNone/>
            </a:pPr>
            <a:endParaRPr lang="en-GB" sz="2800" b="1" dirty="0"/>
          </a:p>
          <a:p>
            <a:pPr marL="118872" indent="0">
              <a:buNone/>
            </a:pPr>
            <a:r>
              <a:rPr lang="en-GB" sz="2800" i="1" dirty="0" smtClean="0"/>
              <a:t>It may be on combination with a few of these</a:t>
            </a:r>
            <a:r>
              <a:rPr lang="en-GB" sz="2800" b="1" dirty="0" smtClean="0"/>
              <a:t>.  </a:t>
            </a:r>
            <a:endParaRPr lang="en-GB" dirty="0" smtClean="0"/>
          </a:p>
          <a:p>
            <a:endParaRPr lang="en-GB" dirty="0" smtClean="0"/>
          </a:p>
          <a:p>
            <a:endParaRPr lang="en-GB" dirty="0" smtClean="0"/>
          </a:p>
          <a:p>
            <a:endParaRPr lang="en-GB" dirty="0"/>
          </a:p>
          <a:p>
            <a:endParaRPr lang="en-GB" dirty="0" smtClean="0"/>
          </a:p>
        </p:txBody>
      </p:sp>
    </p:spTree>
    <p:extLst>
      <p:ext uri="{BB962C8B-B14F-4D97-AF65-F5344CB8AC3E}">
        <p14:creationId xmlns:p14="http://schemas.microsoft.com/office/powerpoint/2010/main" val="56637738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purpose of analysis</a:t>
            </a:r>
            <a:endParaRPr lang="en-GB" dirty="0"/>
          </a:p>
        </p:txBody>
      </p:sp>
      <p:sp>
        <p:nvSpPr>
          <p:cNvPr id="3" name="Content Placeholder 2"/>
          <p:cNvSpPr>
            <a:spLocks noGrp="1"/>
          </p:cNvSpPr>
          <p:nvPr>
            <p:ph idx="1"/>
          </p:nvPr>
        </p:nvSpPr>
        <p:spPr/>
        <p:txBody>
          <a:bodyPr>
            <a:normAutofit lnSpcReduction="10000"/>
          </a:bodyPr>
          <a:lstStyle/>
          <a:p>
            <a:r>
              <a:rPr lang="en-GB" dirty="0" smtClean="0"/>
              <a:t>To answer the research question and to help determine the trends and relationships with knowledge already known.</a:t>
            </a:r>
          </a:p>
          <a:p>
            <a:endParaRPr lang="en-GB" dirty="0" smtClean="0"/>
          </a:p>
          <a:p>
            <a:pPr marL="118872" indent="0">
              <a:buNone/>
            </a:pPr>
            <a:r>
              <a:rPr lang="en-GB" dirty="0" smtClean="0"/>
              <a:t>Determine the method of data analysis (identify one of the perspectives)</a:t>
            </a:r>
          </a:p>
          <a:p>
            <a:pPr marL="118872" indent="0">
              <a:buNone/>
            </a:pPr>
            <a:r>
              <a:rPr lang="en-GB" dirty="0" smtClean="0"/>
              <a:t>Determine how to process the data and organise the data.</a:t>
            </a:r>
          </a:p>
          <a:p>
            <a:endParaRPr lang="en-GB" dirty="0" smtClean="0"/>
          </a:p>
          <a:p>
            <a:pPr marL="0" indent="0">
              <a:buClrTx/>
              <a:buSzTx/>
              <a:buNone/>
              <a:defRPr/>
            </a:pPr>
            <a:r>
              <a:rPr lang="en-GB" b="1" dirty="0"/>
              <a:t>From the text you identify themes for analysis and use excerpts (in-vivo quotes) to support the </a:t>
            </a:r>
            <a:r>
              <a:rPr lang="en-GB" b="1" dirty="0" smtClean="0"/>
              <a:t>narrative </a:t>
            </a:r>
            <a:r>
              <a:rPr lang="en-GB" b="1" dirty="0"/>
              <a:t>data you report </a:t>
            </a:r>
            <a:r>
              <a:rPr lang="en-GB" b="1" dirty="0" smtClean="0"/>
              <a:t>on.</a:t>
            </a:r>
            <a:endParaRPr lang="en-US" b="1" dirty="0"/>
          </a:p>
        </p:txBody>
      </p:sp>
    </p:spTree>
    <p:extLst>
      <p:ext uri="{BB962C8B-B14F-4D97-AF65-F5344CB8AC3E}">
        <p14:creationId xmlns:p14="http://schemas.microsoft.com/office/powerpoint/2010/main" val="89093925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lnSpcReduction="10000"/>
          </a:bodyPr>
          <a:lstStyle/>
          <a:p>
            <a:r>
              <a:rPr lang="en-GB" dirty="0" smtClean="0"/>
              <a:t>Your discussion should begin with a cogent, one-paragraph summary of the study's key findings, but then go beyond that to put the findings into context,</a:t>
            </a:r>
          </a:p>
          <a:p>
            <a:r>
              <a:rPr lang="en-GB" dirty="0" smtClean="0"/>
              <a:t>That means going back to the literature and grappling with what your findings mean, including how they fit in with </a:t>
            </a:r>
            <a:r>
              <a:rPr lang="en-GB" dirty="0" err="1" smtClean="0"/>
              <a:t>with</a:t>
            </a:r>
            <a:r>
              <a:rPr lang="en-GB" dirty="0" smtClean="0"/>
              <a:t> the text that is being explored. </a:t>
            </a:r>
            <a:r>
              <a:rPr lang="en-GB" dirty="0" smtClean="0"/>
              <a:t>If your results differ from others' findings, you should try to explain why, then, launch into "bigger picture" issues.</a:t>
            </a:r>
          </a:p>
          <a:p>
            <a:r>
              <a:rPr lang="en-GB" dirty="0"/>
              <a:t>Limit your discussion to a handful of the most important </a:t>
            </a:r>
            <a:r>
              <a:rPr lang="en-GB" dirty="0" smtClean="0"/>
              <a:t>points</a:t>
            </a:r>
            <a:endParaRPr lang="en-GB" dirty="0"/>
          </a:p>
        </p:txBody>
      </p:sp>
    </p:spTree>
    <p:custDataLst>
      <p:tags r:id="rId1"/>
    </p:custDataLst>
    <p:extLst>
      <p:ext uri="{BB962C8B-B14F-4D97-AF65-F5344CB8AC3E}">
        <p14:creationId xmlns:p14="http://schemas.microsoft.com/office/powerpoint/2010/main" val="12754889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a:t>
            </a:r>
            <a:r>
              <a:rPr lang="en-GB" dirty="0" smtClean="0"/>
              <a:t>Example</a:t>
            </a:r>
            <a:endParaRPr lang="en-US" dirty="0"/>
          </a:p>
        </p:txBody>
      </p:sp>
      <p:sp>
        <p:nvSpPr>
          <p:cNvPr id="3" name="Content Placeholder 2"/>
          <p:cNvSpPr>
            <a:spLocks noGrp="1"/>
          </p:cNvSpPr>
          <p:nvPr>
            <p:ph idx="1"/>
          </p:nvPr>
        </p:nvSpPr>
        <p:spPr/>
        <p:txBody>
          <a:bodyPr/>
          <a:lstStyle/>
          <a:p>
            <a:r>
              <a:rPr lang="en-GB" dirty="0" smtClean="0"/>
              <a:t>Case Examples that are coming from the MIND website</a:t>
            </a:r>
          </a:p>
          <a:p>
            <a:pPr marL="118872" indent="0">
              <a:buNone/>
            </a:pPr>
            <a:r>
              <a:rPr lang="en-US" dirty="0" smtClean="0">
                <a:hlinkClick r:id="rId3"/>
              </a:rPr>
              <a:t>https</a:t>
            </a:r>
            <a:r>
              <a:rPr lang="en-US" dirty="0">
                <a:hlinkClick r:id="rId3"/>
              </a:rPr>
              <a:t>://www.mind.org.uk/information-support/your-stories</a:t>
            </a:r>
            <a:r>
              <a:rPr lang="en-US" dirty="0" smtClean="0">
                <a:hlinkClick r:id="rId3"/>
              </a:rPr>
              <a:t>/</a:t>
            </a:r>
            <a:endParaRPr lang="en-US" dirty="0" smtClean="0"/>
          </a:p>
          <a:p>
            <a:pPr marL="118872" indent="0">
              <a:buNone/>
            </a:pPr>
            <a:r>
              <a:rPr lang="en-GB" dirty="0" smtClean="0"/>
              <a:t>A template to work through the analysis will be provided in class.</a:t>
            </a:r>
            <a:endParaRPr lang="en-GB" dirty="0"/>
          </a:p>
          <a:p>
            <a:pPr marL="118872" indent="0">
              <a:buNone/>
            </a:pPr>
            <a:endParaRPr lang="en-GB" b="1" dirty="0" smtClean="0"/>
          </a:p>
          <a:p>
            <a:endParaRPr lang="en-GB" b="1" dirty="0"/>
          </a:p>
          <a:p>
            <a:endParaRPr lang="en-GB" dirty="0"/>
          </a:p>
        </p:txBody>
      </p:sp>
    </p:spTree>
    <p:extLst>
      <p:ext uri="{BB962C8B-B14F-4D97-AF65-F5344CB8AC3E}">
        <p14:creationId xmlns:p14="http://schemas.microsoft.com/office/powerpoint/2010/main" val="5522585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smtClean="0"/>
          </a:p>
        </p:txBody>
      </p:sp>
      <p:sp>
        <p:nvSpPr>
          <p:cNvPr id="3" name="Content Placeholder 2"/>
          <p:cNvSpPr>
            <a:spLocks noGrp="1"/>
          </p:cNvSpPr>
          <p:nvPr>
            <p:ph idx="1"/>
          </p:nvPr>
        </p:nvSpPr>
        <p:spPr/>
        <p:txBody>
          <a:bodyPr/>
          <a:lstStyle/>
          <a:p>
            <a:r>
              <a:rPr lang="en-GB" dirty="0" smtClean="0"/>
              <a:t>Session 6: Further REVIEW</a:t>
            </a:r>
          </a:p>
          <a:p>
            <a:pPr marL="118872" indent="0">
              <a:buNone/>
            </a:pPr>
            <a:endParaRPr lang="en-GB" dirty="0"/>
          </a:p>
        </p:txBody>
      </p:sp>
    </p:spTree>
    <p:extLst>
      <p:ext uri="{BB962C8B-B14F-4D97-AF65-F5344CB8AC3E}">
        <p14:creationId xmlns:p14="http://schemas.microsoft.com/office/powerpoint/2010/main" val="411249878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1120</TotalTime>
  <Words>1556</Words>
  <Application>Microsoft Office PowerPoint</Application>
  <PresentationFormat>Widescreen</PresentationFormat>
  <Paragraphs>150</Paragraphs>
  <Slides>25</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Arial</vt:lpstr>
      <vt:lpstr>Calibri</vt:lpstr>
      <vt:lpstr>Corbel</vt:lpstr>
      <vt:lpstr>Mangal</vt:lpstr>
      <vt:lpstr>Wingdings</vt:lpstr>
      <vt:lpstr>Wingdings 2</vt:lpstr>
      <vt:lpstr>Wingdings 3</vt:lpstr>
      <vt:lpstr>Module</vt:lpstr>
      <vt:lpstr>Phenomenon &amp; Analysis </vt:lpstr>
      <vt:lpstr>Aims of Session </vt:lpstr>
      <vt:lpstr>PowerPoint Presentation</vt:lpstr>
      <vt:lpstr>Research Perspective - Phenomenon</vt:lpstr>
      <vt:lpstr>Perception</vt:lpstr>
      <vt:lpstr>Perception</vt:lpstr>
      <vt:lpstr>Perception</vt:lpstr>
      <vt:lpstr>Meaning making</vt:lpstr>
      <vt:lpstr>Youtube:</vt:lpstr>
      <vt:lpstr>Phenomenology</vt:lpstr>
      <vt:lpstr>What all that means is that</vt:lpstr>
      <vt:lpstr>There are no facts</vt:lpstr>
      <vt:lpstr>Existentialism</vt:lpstr>
      <vt:lpstr>Existentialism</vt:lpstr>
      <vt:lpstr>‘universal structures’</vt:lpstr>
      <vt:lpstr>PowerPoint Presentation</vt:lpstr>
      <vt:lpstr>PowerPoint Presentation</vt:lpstr>
      <vt:lpstr>Report Format - Structure</vt:lpstr>
      <vt:lpstr>PowerPoint Presentation</vt:lpstr>
      <vt:lpstr>Research Question</vt:lpstr>
      <vt:lpstr>Narrative Method</vt:lpstr>
      <vt:lpstr>The purpose of analysis</vt:lpstr>
      <vt:lpstr>Discussion</vt:lpstr>
      <vt:lpstr>Case Example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dc:title>
  <dc:creator>Microsoft Office User</dc:creator>
  <cp:lastModifiedBy>Ruth Groff</cp:lastModifiedBy>
  <cp:revision>45</cp:revision>
  <dcterms:created xsi:type="dcterms:W3CDTF">2017-03-04T14:49:58Z</dcterms:created>
  <dcterms:modified xsi:type="dcterms:W3CDTF">2019-03-02T17:25:45Z</dcterms:modified>
</cp:coreProperties>
</file>