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9" r:id="rId6"/>
    <p:sldId id="260" r:id="rId7"/>
    <p:sldId id="261" r:id="rId8"/>
    <p:sldId id="262" r:id="rId9"/>
    <p:sldId id="263" r:id="rId10"/>
    <p:sldId id="264" r:id="rId11"/>
    <p:sldId id="265" r:id="rId12"/>
    <p:sldId id="266"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C31A0D-F932-4666-96F0-E64407C4CCE7}" type="datetimeFigureOut">
              <a:rPr lang="en-US" smtClean="0"/>
              <a:pPr/>
              <a:t>2/25/2023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22DB703-4059-45BD-B09C-F3D9B457BB7B}"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Times New Roman" pitchFamily="18" charset="0"/>
              </a:rPr>
              <a:t>The study will demonstrate elaborately the effectiveness of critical thinking skills and problem-solving skills in the health care sector. A personal development plan for the manager role in the health and social care sector will be added. Health and social care employment goals will </a:t>
            </a:r>
            <a:r>
              <a:rPr lang="en-US" sz="1200" kern="1200" dirty="0" err="1">
                <a:solidFill>
                  <a:schemeClr val="tx1"/>
                </a:solidFill>
                <a:latin typeface="Times New Roman" pitchFamily="18" charset="0"/>
                <a:ea typeface="+mn-ea"/>
                <a:cs typeface="Times New Roman" pitchFamily="18" charset="0"/>
              </a:rPr>
              <a:t>analyse</a:t>
            </a:r>
            <a:r>
              <a:rPr lang="en-US" sz="1200" kern="1200" dirty="0">
                <a:solidFill>
                  <a:schemeClr val="tx1"/>
                </a:solidFill>
                <a:latin typeface="Times New Roman" pitchFamily="18" charset="0"/>
                <a:ea typeface="+mn-ea"/>
                <a:cs typeface="Times New Roman" pitchFamily="18" charset="0"/>
              </a:rPr>
              <a:t> in the study for developing skills for the role of management. </a:t>
            </a: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22DB703-4059-45BD-B09C-F3D9B457BB7B}"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Times New Roman" pitchFamily="18" charset="0"/>
              </a:rPr>
              <a:t>The skill is necessary for problem-solving and decision-making for health and social care managers</a:t>
            </a: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22DB703-4059-45BD-B09C-F3D9B457BB7B}"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skills are essential for solving organizational conflict between employees in the specific sector.</a:t>
            </a:r>
          </a:p>
        </p:txBody>
      </p:sp>
      <p:sp>
        <p:nvSpPr>
          <p:cNvPr id="4" name="Slide Number Placeholder 3"/>
          <p:cNvSpPr>
            <a:spLocks noGrp="1"/>
          </p:cNvSpPr>
          <p:nvPr>
            <p:ph type="sldNum" sz="quarter" idx="10"/>
          </p:nvPr>
        </p:nvSpPr>
        <p:spPr/>
        <p:txBody>
          <a:bodyPr/>
          <a:lstStyle/>
          <a:p>
            <a:fld id="{922DB703-4059-45BD-B09C-F3D9B457BB7B}"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Times New Roman" pitchFamily="18" charset="0"/>
              </a:rPr>
              <a:t>Good communication techniques and passion for health care are the personal strength that has used to develop the required skills in health care management.</a:t>
            </a: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22DB703-4059-45BD-B09C-F3D9B457BB7B}"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Times New Roman" pitchFamily="18" charset="0"/>
              </a:rPr>
              <a:t>The above three points are the three goals of social care employers that would implement by developing the above mention skills.</a:t>
            </a: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22DB703-4059-45BD-B09C-F3D9B457BB7B}"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Times New Roman" pitchFamily="18" charset="0"/>
              </a:rPr>
              <a:t>The personal action plans table will help to improve the required skills and relevant skills that will use in future careers in management. Research and developing experience can help to develop problem-solving and critical thinking skills. </a:t>
            </a: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22DB703-4059-45BD-B09C-F3D9B457BB7B}"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Times New Roman" pitchFamily="18" charset="0"/>
              </a:rPr>
              <a:t>These are practical examples of the use of critical thinking skills in management. The managers of NHS have improved their capability to fit into their job role which has helped to increase their performance of them. </a:t>
            </a: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22DB703-4059-45BD-B09C-F3D9B457BB7B}"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Times New Roman" pitchFamily="18" charset="0"/>
              </a:rPr>
              <a:t>These are practical examples of problem-solving skills in health and social care management. The problem-solving skills of managers are very effective to solve hiring issues. The managers have used the skill to fallout effective alternative solutions to improve a negative situation in the specific sector. </a:t>
            </a: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22DB703-4059-45BD-B09C-F3D9B457BB7B}"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Times New Roman" pitchFamily="18" charset="0"/>
              </a:rPr>
              <a:t>The above point has been added to the effectiveness of the model for improving critical thinking skills and problem-solving skills.</a:t>
            </a: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22DB703-4059-45BD-B09C-F3D9B457BB7B}"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Times New Roman" pitchFamily="18" charset="0"/>
              </a:rPr>
              <a:t>The model used by the manager in the health and social care sector ensures a positive reputation. The model also has helped to reduce organizational conflict and improve work efficiency for the workers. </a:t>
            </a: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22DB703-4059-45BD-B09C-F3D9B457BB7B}"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Times New Roman" pitchFamily="18" charset="0"/>
              </a:rPr>
              <a:t>The effectiveness of critical thinking skills and problem-solving skills has been elaborately discussed. Problem-solving skills have used for solving patient and workers related problems. The managers of the sector are responsible for managing the workforce, patient care, patient safety and financial issues. The managers can make plans for improving the reputation of an organization and developing the working system. </a:t>
            </a: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22DB703-4059-45BD-B09C-F3D9B457BB7B}"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027A541-51CE-42D2-9B30-738B92345ED3}" type="datetimeFigureOut">
              <a:rPr lang="en-US" smtClean="0"/>
              <a:pPr/>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027A541-51CE-42D2-9B30-738B92345ED3}" type="datetimeFigureOut">
              <a:rPr lang="en-US" smtClean="0"/>
              <a:pPr/>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27A541-51CE-42D2-9B30-738B92345ED3}" type="datetimeFigureOut">
              <a:rPr lang="en-US" smtClean="0"/>
              <a:pPr/>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027A541-51CE-42D2-9B30-738B92345ED3}" type="datetimeFigureOut">
              <a:rPr lang="en-US" smtClean="0"/>
              <a:pPr/>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027A541-51CE-42D2-9B30-738B92345ED3}" type="datetimeFigureOut">
              <a:rPr lang="en-US" smtClean="0"/>
              <a:pPr/>
              <a:t>2/25/2023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027A541-51CE-42D2-9B30-738B92345ED3}" type="datetimeFigureOut">
              <a:rPr lang="en-US" smtClean="0"/>
              <a:pPr/>
              <a:t>2/25/2023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27A541-51CE-42D2-9B30-738B92345ED3}" type="datetimeFigureOut">
              <a:rPr lang="en-US" smtClean="0"/>
              <a:pPr/>
              <a:t>2/25/2023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27A541-51CE-42D2-9B30-738B92345ED3}" type="datetimeFigureOut">
              <a:rPr lang="en-US" smtClean="0"/>
              <a:pPr/>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27A541-51CE-42D2-9B30-738B92345ED3}" type="datetimeFigureOut">
              <a:rPr lang="en-US" smtClean="0"/>
              <a:pPr/>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027A541-51CE-42D2-9B30-738B92345ED3}" type="datetimeFigureOut">
              <a:rPr lang="en-US" smtClean="0"/>
              <a:pPr/>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027A541-51CE-42D2-9B30-738B92345ED3}" type="datetimeFigureOut">
              <a:rPr lang="en-US" smtClean="0"/>
              <a:pPr/>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3C6F07-E28F-4531-B5EF-A9A7C970C0B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6000"/>
            <a:lum/>
          </a:blip>
          <a:srcRect/>
          <a:stretch>
            <a:fillRect l="-10000" r="-10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27A541-51CE-42D2-9B30-738B92345ED3}" type="datetimeFigureOut">
              <a:rPr lang="en-US" smtClean="0"/>
              <a:pPr/>
              <a:t>2/25/2023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3C6F07-E28F-4531-B5EF-A9A7C970C0B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bbc.co.uk/bitesize/topics/zbp2scw"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br>
              <a:rPr lang="en-US" sz="4000" b="1" dirty="0">
                <a:latin typeface="Times New Roman" pitchFamily="18" charset="0"/>
                <a:cs typeface="Times New Roman" pitchFamily="18" charset="0"/>
              </a:rPr>
            </a:br>
            <a:r>
              <a:rPr lang="en-US" sz="4000" b="1" dirty="0">
                <a:latin typeface="Times New Roman" pitchFamily="18" charset="0"/>
                <a:cs typeface="Times New Roman" pitchFamily="18" charset="0"/>
              </a:rPr>
              <a:t>KEY SKILLS PRESENTATION</a:t>
            </a:r>
            <a:endParaRPr lang="en-US" sz="4000" dirty="0">
              <a:latin typeface="Times New Roman" pitchFamily="18" charset="0"/>
              <a:cs typeface="Times New Roman" pitchFamily="18" charset="0"/>
            </a:endParaRPr>
          </a:p>
        </p:txBody>
      </p:sp>
      <p:sp>
        <p:nvSpPr>
          <p:cNvPr id="3" name="TextBox 2">
            <a:extLst>
              <a:ext uri="{FF2B5EF4-FFF2-40B4-BE49-F238E27FC236}">
                <a16:creationId xmlns:a16="http://schemas.microsoft.com/office/drawing/2014/main" id="{B5547667-357D-B621-C753-902247A93EE0}"/>
              </a:ext>
            </a:extLst>
          </p:cNvPr>
          <p:cNvSpPr txBox="1"/>
          <p:nvPr/>
        </p:nvSpPr>
        <p:spPr>
          <a:xfrm>
            <a:off x="5715000" y="762000"/>
            <a:ext cx="2362200" cy="1477328"/>
          </a:xfrm>
          <a:prstGeom prst="rect">
            <a:avLst/>
          </a:prstGeom>
          <a:noFill/>
        </p:spPr>
        <p:txBody>
          <a:bodyPr wrap="square" rtlCol="0">
            <a:spAutoFit/>
          </a:bodyPr>
          <a:lstStyle/>
          <a:p>
            <a:r>
              <a:rPr lang="en-GB" dirty="0"/>
              <a:t>Hasena khatun 2127944</a:t>
            </a:r>
          </a:p>
          <a:p>
            <a:endParaRPr lang="en-GB" dirty="0"/>
          </a:p>
          <a:p>
            <a:r>
              <a:rPr lang="en-GB" dirty="0"/>
              <a:t>Lecturer </a:t>
            </a:r>
            <a:r>
              <a:rPr lang="en-GB" dirty="0" err="1"/>
              <a:t>Fouziya</a:t>
            </a:r>
            <a:r>
              <a:rPr lang="en-GB" dirty="0"/>
              <a:t> </a:t>
            </a:r>
            <a:r>
              <a:rPr lang="en-GB" dirty="0" err="1"/>
              <a:t>Fareeen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Introduction</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4495800" y="1752600"/>
            <a:ext cx="4114800" cy="4525963"/>
          </a:xfrm>
        </p:spPr>
        <p:txBody>
          <a:bodyPr>
            <a:normAutofit/>
          </a:bodyPr>
          <a:lstStyle/>
          <a:p>
            <a:pPr lvl="0" algn="just">
              <a:lnSpc>
                <a:spcPct val="150000"/>
              </a:lnSpc>
            </a:pPr>
            <a:r>
              <a:rPr lang="en-US" sz="2000" dirty="0">
                <a:latin typeface="Times New Roman" pitchFamily="18" charset="0"/>
                <a:cs typeface="Times New Roman" pitchFamily="18" charset="0"/>
              </a:rPr>
              <a:t>Critical thinking and problem-solving skills are essential for health and social care managers</a:t>
            </a:r>
          </a:p>
          <a:p>
            <a:pPr lvl="0" algn="just">
              <a:lnSpc>
                <a:spcPct val="150000"/>
              </a:lnSpc>
            </a:pPr>
            <a:r>
              <a:rPr lang="en-US" sz="2000" dirty="0">
                <a:latin typeface="Times New Roman" pitchFamily="18" charset="0"/>
                <a:cs typeface="Times New Roman" pitchFamily="18" charset="0"/>
              </a:rPr>
              <a:t>The study is going to focus on the effectiveness and usefulness of two skills of managers</a:t>
            </a:r>
          </a:p>
          <a:p>
            <a:pPr lvl="0" algn="just">
              <a:lnSpc>
                <a:spcPct val="150000"/>
              </a:lnSpc>
            </a:pPr>
            <a:r>
              <a:rPr lang="en-US" sz="2000" dirty="0">
                <a:latin typeface="Times New Roman" pitchFamily="18" charset="0"/>
                <a:cs typeface="Times New Roman" pitchFamily="18" charset="0"/>
              </a:rPr>
              <a:t>The application of the Root cause model in health and social care management will describe</a:t>
            </a:r>
          </a:p>
          <a:p>
            <a:pPr algn="just">
              <a:lnSpc>
                <a:spcPct val="150000"/>
              </a:lnSpc>
            </a:pPr>
            <a:endParaRPr lang="en-US" sz="2000" dirty="0">
              <a:latin typeface="Times New Roman" pitchFamily="18" charset="0"/>
              <a:cs typeface="Times New Roman" pitchFamily="18" charset="0"/>
            </a:endParaRPr>
          </a:p>
        </p:txBody>
      </p:sp>
      <p:pic>
        <p:nvPicPr>
          <p:cNvPr id="21506" name="Picture 2" descr="https://lh5.googleusercontent.com/ZmulUUGawuoGun_oa1yAb9hL-cA0zW4uqzXOFLWPjGrXeOkfVIM0T1kBAL222LSQ434BuGjHTl_BBsdih2k6W04lT_RWRDb3zVH9_HJXyc8l0k2Dheiq0ICe0e8GjqUFI4CTAhn3-8u80ynrVnwBKKw"/>
          <p:cNvPicPr>
            <a:picLocks noChangeAspect="1" noChangeArrowheads="1"/>
          </p:cNvPicPr>
          <p:nvPr/>
        </p:nvPicPr>
        <p:blipFill>
          <a:blip r:embed="rId3"/>
          <a:srcRect/>
          <a:stretch>
            <a:fillRect/>
          </a:stretch>
        </p:blipFill>
        <p:spPr bwMode="auto">
          <a:xfrm>
            <a:off x="914400" y="2209800"/>
            <a:ext cx="3176758" cy="2514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The effectiveness of critical thinking skills in health and social care</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752600"/>
            <a:ext cx="5715000" cy="5105400"/>
          </a:xfrm>
        </p:spPr>
        <p:txBody>
          <a:bodyPr>
            <a:noAutofit/>
          </a:bodyPr>
          <a:lstStyle/>
          <a:p>
            <a:pPr lvl="0" algn="just">
              <a:lnSpc>
                <a:spcPct val="150000"/>
              </a:lnSpc>
            </a:pPr>
            <a:r>
              <a:rPr lang="en-US" sz="2000" dirty="0">
                <a:latin typeface="Times New Roman" pitchFamily="18" charset="0"/>
                <a:cs typeface="Times New Roman" pitchFamily="18" charset="0"/>
              </a:rPr>
              <a:t>Critical thinking is applied by management for communicating clearly and solving a problem quickly (Bbc.co.uk, 2023)</a:t>
            </a:r>
          </a:p>
          <a:p>
            <a:pPr lvl="0" algn="just">
              <a:lnSpc>
                <a:spcPct val="150000"/>
              </a:lnSpc>
            </a:pPr>
            <a:r>
              <a:rPr lang="en-US" sz="2000" dirty="0">
                <a:latin typeface="Times New Roman" pitchFamily="18" charset="0"/>
                <a:cs typeface="Times New Roman" pitchFamily="18" charset="0"/>
              </a:rPr>
              <a:t>The skill has helped to improve patient outcomes, and </a:t>
            </a:r>
            <a:r>
              <a:rPr lang="en-US" sz="2000" b="1" i="1" dirty="0">
                <a:latin typeface="Times New Roman" pitchFamily="18" charset="0"/>
                <a:cs typeface="Times New Roman" pitchFamily="18" charset="0"/>
              </a:rPr>
              <a:t>improve better quality patient care</a:t>
            </a:r>
            <a:r>
              <a:rPr lang="en-US" sz="2000" dirty="0">
                <a:latin typeface="Times New Roman" pitchFamily="18" charset="0"/>
                <a:cs typeface="Times New Roman" pitchFamily="18" charset="0"/>
              </a:rPr>
              <a:t> by asking the question for solving problems</a:t>
            </a:r>
          </a:p>
          <a:p>
            <a:pPr lvl="0" algn="just">
              <a:lnSpc>
                <a:spcPct val="150000"/>
              </a:lnSpc>
            </a:pPr>
            <a:r>
              <a:rPr lang="en-US" sz="2000" b="1" i="1" dirty="0">
                <a:latin typeface="Times New Roman" pitchFamily="18" charset="0"/>
                <a:cs typeface="Times New Roman" pitchFamily="18" charset="0"/>
              </a:rPr>
              <a:t>The managers have used the skills while communicating with the patient's family and the health and social care workers to solve  conflict</a:t>
            </a:r>
            <a:endParaRPr lang="en-US" sz="2000" dirty="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pic>
        <p:nvPicPr>
          <p:cNvPr id="20482" name="Picture 2" descr="https://lh3.googleusercontent.com/CeCl_c5rDbCs3eW5MLHan3hz1AY6VYcokADTq0Wm0dOf1aRCw4DMsbWEORcRKQs5MEkNcz1k6tYq2vuupYgugBu8GW3dpxJ61zbzTnVXJlBfoHKy6rCHbyDRxaYbD5WM5kAPq0uTfvn0B1StHii6UfU"/>
          <p:cNvPicPr>
            <a:picLocks noChangeAspect="1" noChangeArrowheads="1"/>
          </p:cNvPicPr>
          <p:nvPr/>
        </p:nvPicPr>
        <p:blipFill>
          <a:blip r:embed="rId3"/>
          <a:srcRect/>
          <a:stretch>
            <a:fillRect/>
          </a:stretch>
        </p:blipFill>
        <p:spPr bwMode="auto">
          <a:xfrm>
            <a:off x="6400800" y="2286000"/>
            <a:ext cx="2133600" cy="3505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The importance of problem-solving skills in health and social care</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886200" y="1600200"/>
            <a:ext cx="5029200" cy="4525963"/>
          </a:xfrm>
        </p:spPr>
        <p:txBody>
          <a:bodyPr>
            <a:normAutofit/>
          </a:bodyPr>
          <a:lstStyle/>
          <a:p>
            <a:pPr lvl="0" algn="just">
              <a:lnSpc>
                <a:spcPct val="150000"/>
              </a:lnSpc>
            </a:pPr>
            <a:r>
              <a:rPr lang="en-US" sz="2000" dirty="0">
                <a:latin typeface="Times New Roman" pitchFamily="18" charset="0"/>
                <a:cs typeface="Times New Roman" pitchFamily="18" charset="0"/>
              </a:rPr>
              <a:t>The problem-solving skills of management have ensured and increased patient safety</a:t>
            </a:r>
          </a:p>
          <a:p>
            <a:pPr lvl="0" algn="just">
              <a:lnSpc>
                <a:spcPct val="150000"/>
              </a:lnSpc>
            </a:pPr>
            <a:r>
              <a:rPr lang="en-US" sz="2000" dirty="0">
                <a:latin typeface="Times New Roman" pitchFamily="18" charset="0"/>
                <a:cs typeface="Times New Roman" pitchFamily="18" charset="0"/>
              </a:rPr>
              <a:t>The managers have used the skills to systematically solve health and social care problems (</a:t>
            </a:r>
            <a:r>
              <a:rPr lang="en-US" sz="2000" dirty="0" err="1">
                <a:latin typeface="Times New Roman" pitchFamily="18" charset="0"/>
                <a:cs typeface="Times New Roman" pitchFamily="18" charset="0"/>
              </a:rPr>
              <a:t>Soldani</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Brogi</a:t>
            </a:r>
            <a:r>
              <a:rPr lang="en-US" sz="2000" dirty="0">
                <a:latin typeface="Times New Roman" pitchFamily="18" charset="0"/>
                <a:cs typeface="Times New Roman" pitchFamily="18" charset="0"/>
              </a:rPr>
              <a:t>, 2022)</a:t>
            </a:r>
          </a:p>
          <a:p>
            <a:pPr lvl="0" algn="just">
              <a:lnSpc>
                <a:spcPct val="150000"/>
              </a:lnSpc>
            </a:pPr>
            <a:r>
              <a:rPr lang="en-US" sz="2000" b="1" i="1" dirty="0">
                <a:latin typeface="Times New Roman" pitchFamily="18" charset="0"/>
                <a:cs typeface="Times New Roman" pitchFamily="18" charset="0"/>
              </a:rPr>
              <a:t>The problem-solving skill of the managers is required for managing health and social care operations to maintain the reputation of the organisation</a:t>
            </a:r>
            <a:endParaRPr lang="en-US" sz="2000" dirty="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pic>
        <p:nvPicPr>
          <p:cNvPr id="19458" name="Picture 2" descr="https://lh3.googleusercontent.com/Ytnn5Gv6fFZYS97Vg_XQ67fwS77KJI8bT3AoQV_jGwkW45Tgm5DJS-8pAc_vsF3f9Nxz2B7-eJ8VdbVUp1tzA4CoEjOVpUTpagtb3HS784P1IDQaqUpelc5tdZOaOTe2ubeYaswi2sDLwVbJ6Kl3alM"/>
          <p:cNvPicPr>
            <a:picLocks noChangeAspect="1" noChangeArrowheads="1"/>
          </p:cNvPicPr>
          <p:nvPr/>
        </p:nvPicPr>
        <p:blipFill>
          <a:blip r:embed="rId3"/>
          <a:srcRect/>
          <a:stretch>
            <a:fillRect/>
          </a:stretch>
        </p:blipFill>
        <p:spPr bwMode="auto">
          <a:xfrm>
            <a:off x="685800" y="2362200"/>
            <a:ext cx="2819400" cy="304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Personal strength and areas of further development</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181600" cy="4525963"/>
          </a:xfrm>
        </p:spPr>
        <p:txBody>
          <a:bodyPr>
            <a:normAutofit/>
          </a:bodyPr>
          <a:lstStyle/>
          <a:p>
            <a:pPr lvl="0" algn="just">
              <a:lnSpc>
                <a:spcPct val="150000"/>
              </a:lnSpc>
            </a:pPr>
            <a:r>
              <a:rPr lang="en-US" sz="2000" dirty="0">
                <a:latin typeface="Times New Roman" pitchFamily="18" charset="0"/>
                <a:cs typeface="Times New Roman" pitchFamily="18" charset="0"/>
              </a:rPr>
              <a:t>Good communication skills and passion for health care are personal strengths</a:t>
            </a:r>
          </a:p>
          <a:p>
            <a:pPr lvl="0" algn="just">
              <a:lnSpc>
                <a:spcPct val="150000"/>
              </a:lnSpc>
            </a:pPr>
            <a:r>
              <a:rPr lang="en-US" sz="2000" b="1" i="1" dirty="0">
                <a:latin typeface="Times New Roman" pitchFamily="18" charset="0"/>
                <a:cs typeface="Times New Roman" pitchFamily="18" charset="0"/>
              </a:rPr>
              <a:t>Observation and monitoring skills and technique</a:t>
            </a:r>
            <a:r>
              <a:rPr lang="en-US" sz="2000" dirty="0">
                <a:latin typeface="Times New Roman" pitchFamily="18" charset="0"/>
                <a:cs typeface="Times New Roman" pitchFamily="18" charset="0"/>
              </a:rPr>
              <a:t>s are the areas for further development to solve problems in the specific sector (</a:t>
            </a:r>
            <a:r>
              <a:rPr lang="en-US" sz="2000" dirty="0" err="1">
                <a:latin typeface="Times New Roman" pitchFamily="18" charset="0"/>
                <a:cs typeface="Times New Roman" pitchFamily="18" charset="0"/>
              </a:rPr>
              <a:t>Soldani</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Brogi</a:t>
            </a:r>
            <a:r>
              <a:rPr lang="en-US" sz="2000" dirty="0">
                <a:latin typeface="Times New Roman" pitchFamily="18" charset="0"/>
                <a:cs typeface="Times New Roman" pitchFamily="18" charset="0"/>
              </a:rPr>
              <a:t>, 2022)</a:t>
            </a:r>
          </a:p>
          <a:p>
            <a:pPr lvl="0" algn="just">
              <a:lnSpc>
                <a:spcPct val="150000"/>
              </a:lnSpc>
            </a:pPr>
            <a:r>
              <a:rPr lang="en-US" sz="2000" dirty="0">
                <a:latin typeface="Times New Roman" pitchFamily="18" charset="0"/>
                <a:cs typeface="Times New Roman" pitchFamily="18" charset="0"/>
              </a:rPr>
              <a:t>Understanding and identifying a problem can be done by the observation and monitoring skills of the managers</a:t>
            </a:r>
          </a:p>
          <a:p>
            <a:pPr algn="just">
              <a:lnSpc>
                <a:spcPct val="150000"/>
              </a:lnSpc>
            </a:pPr>
            <a:endParaRPr lang="en-US" sz="2000" dirty="0">
              <a:latin typeface="Times New Roman" pitchFamily="18" charset="0"/>
              <a:cs typeface="Times New Roman" pitchFamily="18" charset="0"/>
            </a:endParaRPr>
          </a:p>
        </p:txBody>
      </p:sp>
      <p:pic>
        <p:nvPicPr>
          <p:cNvPr id="35842" name="Picture 2" descr="https://lh3.googleusercontent.com/L_hFRwHFxg111wlUdvKFcmI_3iaMARgRNMq49hWJ0TZgO1JCSHHsLdnJZjX_1d0MtNGL5o7YNAQBUHvcZ30c9m6_iOFtfUNnckfrfkjMbHG8U6K5JAmxQVMxMHmwtUHGNfcnl_5tREHpO8ruyYhg6Ho"/>
          <p:cNvPicPr>
            <a:picLocks noChangeAspect="1" noChangeArrowheads="1"/>
          </p:cNvPicPr>
          <p:nvPr/>
        </p:nvPicPr>
        <p:blipFill>
          <a:blip r:embed="rId3"/>
          <a:srcRect/>
          <a:stretch>
            <a:fillRect/>
          </a:stretch>
        </p:blipFill>
        <p:spPr bwMode="auto">
          <a:xfrm>
            <a:off x="5943600" y="2209800"/>
            <a:ext cx="2533650" cy="2590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Establishing health and social care employment goals</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505200" y="1600200"/>
            <a:ext cx="5181600" cy="4525963"/>
          </a:xfrm>
        </p:spPr>
        <p:txBody>
          <a:bodyPr>
            <a:normAutofit/>
          </a:bodyPr>
          <a:lstStyle/>
          <a:p>
            <a:pPr lvl="0" algn="just">
              <a:lnSpc>
                <a:spcPct val="150000"/>
              </a:lnSpc>
            </a:pPr>
            <a:r>
              <a:rPr lang="en-US" sz="2000" dirty="0">
                <a:latin typeface="Times New Roman" pitchFamily="18" charset="0"/>
                <a:cs typeface="Times New Roman" pitchFamily="18" charset="0"/>
              </a:rPr>
              <a:t>Increase professional knowledge and learning </a:t>
            </a:r>
          </a:p>
          <a:p>
            <a:pPr lvl="0" algn="just">
              <a:lnSpc>
                <a:spcPct val="150000"/>
              </a:lnSpc>
            </a:pPr>
            <a:r>
              <a:rPr lang="en-US" sz="2000" dirty="0">
                <a:latin typeface="Times New Roman" pitchFamily="18" charset="0"/>
                <a:cs typeface="Times New Roman" pitchFamily="18" charset="0"/>
              </a:rPr>
              <a:t>Improve communication to make a positive relationship with colleagues (Wang </a:t>
            </a:r>
            <a:r>
              <a:rPr lang="en-US" sz="2000" i="1" dirty="0">
                <a:latin typeface="Times New Roman" pitchFamily="18" charset="0"/>
                <a:cs typeface="Times New Roman" pitchFamily="18" charset="0"/>
              </a:rPr>
              <a:t>et al. </a:t>
            </a:r>
            <a:r>
              <a:rPr lang="en-US" sz="2000" dirty="0">
                <a:latin typeface="Times New Roman" pitchFamily="18" charset="0"/>
                <a:cs typeface="Times New Roman" pitchFamily="18" charset="0"/>
              </a:rPr>
              <a:t>2019)</a:t>
            </a:r>
          </a:p>
          <a:p>
            <a:pPr lvl="0" algn="just">
              <a:lnSpc>
                <a:spcPct val="150000"/>
              </a:lnSpc>
            </a:pPr>
            <a:r>
              <a:rPr lang="en-US" sz="2000" dirty="0">
                <a:latin typeface="Times New Roman" pitchFamily="18" charset="0"/>
                <a:cs typeface="Times New Roman" pitchFamily="18" charset="0"/>
              </a:rPr>
              <a:t>Develop problem-solving and critical thinking skills through my own experience</a:t>
            </a:r>
          </a:p>
          <a:p>
            <a:pPr algn="just">
              <a:lnSpc>
                <a:spcPct val="150000"/>
              </a:lnSpc>
            </a:pPr>
            <a:endParaRPr lang="en-US" sz="2000" dirty="0">
              <a:latin typeface="Times New Roman" pitchFamily="18" charset="0"/>
              <a:cs typeface="Times New Roman" pitchFamily="18" charset="0"/>
            </a:endParaRPr>
          </a:p>
        </p:txBody>
      </p:sp>
      <p:pic>
        <p:nvPicPr>
          <p:cNvPr id="18434" name="Picture 2" descr="https://lh6.googleusercontent.com/98LoZm5h3Ei_mae7WdxfxZ9FOU851wPV_xhTJXAfxKAZQeJ1sI0byIUS-aM8KByulo4YBdFA3QX4JOWHrx0p9vjE8e4F4W5hyjSQoc38tR9BJ0DHAYdLRVfsHXVfcm_EO57P9rDx40nafXAn60vi4VM"/>
          <p:cNvPicPr>
            <a:picLocks noChangeAspect="1" noChangeArrowheads="1"/>
          </p:cNvPicPr>
          <p:nvPr/>
        </p:nvPicPr>
        <p:blipFill>
          <a:blip r:embed="rId3"/>
          <a:srcRect/>
          <a:stretch>
            <a:fillRect/>
          </a:stretch>
        </p:blipFill>
        <p:spPr bwMode="auto">
          <a:xfrm>
            <a:off x="381000" y="1600200"/>
            <a:ext cx="2740165" cy="3276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Personal action plan</a:t>
            </a:r>
            <a:endParaRPr lang="en-US" sz="3400" dirty="0">
              <a:latin typeface="Times New Roman" pitchFamily="18" charset="0"/>
              <a:cs typeface="Times New Roman"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66350007"/>
              </p:ext>
            </p:extLst>
          </p:nvPr>
        </p:nvGraphicFramePr>
        <p:xfrm>
          <a:off x="1219202" y="1186503"/>
          <a:ext cx="7315197" cy="4404322"/>
        </p:xfrm>
        <a:graphic>
          <a:graphicData uri="http://schemas.openxmlformats.org/drawingml/2006/table">
            <a:tbl>
              <a:tblPr/>
              <a:tblGrid>
                <a:gridCol w="2438399">
                  <a:extLst>
                    <a:ext uri="{9D8B030D-6E8A-4147-A177-3AD203B41FA5}">
                      <a16:colId xmlns:a16="http://schemas.microsoft.com/office/drawing/2014/main" val="20000"/>
                    </a:ext>
                  </a:extLst>
                </a:gridCol>
                <a:gridCol w="2438399">
                  <a:extLst>
                    <a:ext uri="{9D8B030D-6E8A-4147-A177-3AD203B41FA5}">
                      <a16:colId xmlns:a16="http://schemas.microsoft.com/office/drawing/2014/main" val="20001"/>
                    </a:ext>
                  </a:extLst>
                </a:gridCol>
                <a:gridCol w="2438399">
                  <a:extLst>
                    <a:ext uri="{9D8B030D-6E8A-4147-A177-3AD203B41FA5}">
                      <a16:colId xmlns:a16="http://schemas.microsoft.com/office/drawing/2014/main" val="20002"/>
                    </a:ext>
                  </a:extLst>
                </a:gridCol>
              </a:tblGrid>
              <a:tr h="510400">
                <a:tc>
                  <a:txBody>
                    <a:bodyPr/>
                    <a:lstStyle/>
                    <a:p>
                      <a:pPr marL="0" marR="0" algn="ctr">
                        <a:lnSpc>
                          <a:spcPct val="150000"/>
                        </a:lnSpc>
                        <a:spcBef>
                          <a:spcPts val="0"/>
                        </a:spcBef>
                        <a:spcAft>
                          <a:spcPts val="0"/>
                        </a:spcAft>
                      </a:pPr>
                      <a:r>
                        <a:rPr lang="en-US" sz="1000" b="1" dirty="0">
                          <a:latin typeface="Times New Roman" pitchFamily="18" charset="0"/>
                          <a:ea typeface="Times New Roman"/>
                          <a:cs typeface="Times New Roman" pitchFamily="18" charset="0"/>
                        </a:rPr>
                        <a:t>Personal action plans</a:t>
                      </a:r>
                      <a:endParaRPr lang="en-US" sz="900" dirty="0">
                        <a:latin typeface="Times New Roman" pitchFamily="18" charset="0"/>
                        <a:ea typeface="Arial"/>
                        <a:cs typeface="Times New Roman" pitchFamily="18" charset="0"/>
                      </a:endParaRPr>
                    </a:p>
                    <a:p>
                      <a:pPr marL="0" marR="0" algn="ctr">
                        <a:lnSpc>
                          <a:spcPct val="150000"/>
                        </a:lnSpc>
                        <a:spcBef>
                          <a:spcPts val="0"/>
                        </a:spcBef>
                        <a:spcAft>
                          <a:spcPts val="0"/>
                        </a:spcAft>
                      </a:pPr>
                      <a:r>
                        <a:rPr lang="en-US" sz="1000" b="1" dirty="0">
                          <a:latin typeface="Times New Roman" pitchFamily="18" charset="0"/>
                          <a:ea typeface="Times New Roman"/>
                          <a:cs typeface="Times New Roman" pitchFamily="18" charset="0"/>
                        </a:rPr>
                        <a:t>Skills Development </a:t>
                      </a:r>
                      <a:endParaRPr lang="en-US" sz="900" dirty="0">
                        <a:latin typeface="Times New Roman" pitchFamily="18" charset="0"/>
                        <a:ea typeface="Arial"/>
                        <a:cs typeface="Times New Roman" pitchFamily="18" charset="0"/>
                      </a:endParaRPr>
                    </a:p>
                  </a:txBody>
                  <a:tcPr marL="51158" marR="51158" marT="51158" marB="511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000" b="1" dirty="0">
                          <a:latin typeface="Times New Roman" pitchFamily="18" charset="0"/>
                          <a:ea typeface="Times New Roman"/>
                          <a:cs typeface="Times New Roman" pitchFamily="18" charset="0"/>
                        </a:rPr>
                        <a:t>The process of developing </a:t>
                      </a:r>
                      <a:endParaRPr lang="en-US" sz="900" dirty="0">
                        <a:latin typeface="Times New Roman" pitchFamily="18" charset="0"/>
                        <a:ea typeface="Arial"/>
                        <a:cs typeface="Times New Roman" pitchFamily="18" charset="0"/>
                      </a:endParaRPr>
                    </a:p>
                  </a:txBody>
                  <a:tcPr marL="51158" marR="51158" marT="51158" marB="511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000" b="1" dirty="0">
                          <a:latin typeface="Times New Roman" pitchFamily="18" charset="0"/>
                          <a:ea typeface="Times New Roman"/>
                          <a:cs typeface="Times New Roman" pitchFamily="18" charset="0"/>
                        </a:rPr>
                        <a:t>Time </a:t>
                      </a:r>
                      <a:endParaRPr lang="en-US" sz="900" dirty="0">
                        <a:latin typeface="Times New Roman" pitchFamily="18" charset="0"/>
                        <a:ea typeface="Arial"/>
                        <a:cs typeface="Times New Roman" pitchFamily="18" charset="0"/>
                      </a:endParaRPr>
                    </a:p>
                  </a:txBody>
                  <a:tcPr marL="51158" marR="51158" marT="51158" marB="511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826419">
                <a:tc>
                  <a:txBody>
                    <a:bodyPr/>
                    <a:lstStyle/>
                    <a:p>
                      <a:pPr marL="0" marR="0" algn="just">
                        <a:lnSpc>
                          <a:spcPct val="150000"/>
                        </a:lnSpc>
                        <a:spcBef>
                          <a:spcPts val="0"/>
                        </a:spcBef>
                        <a:spcAft>
                          <a:spcPts val="0"/>
                        </a:spcAft>
                      </a:pPr>
                      <a:r>
                        <a:rPr lang="en-US" sz="1000" dirty="0">
                          <a:latin typeface="Times New Roman" pitchFamily="18" charset="0"/>
                          <a:ea typeface="Times New Roman"/>
                          <a:cs typeface="Times New Roman" pitchFamily="18" charset="0"/>
                        </a:rPr>
                        <a:t>Critical thinking skill</a:t>
                      </a:r>
                      <a:endParaRPr lang="en-US" sz="900" dirty="0">
                        <a:latin typeface="Times New Roman" pitchFamily="18" charset="0"/>
                        <a:ea typeface="Arial"/>
                        <a:cs typeface="Times New Roman" pitchFamily="18" charset="0"/>
                      </a:endParaRPr>
                    </a:p>
                  </a:txBody>
                  <a:tcPr marL="51158" marR="51158" marT="51158" marB="511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Arial"/>
                        <a:buChar char="●"/>
                      </a:pPr>
                      <a:r>
                        <a:rPr lang="en-US" sz="1000" u="none" strike="noStrike" dirty="0">
                          <a:latin typeface="Times New Roman" pitchFamily="18" charset="0"/>
                          <a:ea typeface="Times New Roman"/>
                          <a:cs typeface="Times New Roman" pitchFamily="18" charset="0"/>
                        </a:rPr>
                        <a:t>Focus on critical tasks to improve the experience (</a:t>
                      </a:r>
                      <a:r>
                        <a:rPr lang="en-US" sz="1000" u="none" strike="noStrike" dirty="0" err="1">
                          <a:latin typeface="Times New Roman" pitchFamily="18" charset="0"/>
                          <a:ea typeface="Times New Roman"/>
                          <a:cs typeface="Times New Roman" pitchFamily="18" charset="0"/>
                        </a:rPr>
                        <a:t>Saputra</a:t>
                      </a:r>
                      <a:r>
                        <a:rPr lang="en-US" sz="1000" u="none" strike="noStrike" dirty="0">
                          <a:latin typeface="Times New Roman" pitchFamily="18" charset="0"/>
                          <a:ea typeface="Times New Roman"/>
                          <a:cs typeface="Times New Roman" pitchFamily="18" charset="0"/>
                        </a:rPr>
                        <a:t> </a:t>
                      </a:r>
                      <a:r>
                        <a:rPr lang="en-US" sz="1000" i="1" u="none" strike="noStrike" dirty="0">
                          <a:latin typeface="Times New Roman" pitchFamily="18" charset="0"/>
                          <a:ea typeface="Times New Roman"/>
                          <a:cs typeface="Times New Roman" pitchFamily="18" charset="0"/>
                        </a:rPr>
                        <a:t>et al. </a:t>
                      </a:r>
                      <a:r>
                        <a:rPr lang="en-US" sz="1000" u="none" strike="noStrike" dirty="0">
                          <a:latin typeface="Times New Roman" pitchFamily="18" charset="0"/>
                          <a:ea typeface="Times New Roman"/>
                          <a:cs typeface="Times New Roman" pitchFamily="18" charset="0"/>
                        </a:rPr>
                        <a:t>2019)</a:t>
                      </a:r>
                      <a:endParaRPr lang="en-US" sz="900" u="none" strike="noStrike" dirty="0">
                        <a:latin typeface="Times New Roman" pitchFamily="18" charset="0"/>
                        <a:ea typeface="Arial"/>
                        <a:cs typeface="Times New Roman" pitchFamily="18" charset="0"/>
                      </a:endParaRPr>
                    </a:p>
                    <a:p>
                      <a:pPr marL="342900" marR="0" lvl="0" indent="-342900" algn="just">
                        <a:lnSpc>
                          <a:spcPct val="150000"/>
                        </a:lnSpc>
                        <a:spcBef>
                          <a:spcPts val="0"/>
                        </a:spcBef>
                        <a:spcAft>
                          <a:spcPts val="0"/>
                        </a:spcAft>
                        <a:buFont typeface="Arial"/>
                        <a:buChar char="●"/>
                      </a:pPr>
                      <a:r>
                        <a:rPr lang="en-US" sz="1000" u="none" strike="noStrike" dirty="0">
                          <a:latin typeface="Times New Roman" pitchFamily="18" charset="0"/>
                          <a:ea typeface="Times New Roman"/>
                          <a:cs typeface="Times New Roman" pitchFamily="18" charset="0"/>
                        </a:rPr>
                        <a:t>Improving Observation skills </a:t>
                      </a:r>
                      <a:endParaRPr lang="en-US" sz="900" u="none" strike="noStrike" dirty="0">
                        <a:latin typeface="Times New Roman" pitchFamily="18" charset="0"/>
                        <a:ea typeface="Arial"/>
                        <a:cs typeface="Times New Roman" pitchFamily="18" charset="0"/>
                      </a:endParaRPr>
                    </a:p>
                    <a:p>
                      <a:pPr marL="342900" marR="0" lvl="0" indent="-342900" algn="just">
                        <a:lnSpc>
                          <a:spcPct val="150000"/>
                        </a:lnSpc>
                        <a:spcBef>
                          <a:spcPts val="0"/>
                        </a:spcBef>
                        <a:spcAft>
                          <a:spcPts val="0"/>
                        </a:spcAft>
                        <a:buFont typeface="Arial"/>
                        <a:buChar char="●"/>
                      </a:pPr>
                      <a:r>
                        <a:rPr lang="en-US" sz="1000" u="none" strike="noStrike" dirty="0">
                          <a:latin typeface="Times New Roman" pitchFamily="18" charset="0"/>
                          <a:ea typeface="Times New Roman"/>
                          <a:cs typeface="Times New Roman" pitchFamily="18" charset="0"/>
                        </a:rPr>
                        <a:t>Improving decision-making skills</a:t>
                      </a:r>
                      <a:endParaRPr lang="en-US" sz="900" u="none" strike="noStrike" dirty="0">
                        <a:latin typeface="Times New Roman" pitchFamily="18" charset="0"/>
                        <a:ea typeface="Arial"/>
                        <a:cs typeface="Times New Roman" pitchFamily="18" charset="0"/>
                      </a:endParaRPr>
                    </a:p>
                  </a:txBody>
                  <a:tcPr marL="51158" marR="51158" marT="51158" marB="511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000" dirty="0">
                          <a:latin typeface="Times New Roman" pitchFamily="18" charset="0"/>
                          <a:ea typeface="Times New Roman"/>
                          <a:cs typeface="Times New Roman" pitchFamily="18" charset="0"/>
                        </a:rPr>
                        <a:t>4 month </a:t>
                      </a:r>
                      <a:endParaRPr lang="en-US" sz="900" dirty="0">
                        <a:latin typeface="Times New Roman" pitchFamily="18" charset="0"/>
                        <a:ea typeface="Arial"/>
                        <a:cs typeface="Times New Roman" pitchFamily="18" charset="0"/>
                      </a:endParaRPr>
                    </a:p>
                  </a:txBody>
                  <a:tcPr marL="51158" marR="51158" marT="51158" marB="511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045755">
                <a:tc>
                  <a:txBody>
                    <a:bodyPr/>
                    <a:lstStyle/>
                    <a:p>
                      <a:pPr marL="0" marR="0" algn="just">
                        <a:lnSpc>
                          <a:spcPct val="150000"/>
                        </a:lnSpc>
                        <a:spcBef>
                          <a:spcPts val="0"/>
                        </a:spcBef>
                        <a:spcAft>
                          <a:spcPts val="0"/>
                        </a:spcAft>
                      </a:pPr>
                      <a:r>
                        <a:rPr lang="en-US" sz="1000">
                          <a:latin typeface="Times New Roman" pitchFamily="18" charset="0"/>
                          <a:ea typeface="Times New Roman"/>
                          <a:cs typeface="Times New Roman" pitchFamily="18" charset="0"/>
                        </a:rPr>
                        <a:t>Problem-solving skills</a:t>
                      </a:r>
                      <a:endParaRPr lang="en-US" sz="900">
                        <a:latin typeface="Times New Roman" pitchFamily="18" charset="0"/>
                        <a:ea typeface="Arial"/>
                        <a:cs typeface="Times New Roman" pitchFamily="18" charset="0"/>
                      </a:endParaRPr>
                    </a:p>
                  </a:txBody>
                  <a:tcPr marL="51158" marR="51158" marT="51158" marB="511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Arial"/>
                        <a:buChar char="●"/>
                      </a:pPr>
                      <a:r>
                        <a:rPr lang="en-US" sz="1000" u="none" strike="noStrike" dirty="0">
                          <a:latin typeface="Times New Roman" pitchFamily="18" charset="0"/>
                          <a:ea typeface="Times New Roman"/>
                          <a:cs typeface="Times New Roman" pitchFamily="18" charset="0"/>
                        </a:rPr>
                        <a:t>Research on different problems in the health and social care sector</a:t>
                      </a:r>
                      <a:endParaRPr lang="en-US" sz="900" u="none" strike="noStrike" dirty="0">
                        <a:latin typeface="Times New Roman" pitchFamily="18" charset="0"/>
                        <a:ea typeface="Arial"/>
                        <a:cs typeface="Times New Roman" pitchFamily="18" charset="0"/>
                      </a:endParaRPr>
                    </a:p>
                    <a:p>
                      <a:pPr marL="342900" marR="0" lvl="0" indent="-342900" algn="just">
                        <a:lnSpc>
                          <a:spcPct val="150000"/>
                        </a:lnSpc>
                        <a:spcBef>
                          <a:spcPts val="0"/>
                        </a:spcBef>
                        <a:spcAft>
                          <a:spcPts val="0"/>
                        </a:spcAft>
                        <a:buFont typeface="Arial"/>
                        <a:buChar char="●"/>
                      </a:pPr>
                      <a:r>
                        <a:rPr lang="en-US" sz="1000" u="none" strike="noStrike" dirty="0">
                          <a:latin typeface="Times New Roman" pitchFamily="18" charset="0"/>
                          <a:ea typeface="Times New Roman"/>
                          <a:cs typeface="Times New Roman" pitchFamily="18" charset="0"/>
                        </a:rPr>
                        <a:t>Improving decision-making skills </a:t>
                      </a:r>
                      <a:endParaRPr lang="en-US" sz="900" u="none" strike="noStrike" dirty="0">
                        <a:latin typeface="Times New Roman" pitchFamily="18" charset="0"/>
                        <a:ea typeface="Arial"/>
                        <a:cs typeface="Times New Roman" pitchFamily="18" charset="0"/>
                      </a:endParaRPr>
                    </a:p>
                    <a:p>
                      <a:pPr marL="342900" marR="0" lvl="0" indent="-342900" algn="just">
                        <a:lnSpc>
                          <a:spcPct val="150000"/>
                        </a:lnSpc>
                        <a:spcBef>
                          <a:spcPts val="0"/>
                        </a:spcBef>
                        <a:spcAft>
                          <a:spcPts val="0"/>
                        </a:spcAft>
                        <a:buFont typeface="Arial"/>
                        <a:buChar char="●"/>
                      </a:pPr>
                      <a:r>
                        <a:rPr lang="en-US" sz="1000" u="none" strike="noStrike" dirty="0">
                          <a:latin typeface="Times New Roman" pitchFamily="18" charset="0"/>
                          <a:ea typeface="Times New Roman"/>
                          <a:cs typeface="Times New Roman" pitchFamily="18" charset="0"/>
                        </a:rPr>
                        <a:t>Improving critical thinking skills</a:t>
                      </a:r>
                      <a:endParaRPr lang="en-US" sz="900" u="none" strike="noStrike" dirty="0">
                        <a:latin typeface="Times New Roman" pitchFamily="18" charset="0"/>
                        <a:ea typeface="Arial"/>
                        <a:cs typeface="Times New Roman" pitchFamily="18" charset="0"/>
                      </a:endParaRPr>
                    </a:p>
                  </a:txBody>
                  <a:tcPr marL="51158" marR="51158" marT="51158" marB="511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000" dirty="0">
                          <a:latin typeface="Times New Roman" pitchFamily="18" charset="0"/>
                          <a:ea typeface="Times New Roman"/>
                          <a:cs typeface="Times New Roman" pitchFamily="18" charset="0"/>
                        </a:rPr>
                        <a:t>3 month</a:t>
                      </a:r>
                      <a:endParaRPr lang="en-US" sz="900" dirty="0">
                        <a:latin typeface="Times New Roman" pitchFamily="18" charset="0"/>
                        <a:ea typeface="Arial"/>
                        <a:cs typeface="Times New Roman" pitchFamily="18" charset="0"/>
                      </a:endParaRPr>
                    </a:p>
                  </a:txBody>
                  <a:tcPr marL="51158" marR="51158" marT="51158" marB="511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Practical examples of using critical thinking skill</a:t>
            </a:r>
          </a:p>
        </p:txBody>
      </p:sp>
      <p:sp>
        <p:nvSpPr>
          <p:cNvPr id="3" name="Content Placeholder 2"/>
          <p:cNvSpPr>
            <a:spLocks noGrp="1"/>
          </p:cNvSpPr>
          <p:nvPr>
            <p:ph idx="1"/>
          </p:nvPr>
        </p:nvSpPr>
        <p:spPr>
          <a:xfrm>
            <a:off x="457200" y="1600200"/>
            <a:ext cx="5562600" cy="4525963"/>
          </a:xfrm>
        </p:spPr>
        <p:txBody>
          <a:bodyPr>
            <a:normAutofit/>
          </a:bodyPr>
          <a:lstStyle/>
          <a:p>
            <a:pPr lvl="0" algn="just">
              <a:lnSpc>
                <a:spcPct val="150000"/>
              </a:lnSpc>
            </a:pPr>
            <a:r>
              <a:rPr lang="en-US" sz="2000" dirty="0">
                <a:latin typeface="Times New Roman" pitchFamily="18" charset="0"/>
                <a:cs typeface="Times New Roman" pitchFamily="18" charset="0"/>
              </a:rPr>
              <a:t>A manager is trying to interpret a patient's needs, expressed through a rush of emotion  and snide comments to give that patient support and help</a:t>
            </a:r>
          </a:p>
          <a:p>
            <a:pPr lvl="0" algn="just">
              <a:lnSpc>
                <a:spcPct val="150000"/>
              </a:lnSpc>
            </a:pPr>
            <a:r>
              <a:rPr lang="en-US" sz="2000" dirty="0">
                <a:latin typeface="Times New Roman" pitchFamily="18" charset="0"/>
                <a:cs typeface="Times New Roman" pitchFamily="18" charset="0"/>
              </a:rPr>
              <a:t>The managers have used critical thinking skills to evaluate the performance of the workers in NHS (Nhs.uk, 2023)</a:t>
            </a:r>
          </a:p>
          <a:p>
            <a:pPr lvl="0" algn="just">
              <a:lnSpc>
                <a:spcPct val="150000"/>
              </a:lnSpc>
            </a:pPr>
            <a:r>
              <a:rPr lang="en-US" sz="2000" dirty="0">
                <a:latin typeface="Times New Roman" pitchFamily="18" charset="0"/>
                <a:cs typeface="Times New Roman" pitchFamily="18" charset="0"/>
              </a:rPr>
              <a:t>A manager is trained to be as objective as possible while solving disputes by summarizing the alternative</a:t>
            </a:r>
          </a:p>
          <a:p>
            <a:pPr algn="just">
              <a:lnSpc>
                <a:spcPct val="150000"/>
              </a:lnSpc>
            </a:pPr>
            <a:endParaRPr lang="en-US" sz="2000" dirty="0">
              <a:latin typeface="Times New Roman" pitchFamily="18" charset="0"/>
              <a:cs typeface="Times New Roman" pitchFamily="18" charset="0"/>
            </a:endParaRPr>
          </a:p>
        </p:txBody>
      </p:sp>
      <p:pic>
        <p:nvPicPr>
          <p:cNvPr id="16385" name="Picture 1"/>
          <p:cNvPicPr>
            <a:picLocks noChangeAspect="1" noChangeArrowheads="1"/>
          </p:cNvPicPr>
          <p:nvPr/>
        </p:nvPicPr>
        <p:blipFill>
          <a:blip r:embed="rId3"/>
          <a:srcRect/>
          <a:stretch>
            <a:fillRect/>
          </a:stretch>
        </p:blipFill>
        <p:spPr bwMode="auto">
          <a:xfrm>
            <a:off x="6477000" y="2438400"/>
            <a:ext cx="2124075" cy="2895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Practical examples of problem-solving skill</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581400" y="1600200"/>
            <a:ext cx="5105400" cy="4525963"/>
          </a:xfrm>
        </p:spPr>
        <p:txBody>
          <a:bodyPr>
            <a:normAutofit/>
          </a:bodyPr>
          <a:lstStyle/>
          <a:p>
            <a:pPr lvl="0" algn="just">
              <a:lnSpc>
                <a:spcPct val="150000"/>
              </a:lnSpc>
            </a:pPr>
            <a:r>
              <a:rPr lang="en-US" sz="2000" dirty="0">
                <a:latin typeface="Times New Roman" pitchFamily="18" charset="0"/>
                <a:cs typeface="Times New Roman" pitchFamily="18" charset="0"/>
              </a:rPr>
              <a:t>A manager is focused to solve hiring issues by using the problem-solving skill</a:t>
            </a:r>
          </a:p>
          <a:p>
            <a:pPr lvl="0" algn="just">
              <a:lnSpc>
                <a:spcPct val="150000"/>
              </a:lnSpc>
            </a:pPr>
            <a:r>
              <a:rPr lang="en-US" sz="2000" dirty="0">
                <a:latin typeface="Times New Roman" pitchFamily="18" charset="0"/>
                <a:cs typeface="Times New Roman" pitchFamily="18" charset="0"/>
              </a:rPr>
              <a:t>The skill has s used to solve safety issues of the patients by the managers (</a:t>
            </a:r>
            <a:r>
              <a:rPr lang="en-US" sz="2000" dirty="0" err="1">
                <a:latin typeface="Times New Roman" pitchFamily="18" charset="0"/>
                <a:cs typeface="Times New Roman" pitchFamily="18" charset="0"/>
              </a:rPr>
              <a:t>Simamora</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Saragih</a:t>
            </a:r>
            <a:r>
              <a:rPr lang="en-US" sz="2000" dirty="0">
                <a:latin typeface="Times New Roman" pitchFamily="18" charset="0"/>
                <a:cs typeface="Times New Roman" pitchFamily="18" charset="0"/>
              </a:rPr>
              <a:t>, 2019)</a:t>
            </a:r>
          </a:p>
          <a:p>
            <a:pPr lvl="0" algn="just">
              <a:lnSpc>
                <a:spcPct val="150000"/>
              </a:lnSpc>
            </a:pPr>
            <a:r>
              <a:rPr lang="en-US" sz="2000" dirty="0">
                <a:latin typeface="Times New Roman" pitchFamily="18" charset="0"/>
                <a:cs typeface="Times New Roman" pitchFamily="18" charset="0"/>
              </a:rPr>
              <a:t>Problem-solving skills are helping to find out the alternative for improving a situation in the health and social care sector</a:t>
            </a:r>
          </a:p>
          <a:p>
            <a:pPr algn="just">
              <a:lnSpc>
                <a:spcPct val="150000"/>
              </a:lnSpc>
            </a:pPr>
            <a:endParaRPr lang="en-US" sz="2000" dirty="0">
              <a:latin typeface="Times New Roman" pitchFamily="18" charset="0"/>
              <a:cs typeface="Times New Roman" pitchFamily="18" charset="0"/>
            </a:endParaRPr>
          </a:p>
        </p:txBody>
      </p:sp>
      <p:pic>
        <p:nvPicPr>
          <p:cNvPr id="15361" name="Picture 1"/>
          <p:cNvPicPr>
            <a:picLocks noChangeAspect="1" noChangeArrowheads="1"/>
          </p:cNvPicPr>
          <p:nvPr/>
        </p:nvPicPr>
        <p:blipFill>
          <a:blip r:embed="rId3"/>
          <a:srcRect/>
          <a:stretch>
            <a:fillRect/>
          </a:stretch>
        </p:blipFill>
        <p:spPr bwMode="auto">
          <a:xfrm>
            <a:off x="228600" y="1600200"/>
            <a:ext cx="3352800" cy="3267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Root cause model</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638800" cy="4800600"/>
          </a:xfrm>
        </p:spPr>
        <p:txBody>
          <a:bodyPr>
            <a:noAutofit/>
          </a:bodyPr>
          <a:lstStyle/>
          <a:p>
            <a:pPr lvl="0" algn="just">
              <a:lnSpc>
                <a:spcPct val="150000"/>
              </a:lnSpc>
            </a:pPr>
            <a:r>
              <a:rPr lang="en-US" sz="2000" dirty="0">
                <a:latin typeface="Times New Roman" pitchFamily="18" charset="0"/>
                <a:cs typeface="Times New Roman" pitchFamily="18" charset="0"/>
              </a:rPr>
              <a:t>The model is used for improving critical thinking ability that helps to formulate  a proper understanding of issues</a:t>
            </a:r>
          </a:p>
          <a:p>
            <a:pPr lvl="0" algn="just">
              <a:lnSpc>
                <a:spcPct val="150000"/>
              </a:lnSpc>
            </a:pPr>
            <a:r>
              <a:rPr lang="en-US" sz="2000" dirty="0">
                <a:latin typeface="Times New Roman" pitchFamily="18" charset="0"/>
                <a:cs typeface="Times New Roman" pitchFamily="18" charset="0"/>
              </a:rPr>
              <a:t>The managers can follow five steps of the model, such as defining the problem, gathering data, determining the root cause and identifying implementing solutions and observing outcomes (Wang </a:t>
            </a:r>
            <a:r>
              <a:rPr lang="en-US" sz="2000" i="1" dirty="0">
                <a:latin typeface="Times New Roman" pitchFamily="18" charset="0"/>
                <a:cs typeface="Times New Roman" pitchFamily="18" charset="0"/>
              </a:rPr>
              <a:t>et al. </a:t>
            </a:r>
            <a:r>
              <a:rPr lang="en-US" sz="2000" dirty="0">
                <a:latin typeface="Times New Roman" pitchFamily="18" charset="0"/>
                <a:cs typeface="Times New Roman" pitchFamily="18" charset="0"/>
              </a:rPr>
              <a:t>2019)</a:t>
            </a:r>
          </a:p>
          <a:p>
            <a:pPr lvl="0" algn="just">
              <a:lnSpc>
                <a:spcPct val="150000"/>
              </a:lnSpc>
            </a:pPr>
            <a:r>
              <a:rPr lang="en-US" sz="2000" dirty="0">
                <a:latin typeface="Times New Roman" pitchFamily="18" charset="0"/>
                <a:cs typeface="Times New Roman" pitchFamily="18" charset="0"/>
              </a:rPr>
              <a:t>The model has given methods to improve the communication and presentation skills of the managers</a:t>
            </a:r>
          </a:p>
          <a:p>
            <a:pPr algn="just">
              <a:lnSpc>
                <a:spcPct val="150000"/>
              </a:lnSpc>
            </a:pPr>
            <a:endParaRPr lang="en-US" sz="2000" dirty="0">
              <a:latin typeface="Times New Roman" pitchFamily="18" charset="0"/>
              <a:cs typeface="Times New Roman" pitchFamily="18" charset="0"/>
            </a:endParaRPr>
          </a:p>
        </p:txBody>
      </p:sp>
      <p:pic>
        <p:nvPicPr>
          <p:cNvPr id="14337" name="Picture 1"/>
          <p:cNvPicPr>
            <a:picLocks noChangeAspect="1" noChangeArrowheads="1"/>
          </p:cNvPicPr>
          <p:nvPr/>
        </p:nvPicPr>
        <p:blipFill>
          <a:blip r:embed="rId3"/>
          <a:srcRect/>
          <a:stretch>
            <a:fillRect/>
          </a:stretch>
        </p:blipFill>
        <p:spPr bwMode="auto">
          <a:xfrm>
            <a:off x="6324600" y="1866900"/>
            <a:ext cx="2581274" cy="44958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400" b="1" dirty="0">
                <a:latin typeface="Times New Roman" pitchFamily="18" charset="0"/>
                <a:cs typeface="Times New Roman" pitchFamily="18" charset="0"/>
              </a:rPr>
              <a:t>Continued…</a:t>
            </a:r>
            <a:br>
              <a:rPr lang="en-US" sz="3400" dirty="0">
                <a:latin typeface="Times New Roman" pitchFamily="18" charset="0"/>
                <a:cs typeface="Times New Roman" pitchFamily="18" charset="0"/>
              </a:rPr>
            </a:b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581400" y="1600200"/>
            <a:ext cx="5105400" cy="4525963"/>
          </a:xfrm>
        </p:spPr>
        <p:txBody>
          <a:bodyPr>
            <a:normAutofit/>
          </a:bodyPr>
          <a:lstStyle/>
          <a:p>
            <a:pPr lvl="0" algn="just">
              <a:lnSpc>
                <a:spcPct val="150000"/>
              </a:lnSpc>
            </a:pPr>
            <a:r>
              <a:rPr lang="en-US" sz="2000" dirty="0">
                <a:latin typeface="Times New Roman" pitchFamily="18" charset="0"/>
                <a:cs typeface="Times New Roman" pitchFamily="18" charset="0"/>
              </a:rPr>
              <a:t>Managers can use the abovementioned models to step in quickly to fix the problem of the patients and the patient's family</a:t>
            </a:r>
          </a:p>
          <a:p>
            <a:pPr lvl="0" algn="just">
              <a:lnSpc>
                <a:spcPct val="150000"/>
              </a:lnSpc>
            </a:pPr>
            <a:r>
              <a:rPr lang="en-US" sz="2000" dirty="0">
                <a:latin typeface="Times New Roman" pitchFamily="18" charset="0"/>
                <a:cs typeface="Times New Roman" pitchFamily="18" charset="0"/>
              </a:rPr>
              <a:t>The model can use in the root cause anabasis to analyze the cause of organizational problems (</a:t>
            </a:r>
            <a:r>
              <a:rPr lang="en-US" sz="2000" dirty="0" err="1">
                <a:latin typeface="Times New Roman" pitchFamily="18" charset="0"/>
                <a:cs typeface="Times New Roman" pitchFamily="18" charset="0"/>
              </a:rPr>
              <a:t>Soldani</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Brogi</a:t>
            </a:r>
            <a:r>
              <a:rPr lang="en-US" sz="2000" dirty="0">
                <a:latin typeface="Times New Roman" pitchFamily="18" charset="0"/>
                <a:cs typeface="Times New Roman" pitchFamily="18" charset="0"/>
              </a:rPr>
              <a:t>, 2022)</a:t>
            </a:r>
          </a:p>
          <a:p>
            <a:pPr lvl="0" algn="just">
              <a:lnSpc>
                <a:spcPct val="150000"/>
              </a:lnSpc>
            </a:pPr>
            <a:r>
              <a:rPr lang="en-US" sz="2000" dirty="0">
                <a:latin typeface="Times New Roman" pitchFamily="18" charset="0"/>
                <a:cs typeface="Times New Roman" pitchFamily="18" charset="0"/>
              </a:rPr>
              <a:t>The root cause analysis is important in healthcare organizations to identify strategies o reduce future errors</a:t>
            </a:r>
          </a:p>
          <a:p>
            <a:pPr algn="just">
              <a:lnSpc>
                <a:spcPct val="150000"/>
              </a:lnSpc>
            </a:pPr>
            <a:endParaRPr lang="en-US" sz="2000" dirty="0">
              <a:latin typeface="Times New Roman" pitchFamily="18" charset="0"/>
              <a:cs typeface="Times New Roman" pitchFamily="18" charset="0"/>
            </a:endParaRPr>
          </a:p>
        </p:txBody>
      </p:sp>
      <p:pic>
        <p:nvPicPr>
          <p:cNvPr id="13313" name="Picture 1"/>
          <p:cNvPicPr>
            <a:picLocks noChangeAspect="1" noChangeArrowheads="1"/>
          </p:cNvPicPr>
          <p:nvPr/>
        </p:nvPicPr>
        <p:blipFill>
          <a:blip r:embed="rId3"/>
          <a:srcRect/>
          <a:stretch>
            <a:fillRect/>
          </a:stretch>
        </p:blipFill>
        <p:spPr bwMode="auto">
          <a:xfrm>
            <a:off x="762000" y="2667000"/>
            <a:ext cx="2552700" cy="29718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Conclusion</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5257800" cy="4525963"/>
          </a:xfrm>
        </p:spPr>
        <p:txBody>
          <a:bodyPr>
            <a:normAutofit/>
          </a:bodyPr>
          <a:lstStyle/>
          <a:p>
            <a:pPr lvl="0" algn="just">
              <a:lnSpc>
                <a:spcPct val="150000"/>
              </a:lnSpc>
            </a:pPr>
            <a:r>
              <a:rPr lang="en-US" sz="2000" dirty="0">
                <a:latin typeface="Times New Roman" pitchFamily="18" charset="0"/>
                <a:cs typeface="Times New Roman" pitchFamily="18" charset="0"/>
              </a:rPr>
              <a:t>The study has concluded that problem-solving skills n critical thinking skills are impotent for heart ad social care managers</a:t>
            </a:r>
          </a:p>
          <a:p>
            <a:pPr lvl="0" algn="just">
              <a:lnSpc>
                <a:spcPct val="150000"/>
              </a:lnSpc>
            </a:pPr>
            <a:r>
              <a:rPr lang="en-US" sz="2000" dirty="0">
                <a:latin typeface="Times New Roman" pitchFamily="18" charset="0"/>
                <a:cs typeface="Times New Roman" pitchFamily="18" charset="0"/>
              </a:rPr>
              <a:t>The root cause model has helped to improve the critical thinking and problem-solving of the leaders by identifying the root cause</a:t>
            </a:r>
          </a:p>
          <a:p>
            <a:pPr lvl="0" algn="just">
              <a:lnSpc>
                <a:spcPct val="150000"/>
              </a:lnSpc>
            </a:pPr>
            <a:r>
              <a:rPr lang="en-US" sz="2000" dirty="0">
                <a:latin typeface="Times New Roman" pitchFamily="18" charset="0"/>
                <a:cs typeface="Times New Roman" pitchFamily="18" charset="0"/>
              </a:rPr>
              <a:t>An action plan has been added to improve skills to ensure career development in the specific sector</a:t>
            </a:r>
          </a:p>
          <a:p>
            <a:pPr algn="just">
              <a:lnSpc>
                <a:spcPct val="150000"/>
              </a:lnSpc>
            </a:pPr>
            <a:endParaRPr lang="en-US" sz="2000" dirty="0">
              <a:latin typeface="Times New Roman" pitchFamily="18" charset="0"/>
              <a:cs typeface="Times New Roman" pitchFamily="18" charset="0"/>
            </a:endParaRPr>
          </a:p>
        </p:txBody>
      </p:sp>
      <p:pic>
        <p:nvPicPr>
          <p:cNvPr id="12289" name="Picture 1"/>
          <p:cNvPicPr>
            <a:picLocks noChangeAspect="1" noChangeArrowheads="1"/>
          </p:cNvPicPr>
          <p:nvPr/>
        </p:nvPicPr>
        <p:blipFill>
          <a:blip r:embed="rId3"/>
          <a:srcRect/>
          <a:stretch>
            <a:fillRect/>
          </a:stretch>
        </p:blipFill>
        <p:spPr bwMode="auto">
          <a:xfrm>
            <a:off x="6019800" y="1752600"/>
            <a:ext cx="2767013" cy="3295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Reference list</a:t>
            </a:r>
          </a:p>
        </p:txBody>
      </p:sp>
      <p:sp>
        <p:nvSpPr>
          <p:cNvPr id="3" name="Content Placeholder 2"/>
          <p:cNvSpPr>
            <a:spLocks noGrp="1"/>
          </p:cNvSpPr>
          <p:nvPr>
            <p:ph idx="1"/>
          </p:nvPr>
        </p:nvSpPr>
        <p:spPr/>
        <p:txBody>
          <a:bodyPr>
            <a:noAutofit/>
          </a:bodyPr>
          <a:lstStyle/>
          <a:p>
            <a:pPr algn="just" fontAlgn="t">
              <a:lnSpc>
                <a:spcPct val="150000"/>
              </a:lnSpc>
            </a:pPr>
            <a:r>
              <a:rPr lang="en-US" sz="1200" dirty="0">
                <a:latin typeface="Times New Roman" pitchFamily="18" charset="0"/>
                <a:cs typeface="Times New Roman" pitchFamily="18" charset="0"/>
              </a:rPr>
              <a:t>Bbc.co.uk, (2023). “</a:t>
            </a:r>
            <a:r>
              <a:rPr lang="en-US" sz="1200" i="1" dirty="0">
                <a:latin typeface="Times New Roman" pitchFamily="18" charset="0"/>
                <a:cs typeface="Times New Roman" pitchFamily="18" charset="0"/>
              </a:rPr>
              <a:t>Health and social care</a:t>
            </a:r>
            <a:r>
              <a:rPr lang="en-US" sz="1200" dirty="0">
                <a:latin typeface="Times New Roman" pitchFamily="18" charset="0"/>
                <a:cs typeface="Times New Roman" pitchFamily="18" charset="0"/>
              </a:rPr>
              <a:t>.” Available at: </a:t>
            </a:r>
            <a:r>
              <a:rPr lang="en-US" sz="1200" u="sng" dirty="0">
                <a:latin typeface="Times New Roman" pitchFamily="18" charset="0"/>
                <a:cs typeface="Times New Roman" pitchFamily="18" charset="0"/>
                <a:hlinkClick r:id="rId2"/>
              </a:rPr>
              <a:t>https://www.bbc.co.uk/bitesize/topics/zbp2scw</a:t>
            </a:r>
            <a:r>
              <a:rPr lang="en-US" sz="1200" dirty="0">
                <a:latin typeface="Times New Roman" pitchFamily="18" charset="0"/>
                <a:cs typeface="Times New Roman" pitchFamily="18" charset="0"/>
              </a:rPr>
              <a:t> [Accessed on 22.02.2023]</a:t>
            </a:r>
          </a:p>
          <a:p>
            <a:pPr algn="just" fontAlgn="t">
              <a:lnSpc>
                <a:spcPct val="150000"/>
              </a:lnSpc>
            </a:pPr>
            <a:r>
              <a:rPr lang="en-US" sz="1200" dirty="0">
                <a:latin typeface="Times New Roman" pitchFamily="18" charset="0"/>
                <a:cs typeface="Times New Roman" pitchFamily="18" charset="0"/>
              </a:rPr>
              <a:t>Nhs.uk, (2023). “</a:t>
            </a:r>
            <a:r>
              <a:rPr lang="en-US" sz="1200" i="1" dirty="0">
                <a:latin typeface="Times New Roman" pitchFamily="18" charset="0"/>
                <a:cs typeface="Times New Roman" pitchFamily="18" charset="0"/>
              </a:rPr>
              <a:t>NHS</a:t>
            </a:r>
            <a:r>
              <a:rPr lang="en-US" sz="1200" dirty="0">
                <a:latin typeface="Times New Roman" pitchFamily="18" charset="0"/>
                <a:cs typeface="Times New Roman" pitchFamily="18" charset="0"/>
              </a:rPr>
              <a:t>.” Available at: </a:t>
            </a:r>
            <a:r>
              <a:rPr lang="en-US" sz="1200" u="sng" dirty="0">
                <a:latin typeface="Times New Roman" pitchFamily="18" charset="0"/>
                <a:cs typeface="Times New Roman" pitchFamily="18" charset="0"/>
                <a:hlinkClick r:id="rId3"/>
              </a:rPr>
              <a:t>https://www.nhs.uk/</a:t>
            </a:r>
            <a:r>
              <a:rPr lang="en-US" sz="1200" dirty="0">
                <a:latin typeface="Times New Roman" pitchFamily="18" charset="0"/>
                <a:cs typeface="Times New Roman" pitchFamily="18" charset="0"/>
              </a:rPr>
              <a:t> [Accessed on 22.02.2023]</a:t>
            </a:r>
          </a:p>
          <a:p>
            <a:pPr algn="just" fontAlgn="t">
              <a:lnSpc>
                <a:spcPct val="150000"/>
              </a:lnSpc>
            </a:pPr>
            <a:r>
              <a:rPr lang="en-US" sz="1200" dirty="0">
                <a:latin typeface="Times New Roman" pitchFamily="18" charset="0"/>
                <a:cs typeface="Times New Roman" pitchFamily="18" charset="0"/>
              </a:rPr>
              <a:t>Wang, H., Nguyen, P., Li, J., </a:t>
            </a:r>
            <a:r>
              <a:rPr lang="en-US" sz="1200" dirty="0" err="1">
                <a:latin typeface="Times New Roman" pitchFamily="18" charset="0"/>
                <a:cs typeface="Times New Roman" pitchFamily="18" charset="0"/>
              </a:rPr>
              <a:t>Kopru</a:t>
            </a:r>
            <a:r>
              <a:rPr lang="en-US" sz="1200" dirty="0">
                <a:latin typeface="Times New Roman" pitchFamily="18" charset="0"/>
                <a:cs typeface="Times New Roman" pitchFamily="18" charset="0"/>
              </a:rPr>
              <a:t>, S., Zhang, G., </a:t>
            </a:r>
            <a:r>
              <a:rPr lang="en-US" sz="1200" dirty="0" err="1">
                <a:latin typeface="Times New Roman" pitchFamily="18" charset="0"/>
                <a:cs typeface="Times New Roman" pitchFamily="18" charset="0"/>
              </a:rPr>
              <a:t>Katariya</a:t>
            </a:r>
            <a:r>
              <a:rPr lang="en-US" sz="1200" dirty="0">
                <a:latin typeface="Times New Roman" pitchFamily="18" charset="0"/>
                <a:cs typeface="Times New Roman" pitchFamily="18" charset="0"/>
              </a:rPr>
              <a:t>, S. and Ben-</a:t>
            </a:r>
            <a:r>
              <a:rPr lang="en-US" sz="1200" dirty="0" err="1">
                <a:latin typeface="Times New Roman" pitchFamily="18" charset="0"/>
                <a:cs typeface="Times New Roman" pitchFamily="18" charset="0"/>
              </a:rPr>
              <a:t>Romdhane</a:t>
            </a:r>
            <a:r>
              <a:rPr lang="en-US" sz="1200" dirty="0">
                <a:latin typeface="Times New Roman" pitchFamily="18" charset="0"/>
                <a:cs typeface="Times New Roman" pitchFamily="18" charset="0"/>
              </a:rPr>
              <a:t>, S., (2019). </a:t>
            </a:r>
            <a:r>
              <a:rPr lang="en-US" sz="1200" dirty="0" err="1">
                <a:latin typeface="Times New Roman" pitchFamily="18" charset="0"/>
                <a:cs typeface="Times New Roman" pitchFamily="18" charset="0"/>
              </a:rPr>
              <a:t>Grano</a:t>
            </a:r>
            <a:r>
              <a:rPr lang="en-US" sz="1200" dirty="0">
                <a:latin typeface="Times New Roman" pitchFamily="18" charset="0"/>
                <a:cs typeface="Times New Roman" pitchFamily="18" charset="0"/>
              </a:rPr>
              <a:t>: Interactive graph-based root cause analysis for cloud-native distributed data platform. </a:t>
            </a:r>
            <a:r>
              <a:rPr lang="en-US" sz="1200" i="1" dirty="0">
                <a:latin typeface="Times New Roman" pitchFamily="18" charset="0"/>
                <a:cs typeface="Times New Roman" pitchFamily="18" charset="0"/>
              </a:rPr>
              <a:t>Proceedings of the VLDB Endowment</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12</a:t>
            </a:r>
            <a:r>
              <a:rPr lang="en-US" sz="1200" dirty="0">
                <a:latin typeface="Times New Roman" pitchFamily="18" charset="0"/>
                <a:cs typeface="Times New Roman" pitchFamily="18" charset="0"/>
              </a:rPr>
              <a:t>(12), pp.1942-1945.</a:t>
            </a:r>
          </a:p>
          <a:p>
            <a:pPr algn="just" fontAlgn="t">
              <a:lnSpc>
                <a:spcPct val="150000"/>
              </a:lnSpc>
            </a:pPr>
            <a:r>
              <a:rPr lang="en-US" sz="1200" dirty="0" err="1">
                <a:latin typeface="Times New Roman" pitchFamily="18" charset="0"/>
                <a:cs typeface="Times New Roman" pitchFamily="18" charset="0"/>
              </a:rPr>
              <a:t>Soldani</a:t>
            </a:r>
            <a:r>
              <a:rPr lang="en-US" sz="1200" dirty="0">
                <a:latin typeface="Times New Roman" pitchFamily="18" charset="0"/>
                <a:cs typeface="Times New Roman" pitchFamily="18" charset="0"/>
              </a:rPr>
              <a:t>, J. and </a:t>
            </a:r>
            <a:r>
              <a:rPr lang="en-US" sz="1200" dirty="0" err="1">
                <a:latin typeface="Times New Roman" pitchFamily="18" charset="0"/>
                <a:cs typeface="Times New Roman" pitchFamily="18" charset="0"/>
              </a:rPr>
              <a:t>Brogi</a:t>
            </a:r>
            <a:r>
              <a:rPr lang="en-US" sz="1200" dirty="0">
                <a:latin typeface="Times New Roman" pitchFamily="18" charset="0"/>
                <a:cs typeface="Times New Roman" pitchFamily="18" charset="0"/>
              </a:rPr>
              <a:t>, A., (2022). Anomaly detection and failure root cause analysis in (micro) service-based cloud applications: A survey. </a:t>
            </a:r>
            <a:r>
              <a:rPr lang="en-US" sz="1200" i="1" dirty="0">
                <a:latin typeface="Times New Roman" pitchFamily="18" charset="0"/>
                <a:cs typeface="Times New Roman" pitchFamily="18" charset="0"/>
              </a:rPr>
              <a:t>ACM Computing Surveys (CSUR)</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55</a:t>
            </a:r>
            <a:r>
              <a:rPr lang="en-US" sz="1200" dirty="0">
                <a:latin typeface="Times New Roman" pitchFamily="18" charset="0"/>
                <a:cs typeface="Times New Roman" pitchFamily="18" charset="0"/>
              </a:rPr>
              <a:t>(3), pp.1-39.</a:t>
            </a:r>
          </a:p>
          <a:p>
            <a:pPr algn="just" fontAlgn="t">
              <a:lnSpc>
                <a:spcPct val="150000"/>
              </a:lnSpc>
            </a:pPr>
            <a:r>
              <a:rPr lang="en-US" sz="1200" dirty="0" err="1">
                <a:latin typeface="Times New Roman" pitchFamily="18" charset="0"/>
                <a:cs typeface="Times New Roman" pitchFamily="18" charset="0"/>
              </a:rPr>
              <a:t>Simamora</a:t>
            </a:r>
            <a:r>
              <a:rPr lang="en-US" sz="1200" dirty="0">
                <a:latin typeface="Times New Roman" pitchFamily="18" charset="0"/>
                <a:cs typeface="Times New Roman" pitchFamily="18" charset="0"/>
              </a:rPr>
              <a:t>, R.E. and </a:t>
            </a:r>
            <a:r>
              <a:rPr lang="en-US" sz="1200" dirty="0" err="1">
                <a:latin typeface="Times New Roman" pitchFamily="18" charset="0"/>
                <a:cs typeface="Times New Roman" pitchFamily="18" charset="0"/>
              </a:rPr>
              <a:t>Saragih</a:t>
            </a:r>
            <a:r>
              <a:rPr lang="en-US" sz="1200" dirty="0">
                <a:latin typeface="Times New Roman" pitchFamily="18" charset="0"/>
                <a:cs typeface="Times New Roman" pitchFamily="18" charset="0"/>
              </a:rPr>
              <a:t>, S., (2019). Improving Students' Mathematical Problem Solving Ability and Self-Efficacy through Guided Discovery Learning in Local Culture Context. </a:t>
            </a:r>
            <a:r>
              <a:rPr lang="en-US" sz="1200" i="1" dirty="0">
                <a:latin typeface="Times New Roman" pitchFamily="18" charset="0"/>
                <a:cs typeface="Times New Roman" pitchFamily="18" charset="0"/>
              </a:rPr>
              <a:t>International Electronic Journal of Mathematics Education</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14</a:t>
            </a:r>
            <a:r>
              <a:rPr lang="en-US" sz="1200" dirty="0">
                <a:latin typeface="Times New Roman" pitchFamily="18" charset="0"/>
                <a:cs typeface="Times New Roman" pitchFamily="18" charset="0"/>
              </a:rPr>
              <a:t>(1), pp.61-72.</a:t>
            </a:r>
          </a:p>
          <a:p>
            <a:pPr algn="just" fontAlgn="t">
              <a:lnSpc>
                <a:spcPct val="150000"/>
              </a:lnSpc>
            </a:pPr>
            <a:r>
              <a:rPr lang="en-US" sz="1200" dirty="0" err="1">
                <a:latin typeface="Times New Roman" pitchFamily="18" charset="0"/>
                <a:cs typeface="Times New Roman" pitchFamily="18" charset="0"/>
              </a:rPr>
              <a:t>Saputra</a:t>
            </a:r>
            <a:r>
              <a:rPr lang="en-US" sz="1200" dirty="0">
                <a:latin typeface="Times New Roman" pitchFamily="18" charset="0"/>
                <a:cs typeface="Times New Roman" pitchFamily="18" charset="0"/>
              </a:rPr>
              <a:t>, M.D., </a:t>
            </a:r>
            <a:r>
              <a:rPr lang="en-US" sz="1200" dirty="0" err="1">
                <a:latin typeface="Times New Roman" pitchFamily="18" charset="0"/>
                <a:cs typeface="Times New Roman" pitchFamily="18" charset="0"/>
              </a:rPr>
              <a:t>Joyoatmojo</a:t>
            </a:r>
            <a:r>
              <a:rPr lang="en-US" sz="1200" dirty="0">
                <a:latin typeface="Times New Roman" pitchFamily="18" charset="0"/>
                <a:cs typeface="Times New Roman" pitchFamily="18" charset="0"/>
              </a:rPr>
              <a:t>, S., </a:t>
            </a:r>
            <a:r>
              <a:rPr lang="en-US" sz="1200" dirty="0" err="1">
                <a:latin typeface="Times New Roman" pitchFamily="18" charset="0"/>
                <a:cs typeface="Times New Roman" pitchFamily="18" charset="0"/>
              </a:rPr>
              <a:t>Wardani</a:t>
            </a:r>
            <a:r>
              <a:rPr lang="en-US" sz="1200" dirty="0">
                <a:latin typeface="Times New Roman" pitchFamily="18" charset="0"/>
                <a:cs typeface="Times New Roman" pitchFamily="18" charset="0"/>
              </a:rPr>
              <a:t>, D.K. and </a:t>
            </a:r>
            <a:r>
              <a:rPr lang="en-US" sz="1200" dirty="0" err="1">
                <a:latin typeface="Times New Roman" pitchFamily="18" charset="0"/>
                <a:cs typeface="Times New Roman" pitchFamily="18" charset="0"/>
              </a:rPr>
              <a:t>Sangka</a:t>
            </a:r>
            <a:r>
              <a:rPr lang="en-US" sz="1200" dirty="0">
                <a:latin typeface="Times New Roman" pitchFamily="18" charset="0"/>
                <a:cs typeface="Times New Roman" pitchFamily="18" charset="0"/>
              </a:rPr>
              <a:t>, K.B., (2019). Developing critical-thinking skills through the collaboration of jigsaw model with problem-based learning model. </a:t>
            </a:r>
            <a:r>
              <a:rPr lang="en-US" sz="1200" i="1" dirty="0">
                <a:latin typeface="Times New Roman" pitchFamily="18" charset="0"/>
                <a:cs typeface="Times New Roman" pitchFamily="18" charset="0"/>
              </a:rPr>
              <a:t>International Journal of Instruction</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12</a:t>
            </a:r>
            <a:r>
              <a:rPr lang="en-US" sz="1200" dirty="0">
                <a:latin typeface="Times New Roman" pitchFamily="18" charset="0"/>
                <a:cs typeface="Times New Roman" pitchFamily="18" charset="0"/>
              </a:rPr>
              <a:t>(1), pp.1077-1094. </a:t>
            </a:r>
          </a:p>
          <a:p>
            <a:pPr algn="just">
              <a:lnSpc>
                <a:spcPct val="150000"/>
              </a:lnSpc>
            </a:pPr>
            <a:endParaRPr lang="en-US" sz="1200"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lh4.googleusercontent.com/GPAyHNR0sN-MKCHCgB6eeRuklZma-_4p640TkDME5WoshKWvnCpkqn6xAIrgSk5yyoOxXqXFnABbR0tL1yygd06Lojpvx7qdf-poniq-fkNukRmsQUXM-XIsQG42-tW-xu_x5u_kIOavyp7n2ox6sEE"/>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102</TotalTime>
  <Words>1336</Words>
  <Application>Microsoft Office PowerPoint</Application>
  <PresentationFormat>On-screen Show (4:3)</PresentationFormat>
  <Paragraphs>88</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Times New Roman</vt:lpstr>
      <vt:lpstr>Office Theme</vt:lpstr>
      <vt:lpstr> KEY SKILLS PRESENTATION</vt:lpstr>
      <vt:lpstr>Introduction</vt:lpstr>
      <vt:lpstr>The effectiveness of critical thinking skills in health and social care</vt:lpstr>
      <vt:lpstr>The importance of problem-solving skills in health and social care</vt:lpstr>
      <vt:lpstr>Personal strength and areas of further development</vt:lpstr>
      <vt:lpstr>Establishing health and social care employment goals</vt:lpstr>
      <vt:lpstr>Personal action plan</vt:lpstr>
      <vt:lpstr>Practical examples of using critical thinking skill</vt:lpstr>
      <vt:lpstr>Practical examples of problem-solving skill</vt:lpstr>
      <vt:lpstr>Root cause model</vt:lpstr>
      <vt:lpstr>Continued… </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TFMP Laptop #1</dc:creator>
  <cp:lastModifiedBy>Hasena Khatun</cp:lastModifiedBy>
  <cp:revision>2</cp:revision>
  <dcterms:created xsi:type="dcterms:W3CDTF">2023-02-22T07:00:10Z</dcterms:created>
  <dcterms:modified xsi:type="dcterms:W3CDTF">2023-02-25T14:28:08Z</dcterms:modified>
</cp:coreProperties>
</file>