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9999"/>
    <a:srgbClr val="00CC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D047640-6315-4A25-86E0-7BC050A34295}" v="60" dt="2020-05-09T14:57:27.19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p:scale>
          <a:sx n="67" d="100"/>
          <a:sy n="67" d="100"/>
        </p:scale>
        <p:origin x="452" y="4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7"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05/05/2020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05/05/2020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05/05/2020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05/05/2020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05/05/2020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05/05/2020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05/05/2020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05/05/2020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05/05/2020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05/05/2020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05/05/2020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05/05/2020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895" y="106839"/>
            <a:ext cx="12079670" cy="845661"/>
          </a:xfrm>
        </p:spPr>
        <p:txBody>
          <a:bodyPr vert="horz" lIns="91440" tIns="45720" rIns="91440" bIns="45720" rtlCol="0" anchor="b">
            <a:noAutofit/>
          </a:bodyPr>
          <a:lstStyle/>
          <a:p>
            <a:r>
              <a:rPr lang="en-GB" sz="1800" b="1" u="sng" dirty="0">
                <a:solidFill>
                  <a:srgbClr val="009999"/>
                </a:solidFill>
                <a:latin typeface="Arial"/>
                <a:cs typeface="Arial"/>
              </a:rPr>
              <a:t>Reform In Wales – SEN to ALN</a:t>
            </a:r>
            <a:r>
              <a:rPr lang="en-GB" sz="1600" b="1" dirty="0">
                <a:solidFill>
                  <a:srgbClr val="009999"/>
                </a:solidFill>
                <a:latin typeface="Arial"/>
                <a:cs typeface="Arial"/>
              </a:rPr>
              <a:t> </a:t>
            </a:r>
            <a:br>
              <a:rPr lang="en-GB" sz="1600" dirty="0">
                <a:latin typeface="Arial"/>
                <a:cs typeface="Arial"/>
              </a:rPr>
            </a:br>
            <a:r>
              <a:rPr lang="en-GB" sz="1600" dirty="0">
                <a:latin typeface="Arial"/>
                <a:cs typeface="Arial"/>
              </a:rPr>
              <a:t>Additional Learning Needs and Educational Tribunal  (Wales) Act 2018.  </a:t>
            </a:r>
            <a:br>
              <a:rPr lang="en-GB" sz="1600" dirty="0">
                <a:latin typeface="Arial"/>
                <a:cs typeface="Arial"/>
              </a:rPr>
            </a:br>
            <a:r>
              <a:rPr lang="en-GB" sz="1000" dirty="0">
                <a:latin typeface="Arial"/>
                <a:cs typeface="Arial"/>
              </a:rPr>
              <a:t>Alison Upstill EAEE6002/1806935 1806935@student.uwtsd.ac.uk. </a:t>
            </a:r>
            <a:br>
              <a:rPr lang="en-GB" sz="1600" dirty="0">
                <a:latin typeface="Arial"/>
                <a:cs typeface="Arial"/>
              </a:rPr>
            </a:br>
            <a:endParaRPr lang="en-GB" sz="1200" dirty="0">
              <a:latin typeface="Arial"/>
              <a:cs typeface="Arial"/>
            </a:endParaRPr>
          </a:p>
        </p:txBody>
      </p:sp>
      <p:sp>
        <p:nvSpPr>
          <p:cNvPr id="7" name="Rectangle 6">
            <a:extLst>
              <a:ext uri="{FF2B5EF4-FFF2-40B4-BE49-F238E27FC236}">
                <a16:creationId xmlns:a16="http://schemas.microsoft.com/office/drawing/2014/main" id="{EB646DBB-0916-4569-916B-9516898CF89A}"/>
              </a:ext>
            </a:extLst>
          </p:cNvPr>
          <p:cNvSpPr/>
          <p:nvPr/>
        </p:nvSpPr>
        <p:spPr>
          <a:xfrm>
            <a:off x="178254" y="855208"/>
            <a:ext cx="11702142" cy="751115"/>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sz="900" u="sng" dirty="0">
              <a:solidFill>
                <a:schemeClr val="tx1"/>
              </a:solidFill>
              <a:latin typeface="Arial" panose="020B0604020202020204" pitchFamily="34" charset="0"/>
              <a:cs typeface="Arial" panose="020B0604020202020204" pitchFamily="34" charset="0"/>
            </a:endParaRPr>
          </a:p>
          <a:p>
            <a:endParaRPr lang="en-GB" sz="900" dirty="0">
              <a:solidFill>
                <a:schemeClr val="tx1"/>
              </a:solidFill>
              <a:latin typeface="Arial" panose="020B0604020202020204" pitchFamily="34" charset="0"/>
              <a:cs typeface="Arial" panose="020B0604020202020204" pitchFamily="34" charset="0"/>
            </a:endParaRPr>
          </a:p>
        </p:txBody>
      </p:sp>
      <p:sp>
        <p:nvSpPr>
          <p:cNvPr id="11" name="Rectangle 10">
            <a:extLst>
              <a:ext uri="{FF2B5EF4-FFF2-40B4-BE49-F238E27FC236}">
                <a16:creationId xmlns:a16="http://schemas.microsoft.com/office/drawing/2014/main" id="{690DA7B3-A142-4FB6-A976-CF40D8656A57}"/>
              </a:ext>
            </a:extLst>
          </p:cNvPr>
          <p:cNvSpPr/>
          <p:nvPr/>
        </p:nvSpPr>
        <p:spPr>
          <a:xfrm>
            <a:off x="178254" y="1669597"/>
            <a:ext cx="4354282" cy="2656114"/>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solidFill>
                  <a:schemeClr val="tx1"/>
                </a:solidFill>
                <a:latin typeface="Arial"/>
                <a:ea typeface="+mn-lt"/>
                <a:cs typeface="+mn-lt"/>
              </a:rPr>
              <a:t> </a:t>
            </a:r>
            <a:endParaRPr lang="en-GB" sz="1000" dirty="0">
              <a:solidFill>
                <a:schemeClr val="tx1"/>
              </a:solidFill>
              <a:latin typeface="Arial"/>
              <a:cs typeface="Arial"/>
            </a:endParaRPr>
          </a:p>
        </p:txBody>
      </p:sp>
      <p:sp>
        <p:nvSpPr>
          <p:cNvPr id="14" name="Rectangle 13">
            <a:extLst>
              <a:ext uri="{FF2B5EF4-FFF2-40B4-BE49-F238E27FC236}">
                <a16:creationId xmlns:a16="http://schemas.microsoft.com/office/drawing/2014/main" id="{8E480EA8-35AE-456B-B0CE-11667D33F2A2}"/>
              </a:ext>
            </a:extLst>
          </p:cNvPr>
          <p:cNvSpPr/>
          <p:nvPr/>
        </p:nvSpPr>
        <p:spPr>
          <a:xfrm>
            <a:off x="171450" y="5457413"/>
            <a:ext cx="5856514" cy="1290459"/>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endParaRPr lang="en-GB" sz="800" dirty="0">
              <a:solidFill>
                <a:schemeClr val="tx1"/>
              </a:solidFill>
              <a:latin typeface="Arial" panose="020B0604020202020204" pitchFamily="34" charset="0"/>
              <a:cs typeface="Arial" panose="020B0604020202020204" pitchFamily="34" charset="0"/>
            </a:endParaRPr>
          </a:p>
          <a:p>
            <a:pPr algn="just"/>
            <a:r>
              <a:rPr lang="en-GB" sz="1200" b="1" u="sng" dirty="0">
                <a:solidFill>
                  <a:srgbClr val="009999"/>
                </a:solidFill>
                <a:latin typeface="Arial" panose="020B0604020202020204" pitchFamily="34" charset="0"/>
                <a:cs typeface="Arial" panose="020B0604020202020204" pitchFamily="34" charset="0"/>
              </a:rPr>
              <a:t>Implications</a:t>
            </a:r>
            <a:r>
              <a:rPr lang="en-GB" sz="800" dirty="0">
                <a:solidFill>
                  <a:schemeClr val="tx1"/>
                </a:solidFill>
                <a:latin typeface="Arial" panose="020B0604020202020204" pitchFamily="34" charset="0"/>
                <a:cs typeface="Arial" panose="020B0604020202020204" pitchFamily="34" charset="0"/>
              </a:rPr>
              <a:t>  Person-centred practice is at the centre of new legislation for children and young people with ALN in education. When practitioners embrace children’s needs in a holistic and meaningful way there are lasting positive outcomes for children with ALN and their families as well as more effective multi-agency working (WG, 2015). For practitioners, this implies that training, knowledge and continual professional development (CPD) is fundamental to the success of The ALNET 2018 Act. The Act specifies that the framework will consist of a three-tier approach to staffing including core skills for all teaching practitioners, advanced skills for </a:t>
            </a:r>
            <a:r>
              <a:rPr lang="en-GB" sz="800" dirty="0" err="1">
                <a:solidFill>
                  <a:schemeClr val="tx1"/>
                </a:solidFill>
                <a:latin typeface="Arial" panose="020B0604020202020204" pitchFamily="34" charset="0"/>
                <a:cs typeface="Arial" panose="020B0604020202020204" pitchFamily="34" charset="0"/>
              </a:rPr>
              <a:t>ALNco’s</a:t>
            </a:r>
            <a:r>
              <a:rPr lang="en-GB" sz="800" dirty="0">
                <a:solidFill>
                  <a:schemeClr val="tx1"/>
                </a:solidFill>
                <a:latin typeface="Arial" panose="020B0604020202020204" pitchFamily="34" charset="0"/>
                <a:cs typeface="Arial" panose="020B0604020202020204" pitchFamily="34" charset="0"/>
              </a:rPr>
              <a:t> and specialist skills for those working in specialist services and specialist individuals (WG, 2018, p. 16). Sharing best practice, knowledge and skills from specialist settings through outreach services provides support for mainstream schools and staff when approaching inclusion (</a:t>
            </a:r>
            <a:r>
              <a:rPr lang="en-GB" sz="800" dirty="0" err="1">
                <a:solidFill>
                  <a:schemeClr val="tx1"/>
                </a:solidFill>
                <a:latin typeface="Arial" panose="020B0604020202020204" pitchFamily="34" charset="0"/>
                <a:cs typeface="Arial" panose="020B0604020202020204" pitchFamily="34" charset="0"/>
              </a:rPr>
              <a:t>Holtom</a:t>
            </a:r>
            <a:r>
              <a:rPr lang="en-GB" sz="800" dirty="0">
                <a:solidFill>
                  <a:schemeClr val="tx1"/>
                </a:solidFill>
                <a:latin typeface="Arial" panose="020B0604020202020204" pitchFamily="34" charset="0"/>
                <a:cs typeface="Arial" panose="020B0604020202020204" pitchFamily="34" charset="0"/>
              </a:rPr>
              <a:t>, Bowen and Lloyd-Jones, 2015). Additionally, Teacher training and CPD will include Master’s-level learning, Master classes and a Professional learning passport (PLP) including specific training on Inclusion, ALN, behaviour management and child development (Evans, 2016).</a:t>
            </a:r>
          </a:p>
          <a:p>
            <a:pPr algn="ctr"/>
            <a:endParaRPr lang="en-GB" sz="800" dirty="0">
              <a:solidFill>
                <a:schemeClr val="tx1"/>
              </a:solidFill>
              <a:latin typeface="Arial" panose="020B0604020202020204" pitchFamily="34" charset="0"/>
              <a:cs typeface="Arial" panose="020B0604020202020204" pitchFamily="34" charset="0"/>
            </a:endParaRPr>
          </a:p>
        </p:txBody>
      </p:sp>
      <p:sp>
        <p:nvSpPr>
          <p:cNvPr id="15" name="Rectangle 14">
            <a:extLst>
              <a:ext uri="{FF2B5EF4-FFF2-40B4-BE49-F238E27FC236}">
                <a16:creationId xmlns:a16="http://schemas.microsoft.com/office/drawing/2014/main" id="{0E704888-F7ED-4A24-936F-D123F0451904}"/>
              </a:ext>
            </a:extLst>
          </p:cNvPr>
          <p:cNvSpPr/>
          <p:nvPr/>
        </p:nvSpPr>
        <p:spPr>
          <a:xfrm>
            <a:off x="6225268" y="5457413"/>
            <a:ext cx="5649685" cy="1290459"/>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200" b="1" u="sng" dirty="0">
                <a:solidFill>
                  <a:srgbClr val="009999"/>
                </a:solidFill>
                <a:latin typeface="Arial" panose="020B0604020202020204" pitchFamily="34" charset="0"/>
                <a:cs typeface="Arial" panose="020B0604020202020204" pitchFamily="34" charset="0"/>
              </a:rPr>
              <a:t>Conclusion</a:t>
            </a:r>
          </a:p>
          <a:p>
            <a:pPr algn="just"/>
            <a:r>
              <a:rPr lang="en-GB" sz="800" dirty="0">
                <a:solidFill>
                  <a:schemeClr val="tx1"/>
                </a:solidFill>
                <a:latin typeface="Arial" panose="020B0604020202020204" pitchFamily="34" charset="0"/>
                <a:cs typeface="Arial" panose="020B0604020202020204" pitchFamily="34" charset="0"/>
              </a:rPr>
              <a:t>As we move away from a medical model of disability towards a more social model (Mackenzie, </a:t>
            </a:r>
            <a:r>
              <a:rPr lang="en-GB" sz="800" dirty="0" err="1">
                <a:solidFill>
                  <a:schemeClr val="tx1"/>
                </a:solidFill>
                <a:latin typeface="Arial" panose="020B0604020202020204" pitchFamily="34" charset="0"/>
                <a:cs typeface="Arial" panose="020B0604020202020204" pitchFamily="34" charset="0"/>
              </a:rPr>
              <a:t>Cologon</a:t>
            </a:r>
            <a:r>
              <a:rPr lang="en-GB" sz="800" dirty="0">
                <a:solidFill>
                  <a:schemeClr val="tx1"/>
                </a:solidFill>
                <a:latin typeface="Arial" panose="020B0604020202020204" pitchFamily="34" charset="0"/>
                <a:cs typeface="Arial" panose="020B0604020202020204" pitchFamily="34" charset="0"/>
              </a:rPr>
              <a:t> and Fenech, 2016) of approaching children with ALN in mainstream settings, The ALNET Act 2018 enables and legislates Welsh education to accommodate children with ALN rather than exclude. Approximately a fifth of all students of school age have an ALN and the number attending mainstream settings is increasing (</a:t>
            </a:r>
            <a:r>
              <a:rPr lang="en-GB" sz="800" dirty="0" err="1">
                <a:solidFill>
                  <a:schemeClr val="tx1"/>
                </a:solidFill>
                <a:latin typeface="Arial" panose="020B0604020202020204" pitchFamily="34" charset="0"/>
                <a:cs typeface="Arial" panose="020B0604020202020204" pitchFamily="34" charset="0"/>
              </a:rPr>
              <a:t>Holtom</a:t>
            </a:r>
            <a:r>
              <a:rPr lang="en-GB" sz="800" dirty="0">
                <a:solidFill>
                  <a:schemeClr val="tx1"/>
                </a:solidFill>
                <a:latin typeface="Arial" panose="020B0604020202020204" pitchFamily="34" charset="0"/>
                <a:cs typeface="Arial" panose="020B0604020202020204" pitchFamily="34" charset="0"/>
              </a:rPr>
              <a:t>, Bowen and Lloyd-Jones, 2015), as too is the need for specialist service support and complexity of need (Bowen and </a:t>
            </a:r>
            <a:r>
              <a:rPr lang="en-GB" sz="800" dirty="0" err="1">
                <a:solidFill>
                  <a:schemeClr val="tx1"/>
                </a:solidFill>
                <a:latin typeface="Arial" panose="020B0604020202020204" pitchFamily="34" charset="0"/>
                <a:cs typeface="Arial" panose="020B0604020202020204" pitchFamily="34" charset="0"/>
              </a:rPr>
              <a:t>Holtom</a:t>
            </a:r>
            <a:r>
              <a:rPr lang="en-GB" sz="800" dirty="0">
                <a:solidFill>
                  <a:schemeClr val="tx1"/>
                </a:solidFill>
                <a:latin typeface="Arial" panose="020B0604020202020204" pitchFamily="34" charset="0"/>
                <a:cs typeface="Arial" panose="020B0604020202020204" pitchFamily="34" charset="0"/>
              </a:rPr>
              <a:t>, 2015). The Act places focus on practitioners and professionals in Health, Education and Social Care to unify for a more communicative, coherent and accessible system of inclusion for children with ALN. By providing clear frameworks in legislation, for high quality provision with CPD and relevant training for practitioners, The Act ensures that  the child, their needs and voice is central in all decision making</a:t>
            </a:r>
            <a:r>
              <a:rPr lang="en-GB" sz="800" dirty="0">
                <a:solidFill>
                  <a:schemeClr val="tx1"/>
                </a:solidFill>
              </a:rPr>
              <a:t>.</a:t>
            </a:r>
          </a:p>
        </p:txBody>
      </p:sp>
      <p:sp>
        <p:nvSpPr>
          <p:cNvPr id="19" name="TextBox 18">
            <a:extLst>
              <a:ext uri="{FF2B5EF4-FFF2-40B4-BE49-F238E27FC236}">
                <a16:creationId xmlns:a16="http://schemas.microsoft.com/office/drawing/2014/main" id="{3B559EE2-2D76-47FC-BF24-BC6622DFB114}"/>
              </a:ext>
            </a:extLst>
          </p:cNvPr>
          <p:cNvSpPr txBox="1"/>
          <p:nvPr/>
        </p:nvSpPr>
        <p:spPr>
          <a:xfrm>
            <a:off x="5953125" y="4230505"/>
            <a:ext cx="2743200" cy="2154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800" dirty="0"/>
              <a:t>(Source: Welsh Government 2020)</a:t>
            </a:r>
            <a:endParaRPr lang="en-GB" sz="800" dirty="0">
              <a:cs typeface="Calibri"/>
            </a:endParaRPr>
          </a:p>
        </p:txBody>
      </p:sp>
      <p:pic>
        <p:nvPicPr>
          <p:cNvPr id="26" name="Picture 26" descr="A close up of a logo&#10;&#10;Description generated with very high confidence">
            <a:extLst>
              <a:ext uri="{FF2B5EF4-FFF2-40B4-BE49-F238E27FC236}">
                <a16:creationId xmlns:a16="http://schemas.microsoft.com/office/drawing/2014/main" id="{45DA9F9F-A1BF-4DBC-BD89-7C05EDA54DEC}"/>
              </a:ext>
            </a:extLst>
          </p:cNvPr>
          <p:cNvPicPr>
            <a:picLocks noChangeAspect="1"/>
          </p:cNvPicPr>
          <p:nvPr/>
        </p:nvPicPr>
        <p:blipFill>
          <a:blip r:embed="rId2"/>
          <a:stretch>
            <a:fillRect/>
          </a:stretch>
        </p:blipFill>
        <p:spPr>
          <a:xfrm>
            <a:off x="4648201" y="1670956"/>
            <a:ext cx="2905124" cy="2559549"/>
          </a:xfrm>
          <a:prstGeom prst="rect">
            <a:avLst/>
          </a:prstGeom>
        </p:spPr>
      </p:pic>
      <p:sp>
        <p:nvSpPr>
          <p:cNvPr id="3" name="TextBox 2">
            <a:extLst>
              <a:ext uri="{FF2B5EF4-FFF2-40B4-BE49-F238E27FC236}">
                <a16:creationId xmlns:a16="http://schemas.microsoft.com/office/drawing/2014/main" id="{D4C2E05D-187F-42EA-971B-8962BF54B15E}"/>
              </a:ext>
            </a:extLst>
          </p:cNvPr>
          <p:cNvSpPr txBox="1"/>
          <p:nvPr/>
        </p:nvSpPr>
        <p:spPr>
          <a:xfrm>
            <a:off x="178254" y="1652448"/>
            <a:ext cx="4354282" cy="2846933"/>
          </a:xfrm>
          <a:prstGeom prst="rect">
            <a:avLst/>
          </a:prstGeom>
          <a:noFill/>
        </p:spPr>
        <p:txBody>
          <a:bodyPr wrap="square" rtlCol="0">
            <a:spAutoFit/>
          </a:bodyPr>
          <a:lstStyle/>
          <a:p>
            <a:r>
              <a:rPr lang="en-GB" sz="1100" b="1" u="sng" dirty="0">
                <a:solidFill>
                  <a:srgbClr val="009999"/>
                </a:solidFill>
                <a:latin typeface="Arial" panose="020B0604020202020204" pitchFamily="34" charset="0"/>
                <a:cs typeface="Arial" panose="020B0604020202020204" pitchFamily="34" charset="0"/>
              </a:rPr>
              <a:t>Increased Participation of Children and Young People</a:t>
            </a:r>
            <a:r>
              <a:rPr lang="en-GB" sz="1100" b="1" dirty="0">
                <a:solidFill>
                  <a:srgbClr val="009999"/>
                </a:solidFill>
                <a:latin typeface="Arial" panose="020B0604020202020204" pitchFamily="34" charset="0"/>
                <a:cs typeface="Arial" panose="020B0604020202020204" pitchFamily="34" charset="0"/>
              </a:rPr>
              <a:t> </a:t>
            </a:r>
          </a:p>
          <a:p>
            <a:pPr algn="just"/>
            <a:r>
              <a:rPr lang="en-GB" sz="800" dirty="0">
                <a:latin typeface="Arial" panose="020B0604020202020204" pitchFamily="34" charset="0"/>
                <a:cs typeface="Arial" panose="020B0604020202020204" pitchFamily="34" charset="0"/>
              </a:rPr>
              <a:t>Local Authorities have a responsibility to provide Information and advice about the new ALN system. This must be available and easy to access for all children, young people and others who need it (WG, 2018). Children need to be supported however possible and whatever their capacity when decisions about them are being made. Children’s rights are not optional, they are an entitlement (Children's Commissioner for Wales, 2017). However, a follow up report to Wales’s Accessibility Planning (WG, 2018) found that out of 22 Local authorities, only 1 sought the views of young people when forming their accessibility strategy (Children's commissioner for Wales, 2020). A person-centred approach should be adhered to including ‘how’ a child communicates their wishes and what advocacy they have if they are unable to. The child should be at the centre of decision making so that the child, parents or caregivers are having decisions made with them (WG, 2018)</a:t>
            </a:r>
          </a:p>
          <a:p>
            <a:pPr algn="just"/>
            <a:r>
              <a:rPr lang="en-GB" sz="800" dirty="0">
                <a:latin typeface="Arial" panose="020B0604020202020204" pitchFamily="34" charset="0"/>
                <a:cs typeface="Arial" panose="020B0604020202020204" pitchFamily="34" charset="0"/>
              </a:rPr>
              <a:t>Section 7:85 of the SEN Code of Practice 2004 states that as part of an assessment of a child the views of that child must be taken into consideration. If a child is unable to make their views known, communication must be made with people who know the child well to ascertain the child’s view (WAG, 2004). However, The ALNET Act 2018 and The Rights of Children and Young Persons (Wales) Measure 2011, state that  Local Authorities have due regard (Children’s Commissioner for Wales, 2018) to The United Nations Convention on the Rights of the Child (UNCRC) by placing a higher duty on those involved in decision making with children by fully seeking the views of  children when they are  capable of expressing a view especially in any matters of law or judiciary (Section 12), (UNICEF, 2016). </a:t>
            </a:r>
          </a:p>
          <a:p>
            <a:pPr algn="just"/>
            <a:endParaRPr lang="en-GB" sz="800" dirty="0">
              <a:latin typeface="Arial" panose="020B0604020202020204" pitchFamily="34" charset="0"/>
              <a:cs typeface="Arial" panose="020B0604020202020204" pitchFamily="34" charset="0"/>
            </a:endParaRPr>
          </a:p>
        </p:txBody>
      </p:sp>
      <p:sp>
        <p:nvSpPr>
          <p:cNvPr id="4" name="Rectangle 3">
            <a:extLst>
              <a:ext uri="{FF2B5EF4-FFF2-40B4-BE49-F238E27FC236}">
                <a16:creationId xmlns:a16="http://schemas.microsoft.com/office/drawing/2014/main" id="{8B76B350-AB2B-499C-99FB-0BF5CEBF6FFF}"/>
              </a:ext>
            </a:extLst>
          </p:cNvPr>
          <p:cNvSpPr/>
          <p:nvPr/>
        </p:nvSpPr>
        <p:spPr>
          <a:xfrm>
            <a:off x="7659464" y="1713137"/>
            <a:ext cx="4212768" cy="261985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endParaRPr lang="en-GB" sz="1200" u="sng" dirty="0">
              <a:solidFill>
                <a:srgbClr val="009999"/>
              </a:solidFill>
              <a:latin typeface="Arial" panose="020B0604020202020204" pitchFamily="34" charset="0"/>
              <a:cs typeface="Arial" panose="020B0604020202020204" pitchFamily="34" charset="0"/>
            </a:endParaRPr>
          </a:p>
          <a:p>
            <a:pPr algn="just"/>
            <a:endParaRPr lang="en-GB" sz="1200" u="sng" dirty="0">
              <a:solidFill>
                <a:srgbClr val="009999"/>
              </a:solidFill>
              <a:latin typeface="Arial" panose="020B0604020202020204" pitchFamily="34" charset="0"/>
              <a:cs typeface="Arial" panose="020B0604020202020204" pitchFamily="34" charset="0"/>
            </a:endParaRPr>
          </a:p>
          <a:p>
            <a:pPr algn="just"/>
            <a:endParaRPr lang="en-GB" sz="1200" u="sng" dirty="0">
              <a:solidFill>
                <a:srgbClr val="009999"/>
              </a:solidFill>
              <a:latin typeface="Arial" panose="020B0604020202020204" pitchFamily="34" charset="0"/>
              <a:cs typeface="Arial" panose="020B0604020202020204" pitchFamily="34" charset="0"/>
            </a:endParaRPr>
          </a:p>
          <a:p>
            <a:pPr algn="just"/>
            <a:endParaRPr lang="en-GB" sz="1200" u="sng" dirty="0">
              <a:solidFill>
                <a:srgbClr val="009999"/>
              </a:solidFill>
              <a:latin typeface="Arial" panose="020B0604020202020204" pitchFamily="34" charset="0"/>
              <a:cs typeface="Arial" panose="020B0604020202020204" pitchFamily="34" charset="0"/>
            </a:endParaRPr>
          </a:p>
          <a:p>
            <a:pPr algn="just"/>
            <a:r>
              <a:rPr lang="en-GB" sz="1100" b="1" u="sng" dirty="0">
                <a:solidFill>
                  <a:srgbClr val="009999"/>
                </a:solidFill>
                <a:latin typeface="Arial" panose="020B0604020202020204" pitchFamily="34" charset="0"/>
                <a:cs typeface="Arial" panose="020B0604020202020204" pitchFamily="34" charset="0"/>
              </a:rPr>
              <a:t>Increased Collaboration</a:t>
            </a:r>
          </a:p>
          <a:p>
            <a:pPr algn="just"/>
            <a:r>
              <a:rPr lang="en-GB" sz="800" dirty="0">
                <a:solidFill>
                  <a:schemeClr val="tx1"/>
                </a:solidFill>
                <a:latin typeface="Arial" panose="020B0604020202020204" pitchFamily="34" charset="0"/>
                <a:cs typeface="Arial" panose="020B0604020202020204" pitchFamily="34" charset="0"/>
              </a:rPr>
              <a:t>The Special Educational Needs (SEN) Code of Practice for Wales 2004, considers the need for collaboration and multi-agency working between Local Education Authorities (LEA’s), the family of a child with a disability, staff and ‘other’ external agencies (Welsh assembly Government, 2004). However, representing the 7 Health Boards and 3 NHS Trusts, The Welsh NHS Confederation appreciates that health practitioners have in the past, had limited engagement in the SEN process with poor multi agency working, information sharing and lack of disparity between the responsibilities of LEA’s compared to health (The Welsh NHS Confederation, 2017).</a:t>
            </a:r>
          </a:p>
          <a:p>
            <a:pPr algn="just"/>
            <a:r>
              <a:rPr lang="en-GB" sz="800" dirty="0">
                <a:solidFill>
                  <a:schemeClr val="tx1"/>
                </a:solidFill>
                <a:latin typeface="Arial" panose="020B0604020202020204" pitchFamily="34" charset="0"/>
                <a:cs typeface="Arial" panose="020B0604020202020204" pitchFamily="34" charset="0"/>
              </a:rPr>
              <a:t>The ALNET Act 2018 address’s these issue’s with the increased focus on improved collaboration between agencies in early identification, intervention and support for children with disabilities and their families (WG, 2020) and a duty for health authorities and local authorities to collaborate through the means of an Individual Development Plan (IDP) for each learner with an ALN (Pembrokeshire County Council, 2019, a.).</a:t>
            </a:r>
          </a:p>
          <a:p>
            <a:pPr algn="just"/>
            <a:r>
              <a:rPr lang="en-GB" sz="800" dirty="0">
                <a:solidFill>
                  <a:schemeClr val="tx1"/>
                </a:solidFill>
                <a:latin typeface="Arial" panose="020B0604020202020204" pitchFamily="34" charset="0"/>
                <a:cs typeface="Arial" panose="020B0604020202020204" pitchFamily="34" charset="0"/>
              </a:rPr>
              <a:t>When bridging the gap between health and education, the Welsh Government have developed a new clinical role, that of, Designated Clinical Education Lead Officer (DECLO) (Legislation.gov, 2020) which local health boards must appoint. This person must be a registered medical practitioner whose role will be to effectively collaborate and communicate with Education and Social Services to meet the needs of children and young people with ALN (WG, 2018).</a:t>
            </a:r>
          </a:p>
          <a:p>
            <a:pPr algn="just"/>
            <a:endParaRPr lang="en-GB" sz="800" dirty="0">
              <a:solidFill>
                <a:schemeClr val="tx1"/>
              </a:solidFill>
              <a:latin typeface="Arial" panose="020B0604020202020204" pitchFamily="34" charset="0"/>
              <a:cs typeface="Arial" panose="020B0604020202020204" pitchFamily="34" charset="0"/>
            </a:endParaRPr>
          </a:p>
          <a:p>
            <a:pPr algn="just"/>
            <a:endParaRPr lang="en-GB" sz="800" dirty="0">
              <a:solidFill>
                <a:schemeClr val="tx1"/>
              </a:solidFill>
              <a:latin typeface="Arial" panose="020B0604020202020204" pitchFamily="34" charset="0"/>
              <a:cs typeface="Arial" panose="020B0604020202020204" pitchFamily="34" charset="0"/>
            </a:endParaRPr>
          </a:p>
          <a:p>
            <a:pPr algn="just"/>
            <a:endParaRPr lang="en-GB" sz="800" dirty="0">
              <a:solidFill>
                <a:schemeClr val="tx1"/>
              </a:solidFill>
              <a:latin typeface="Arial" panose="020B0604020202020204" pitchFamily="34" charset="0"/>
              <a:cs typeface="Arial" panose="020B0604020202020204" pitchFamily="34" charset="0"/>
            </a:endParaRPr>
          </a:p>
          <a:p>
            <a:pPr algn="just"/>
            <a:endParaRPr lang="en-GB" sz="800" dirty="0">
              <a:solidFill>
                <a:schemeClr val="tx1"/>
              </a:solidFill>
              <a:latin typeface="Arial" panose="020B0604020202020204" pitchFamily="34" charset="0"/>
              <a:cs typeface="Arial" panose="020B0604020202020204" pitchFamily="34" charset="0"/>
            </a:endParaRPr>
          </a:p>
          <a:p>
            <a:pPr algn="just"/>
            <a:endParaRPr lang="en-GB" sz="800" dirty="0">
              <a:solidFill>
                <a:schemeClr val="tx1"/>
              </a:solidFill>
              <a:latin typeface="Arial" panose="020B0604020202020204" pitchFamily="34" charset="0"/>
              <a:cs typeface="Arial" panose="020B0604020202020204" pitchFamily="34" charset="0"/>
            </a:endParaRPr>
          </a:p>
          <a:p>
            <a:pPr algn="just"/>
            <a:endParaRPr lang="en-GB" sz="800" dirty="0">
              <a:solidFill>
                <a:schemeClr val="tx1"/>
              </a:solidFill>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E25E2A09-2951-4110-BC97-826EAE9C0C88}"/>
              </a:ext>
            </a:extLst>
          </p:cNvPr>
          <p:cNvSpPr txBox="1"/>
          <p:nvPr/>
        </p:nvSpPr>
        <p:spPr>
          <a:xfrm>
            <a:off x="170090" y="855207"/>
            <a:ext cx="11710306" cy="769441"/>
          </a:xfrm>
          <a:prstGeom prst="rect">
            <a:avLst/>
          </a:prstGeom>
          <a:noFill/>
        </p:spPr>
        <p:txBody>
          <a:bodyPr wrap="square" rtlCol="0">
            <a:spAutoFit/>
          </a:bodyPr>
          <a:lstStyle/>
          <a:p>
            <a:pPr algn="just"/>
            <a:r>
              <a:rPr lang="en-GB" sz="1200" b="1" u="sng" dirty="0">
                <a:solidFill>
                  <a:srgbClr val="009999"/>
                </a:solidFill>
                <a:latin typeface="Arial" panose="020B0604020202020204" pitchFamily="34" charset="0"/>
                <a:cs typeface="Arial" panose="020B0604020202020204" pitchFamily="34" charset="0"/>
              </a:rPr>
              <a:t>Introduction</a:t>
            </a:r>
            <a:r>
              <a:rPr lang="en-GB" sz="1200" dirty="0">
                <a:latin typeface="Arial" panose="020B0604020202020204" pitchFamily="34" charset="0"/>
                <a:cs typeface="Arial" panose="020B0604020202020204" pitchFamily="34" charset="0"/>
              </a:rPr>
              <a:t> </a:t>
            </a:r>
            <a:r>
              <a:rPr lang="en-GB" sz="800" dirty="0">
                <a:latin typeface="Arial" panose="020B0604020202020204" pitchFamily="34" charset="0"/>
                <a:cs typeface="Arial" panose="020B0604020202020204" pitchFamily="34" charset="0"/>
              </a:rPr>
              <a:t>    A critical part of democracy is clear and effective legislation (Heaton, 2013). The current model of supporting children with Special Educational Needs (SEN) is no longer fit for purpose (Welsh Government, 2018, p. 2). Committed to transforming the experiences, outcomes and expectations for children and young people with additional learning needs in Wales (ALN Wales, 2020), the Welsh Government is at the forefront of reformation with the introduction of The Additional Learning Needs Educational Tribunal (Wales) Act 2018 (ALNET) (Legislation.gov, 2020). The Act replaces legislation for children with Special Educational Needs (SEN), Learning difficulties and disabilities (LDD)(Estyn, 2018), and unifies all children and young people with a disability with the same protection and rights between the age 0-25 where previously separate legislation covered ages 16-19 (SNAP Cymru, 2020). The fundamental principles of ALNET focus on a person-centred approach, inclusive of the voice of the child and family members, primary consideration being the best interests of the child and an expectation that the learners needs will be identified, met and any recourse or discourse easily accessed (WG, 2014). </a:t>
            </a:r>
          </a:p>
        </p:txBody>
      </p:sp>
      <p:sp>
        <p:nvSpPr>
          <p:cNvPr id="8" name="Rectangle 7">
            <a:extLst>
              <a:ext uri="{FF2B5EF4-FFF2-40B4-BE49-F238E27FC236}">
                <a16:creationId xmlns:a16="http://schemas.microsoft.com/office/drawing/2014/main" id="{6A1FD5D3-3305-4467-842F-82BEFF02A5A5}"/>
              </a:ext>
            </a:extLst>
          </p:cNvPr>
          <p:cNvSpPr/>
          <p:nvPr/>
        </p:nvSpPr>
        <p:spPr>
          <a:xfrm>
            <a:off x="186418" y="4388272"/>
            <a:ext cx="11693978" cy="956179"/>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sz="1100" b="1" u="sng" dirty="0">
                <a:solidFill>
                  <a:srgbClr val="009999"/>
                </a:solidFill>
                <a:latin typeface="Arial" panose="020B0604020202020204" pitchFamily="34" charset="0"/>
                <a:cs typeface="Arial" panose="020B0604020202020204" pitchFamily="34" charset="0"/>
              </a:rPr>
              <a:t>Clear and Consistent Rights of Appeal</a:t>
            </a:r>
            <a:r>
              <a:rPr lang="en-GB" sz="1100" b="1" dirty="0">
                <a:solidFill>
                  <a:srgbClr val="009999"/>
                </a:solidFill>
                <a:latin typeface="Arial" panose="020B0604020202020204" pitchFamily="34" charset="0"/>
                <a:cs typeface="Arial" panose="020B0604020202020204" pitchFamily="34" charset="0"/>
              </a:rPr>
              <a:t>   </a:t>
            </a:r>
            <a:r>
              <a:rPr lang="en-GB" sz="800" dirty="0">
                <a:solidFill>
                  <a:schemeClr val="tx1"/>
                </a:solidFill>
                <a:latin typeface="Arial" panose="020B0604020202020204" pitchFamily="34" charset="0"/>
                <a:cs typeface="Arial" panose="020B0604020202020204" pitchFamily="34" charset="0"/>
              </a:rPr>
              <a:t>Previously known as The Special Educational Needs Tribunal for Wales 2012, children and families could only appeal decisions or highlight areas of discrimination if they were in maintained schools. the Education Tribunal for Wales expands legislation to include young people with a disability in Further Education (FE), up to the age of 25, in line with ‘The Act’. (WG, 2018, p. 1.) therefore, providing a more equitable right of appeal for parents, carers and children (WG, 2018, p. 101). Additionally, if there are disagreements about whether a child is entitled to an Individual Development Plan (IDP) or anything has been or not been included in it (WG, 2020).  However, this does come with a cost to parents of £7,786 per appeal (WG, 2018, p. 220). In order to avoid a tribunal situation, Pembrokeshire County Council advise in the first instance, communication with a child’s </a:t>
            </a:r>
            <a:r>
              <a:rPr lang="en-GB" sz="800" dirty="0" err="1">
                <a:solidFill>
                  <a:schemeClr val="tx1"/>
                </a:solidFill>
                <a:latin typeface="Arial" panose="020B0604020202020204" pitchFamily="34" charset="0"/>
                <a:cs typeface="Arial" panose="020B0604020202020204" pitchFamily="34" charset="0"/>
              </a:rPr>
              <a:t>ALNco</a:t>
            </a:r>
            <a:r>
              <a:rPr lang="en-GB" sz="800" dirty="0">
                <a:solidFill>
                  <a:schemeClr val="tx1"/>
                </a:solidFill>
                <a:latin typeface="Arial" panose="020B0604020202020204" pitchFamily="34" charset="0"/>
                <a:cs typeface="Arial" panose="020B0604020202020204" pitchFamily="34" charset="0"/>
              </a:rPr>
              <a:t> and school Head Teacher (PCC, 2019, b.). Hodkinson (2018), argues that parent’s participation in education improves positive outcomes for their child whilst Arnold (2018), suggests that parent partnership needs to be functional in order to meet the needs of a child with a disability in education. However, when disagreements do occur, which cannot be resolved, the Local Authorities Parent Partnership Service provides free unbiased and impartial mediation advice on pathways to outcomes, attends or represents at meetings and aid in official documentation and judicial language (PCC, 2019, c.).</a:t>
            </a:r>
          </a:p>
        </p:txBody>
      </p:sp>
    </p:spTree>
    <p:extLst>
      <p:ext uri="{BB962C8B-B14F-4D97-AF65-F5344CB8AC3E}">
        <p14:creationId xmlns:p14="http://schemas.microsoft.com/office/powerpoint/2010/main" val="10985722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6980</TotalTime>
  <Words>1529</Words>
  <Application>Microsoft Office PowerPoint</Application>
  <PresentationFormat>Widescreen</PresentationFormat>
  <Paragraphs>24</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Reform In Wales – SEN to ALN  Additional Learning Needs and Educational Tribunal  (Wales) Act 2018.   Alison Upstill EAEE6002/1806935 1806935@student.uwtsd.ac.uk.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Alison Upstill (1806935)</cp:lastModifiedBy>
  <cp:revision>268</cp:revision>
  <dcterms:created xsi:type="dcterms:W3CDTF">2020-05-03T15:20:23Z</dcterms:created>
  <dcterms:modified xsi:type="dcterms:W3CDTF">2020-05-10T08:53:09Z</dcterms:modified>
</cp:coreProperties>
</file>