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361" r:id="rId3"/>
    <p:sldId id="289" r:id="rId4"/>
    <p:sldId id="363" r:id="rId5"/>
    <p:sldId id="365" r:id="rId6"/>
    <p:sldId id="366" r:id="rId7"/>
    <p:sldId id="277" r:id="rId8"/>
    <p:sldId id="284" r:id="rId9"/>
    <p:sldId id="368" r:id="rId10"/>
    <p:sldId id="270" r:id="rId11"/>
    <p:sldId id="271" r:id="rId12"/>
    <p:sldId id="258" r:id="rId13"/>
    <p:sldId id="259" r:id="rId14"/>
    <p:sldId id="272" r:id="rId15"/>
    <p:sldId id="274" r:id="rId16"/>
    <p:sldId id="375" r:id="rId17"/>
    <p:sldId id="370" r:id="rId18"/>
    <p:sldId id="371" r:id="rId19"/>
    <p:sldId id="285" r:id="rId20"/>
    <p:sldId id="379" r:id="rId21"/>
    <p:sldId id="287" r:id="rId22"/>
    <p:sldId id="372" r:id="rId23"/>
    <p:sldId id="373" r:id="rId24"/>
    <p:sldId id="377" r:id="rId25"/>
    <p:sldId id="265" r:id="rId26"/>
    <p:sldId id="374" r:id="rId27"/>
    <p:sldId id="279" r:id="rId28"/>
    <p:sldId id="380" r:id="rId29"/>
    <p:sldId id="286" r:id="rId30"/>
    <p:sldId id="273" r:id="rId31"/>
    <p:sldId id="369" r:id="rId32"/>
    <p:sldId id="288"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0" autoAdjust="0"/>
    <p:restoredTop sz="94660"/>
  </p:normalViewPr>
  <p:slideViewPr>
    <p:cSldViewPr snapToGrid="0">
      <p:cViewPr>
        <p:scale>
          <a:sx n="110" d="100"/>
          <a:sy n="110" d="100"/>
        </p:scale>
        <p:origin x="63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3967A57-A03D-4206-A238-DE2ADA906D6F}" type="datetimeFigureOut">
              <a:rPr lang="en-GB" smtClean="0"/>
              <a:t>08/10/2023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10822589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3967A57-A03D-4206-A238-DE2ADA906D6F}" type="datetimeFigureOut">
              <a:rPr lang="en-GB" smtClean="0"/>
              <a:t>08/10/2023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3238668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967A57-A03D-4206-A238-DE2ADA906D6F}" type="datetimeFigureOut">
              <a:rPr lang="en-GB" smtClean="0"/>
              <a:t>08/10/2023</a:t>
            </a:fld>
            <a:endParaRPr lang="en-GB"/>
          </a:p>
        </p:txBody>
      </p:sp>
      <p:sp>
        <p:nvSpPr>
          <p:cNvPr id="6" name="Slide Number Placeholder 5"/>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1265646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3967A57-A03D-4206-A238-DE2ADA906D6F}" type="datetimeFigureOut">
              <a:rPr lang="en-GB" smtClean="0"/>
              <a:t>08/10/2023</a:t>
            </a:fld>
            <a:endParaRPr lang="en-GB"/>
          </a:p>
        </p:txBody>
      </p:sp>
      <p:sp>
        <p:nvSpPr>
          <p:cNvPr id="7" name="Slide Number Placeholder 6"/>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3348380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3967A57-A03D-4206-A238-DE2ADA906D6F}" type="datetimeFigureOut">
              <a:rPr lang="en-GB" smtClean="0"/>
              <a:t>08/10/2023</a:t>
            </a:fld>
            <a:endParaRPr lang="en-GB"/>
          </a:p>
        </p:txBody>
      </p:sp>
      <p:sp>
        <p:nvSpPr>
          <p:cNvPr id="9" name="Slide Number Placeholder 8"/>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1413805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3967A57-A03D-4206-A238-DE2ADA906D6F}" type="datetimeFigureOut">
              <a:rPr lang="en-GB" smtClean="0"/>
              <a:t>08/10/2023</a:t>
            </a:fld>
            <a:endParaRPr lang="en-GB"/>
          </a:p>
        </p:txBody>
      </p:sp>
      <p:sp>
        <p:nvSpPr>
          <p:cNvPr id="5" name="Slide Number Placeholder 4"/>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63641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967A57-A03D-4206-A238-DE2ADA906D6F}" type="datetimeFigureOut">
              <a:rPr lang="en-GB" smtClean="0"/>
              <a:t>08/10/2023</a:t>
            </a:fld>
            <a:endParaRPr lang="en-GB"/>
          </a:p>
        </p:txBody>
      </p:sp>
      <p:sp>
        <p:nvSpPr>
          <p:cNvPr id="4" name="Slide Number Placeholder 3"/>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10080777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3967A57-A03D-4206-A238-DE2ADA906D6F}" type="datetimeFigureOut">
              <a:rPr lang="en-GB" smtClean="0"/>
              <a:t>08/10/2023</a:t>
            </a:fld>
            <a:endParaRPr lang="en-GB"/>
          </a:p>
        </p:txBody>
      </p:sp>
      <p:sp>
        <p:nvSpPr>
          <p:cNvPr id="7" name="Slide Number Placeholder 6"/>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4091351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3967A57-A03D-4206-A238-DE2ADA906D6F}" type="datetimeFigureOut">
              <a:rPr lang="en-GB" smtClean="0"/>
              <a:t>08/10/2023</a:t>
            </a:fld>
            <a:endParaRPr lang="en-GB"/>
          </a:p>
        </p:txBody>
      </p:sp>
      <p:sp>
        <p:nvSpPr>
          <p:cNvPr id="7" name="Slide Number Placeholder 6"/>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1054251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3967A57-A03D-4206-A238-DE2ADA906D6F}" type="datetimeFigureOut">
              <a:rPr lang="en-GB" smtClean="0"/>
              <a:t>08/10/2023</a:t>
            </a:fld>
            <a:endParaRPr lang="en-GB"/>
          </a:p>
        </p:txBody>
      </p:sp>
      <p:sp>
        <p:nvSpPr>
          <p:cNvPr id="6" name="Slide Number Placeholder 5"/>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430063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3967A57-A03D-4206-A238-DE2ADA906D6F}" type="datetimeFigureOut">
              <a:rPr lang="en-GB" smtClean="0"/>
              <a:t>08/10/2023</a:t>
            </a:fld>
            <a:endParaRPr lang="en-GB"/>
          </a:p>
        </p:txBody>
      </p:sp>
      <p:sp>
        <p:nvSpPr>
          <p:cNvPr id="6" name="Slide Number Placeholder 5"/>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1342537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3967A57-A03D-4206-A238-DE2ADA906D6F}" type="datetimeFigureOut">
              <a:rPr lang="en-GB" smtClean="0"/>
              <a:t>08/10/2023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99C8EF9-D6CA-4E50-B313-81490CE9E242}" type="slidenum">
              <a:rPr lang="en-GB" smtClean="0"/>
              <a:t>‹#›</a:t>
            </a:fld>
            <a:endParaRPr lang="en-GB"/>
          </a:p>
        </p:txBody>
      </p:sp>
    </p:spTree>
    <p:extLst>
      <p:ext uri="{BB962C8B-B14F-4D97-AF65-F5344CB8AC3E}">
        <p14:creationId xmlns:p14="http://schemas.microsoft.com/office/powerpoint/2010/main" val="3100790481"/>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HkfC8J95lGw"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RAMbIz3Y2JA"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image" Target="../media/image16.png"/><Relationship Id="rId13" Type="http://schemas.openxmlformats.org/officeDocument/2006/relationships/image" Target="../media/image21.pn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png"/><Relationship Id="rId4" Type="http://schemas.openxmlformats.org/officeDocument/2006/relationships/image" Target="../media/image12.png"/><Relationship Id="rId9" Type="http://schemas.openxmlformats.org/officeDocument/2006/relationships/image" Target="../media/image17.png"/></Relationships>
</file>

<file path=ppt/slides/_rels/slide24.xml.rels><?xml version="1.0" encoding="UTF-8" standalone="yes"?>
<Relationships xmlns="http://schemas.openxmlformats.org/package/2006/relationships"><Relationship Id="rId8" Type="http://schemas.openxmlformats.org/officeDocument/2006/relationships/hyperlink" Target="https://www.england.nhs.uk/south-east/" TargetMode="External"/><Relationship Id="rId3" Type="http://schemas.openxmlformats.org/officeDocument/2006/relationships/hyperlink" Target="https://www.england.nhs.uk/east-of-england/" TargetMode="External"/><Relationship Id="rId7" Type="http://schemas.openxmlformats.org/officeDocument/2006/relationships/hyperlink" Target="https://www.england.nhs.uk/north-west/" TargetMode="External"/><Relationship Id="rId2" Type="http://schemas.openxmlformats.org/officeDocument/2006/relationships/image" Target="../media/image22.png"/><Relationship Id="rId1" Type="http://schemas.openxmlformats.org/officeDocument/2006/relationships/slideLayout" Target="../slideLayouts/slideLayout5.xml"/><Relationship Id="rId6" Type="http://schemas.openxmlformats.org/officeDocument/2006/relationships/hyperlink" Target="https://www.england.nhs.uk/north-east-yorkshire/" TargetMode="External"/><Relationship Id="rId5" Type="http://schemas.openxmlformats.org/officeDocument/2006/relationships/hyperlink" Target="https://www.england.nhs.uk/midlands/" TargetMode="External"/><Relationship Id="rId4" Type="http://schemas.openxmlformats.org/officeDocument/2006/relationships/hyperlink" Target="https://www.england.nhs.uk/london/" TargetMode="External"/><Relationship Id="rId9" Type="http://schemas.openxmlformats.org/officeDocument/2006/relationships/hyperlink" Target="https://www.england.nhs.uk/south/"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hyperlink" Target="https://www.gov.uk/government/organisations/uk-health-security-agency"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gov.uk/government/organisations/office-for-health-improvement-and-disparities"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s://www.gov.uk/government/organisations/uk-health-security-agency" TargetMode="External"/><Relationship Id="rId2" Type="http://schemas.openxmlformats.org/officeDocument/2006/relationships/hyperlink" Target="https://digital.nhs.uk/data-and-information/publications/statistical/nhs-workforce-statistics" TargetMode="External"/><Relationship Id="rId1" Type="http://schemas.openxmlformats.org/officeDocument/2006/relationships/slideLayout" Target="../slideLayouts/slideLayout2.xml"/><Relationship Id="rId4" Type="http://schemas.openxmlformats.org/officeDocument/2006/relationships/hyperlink" Target="https://www.gov.uk/government/organisations/office-for-health-improvement-and-disparities/about"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36726-F4F5-4B38-BDC5-85B0CC1E64B3}"/>
              </a:ext>
            </a:extLst>
          </p:cNvPr>
          <p:cNvSpPr>
            <a:spLocks noGrp="1"/>
          </p:cNvSpPr>
          <p:nvPr>
            <p:ph type="ctrTitle"/>
          </p:nvPr>
        </p:nvSpPr>
        <p:spPr/>
        <p:txBody>
          <a:bodyPr>
            <a:normAutofit fontScale="90000"/>
          </a:bodyPr>
          <a:lstStyle/>
          <a:p>
            <a:r>
              <a:rPr lang="en-GB" sz="6600" b="1" dirty="0">
                <a:solidFill>
                  <a:schemeClr val="bg1"/>
                </a:solidFill>
              </a:rPr>
              <a:t>Week 1: NHS Structure in England</a:t>
            </a:r>
          </a:p>
        </p:txBody>
      </p:sp>
      <p:sp>
        <p:nvSpPr>
          <p:cNvPr id="3" name="Subtitle 2">
            <a:extLst>
              <a:ext uri="{FF2B5EF4-FFF2-40B4-BE49-F238E27FC236}">
                <a16:creationId xmlns:a16="http://schemas.microsoft.com/office/drawing/2014/main" id="{452E20B9-5A61-469A-B7DB-98A2C0C6C1A2}"/>
              </a:ext>
            </a:extLst>
          </p:cNvPr>
          <p:cNvSpPr>
            <a:spLocks noGrp="1"/>
          </p:cNvSpPr>
          <p:nvPr>
            <p:ph type="subTitle" idx="1"/>
          </p:nvPr>
        </p:nvSpPr>
        <p:spPr>
          <a:xfrm>
            <a:off x="1825824" y="4293325"/>
            <a:ext cx="8534400" cy="1203889"/>
          </a:xfrm>
        </p:spPr>
        <p:txBody>
          <a:bodyPr>
            <a:noAutofit/>
          </a:bodyPr>
          <a:lstStyle/>
          <a:p>
            <a:r>
              <a:rPr lang="en-GB" sz="3600" b="1" dirty="0">
                <a:solidFill>
                  <a:schemeClr val="bg1"/>
                </a:solidFill>
              </a:rPr>
              <a:t>Policy and Impacts </a:t>
            </a:r>
          </a:p>
        </p:txBody>
      </p:sp>
    </p:spTree>
    <p:extLst>
      <p:ext uri="{BB962C8B-B14F-4D97-AF65-F5344CB8AC3E}">
        <p14:creationId xmlns:p14="http://schemas.microsoft.com/office/powerpoint/2010/main" val="40790535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463E91C7-2BF3-BD76-F5FD-38CA4F16BBCD}"/>
              </a:ext>
            </a:extLst>
          </p:cNvPr>
          <p:cNvSpPr>
            <a:spLocks noGrp="1"/>
          </p:cNvSpPr>
          <p:nvPr>
            <p:ph type="title"/>
          </p:nvPr>
        </p:nvSpPr>
        <p:spPr>
          <a:xfrm>
            <a:off x="1703389" y="147639"/>
            <a:ext cx="6016625" cy="1347787"/>
          </a:xfrm>
        </p:spPr>
        <p:txBody>
          <a:bodyPr/>
          <a:lstStyle/>
          <a:p>
            <a:r>
              <a:rPr lang="en-US" altLang="en-US" b="1"/>
              <a:t>GROUND RULES </a:t>
            </a:r>
            <a:endParaRPr lang="en-GB" altLang="en-US" b="1"/>
          </a:p>
        </p:txBody>
      </p:sp>
      <p:sp>
        <p:nvSpPr>
          <p:cNvPr id="10243" name="Content Placeholder 2">
            <a:extLst>
              <a:ext uri="{FF2B5EF4-FFF2-40B4-BE49-F238E27FC236}">
                <a16:creationId xmlns:a16="http://schemas.microsoft.com/office/drawing/2014/main" id="{2F12C41B-ED03-4D5B-06A6-AA41810B1D93}"/>
              </a:ext>
            </a:extLst>
          </p:cNvPr>
          <p:cNvSpPr>
            <a:spLocks noGrp="1"/>
          </p:cNvSpPr>
          <p:nvPr>
            <p:ph idx="1"/>
          </p:nvPr>
        </p:nvSpPr>
        <p:spPr>
          <a:xfrm>
            <a:off x="942456" y="1813719"/>
            <a:ext cx="5480050" cy="3455988"/>
          </a:xfrm>
        </p:spPr>
        <p:txBody>
          <a:bodyPr/>
          <a:lstStyle/>
          <a:p>
            <a:r>
              <a:rPr lang="en-US" altLang="en-US" b="1" dirty="0">
                <a:latin typeface="Arial" panose="020B0604020202020204" pitchFamily="34" charset="0"/>
                <a:cs typeface="Arial" panose="020B0604020202020204" pitchFamily="34" charset="0"/>
              </a:rPr>
              <a:t>Attendance &amp; Punctuality</a:t>
            </a:r>
          </a:p>
          <a:p>
            <a:r>
              <a:rPr lang="en-US" altLang="en-US" b="1" dirty="0">
                <a:latin typeface="Arial" panose="020B0604020202020204" pitchFamily="34" charset="0"/>
                <a:cs typeface="Arial" panose="020B0604020202020204" pitchFamily="34" charset="0"/>
              </a:rPr>
              <a:t>Mobile Phones</a:t>
            </a:r>
          </a:p>
          <a:p>
            <a:r>
              <a:rPr lang="en-US" altLang="en-US" b="1" dirty="0">
                <a:latin typeface="Arial" panose="020B0604020202020204" pitchFamily="34" charset="0"/>
                <a:cs typeface="Arial" panose="020B0604020202020204" pitchFamily="34" charset="0"/>
              </a:rPr>
              <a:t>Mutual Respect</a:t>
            </a:r>
          </a:p>
          <a:p>
            <a:r>
              <a:rPr lang="en-US" altLang="en-US" b="1" dirty="0">
                <a:latin typeface="Arial" panose="020B0604020202020204" pitchFamily="34" charset="0"/>
                <a:cs typeface="Arial" panose="020B0604020202020204" pitchFamily="34" charset="0"/>
              </a:rPr>
              <a:t>Confidentiality</a:t>
            </a:r>
          </a:p>
          <a:p>
            <a:endParaRPr lang="en-US" altLang="en-US" dirty="0"/>
          </a:p>
          <a:p>
            <a:endParaRPr lang="en-US" altLang="en-US" dirty="0"/>
          </a:p>
          <a:p>
            <a:endParaRPr lang="en-GB" altLang="en-US" dirty="0"/>
          </a:p>
        </p:txBody>
      </p:sp>
      <p:pic>
        <p:nvPicPr>
          <p:cNvPr id="10244" name="Picture 5">
            <a:extLst>
              <a:ext uri="{FF2B5EF4-FFF2-40B4-BE49-F238E27FC236}">
                <a16:creationId xmlns:a16="http://schemas.microsoft.com/office/drawing/2014/main" id="{F7C42005-5E8F-13F5-6286-C41B45D883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7861" r="11116" b="27486"/>
          <a:stretch>
            <a:fillRect/>
          </a:stretch>
        </p:blipFill>
        <p:spPr bwMode="auto">
          <a:xfrm>
            <a:off x="8223250" y="147639"/>
            <a:ext cx="2260600" cy="1347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5" name="Picture 6">
            <a:extLst>
              <a:ext uri="{FF2B5EF4-FFF2-40B4-BE49-F238E27FC236}">
                <a16:creationId xmlns:a16="http://schemas.microsoft.com/office/drawing/2014/main" id="{14F94A7F-2F96-D69E-A3B4-16688DED2E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6676" y="1566863"/>
            <a:ext cx="2957513" cy="394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E0902-AECF-B713-32B7-94BC396F86A9}"/>
              </a:ext>
            </a:extLst>
          </p:cNvPr>
          <p:cNvSpPr>
            <a:spLocks noGrp="1"/>
          </p:cNvSpPr>
          <p:nvPr>
            <p:ph type="title"/>
          </p:nvPr>
        </p:nvSpPr>
        <p:spPr/>
        <p:txBody>
          <a:bodyPr>
            <a:normAutofit fontScale="90000"/>
          </a:bodyPr>
          <a:lstStyle/>
          <a:p>
            <a:r>
              <a:rPr lang="en-GB" b="1" dirty="0"/>
              <a:t>Introduction to the Module</a:t>
            </a:r>
            <a:br>
              <a:rPr lang="en-GB" b="1" dirty="0"/>
            </a:br>
            <a:endParaRPr lang="en-GB" b="1" dirty="0"/>
          </a:p>
        </p:txBody>
      </p:sp>
      <p:sp>
        <p:nvSpPr>
          <p:cNvPr id="3" name="Content Placeholder 2">
            <a:extLst>
              <a:ext uri="{FF2B5EF4-FFF2-40B4-BE49-F238E27FC236}">
                <a16:creationId xmlns:a16="http://schemas.microsoft.com/office/drawing/2014/main" id="{D14ADF6D-80DB-A443-FE79-0AA59A932FAE}"/>
              </a:ext>
            </a:extLst>
          </p:cNvPr>
          <p:cNvSpPr>
            <a:spLocks noGrp="1"/>
          </p:cNvSpPr>
          <p:nvPr>
            <p:ph idx="1"/>
          </p:nvPr>
        </p:nvSpPr>
        <p:spPr>
          <a:xfrm>
            <a:off x="609600" y="1035698"/>
            <a:ext cx="10972800" cy="4481535"/>
          </a:xfrm>
        </p:spPr>
        <p:txBody>
          <a:bodyPr>
            <a:normAutofit fontScale="62500" lnSpcReduction="20000"/>
          </a:bodyPr>
          <a:lstStyle/>
          <a:p>
            <a:pPr marL="0" indent="0">
              <a:buNone/>
            </a:pPr>
            <a:r>
              <a:rPr lang="en-GB" b="1" dirty="0"/>
              <a:t>AIM(S)</a:t>
            </a:r>
          </a:p>
          <a:p>
            <a:pPr marL="0" indent="0">
              <a:buNone/>
            </a:pPr>
            <a:endParaRPr lang="en-GB" b="1" dirty="0"/>
          </a:p>
          <a:p>
            <a:r>
              <a:rPr lang="en-GB" dirty="0"/>
              <a:t>To critically examine theories, policies and developments relating to Health, Wellbeing and Sustainable </a:t>
            </a:r>
          </a:p>
          <a:p>
            <a:r>
              <a:rPr lang="en-GB" dirty="0"/>
              <a:t>Development on a local and national and global level.</a:t>
            </a:r>
          </a:p>
          <a:p>
            <a:endParaRPr lang="en-GB" b="1" dirty="0"/>
          </a:p>
          <a:p>
            <a:pPr marL="0" indent="0">
              <a:buNone/>
            </a:pPr>
            <a:r>
              <a:rPr lang="en-GB" b="1" dirty="0"/>
              <a:t>LEARNING OUTCOMES</a:t>
            </a:r>
          </a:p>
          <a:p>
            <a:pPr marL="0" indent="0">
              <a:buNone/>
            </a:pPr>
            <a:r>
              <a:rPr lang="en-GB" dirty="0"/>
              <a:t>Upon the successful completion of this module, the student should be able to:</a:t>
            </a:r>
          </a:p>
          <a:p>
            <a:pPr marL="0" indent="0">
              <a:buNone/>
            </a:pPr>
            <a:endParaRPr lang="en-GB" dirty="0"/>
          </a:p>
          <a:p>
            <a:r>
              <a:rPr lang="en-GB" dirty="0"/>
              <a:t>Critically examine the ubiquitous nature of health, wellbeing and sustainable development within present health and care sectors</a:t>
            </a:r>
          </a:p>
          <a:p>
            <a:endParaRPr lang="en-GB" dirty="0"/>
          </a:p>
          <a:p>
            <a:r>
              <a:rPr lang="en-GB" dirty="0"/>
              <a:t>Analyse secondary data and provide recommendations for improvement to current Health, Wellbeing and Sustainable Development policies and initiatives on a local, and national level</a:t>
            </a:r>
          </a:p>
        </p:txBody>
      </p:sp>
    </p:spTree>
    <p:extLst>
      <p:ext uri="{BB962C8B-B14F-4D97-AF65-F5344CB8AC3E}">
        <p14:creationId xmlns:p14="http://schemas.microsoft.com/office/powerpoint/2010/main" val="36928533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E17A4-5DD1-1911-58D6-3F2A731BD532}"/>
              </a:ext>
            </a:extLst>
          </p:cNvPr>
          <p:cNvSpPr>
            <a:spLocks noGrp="1"/>
          </p:cNvSpPr>
          <p:nvPr>
            <p:ph type="title"/>
          </p:nvPr>
        </p:nvSpPr>
        <p:spPr/>
        <p:txBody>
          <a:bodyPr/>
          <a:lstStyle/>
          <a:p>
            <a:r>
              <a:rPr lang="en-GB" b="1" dirty="0"/>
              <a:t>Today’s Session objective </a:t>
            </a:r>
          </a:p>
        </p:txBody>
      </p:sp>
      <p:sp>
        <p:nvSpPr>
          <p:cNvPr id="3" name="Content Placeholder 2">
            <a:extLst>
              <a:ext uri="{FF2B5EF4-FFF2-40B4-BE49-F238E27FC236}">
                <a16:creationId xmlns:a16="http://schemas.microsoft.com/office/drawing/2014/main" id="{0023B000-1DBF-F7AE-54AF-8403764F57A5}"/>
              </a:ext>
            </a:extLst>
          </p:cNvPr>
          <p:cNvSpPr>
            <a:spLocks noGrp="1"/>
          </p:cNvSpPr>
          <p:nvPr>
            <p:ph idx="1"/>
          </p:nvPr>
        </p:nvSpPr>
        <p:spPr/>
        <p:txBody>
          <a:bodyPr/>
          <a:lstStyle/>
          <a:p>
            <a:r>
              <a:rPr lang="en-GB" dirty="0"/>
              <a:t>Recap the definition of Health.</a:t>
            </a:r>
          </a:p>
          <a:p>
            <a:r>
              <a:rPr lang="en-GB" dirty="0"/>
              <a:t>Discuss Politics impact on health.</a:t>
            </a:r>
          </a:p>
          <a:p>
            <a:r>
              <a:rPr lang="en-GB" dirty="0"/>
              <a:t>Discuss UK Health Bodies and their functions</a:t>
            </a:r>
          </a:p>
        </p:txBody>
      </p:sp>
    </p:spTree>
    <p:extLst>
      <p:ext uri="{BB962C8B-B14F-4D97-AF65-F5344CB8AC3E}">
        <p14:creationId xmlns:p14="http://schemas.microsoft.com/office/powerpoint/2010/main" val="18951701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40491-E346-45F0-2FCF-382D0426CE1E}"/>
              </a:ext>
            </a:extLst>
          </p:cNvPr>
          <p:cNvSpPr>
            <a:spLocks noGrp="1"/>
          </p:cNvSpPr>
          <p:nvPr>
            <p:ph type="title"/>
          </p:nvPr>
        </p:nvSpPr>
        <p:spPr>
          <a:xfrm>
            <a:off x="609600" y="274638"/>
            <a:ext cx="10972800" cy="705076"/>
          </a:xfrm>
        </p:spPr>
        <p:txBody>
          <a:bodyPr>
            <a:normAutofit fontScale="90000"/>
          </a:bodyPr>
          <a:lstStyle/>
          <a:p>
            <a:r>
              <a:rPr lang="en-GB" b="1" dirty="0"/>
              <a:t>Assignment </a:t>
            </a:r>
          </a:p>
        </p:txBody>
      </p:sp>
      <p:sp>
        <p:nvSpPr>
          <p:cNvPr id="3" name="Content Placeholder 2">
            <a:extLst>
              <a:ext uri="{FF2B5EF4-FFF2-40B4-BE49-F238E27FC236}">
                <a16:creationId xmlns:a16="http://schemas.microsoft.com/office/drawing/2014/main" id="{B4AED3E7-03D2-E5AC-2180-DA6B4C08137A}"/>
              </a:ext>
            </a:extLst>
          </p:cNvPr>
          <p:cNvSpPr>
            <a:spLocks noGrp="1"/>
          </p:cNvSpPr>
          <p:nvPr>
            <p:ph idx="1"/>
          </p:nvPr>
        </p:nvSpPr>
        <p:spPr>
          <a:xfrm>
            <a:off x="432319" y="1254969"/>
            <a:ext cx="10972800" cy="3917032"/>
          </a:xfrm>
        </p:spPr>
        <p:txBody>
          <a:bodyPr>
            <a:normAutofit/>
          </a:bodyPr>
          <a:lstStyle/>
          <a:p>
            <a:pPr marL="0" indent="0">
              <a:buNone/>
            </a:pPr>
            <a:r>
              <a:rPr lang="en-GB" dirty="0"/>
              <a:t>Assignment Specification: </a:t>
            </a:r>
          </a:p>
          <a:p>
            <a:r>
              <a:rPr lang="en-GB" dirty="0"/>
              <a:t>Written assignment - Report - Weighting 100% - 4,000 words (+/-10%)</a:t>
            </a:r>
          </a:p>
          <a:p>
            <a:r>
              <a:rPr lang="en-GB" dirty="0"/>
              <a:t>Your task is to produce a report as a health and wellbeing consultant where you critically examine the current situation of health, wellbeing, and sustainable development within present health care sectors in the UK</a:t>
            </a:r>
          </a:p>
        </p:txBody>
      </p:sp>
    </p:spTree>
    <p:extLst>
      <p:ext uri="{BB962C8B-B14F-4D97-AF65-F5344CB8AC3E}">
        <p14:creationId xmlns:p14="http://schemas.microsoft.com/office/powerpoint/2010/main" val="820843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287FE-5670-D360-ABA0-FA221C0E6182}"/>
              </a:ext>
            </a:extLst>
          </p:cNvPr>
          <p:cNvSpPr>
            <a:spLocks noGrp="1"/>
          </p:cNvSpPr>
          <p:nvPr>
            <p:ph type="title"/>
          </p:nvPr>
        </p:nvSpPr>
        <p:spPr>
          <a:xfrm>
            <a:off x="609600" y="274638"/>
            <a:ext cx="10972800" cy="1143000"/>
          </a:xfrm>
        </p:spPr>
        <p:txBody>
          <a:bodyPr anchor="ctr">
            <a:normAutofit/>
          </a:bodyPr>
          <a:lstStyle/>
          <a:p>
            <a:r>
              <a:rPr lang="en-GB" dirty="0"/>
              <a:t>Define health </a:t>
            </a:r>
          </a:p>
        </p:txBody>
      </p:sp>
      <p:pic>
        <p:nvPicPr>
          <p:cNvPr id="7" name="Content Placeholder 6">
            <a:extLst>
              <a:ext uri="{FF2B5EF4-FFF2-40B4-BE49-F238E27FC236}">
                <a16:creationId xmlns:a16="http://schemas.microsoft.com/office/drawing/2014/main" id="{E08D6EA0-BB43-4B72-A37B-01FC8B0694DC}"/>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aturation sat="66000"/>
                    </a14:imgEffect>
                    <a14:imgEffect>
                      <a14:brightnessContrast bright="20000" contrast="40000"/>
                    </a14:imgEffect>
                  </a14:imgLayer>
                </a14:imgProps>
              </a:ext>
            </a:extLst>
          </a:blip>
          <a:stretch>
            <a:fillRect/>
          </a:stretch>
        </p:blipFill>
        <p:spPr>
          <a:xfrm>
            <a:off x="2858784" y="1600201"/>
            <a:ext cx="6474432" cy="3917032"/>
          </a:xfrm>
          <a:prstGeom prst="rect">
            <a:avLst/>
          </a:prstGeom>
          <a:noFill/>
        </p:spPr>
      </p:pic>
    </p:spTree>
    <p:extLst>
      <p:ext uri="{BB962C8B-B14F-4D97-AF65-F5344CB8AC3E}">
        <p14:creationId xmlns:p14="http://schemas.microsoft.com/office/powerpoint/2010/main" val="678745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C95D8-CAFB-42BF-9B1B-5C56B18428EB}"/>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dirty="0"/>
              <a:t>Politics Impact on Health</a:t>
            </a:r>
            <a:br>
              <a:rPr lang="en-GB" sz="3700" b="1" dirty="0"/>
            </a:br>
            <a:r>
              <a:rPr lang="en-GB" sz="3700" b="1" dirty="0"/>
              <a:t>Discuss in pairs</a:t>
            </a:r>
          </a:p>
        </p:txBody>
      </p:sp>
      <p:sp>
        <p:nvSpPr>
          <p:cNvPr id="3" name="Content Placeholder 2">
            <a:extLst>
              <a:ext uri="{FF2B5EF4-FFF2-40B4-BE49-F238E27FC236}">
                <a16:creationId xmlns:a16="http://schemas.microsoft.com/office/drawing/2014/main" id="{DD26B2D6-CCD2-4981-8582-D5613102A559}"/>
              </a:ext>
            </a:extLst>
          </p:cNvPr>
          <p:cNvSpPr>
            <a:spLocks noGrp="1"/>
          </p:cNvSpPr>
          <p:nvPr>
            <p:ph sz="half" idx="1"/>
          </p:nvPr>
        </p:nvSpPr>
        <p:spPr>
          <a:xfrm>
            <a:off x="609600" y="1600201"/>
            <a:ext cx="5384800" cy="3989040"/>
          </a:xfrm>
        </p:spPr>
        <p:txBody>
          <a:bodyPr>
            <a:normAutofit/>
          </a:bodyPr>
          <a:lstStyle/>
          <a:p>
            <a:r>
              <a:rPr lang="en-GB"/>
              <a:t>How do you think politics impacts on health?</a:t>
            </a:r>
          </a:p>
          <a:p>
            <a:pPr marL="0" indent="0">
              <a:buNone/>
            </a:pPr>
            <a:endParaRPr lang="en-GB" dirty="0"/>
          </a:p>
          <a:p>
            <a:pPr marL="0" indent="0">
              <a:buNone/>
            </a:pPr>
            <a:r>
              <a:rPr lang="en-GB"/>
              <a:t>Explain your answer</a:t>
            </a:r>
          </a:p>
        </p:txBody>
      </p:sp>
      <p:pic>
        <p:nvPicPr>
          <p:cNvPr id="4" name="Picture 3">
            <a:extLst>
              <a:ext uri="{FF2B5EF4-FFF2-40B4-BE49-F238E27FC236}">
                <a16:creationId xmlns:a16="http://schemas.microsoft.com/office/drawing/2014/main" id="{F2373A1D-AEFC-F541-609F-9B3FD39807CA}"/>
              </a:ext>
            </a:extLst>
          </p:cNvPr>
          <p:cNvPicPr>
            <a:picLocks noChangeAspect="1"/>
          </p:cNvPicPr>
          <p:nvPr/>
        </p:nvPicPr>
        <p:blipFill rotWithShape="1">
          <a:blip r:embed="rId2"/>
          <a:srcRect l="7670" r="2501"/>
          <a:stretch/>
        </p:blipFill>
        <p:spPr>
          <a:xfrm>
            <a:off x="6737626" y="2000249"/>
            <a:ext cx="4844774" cy="3588991"/>
          </a:xfrm>
          <a:prstGeom prst="rect">
            <a:avLst/>
          </a:prstGeom>
          <a:noFill/>
        </p:spPr>
      </p:pic>
    </p:spTree>
    <p:extLst>
      <p:ext uri="{BB962C8B-B14F-4D97-AF65-F5344CB8AC3E}">
        <p14:creationId xmlns:p14="http://schemas.microsoft.com/office/powerpoint/2010/main" val="2510449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68CD7-B037-4F8B-88A8-F81F6D359934}"/>
              </a:ext>
            </a:extLst>
          </p:cNvPr>
          <p:cNvSpPr>
            <a:spLocks noGrp="1"/>
          </p:cNvSpPr>
          <p:nvPr>
            <p:ph type="title"/>
          </p:nvPr>
        </p:nvSpPr>
        <p:spPr/>
        <p:txBody>
          <a:bodyPr/>
          <a:lstStyle/>
          <a:p>
            <a:r>
              <a:rPr lang="en-GB" b="1" dirty="0"/>
              <a:t>Possible answers - Politics and Health</a:t>
            </a:r>
          </a:p>
        </p:txBody>
      </p:sp>
      <p:sp>
        <p:nvSpPr>
          <p:cNvPr id="3" name="Content Placeholder 2">
            <a:extLst>
              <a:ext uri="{FF2B5EF4-FFF2-40B4-BE49-F238E27FC236}">
                <a16:creationId xmlns:a16="http://schemas.microsoft.com/office/drawing/2014/main" id="{67AF939B-F361-4F42-B25B-3E2F7843DE39}"/>
              </a:ext>
            </a:extLst>
          </p:cNvPr>
          <p:cNvSpPr>
            <a:spLocks noGrp="1"/>
          </p:cNvSpPr>
          <p:nvPr>
            <p:ph idx="1"/>
          </p:nvPr>
        </p:nvSpPr>
        <p:spPr/>
        <p:txBody>
          <a:bodyPr>
            <a:normAutofit/>
          </a:bodyPr>
          <a:lstStyle/>
          <a:p>
            <a:r>
              <a:rPr lang="en-GB" sz="3200" dirty="0"/>
              <a:t>Health care funding and systems are totally dependent upon political </a:t>
            </a:r>
            <a:r>
              <a:rPr lang="en-GB" dirty="0"/>
              <a:t>s</a:t>
            </a:r>
            <a:r>
              <a:rPr lang="en-GB" sz="3200" dirty="0"/>
              <a:t>ystems.</a:t>
            </a:r>
          </a:p>
          <a:p>
            <a:r>
              <a:rPr lang="en-GB" sz="3200" dirty="0"/>
              <a:t>This is because the funding is decided by the </a:t>
            </a:r>
            <a:r>
              <a:rPr lang="en-GB" dirty="0"/>
              <a:t>g</a:t>
            </a:r>
            <a:r>
              <a:rPr lang="en-GB" sz="3200" dirty="0"/>
              <a:t>overnment. </a:t>
            </a:r>
          </a:p>
          <a:p>
            <a:r>
              <a:rPr lang="en-GB" sz="3200" dirty="0"/>
              <a:t>If the government changes, then might change also healthcare and other policies, but this is not always the case. </a:t>
            </a:r>
          </a:p>
        </p:txBody>
      </p:sp>
    </p:spTree>
    <p:extLst>
      <p:ext uri="{BB962C8B-B14F-4D97-AF65-F5344CB8AC3E}">
        <p14:creationId xmlns:p14="http://schemas.microsoft.com/office/powerpoint/2010/main" val="7380160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6FAC4-6BC3-045B-A071-481AEAA9C494}"/>
              </a:ext>
            </a:extLst>
          </p:cNvPr>
          <p:cNvSpPr>
            <a:spLocks noGrp="1"/>
          </p:cNvSpPr>
          <p:nvPr>
            <p:ph type="title"/>
          </p:nvPr>
        </p:nvSpPr>
        <p:spPr>
          <a:xfrm>
            <a:off x="609600" y="274638"/>
            <a:ext cx="10972800" cy="582612"/>
          </a:xfrm>
        </p:spPr>
        <p:txBody>
          <a:bodyPr anchor="ctr">
            <a:normAutofit fontScale="90000"/>
          </a:bodyPr>
          <a:lstStyle/>
          <a:p>
            <a:r>
              <a:rPr lang="en-GB" b="1" dirty="0"/>
              <a:t>Politics and health </a:t>
            </a:r>
          </a:p>
        </p:txBody>
      </p:sp>
      <p:sp>
        <p:nvSpPr>
          <p:cNvPr id="3" name="Content Placeholder 2">
            <a:extLst>
              <a:ext uri="{FF2B5EF4-FFF2-40B4-BE49-F238E27FC236}">
                <a16:creationId xmlns:a16="http://schemas.microsoft.com/office/drawing/2014/main" id="{4A90B663-4510-6BC1-0853-E43AC6C520C0}"/>
              </a:ext>
            </a:extLst>
          </p:cNvPr>
          <p:cNvSpPr>
            <a:spLocks noGrp="1"/>
          </p:cNvSpPr>
          <p:nvPr>
            <p:ph sz="half" idx="1"/>
          </p:nvPr>
        </p:nvSpPr>
        <p:spPr>
          <a:xfrm>
            <a:off x="380999" y="1190626"/>
            <a:ext cx="5613401" cy="3989040"/>
          </a:xfrm>
        </p:spPr>
        <p:txBody>
          <a:bodyPr>
            <a:noAutofit/>
          </a:bodyPr>
          <a:lstStyle/>
          <a:p>
            <a:pPr>
              <a:lnSpc>
                <a:spcPct val="90000"/>
              </a:lnSpc>
            </a:pPr>
            <a:r>
              <a:rPr lang="en-GB" sz="2000" dirty="0"/>
              <a:t>Health is political because, as any other resource, some social groups have more of it than others.</a:t>
            </a:r>
          </a:p>
          <a:p>
            <a:pPr>
              <a:lnSpc>
                <a:spcPct val="90000"/>
              </a:lnSpc>
            </a:pPr>
            <a:endParaRPr lang="en-GB" sz="2000" dirty="0"/>
          </a:p>
          <a:p>
            <a:pPr>
              <a:lnSpc>
                <a:spcPct val="90000"/>
              </a:lnSpc>
            </a:pPr>
            <a:r>
              <a:rPr lang="en-GB" sz="2000" dirty="0"/>
              <a:t>Health is political because its social determinants are agreeable to political interventions and are thereby dependent on political action. </a:t>
            </a:r>
          </a:p>
          <a:p>
            <a:pPr>
              <a:lnSpc>
                <a:spcPct val="90000"/>
              </a:lnSpc>
            </a:pPr>
            <a:endParaRPr lang="en-GB" sz="2000" dirty="0"/>
          </a:p>
          <a:p>
            <a:pPr>
              <a:lnSpc>
                <a:spcPct val="90000"/>
              </a:lnSpc>
            </a:pPr>
            <a:r>
              <a:rPr lang="en-GB" sz="2000" dirty="0"/>
              <a:t>Health is political because power is exercised over it as part of a wider economic, social and political system. Changing this system requires political awareness and political struggle.</a:t>
            </a:r>
          </a:p>
        </p:txBody>
      </p:sp>
      <p:pic>
        <p:nvPicPr>
          <p:cNvPr id="4" name="Picture 3">
            <a:extLst>
              <a:ext uri="{FF2B5EF4-FFF2-40B4-BE49-F238E27FC236}">
                <a16:creationId xmlns:a16="http://schemas.microsoft.com/office/drawing/2014/main" id="{B53ED638-0FD7-427E-6996-4CC548BC1C21}"/>
              </a:ext>
            </a:extLst>
          </p:cNvPr>
          <p:cNvPicPr>
            <a:picLocks noChangeAspect="1"/>
          </p:cNvPicPr>
          <p:nvPr/>
        </p:nvPicPr>
        <p:blipFill>
          <a:blip r:embed="rId2"/>
          <a:stretch>
            <a:fillRect/>
          </a:stretch>
        </p:blipFill>
        <p:spPr>
          <a:xfrm>
            <a:off x="6197600" y="2440835"/>
            <a:ext cx="5384800" cy="2307771"/>
          </a:xfrm>
          <a:prstGeom prst="rect">
            <a:avLst/>
          </a:prstGeom>
          <a:noFill/>
        </p:spPr>
      </p:pic>
      <p:sp>
        <p:nvSpPr>
          <p:cNvPr id="6" name="TextBox 5">
            <a:extLst>
              <a:ext uri="{FF2B5EF4-FFF2-40B4-BE49-F238E27FC236}">
                <a16:creationId xmlns:a16="http://schemas.microsoft.com/office/drawing/2014/main" id="{28DAC1EC-3D96-861E-6B19-A1F48A0425CA}"/>
              </a:ext>
            </a:extLst>
          </p:cNvPr>
          <p:cNvSpPr txBox="1"/>
          <p:nvPr/>
        </p:nvSpPr>
        <p:spPr>
          <a:xfrm>
            <a:off x="5356550" y="5298042"/>
            <a:ext cx="6097554" cy="369332"/>
          </a:xfrm>
          <a:prstGeom prst="rect">
            <a:avLst/>
          </a:prstGeom>
          <a:noFill/>
        </p:spPr>
        <p:txBody>
          <a:bodyPr wrap="square">
            <a:spAutoFit/>
          </a:bodyPr>
          <a:lstStyle/>
          <a:p>
            <a:r>
              <a:rPr lang="en-GB" dirty="0"/>
              <a:t>(Bambra, et al  2005)</a:t>
            </a:r>
          </a:p>
        </p:txBody>
      </p:sp>
    </p:spTree>
    <p:extLst>
      <p:ext uri="{BB962C8B-B14F-4D97-AF65-F5344CB8AC3E}">
        <p14:creationId xmlns:p14="http://schemas.microsoft.com/office/powerpoint/2010/main" val="7579305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D5B2C-A963-44CC-8128-B7D0EB25BEFF}"/>
              </a:ext>
            </a:extLst>
          </p:cNvPr>
          <p:cNvSpPr>
            <a:spLocks noGrp="1"/>
          </p:cNvSpPr>
          <p:nvPr>
            <p:ph type="title"/>
          </p:nvPr>
        </p:nvSpPr>
        <p:spPr/>
        <p:txBody>
          <a:bodyPr/>
          <a:lstStyle/>
          <a:p>
            <a:r>
              <a:rPr lang="en-GB" b="1" dirty="0"/>
              <a:t>Answer the following:</a:t>
            </a:r>
          </a:p>
        </p:txBody>
      </p:sp>
      <p:sp>
        <p:nvSpPr>
          <p:cNvPr id="3" name="Content Placeholder 2">
            <a:extLst>
              <a:ext uri="{FF2B5EF4-FFF2-40B4-BE49-F238E27FC236}">
                <a16:creationId xmlns:a16="http://schemas.microsoft.com/office/drawing/2014/main" id="{4E7ADE2F-AB79-4F70-BE0D-54C0B7903F84}"/>
              </a:ext>
            </a:extLst>
          </p:cNvPr>
          <p:cNvSpPr>
            <a:spLocks noGrp="1"/>
          </p:cNvSpPr>
          <p:nvPr>
            <p:ph idx="1"/>
          </p:nvPr>
        </p:nvSpPr>
        <p:spPr/>
        <p:txBody>
          <a:bodyPr>
            <a:normAutofit/>
          </a:bodyPr>
          <a:lstStyle/>
          <a:p>
            <a:pPr marL="342900" indent="-342900">
              <a:buFont typeface="+mj-lt"/>
              <a:buAutoNum type="arabicPeriod"/>
            </a:pPr>
            <a:r>
              <a:rPr lang="en-GB" sz="3200" dirty="0"/>
              <a:t>What does NHS stand for?</a:t>
            </a:r>
          </a:p>
          <a:p>
            <a:pPr marL="342900" indent="-342900">
              <a:buFont typeface="+mj-lt"/>
              <a:buAutoNum type="arabicPeriod"/>
            </a:pPr>
            <a:r>
              <a:rPr lang="en-GB" sz="3200" dirty="0"/>
              <a:t>What does it do?</a:t>
            </a:r>
          </a:p>
          <a:p>
            <a:pPr marL="342900" indent="-342900">
              <a:buFont typeface="+mj-lt"/>
              <a:buAutoNum type="arabicPeriod"/>
            </a:pPr>
            <a:r>
              <a:rPr lang="en-GB" sz="3200" dirty="0"/>
              <a:t>Who pays for it?</a:t>
            </a:r>
          </a:p>
          <a:p>
            <a:pPr marL="0" indent="0">
              <a:buNone/>
            </a:pPr>
            <a:endParaRPr lang="en-GB" sz="3200" dirty="0"/>
          </a:p>
        </p:txBody>
      </p:sp>
    </p:spTree>
    <p:extLst>
      <p:ext uri="{BB962C8B-B14F-4D97-AF65-F5344CB8AC3E}">
        <p14:creationId xmlns:p14="http://schemas.microsoft.com/office/powerpoint/2010/main" val="14916470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AE293-C357-4204-ACDD-19C6D057DEBF}"/>
              </a:ext>
            </a:extLst>
          </p:cNvPr>
          <p:cNvSpPr>
            <a:spLocks noGrp="1"/>
          </p:cNvSpPr>
          <p:nvPr>
            <p:ph type="title"/>
          </p:nvPr>
        </p:nvSpPr>
        <p:spPr/>
        <p:txBody>
          <a:bodyPr/>
          <a:lstStyle/>
          <a:p>
            <a:r>
              <a:rPr lang="en-GB" b="1" dirty="0"/>
              <a:t>Answers</a:t>
            </a:r>
          </a:p>
        </p:txBody>
      </p:sp>
      <p:sp>
        <p:nvSpPr>
          <p:cNvPr id="3" name="Content Placeholder 2">
            <a:extLst>
              <a:ext uri="{FF2B5EF4-FFF2-40B4-BE49-F238E27FC236}">
                <a16:creationId xmlns:a16="http://schemas.microsoft.com/office/drawing/2014/main" id="{6B76F921-1EF0-4CAB-A0DF-E53111911C4A}"/>
              </a:ext>
            </a:extLst>
          </p:cNvPr>
          <p:cNvSpPr>
            <a:spLocks noGrp="1"/>
          </p:cNvSpPr>
          <p:nvPr>
            <p:ph idx="1"/>
          </p:nvPr>
        </p:nvSpPr>
        <p:spPr/>
        <p:txBody>
          <a:bodyPr>
            <a:normAutofit lnSpcReduction="10000"/>
          </a:bodyPr>
          <a:lstStyle/>
          <a:p>
            <a:r>
              <a:rPr lang="en-GB" sz="2800" dirty="0"/>
              <a:t>NHS stands for National Health Service.</a:t>
            </a:r>
          </a:p>
          <a:p>
            <a:r>
              <a:rPr lang="en-GB" sz="2800" dirty="0"/>
              <a:t>It provides physical and mental health care for all including primary care, in-patient care, long-term healthcare, ophthalmology and </a:t>
            </a:r>
          </a:p>
          <a:p>
            <a:r>
              <a:rPr lang="en-GB" sz="2800" dirty="0"/>
              <a:t>NHS plays a dominant role in UK society and economy within healthcare provision.</a:t>
            </a:r>
          </a:p>
          <a:p>
            <a:r>
              <a:rPr lang="en-GB" sz="2800" dirty="0"/>
              <a:t>The NHS itself is funded by taxpayer money through general taxation and National Insurance contributions. </a:t>
            </a:r>
          </a:p>
          <a:p>
            <a:pPr marL="0" indent="0">
              <a:buNone/>
            </a:pPr>
            <a:r>
              <a:rPr lang="en-GB" sz="2800" dirty="0"/>
              <a:t>(NHS 2002)</a:t>
            </a:r>
          </a:p>
          <a:p>
            <a:pPr marL="0" indent="0">
              <a:buNone/>
            </a:pPr>
            <a:endParaRPr lang="en-GB" sz="2800" dirty="0"/>
          </a:p>
        </p:txBody>
      </p:sp>
    </p:spTree>
    <p:extLst>
      <p:ext uri="{BB962C8B-B14F-4D97-AF65-F5344CB8AC3E}">
        <p14:creationId xmlns:p14="http://schemas.microsoft.com/office/powerpoint/2010/main" val="2926306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B1E8A-6D5D-43AD-8039-3CEAE43110F6}"/>
              </a:ext>
            </a:extLst>
          </p:cNvPr>
          <p:cNvSpPr>
            <a:spLocks noGrp="1"/>
          </p:cNvSpPr>
          <p:nvPr>
            <p:ph type="title"/>
          </p:nvPr>
        </p:nvSpPr>
        <p:spPr/>
        <p:txBody>
          <a:bodyPr/>
          <a:lstStyle/>
          <a:p>
            <a:r>
              <a:rPr lang="en-GB" b="1" dirty="0"/>
              <a:t>Question</a:t>
            </a:r>
          </a:p>
        </p:txBody>
      </p:sp>
      <p:sp>
        <p:nvSpPr>
          <p:cNvPr id="3" name="Content Placeholder 2">
            <a:extLst>
              <a:ext uri="{FF2B5EF4-FFF2-40B4-BE49-F238E27FC236}">
                <a16:creationId xmlns:a16="http://schemas.microsoft.com/office/drawing/2014/main" id="{F3F4C1A9-A94C-421B-8488-D3B67860D6A6}"/>
              </a:ext>
            </a:extLst>
          </p:cNvPr>
          <p:cNvSpPr>
            <a:spLocks noGrp="1"/>
          </p:cNvSpPr>
          <p:nvPr>
            <p:ph idx="1"/>
          </p:nvPr>
        </p:nvSpPr>
        <p:spPr/>
        <p:txBody>
          <a:bodyPr>
            <a:normAutofit/>
          </a:bodyPr>
          <a:lstStyle/>
          <a:p>
            <a:r>
              <a:rPr lang="en-GB" sz="3200" dirty="0"/>
              <a:t>Who is the biggest employer in the public sector of England?</a:t>
            </a:r>
          </a:p>
        </p:txBody>
      </p:sp>
    </p:spTree>
    <p:extLst>
      <p:ext uri="{BB962C8B-B14F-4D97-AF65-F5344CB8AC3E}">
        <p14:creationId xmlns:p14="http://schemas.microsoft.com/office/powerpoint/2010/main" val="10186113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BBA12-86D1-488A-9FB3-1DC45C3EB40F}"/>
              </a:ext>
            </a:extLst>
          </p:cNvPr>
          <p:cNvSpPr>
            <a:spLocks noGrp="1"/>
          </p:cNvSpPr>
          <p:nvPr>
            <p:ph type="title"/>
          </p:nvPr>
        </p:nvSpPr>
        <p:spPr/>
        <p:txBody>
          <a:bodyPr/>
          <a:lstStyle/>
          <a:p>
            <a:r>
              <a:rPr lang="en-GB" b="1" dirty="0"/>
              <a:t>Answer </a:t>
            </a:r>
          </a:p>
        </p:txBody>
      </p:sp>
      <p:sp>
        <p:nvSpPr>
          <p:cNvPr id="3" name="Content Placeholder 2">
            <a:extLst>
              <a:ext uri="{FF2B5EF4-FFF2-40B4-BE49-F238E27FC236}">
                <a16:creationId xmlns:a16="http://schemas.microsoft.com/office/drawing/2014/main" id="{003E983C-EE1E-4A65-848E-CE298BCE83B6}"/>
              </a:ext>
            </a:extLst>
          </p:cNvPr>
          <p:cNvSpPr>
            <a:spLocks noGrp="1"/>
          </p:cNvSpPr>
          <p:nvPr>
            <p:ph idx="1"/>
          </p:nvPr>
        </p:nvSpPr>
        <p:spPr/>
        <p:txBody>
          <a:bodyPr>
            <a:normAutofit/>
          </a:bodyPr>
          <a:lstStyle/>
          <a:p>
            <a:r>
              <a:rPr lang="en-US" sz="2800" dirty="0"/>
              <a:t>The National Health Service (NHS) had over 1.83 million employees as of the first quarter of 2021, making it the largest public sector employer in the United Kingdom. </a:t>
            </a:r>
          </a:p>
          <a:p>
            <a:pPr marL="0" indent="0">
              <a:buNone/>
            </a:pPr>
            <a:endParaRPr lang="en-US" sz="2800" dirty="0"/>
          </a:p>
          <a:p>
            <a:pPr marL="0" indent="0">
              <a:buNone/>
            </a:pPr>
            <a:r>
              <a:rPr lang="en-US" sz="2800" dirty="0"/>
              <a:t>(NHS 2021)</a:t>
            </a:r>
            <a:endParaRPr lang="en-GB" sz="2800" dirty="0"/>
          </a:p>
        </p:txBody>
      </p:sp>
    </p:spTree>
    <p:extLst>
      <p:ext uri="{BB962C8B-B14F-4D97-AF65-F5344CB8AC3E}">
        <p14:creationId xmlns:p14="http://schemas.microsoft.com/office/powerpoint/2010/main" val="41964539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07EAC-FB96-4D08-9FBE-F41BB2DCEEC4}"/>
              </a:ext>
            </a:extLst>
          </p:cNvPr>
          <p:cNvSpPr>
            <a:spLocks noGrp="1"/>
          </p:cNvSpPr>
          <p:nvPr>
            <p:ph type="title"/>
          </p:nvPr>
        </p:nvSpPr>
        <p:spPr/>
        <p:txBody>
          <a:bodyPr/>
          <a:lstStyle/>
          <a:p>
            <a:r>
              <a:rPr lang="en-GB" b="1" dirty="0"/>
              <a:t>Government</a:t>
            </a:r>
          </a:p>
        </p:txBody>
      </p:sp>
      <p:sp>
        <p:nvSpPr>
          <p:cNvPr id="3" name="Content Placeholder 2">
            <a:extLst>
              <a:ext uri="{FF2B5EF4-FFF2-40B4-BE49-F238E27FC236}">
                <a16:creationId xmlns:a16="http://schemas.microsoft.com/office/drawing/2014/main" id="{04D53604-B62A-4C8D-93E3-5EA657AD9777}"/>
              </a:ext>
            </a:extLst>
          </p:cNvPr>
          <p:cNvSpPr>
            <a:spLocks noGrp="1"/>
          </p:cNvSpPr>
          <p:nvPr>
            <p:ph idx="1"/>
          </p:nvPr>
        </p:nvSpPr>
        <p:spPr/>
        <p:txBody>
          <a:bodyPr>
            <a:normAutofit/>
          </a:bodyPr>
          <a:lstStyle/>
          <a:p>
            <a:pPr marL="0" indent="0">
              <a:buNone/>
            </a:pPr>
            <a:r>
              <a:rPr lang="en-GB" sz="2800" dirty="0"/>
              <a:t>Let’s watch a video about how government works in the United Kingdom:</a:t>
            </a:r>
          </a:p>
          <a:p>
            <a:pPr marL="0" indent="0">
              <a:buNone/>
            </a:pPr>
            <a:r>
              <a:rPr lang="en-GB" sz="2800" dirty="0">
                <a:hlinkClick r:id="rId2"/>
              </a:rPr>
              <a:t>HOW GOVERNMENT WORKS </a:t>
            </a:r>
            <a:endParaRPr lang="en-GB" sz="2800" dirty="0"/>
          </a:p>
        </p:txBody>
      </p:sp>
    </p:spTree>
    <p:extLst>
      <p:ext uri="{BB962C8B-B14F-4D97-AF65-F5344CB8AC3E}">
        <p14:creationId xmlns:p14="http://schemas.microsoft.com/office/powerpoint/2010/main" val="28043275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F7933-A545-4674-A165-F3F4D4741AC2}"/>
              </a:ext>
            </a:extLst>
          </p:cNvPr>
          <p:cNvSpPr>
            <a:spLocks noGrp="1"/>
          </p:cNvSpPr>
          <p:nvPr>
            <p:ph type="title"/>
          </p:nvPr>
        </p:nvSpPr>
        <p:spPr/>
        <p:txBody>
          <a:bodyPr/>
          <a:lstStyle/>
          <a:p>
            <a:r>
              <a:rPr lang="en-GB" b="1" dirty="0"/>
              <a:t>Questions</a:t>
            </a:r>
          </a:p>
        </p:txBody>
      </p:sp>
      <p:sp>
        <p:nvSpPr>
          <p:cNvPr id="3" name="Content Placeholder 2">
            <a:extLst>
              <a:ext uri="{FF2B5EF4-FFF2-40B4-BE49-F238E27FC236}">
                <a16:creationId xmlns:a16="http://schemas.microsoft.com/office/drawing/2014/main" id="{1018CDCD-A5D1-40C2-8915-55B54F26846F}"/>
              </a:ext>
            </a:extLst>
          </p:cNvPr>
          <p:cNvSpPr>
            <a:spLocks noGrp="1"/>
          </p:cNvSpPr>
          <p:nvPr>
            <p:ph idx="1"/>
          </p:nvPr>
        </p:nvSpPr>
        <p:spPr/>
        <p:txBody>
          <a:bodyPr>
            <a:normAutofit/>
          </a:bodyPr>
          <a:lstStyle/>
          <a:p>
            <a:endParaRPr lang="en-GB" sz="3200" dirty="0"/>
          </a:p>
          <a:p>
            <a:r>
              <a:rPr lang="en-GB" sz="3200" dirty="0"/>
              <a:t>Based upon that video, what could this mean for health provision and services?</a:t>
            </a:r>
          </a:p>
        </p:txBody>
      </p:sp>
    </p:spTree>
    <p:extLst>
      <p:ext uri="{BB962C8B-B14F-4D97-AF65-F5344CB8AC3E}">
        <p14:creationId xmlns:p14="http://schemas.microsoft.com/office/powerpoint/2010/main" val="36528126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F3AA1-B7B1-4D94-B9B7-B95E881AA911}"/>
              </a:ext>
            </a:extLst>
          </p:cNvPr>
          <p:cNvSpPr>
            <a:spLocks noGrp="1"/>
          </p:cNvSpPr>
          <p:nvPr>
            <p:ph type="title"/>
          </p:nvPr>
        </p:nvSpPr>
        <p:spPr/>
        <p:txBody>
          <a:bodyPr/>
          <a:lstStyle/>
          <a:p>
            <a:r>
              <a:rPr lang="en-GB" b="1" dirty="0"/>
              <a:t>Question</a:t>
            </a:r>
          </a:p>
        </p:txBody>
      </p:sp>
      <p:sp>
        <p:nvSpPr>
          <p:cNvPr id="3" name="Content Placeholder 2">
            <a:extLst>
              <a:ext uri="{FF2B5EF4-FFF2-40B4-BE49-F238E27FC236}">
                <a16:creationId xmlns:a16="http://schemas.microsoft.com/office/drawing/2014/main" id="{7F242D75-E63F-4EC3-AF73-1BDEBE1D7463}"/>
              </a:ext>
            </a:extLst>
          </p:cNvPr>
          <p:cNvSpPr>
            <a:spLocks noGrp="1"/>
          </p:cNvSpPr>
          <p:nvPr>
            <p:ph idx="1"/>
          </p:nvPr>
        </p:nvSpPr>
        <p:spPr/>
        <p:txBody>
          <a:bodyPr>
            <a:normAutofit/>
          </a:bodyPr>
          <a:lstStyle/>
          <a:p>
            <a:r>
              <a:rPr lang="en-GB" sz="2800" dirty="0"/>
              <a:t>Now take notes as we watch the following:</a:t>
            </a:r>
          </a:p>
          <a:p>
            <a:r>
              <a:rPr lang="en-GB" sz="2800" dirty="0">
                <a:hlinkClick r:id="rId2"/>
              </a:rPr>
              <a:t>https://www.youtube.com/watch?v=RAMbIz3Y2JA</a:t>
            </a:r>
            <a:r>
              <a:rPr lang="en-GB" sz="2800" dirty="0"/>
              <a:t> </a:t>
            </a:r>
          </a:p>
          <a:p>
            <a:pPr marL="0" indent="0">
              <a:buNone/>
            </a:pPr>
            <a:endParaRPr lang="en-GB" sz="2800" dirty="0"/>
          </a:p>
          <a:p>
            <a:pPr marL="0" indent="0">
              <a:buNone/>
            </a:pPr>
            <a:r>
              <a:rPr lang="en-GB" sz="2800" dirty="0"/>
              <a:t>What then does this mean for health policy and provision? </a:t>
            </a:r>
          </a:p>
          <a:p>
            <a:endParaRPr lang="en-GB" sz="2800" dirty="0"/>
          </a:p>
          <a:p>
            <a:endParaRPr lang="en-GB" sz="2800" dirty="0"/>
          </a:p>
        </p:txBody>
      </p:sp>
    </p:spTree>
    <p:extLst>
      <p:ext uri="{BB962C8B-B14F-4D97-AF65-F5344CB8AC3E}">
        <p14:creationId xmlns:p14="http://schemas.microsoft.com/office/powerpoint/2010/main" val="41485389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E94DD41-129A-3409-1E8E-44A5C322C399}"/>
              </a:ext>
            </a:extLst>
          </p:cNvPr>
          <p:cNvSpPr>
            <a:spLocks noGrp="1"/>
          </p:cNvSpPr>
          <p:nvPr>
            <p:ph type="title"/>
          </p:nvPr>
        </p:nvSpPr>
        <p:spPr>
          <a:xfrm>
            <a:off x="609600" y="274638"/>
            <a:ext cx="10972800" cy="744537"/>
          </a:xfrm>
        </p:spPr>
        <p:txBody>
          <a:bodyPr anchor="ctr">
            <a:normAutofit fontScale="90000"/>
          </a:bodyPr>
          <a:lstStyle/>
          <a:p>
            <a:r>
              <a:rPr lang="en-US" b="1" dirty="0"/>
              <a:t>UK Government works</a:t>
            </a:r>
          </a:p>
        </p:txBody>
      </p:sp>
      <p:pic>
        <p:nvPicPr>
          <p:cNvPr id="4" name="Content Placeholder 3">
            <a:extLst>
              <a:ext uri="{FF2B5EF4-FFF2-40B4-BE49-F238E27FC236}">
                <a16:creationId xmlns:a16="http://schemas.microsoft.com/office/drawing/2014/main" id="{FB37BA20-FF0E-0A4D-F5ED-39AF5EFB7357}"/>
              </a:ext>
            </a:extLst>
          </p:cNvPr>
          <p:cNvPicPr>
            <a:picLocks noGrp="1" noChangeAspect="1"/>
          </p:cNvPicPr>
          <p:nvPr>
            <p:ph idx="1"/>
          </p:nvPr>
        </p:nvPicPr>
        <p:blipFill>
          <a:blip r:embed="rId2"/>
          <a:stretch>
            <a:fillRect/>
          </a:stretch>
        </p:blipFill>
        <p:spPr>
          <a:xfrm>
            <a:off x="2063423" y="1143000"/>
            <a:ext cx="8065154" cy="4355183"/>
          </a:xfrm>
          <a:prstGeom prst="rect">
            <a:avLst/>
          </a:prstGeom>
          <a:noFill/>
        </p:spPr>
      </p:pic>
    </p:spTree>
    <p:extLst>
      <p:ext uri="{BB962C8B-B14F-4D97-AF65-F5344CB8AC3E}">
        <p14:creationId xmlns:p14="http://schemas.microsoft.com/office/powerpoint/2010/main" val="26041417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98F5B-6D28-08FB-EA87-ADBD53D6FD48}"/>
              </a:ext>
            </a:extLst>
          </p:cNvPr>
          <p:cNvSpPr>
            <a:spLocks noGrp="1"/>
          </p:cNvSpPr>
          <p:nvPr>
            <p:ph type="title"/>
          </p:nvPr>
        </p:nvSpPr>
        <p:spPr>
          <a:xfrm>
            <a:off x="609600" y="340059"/>
            <a:ext cx="10972800" cy="1143000"/>
          </a:xfrm>
        </p:spPr>
        <p:txBody>
          <a:bodyPr>
            <a:normAutofit/>
          </a:bodyPr>
          <a:lstStyle/>
          <a:p>
            <a:r>
              <a:rPr lang="en-GB" b="1" dirty="0"/>
              <a:t>Health policy in UK</a:t>
            </a:r>
          </a:p>
        </p:txBody>
      </p:sp>
      <p:sp>
        <p:nvSpPr>
          <p:cNvPr id="3" name="Content Placeholder 2">
            <a:extLst>
              <a:ext uri="{FF2B5EF4-FFF2-40B4-BE49-F238E27FC236}">
                <a16:creationId xmlns:a16="http://schemas.microsoft.com/office/drawing/2014/main" id="{0AD71141-7976-20BE-17BB-A6893283DAF3}"/>
              </a:ext>
            </a:extLst>
          </p:cNvPr>
          <p:cNvSpPr>
            <a:spLocks noGrp="1"/>
          </p:cNvSpPr>
          <p:nvPr>
            <p:ph idx="1"/>
          </p:nvPr>
        </p:nvSpPr>
        <p:spPr/>
        <p:txBody>
          <a:bodyPr>
            <a:normAutofit lnSpcReduction="10000"/>
          </a:bodyPr>
          <a:lstStyle/>
          <a:p>
            <a:r>
              <a:rPr lang="en-GB" dirty="0"/>
              <a:t>Health policy in the UK can be understood as a set of overarching principles and goals that dictate how care is delivered and accessed. </a:t>
            </a:r>
          </a:p>
          <a:p>
            <a:r>
              <a:rPr lang="en-GB" dirty="0"/>
              <a:t>Health policy is aspirational and designed to show health providers the kind of outcomes they're aiming for. </a:t>
            </a:r>
          </a:p>
          <a:p>
            <a:r>
              <a:rPr lang="en-GB" dirty="0"/>
              <a:t>Health policy can be organised at a national or state level, and then more finely improved in a hospital or clinical environment.</a:t>
            </a:r>
          </a:p>
        </p:txBody>
      </p:sp>
    </p:spTree>
    <p:extLst>
      <p:ext uri="{BB962C8B-B14F-4D97-AF65-F5344CB8AC3E}">
        <p14:creationId xmlns:p14="http://schemas.microsoft.com/office/powerpoint/2010/main" val="42220551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1A030-0AF0-4D4F-801B-219226D56CDA}"/>
              </a:ext>
            </a:extLst>
          </p:cNvPr>
          <p:cNvSpPr>
            <a:spLocks noGrp="1"/>
          </p:cNvSpPr>
          <p:nvPr>
            <p:ph type="title"/>
          </p:nvPr>
        </p:nvSpPr>
        <p:spPr/>
        <p:txBody>
          <a:bodyPr/>
          <a:lstStyle/>
          <a:p>
            <a:r>
              <a:rPr lang="en-GB" b="1" dirty="0"/>
              <a:t>Funding</a:t>
            </a:r>
          </a:p>
        </p:txBody>
      </p:sp>
      <p:sp>
        <p:nvSpPr>
          <p:cNvPr id="3" name="Content Placeholder 2">
            <a:extLst>
              <a:ext uri="{FF2B5EF4-FFF2-40B4-BE49-F238E27FC236}">
                <a16:creationId xmlns:a16="http://schemas.microsoft.com/office/drawing/2014/main" id="{2B527E97-A112-436B-9350-463CB7FF56BB}"/>
              </a:ext>
            </a:extLst>
          </p:cNvPr>
          <p:cNvSpPr>
            <a:spLocks noGrp="1"/>
          </p:cNvSpPr>
          <p:nvPr>
            <p:ph idx="1"/>
          </p:nvPr>
        </p:nvSpPr>
        <p:spPr/>
        <p:txBody>
          <a:bodyPr>
            <a:normAutofit/>
          </a:bodyPr>
          <a:lstStyle/>
          <a:p>
            <a:r>
              <a:rPr lang="en-GB" sz="2800" dirty="0"/>
              <a:t>Taxes are received by Central Government </a:t>
            </a:r>
          </a:p>
          <a:p>
            <a:r>
              <a:rPr lang="en-GB" sz="2800" dirty="0"/>
              <a:t>Out of health budget it gives money to local councils and organisations to spend in health boards, trusts and services. </a:t>
            </a:r>
          </a:p>
        </p:txBody>
      </p:sp>
    </p:spTree>
    <p:extLst>
      <p:ext uri="{BB962C8B-B14F-4D97-AF65-F5344CB8AC3E}">
        <p14:creationId xmlns:p14="http://schemas.microsoft.com/office/powerpoint/2010/main" val="10411474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AE1B1-D786-41CC-91CE-79CD0DD682C1}"/>
              </a:ext>
            </a:extLst>
          </p:cNvPr>
          <p:cNvSpPr>
            <a:spLocks noGrp="1"/>
          </p:cNvSpPr>
          <p:nvPr>
            <p:ph type="title"/>
          </p:nvPr>
        </p:nvSpPr>
        <p:spPr>
          <a:xfrm>
            <a:off x="609600" y="0"/>
            <a:ext cx="10972800" cy="984069"/>
          </a:xfrm>
        </p:spPr>
        <p:txBody>
          <a:bodyPr/>
          <a:lstStyle/>
          <a:p>
            <a:r>
              <a:rPr lang="en-GB" b="1" dirty="0"/>
              <a:t>NHS Finance </a:t>
            </a:r>
          </a:p>
        </p:txBody>
      </p:sp>
      <p:sp>
        <p:nvSpPr>
          <p:cNvPr id="3" name="Content Placeholder 2">
            <a:extLst>
              <a:ext uri="{FF2B5EF4-FFF2-40B4-BE49-F238E27FC236}">
                <a16:creationId xmlns:a16="http://schemas.microsoft.com/office/drawing/2014/main" id="{6A68C4AD-E571-46C4-B7C6-998E58D70AE0}"/>
              </a:ext>
            </a:extLst>
          </p:cNvPr>
          <p:cNvSpPr>
            <a:spLocks noGrp="1"/>
          </p:cNvSpPr>
          <p:nvPr>
            <p:ph idx="1"/>
          </p:nvPr>
        </p:nvSpPr>
        <p:spPr>
          <a:xfrm>
            <a:off x="444137" y="1285603"/>
            <a:ext cx="10972800" cy="4286793"/>
          </a:xfrm>
        </p:spPr>
        <p:txBody>
          <a:bodyPr>
            <a:noAutofit/>
          </a:bodyPr>
          <a:lstStyle/>
          <a:p>
            <a:r>
              <a:rPr lang="en-US" sz="2400" dirty="0"/>
              <a:t>The way that health care is funded varies between different countries. Here we explain the main models used to finance health care: taxation, private health insurance and social health insurance. </a:t>
            </a:r>
          </a:p>
          <a:p>
            <a:endParaRPr lang="en-US" sz="2400" dirty="0"/>
          </a:p>
          <a:p>
            <a:r>
              <a:rPr lang="en-US" sz="2400" dirty="0"/>
              <a:t>The NHS is funded mainly through general taxation supplemented by National Insurance contributions.</a:t>
            </a:r>
          </a:p>
          <a:p>
            <a:endParaRPr lang="en-US" sz="2400" dirty="0"/>
          </a:p>
          <a:p>
            <a:r>
              <a:rPr lang="en-US" sz="2400" dirty="0"/>
              <a:t>While the NHS is generally described as being ‘free at the point of use’, patients have been required to contribute towards the cost of some services (e.g., prescriptions and dental treatment) since 1951. </a:t>
            </a:r>
          </a:p>
        </p:txBody>
      </p:sp>
    </p:spTree>
    <p:extLst>
      <p:ext uri="{BB962C8B-B14F-4D97-AF65-F5344CB8AC3E}">
        <p14:creationId xmlns:p14="http://schemas.microsoft.com/office/powerpoint/2010/main" val="3358354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AE1B1-D786-41CC-91CE-79CD0DD682C1}"/>
              </a:ext>
            </a:extLst>
          </p:cNvPr>
          <p:cNvSpPr>
            <a:spLocks noGrp="1"/>
          </p:cNvSpPr>
          <p:nvPr>
            <p:ph type="title"/>
          </p:nvPr>
        </p:nvSpPr>
        <p:spPr>
          <a:xfrm>
            <a:off x="609600" y="0"/>
            <a:ext cx="10972800" cy="984069"/>
          </a:xfrm>
        </p:spPr>
        <p:txBody>
          <a:bodyPr/>
          <a:lstStyle/>
          <a:p>
            <a:r>
              <a:rPr lang="en-GB" b="1" dirty="0"/>
              <a:t>NHS Finance </a:t>
            </a:r>
          </a:p>
        </p:txBody>
      </p:sp>
      <p:sp>
        <p:nvSpPr>
          <p:cNvPr id="3" name="Content Placeholder 2">
            <a:extLst>
              <a:ext uri="{FF2B5EF4-FFF2-40B4-BE49-F238E27FC236}">
                <a16:creationId xmlns:a16="http://schemas.microsoft.com/office/drawing/2014/main" id="{6A68C4AD-E571-46C4-B7C6-998E58D70AE0}"/>
              </a:ext>
            </a:extLst>
          </p:cNvPr>
          <p:cNvSpPr>
            <a:spLocks noGrp="1"/>
          </p:cNvSpPr>
          <p:nvPr>
            <p:ph idx="1"/>
          </p:nvPr>
        </p:nvSpPr>
        <p:spPr>
          <a:xfrm>
            <a:off x="444137" y="1285603"/>
            <a:ext cx="10972800" cy="4286793"/>
          </a:xfrm>
        </p:spPr>
        <p:txBody>
          <a:bodyPr>
            <a:noAutofit/>
          </a:bodyPr>
          <a:lstStyle/>
          <a:p>
            <a:r>
              <a:rPr lang="en-US" sz="2400" dirty="0"/>
              <a:t>Exemption arrangements are in place that cover many patients, including those aged under 16 or 60 and over, as well as recipients of specific state benefits. The exemptions in place resulted in 90 per cent of all prescription items in England being dispensed free of charge last year (Health and Social Care Information Centre, 2016).</a:t>
            </a:r>
          </a:p>
          <a:p>
            <a:endParaRPr lang="en-US" sz="2400" dirty="0"/>
          </a:p>
          <a:p>
            <a:r>
              <a:rPr lang="en-US" sz="2400" dirty="0"/>
              <a:t>Across the UK, private health insurance policies are held by 10.6 per cent of the population. Most of these are corporate subscriptions, offered to employees as part of their overall remuneration package (</a:t>
            </a:r>
            <a:r>
              <a:rPr lang="en-US" sz="2400" dirty="0" err="1"/>
              <a:t>LaingBuisson</a:t>
            </a:r>
            <a:r>
              <a:rPr lang="en-US" sz="2400" dirty="0"/>
              <a:t>, 2017).</a:t>
            </a:r>
            <a:endParaRPr lang="en-GB" sz="2400" dirty="0"/>
          </a:p>
        </p:txBody>
      </p:sp>
    </p:spTree>
    <p:extLst>
      <p:ext uri="{BB962C8B-B14F-4D97-AF65-F5344CB8AC3E}">
        <p14:creationId xmlns:p14="http://schemas.microsoft.com/office/powerpoint/2010/main" val="3281105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0C09E-1468-3DEF-CC34-4746D2F7C461}"/>
              </a:ext>
            </a:extLst>
          </p:cNvPr>
          <p:cNvSpPr>
            <a:spLocks noGrp="1"/>
          </p:cNvSpPr>
          <p:nvPr>
            <p:ph type="title"/>
          </p:nvPr>
        </p:nvSpPr>
        <p:spPr>
          <a:xfrm>
            <a:off x="-291367" y="190663"/>
            <a:ext cx="8119751" cy="443819"/>
          </a:xfrm>
        </p:spPr>
        <p:txBody>
          <a:bodyPr anchor="ctr">
            <a:normAutofit fontScale="90000"/>
          </a:bodyPr>
          <a:lstStyle/>
          <a:p>
            <a:r>
              <a:rPr lang="en-GB" dirty="0"/>
              <a:t>NHS Structure (2022)</a:t>
            </a:r>
          </a:p>
        </p:txBody>
      </p:sp>
      <p:pic>
        <p:nvPicPr>
          <p:cNvPr id="4" name="Content Placeholder 3">
            <a:extLst>
              <a:ext uri="{FF2B5EF4-FFF2-40B4-BE49-F238E27FC236}">
                <a16:creationId xmlns:a16="http://schemas.microsoft.com/office/drawing/2014/main" id="{FA25F330-8365-3049-B5A2-EE8B1FEDF300}"/>
              </a:ext>
            </a:extLst>
          </p:cNvPr>
          <p:cNvPicPr>
            <a:picLocks noGrp="1" noChangeAspect="1"/>
          </p:cNvPicPr>
          <p:nvPr>
            <p:ph idx="1"/>
          </p:nvPr>
        </p:nvPicPr>
        <p:blipFill>
          <a:blip r:embed="rId2"/>
          <a:stretch>
            <a:fillRect/>
          </a:stretch>
        </p:blipFill>
        <p:spPr>
          <a:xfrm>
            <a:off x="1317808" y="941781"/>
            <a:ext cx="8379085" cy="4712677"/>
          </a:xfrm>
          <a:prstGeom prst="rect">
            <a:avLst/>
          </a:prstGeom>
          <a:noFill/>
        </p:spPr>
      </p:pic>
    </p:spTree>
    <p:extLst>
      <p:ext uri="{BB962C8B-B14F-4D97-AF65-F5344CB8AC3E}">
        <p14:creationId xmlns:p14="http://schemas.microsoft.com/office/powerpoint/2010/main" val="1070170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53967F6-E4A4-BF8D-2F45-3A31CAC709FE}"/>
              </a:ext>
            </a:extLst>
          </p:cNvPr>
          <p:cNvPicPr>
            <a:picLocks noChangeAspect="1"/>
          </p:cNvPicPr>
          <p:nvPr/>
        </p:nvPicPr>
        <p:blipFill>
          <a:blip r:embed="rId2"/>
          <a:stretch>
            <a:fillRect/>
          </a:stretch>
        </p:blipFill>
        <p:spPr>
          <a:xfrm>
            <a:off x="6150869" y="1028381"/>
            <a:ext cx="2013597" cy="1907365"/>
          </a:xfrm>
          <a:prstGeom prst="rect">
            <a:avLst/>
          </a:prstGeom>
        </p:spPr>
      </p:pic>
      <p:sp>
        <p:nvSpPr>
          <p:cNvPr id="2" name="Title 1">
            <a:extLst>
              <a:ext uri="{FF2B5EF4-FFF2-40B4-BE49-F238E27FC236}">
                <a16:creationId xmlns:a16="http://schemas.microsoft.com/office/drawing/2014/main" id="{FC79DC97-D5E8-DA5D-139A-BF243F2A6827}"/>
              </a:ext>
            </a:extLst>
          </p:cNvPr>
          <p:cNvSpPr>
            <a:spLocks noGrp="1"/>
          </p:cNvSpPr>
          <p:nvPr>
            <p:ph type="title"/>
          </p:nvPr>
        </p:nvSpPr>
        <p:spPr>
          <a:xfrm>
            <a:off x="609600" y="144010"/>
            <a:ext cx="10972800" cy="570372"/>
          </a:xfrm>
        </p:spPr>
        <p:txBody>
          <a:bodyPr>
            <a:normAutofit fontScale="90000"/>
          </a:bodyPr>
          <a:lstStyle/>
          <a:p>
            <a:r>
              <a:rPr lang="en-GB" dirty="0"/>
              <a:t>NHS structure 2022</a:t>
            </a:r>
          </a:p>
        </p:txBody>
      </p:sp>
      <p:pic>
        <p:nvPicPr>
          <p:cNvPr id="4" name="Content Placeholder 3">
            <a:extLst>
              <a:ext uri="{FF2B5EF4-FFF2-40B4-BE49-F238E27FC236}">
                <a16:creationId xmlns:a16="http://schemas.microsoft.com/office/drawing/2014/main" id="{AFEB3DA0-15EF-663F-7F11-28FAD2EA4BB1}"/>
              </a:ext>
            </a:extLst>
          </p:cNvPr>
          <p:cNvPicPr>
            <a:picLocks noGrp="1" noChangeAspect="1"/>
          </p:cNvPicPr>
          <p:nvPr>
            <p:ph idx="1"/>
          </p:nvPr>
        </p:nvPicPr>
        <p:blipFill>
          <a:blip r:embed="rId3"/>
          <a:stretch>
            <a:fillRect/>
          </a:stretch>
        </p:blipFill>
        <p:spPr>
          <a:xfrm>
            <a:off x="172460" y="250722"/>
            <a:ext cx="1914638" cy="1317953"/>
          </a:xfrm>
          <a:prstGeom prst="rect">
            <a:avLst/>
          </a:prstGeom>
        </p:spPr>
      </p:pic>
      <p:pic>
        <p:nvPicPr>
          <p:cNvPr id="5" name="Picture 4">
            <a:extLst>
              <a:ext uri="{FF2B5EF4-FFF2-40B4-BE49-F238E27FC236}">
                <a16:creationId xmlns:a16="http://schemas.microsoft.com/office/drawing/2014/main" id="{B1D8CE5D-44AA-6FFC-5336-C427C8DCF0E3}"/>
              </a:ext>
            </a:extLst>
          </p:cNvPr>
          <p:cNvPicPr>
            <a:picLocks noChangeAspect="1"/>
          </p:cNvPicPr>
          <p:nvPr/>
        </p:nvPicPr>
        <p:blipFill>
          <a:blip r:embed="rId4"/>
          <a:stretch>
            <a:fillRect/>
          </a:stretch>
        </p:blipFill>
        <p:spPr>
          <a:xfrm>
            <a:off x="172460" y="1879016"/>
            <a:ext cx="1914639" cy="1459743"/>
          </a:xfrm>
          <a:prstGeom prst="rect">
            <a:avLst/>
          </a:prstGeom>
        </p:spPr>
      </p:pic>
      <p:pic>
        <p:nvPicPr>
          <p:cNvPr id="6" name="Picture 5">
            <a:extLst>
              <a:ext uri="{FF2B5EF4-FFF2-40B4-BE49-F238E27FC236}">
                <a16:creationId xmlns:a16="http://schemas.microsoft.com/office/drawing/2014/main" id="{6BB0E0BC-86F0-F228-1816-0EF4456DBC71}"/>
              </a:ext>
            </a:extLst>
          </p:cNvPr>
          <p:cNvPicPr>
            <a:picLocks noChangeAspect="1"/>
          </p:cNvPicPr>
          <p:nvPr/>
        </p:nvPicPr>
        <p:blipFill>
          <a:blip r:embed="rId5"/>
          <a:stretch>
            <a:fillRect/>
          </a:stretch>
        </p:blipFill>
        <p:spPr>
          <a:xfrm>
            <a:off x="172460" y="3731940"/>
            <a:ext cx="1905776" cy="1459743"/>
          </a:xfrm>
          <a:prstGeom prst="rect">
            <a:avLst/>
          </a:prstGeom>
        </p:spPr>
      </p:pic>
      <p:pic>
        <p:nvPicPr>
          <p:cNvPr id="7" name="Picture 6">
            <a:extLst>
              <a:ext uri="{FF2B5EF4-FFF2-40B4-BE49-F238E27FC236}">
                <a16:creationId xmlns:a16="http://schemas.microsoft.com/office/drawing/2014/main" id="{F777FD76-766C-858B-AA18-B44F9A8F2E83}"/>
              </a:ext>
            </a:extLst>
          </p:cNvPr>
          <p:cNvPicPr>
            <a:picLocks noChangeAspect="1"/>
          </p:cNvPicPr>
          <p:nvPr/>
        </p:nvPicPr>
        <p:blipFill>
          <a:blip r:embed="rId6"/>
          <a:stretch>
            <a:fillRect/>
          </a:stretch>
        </p:blipFill>
        <p:spPr>
          <a:xfrm>
            <a:off x="2752098" y="3731940"/>
            <a:ext cx="2628520" cy="1462828"/>
          </a:xfrm>
          <a:prstGeom prst="rect">
            <a:avLst/>
          </a:prstGeom>
        </p:spPr>
      </p:pic>
      <p:pic>
        <p:nvPicPr>
          <p:cNvPr id="8" name="Picture 7">
            <a:extLst>
              <a:ext uri="{FF2B5EF4-FFF2-40B4-BE49-F238E27FC236}">
                <a16:creationId xmlns:a16="http://schemas.microsoft.com/office/drawing/2014/main" id="{2486A281-9900-2381-9DA4-A907AF05AE10}"/>
              </a:ext>
            </a:extLst>
          </p:cNvPr>
          <p:cNvPicPr>
            <a:picLocks noChangeAspect="1"/>
          </p:cNvPicPr>
          <p:nvPr/>
        </p:nvPicPr>
        <p:blipFill>
          <a:blip r:embed="rId7"/>
          <a:stretch>
            <a:fillRect/>
          </a:stretch>
        </p:blipFill>
        <p:spPr>
          <a:xfrm>
            <a:off x="3068110" y="1201735"/>
            <a:ext cx="2150738" cy="1954024"/>
          </a:xfrm>
          <a:prstGeom prst="rect">
            <a:avLst/>
          </a:prstGeom>
        </p:spPr>
      </p:pic>
      <p:pic>
        <p:nvPicPr>
          <p:cNvPr id="10" name="Picture 9">
            <a:extLst>
              <a:ext uri="{FF2B5EF4-FFF2-40B4-BE49-F238E27FC236}">
                <a16:creationId xmlns:a16="http://schemas.microsoft.com/office/drawing/2014/main" id="{F42E99AC-BD57-0F9E-34F1-22553660D447}"/>
              </a:ext>
            </a:extLst>
          </p:cNvPr>
          <p:cNvPicPr>
            <a:picLocks noChangeAspect="1"/>
          </p:cNvPicPr>
          <p:nvPr/>
        </p:nvPicPr>
        <p:blipFill rotWithShape="1">
          <a:blip r:embed="rId8"/>
          <a:srcRect l="12195" t="9930" r="43011" b="18546"/>
          <a:stretch/>
        </p:blipFill>
        <p:spPr>
          <a:xfrm>
            <a:off x="6199861" y="3650138"/>
            <a:ext cx="2013597" cy="1808328"/>
          </a:xfrm>
          <a:prstGeom prst="rect">
            <a:avLst/>
          </a:prstGeom>
        </p:spPr>
      </p:pic>
      <p:pic>
        <p:nvPicPr>
          <p:cNvPr id="11" name="Picture 10">
            <a:extLst>
              <a:ext uri="{FF2B5EF4-FFF2-40B4-BE49-F238E27FC236}">
                <a16:creationId xmlns:a16="http://schemas.microsoft.com/office/drawing/2014/main" id="{4D87404C-DEE2-834F-7FF5-1F570F4063AC}"/>
              </a:ext>
            </a:extLst>
          </p:cNvPr>
          <p:cNvPicPr>
            <a:picLocks noChangeAspect="1"/>
          </p:cNvPicPr>
          <p:nvPr/>
        </p:nvPicPr>
        <p:blipFill rotWithShape="1">
          <a:blip r:embed="rId9"/>
          <a:srcRect l="24823" t="13047" r="25856" b="20663"/>
          <a:stretch/>
        </p:blipFill>
        <p:spPr>
          <a:xfrm>
            <a:off x="9001359" y="3596454"/>
            <a:ext cx="2534212" cy="1915696"/>
          </a:xfrm>
          <a:prstGeom prst="rect">
            <a:avLst/>
          </a:prstGeom>
        </p:spPr>
      </p:pic>
      <p:pic>
        <p:nvPicPr>
          <p:cNvPr id="12" name="Picture 11">
            <a:extLst>
              <a:ext uri="{FF2B5EF4-FFF2-40B4-BE49-F238E27FC236}">
                <a16:creationId xmlns:a16="http://schemas.microsoft.com/office/drawing/2014/main" id="{121F361D-DFF0-AA0E-921E-626476D33551}"/>
              </a:ext>
            </a:extLst>
          </p:cNvPr>
          <p:cNvPicPr>
            <a:picLocks noChangeAspect="1"/>
          </p:cNvPicPr>
          <p:nvPr/>
        </p:nvPicPr>
        <p:blipFill rotWithShape="1">
          <a:blip r:embed="rId10"/>
          <a:srcRect l="24942" t="9931" r="27759" b="6706"/>
          <a:stretch/>
        </p:blipFill>
        <p:spPr>
          <a:xfrm>
            <a:off x="8962198" y="868828"/>
            <a:ext cx="2369265" cy="2348632"/>
          </a:xfrm>
          <a:prstGeom prst="rect">
            <a:avLst/>
          </a:prstGeom>
        </p:spPr>
      </p:pic>
      <p:sp>
        <p:nvSpPr>
          <p:cNvPr id="3" name="Arrow: Down 2">
            <a:extLst>
              <a:ext uri="{FF2B5EF4-FFF2-40B4-BE49-F238E27FC236}">
                <a16:creationId xmlns:a16="http://schemas.microsoft.com/office/drawing/2014/main" id="{EFF10015-971E-2100-A4F0-56929CB8932D}"/>
              </a:ext>
            </a:extLst>
          </p:cNvPr>
          <p:cNvSpPr/>
          <p:nvPr/>
        </p:nvSpPr>
        <p:spPr>
          <a:xfrm>
            <a:off x="989045" y="1568675"/>
            <a:ext cx="45719" cy="29607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2B8EFD7A-7DB1-167E-33EA-DF74447038E8}"/>
              </a:ext>
            </a:extLst>
          </p:cNvPr>
          <p:cNvPicPr>
            <a:picLocks noChangeAspect="1"/>
          </p:cNvPicPr>
          <p:nvPr/>
        </p:nvPicPr>
        <p:blipFill>
          <a:blip r:embed="rId11"/>
          <a:stretch>
            <a:fillRect/>
          </a:stretch>
        </p:blipFill>
        <p:spPr>
          <a:xfrm>
            <a:off x="934176" y="3353028"/>
            <a:ext cx="109738" cy="329213"/>
          </a:xfrm>
          <a:prstGeom prst="rect">
            <a:avLst/>
          </a:prstGeom>
        </p:spPr>
      </p:pic>
      <p:pic>
        <p:nvPicPr>
          <p:cNvPr id="14" name="Picture 13">
            <a:extLst>
              <a:ext uri="{FF2B5EF4-FFF2-40B4-BE49-F238E27FC236}">
                <a16:creationId xmlns:a16="http://schemas.microsoft.com/office/drawing/2014/main" id="{2800CDCA-3C31-DD7B-FBC8-BEF8CE15B1ED}"/>
              </a:ext>
            </a:extLst>
          </p:cNvPr>
          <p:cNvPicPr>
            <a:picLocks noChangeAspect="1"/>
          </p:cNvPicPr>
          <p:nvPr/>
        </p:nvPicPr>
        <p:blipFill>
          <a:blip r:embed="rId11"/>
          <a:stretch>
            <a:fillRect/>
          </a:stretch>
        </p:blipFill>
        <p:spPr>
          <a:xfrm rot="16200000">
            <a:off x="2299277" y="4240770"/>
            <a:ext cx="221042" cy="663124"/>
          </a:xfrm>
          <a:prstGeom prst="rect">
            <a:avLst/>
          </a:prstGeom>
        </p:spPr>
      </p:pic>
      <p:pic>
        <p:nvPicPr>
          <p:cNvPr id="15" name="Picture 14">
            <a:extLst>
              <a:ext uri="{FF2B5EF4-FFF2-40B4-BE49-F238E27FC236}">
                <a16:creationId xmlns:a16="http://schemas.microsoft.com/office/drawing/2014/main" id="{B416F1A9-D478-6233-8BEB-45EAC3D40807}"/>
              </a:ext>
            </a:extLst>
          </p:cNvPr>
          <p:cNvPicPr>
            <a:picLocks noChangeAspect="1"/>
          </p:cNvPicPr>
          <p:nvPr/>
        </p:nvPicPr>
        <p:blipFill>
          <a:blip r:embed="rId11"/>
          <a:stretch>
            <a:fillRect/>
          </a:stretch>
        </p:blipFill>
        <p:spPr>
          <a:xfrm rot="10800000">
            <a:off x="4000275" y="3136710"/>
            <a:ext cx="222614" cy="667840"/>
          </a:xfrm>
          <a:prstGeom prst="rect">
            <a:avLst/>
          </a:prstGeom>
        </p:spPr>
      </p:pic>
      <p:pic>
        <p:nvPicPr>
          <p:cNvPr id="16" name="Picture 15">
            <a:extLst>
              <a:ext uri="{FF2B5EF4-FFF2-40B4-BE49-F238E27FC236}">
                <a16:creationId xmlns:a16="http://schemas.microsoft.com/office/drawing/2014/main" id="{602EE115-D7ED-94AB-1D5D-9F332327C20F}"/>
              </a:ext>
            </a:extLst>
          </p:cNvPr>
          <p:cNvPicPr>
            <a:picLocks noChangeAspect="1"/>
          </p:cNvPicPr>
          <p:nvPr/>
        </p:nvPicPr>
        <p:blipFill>
          <a:blip r:embed="rId11"/>
          <a:stretch>
            <a:fillRect/>
          </a:stretch>
        </p:blipFill>
        <p:spPr>
          <a:xfrm rot="16200000">
            <a:off x="5543700" y="1799688"/>
            <a:ext cx="282316" cy="846946"/>
          </a:xfrm>
          <a:prstGeom prst="rect">
            <a:avLst/>
          </a:prstGeom>
        </p:spPr>
      </p:pic>
      <p:pic>
        <p:nvPicPr>
          <p:cNvPr id="17" name="Picture 16">
            <a:extLst>
              <a:ext uri="{FF2B5EF4-FFF2-40B4-BE49-F238E27FC236}">
                <a16:creationId xmlns:a16="http://schemas.microsoft.com/office/drawing/2014/main" id="{33FA53F3-988D-E65C-98CF-04B5EE1FB7CD}"/>
              </a:ext>
            </a:extLst>
          </p:cNvPr>
          <p:cNvPicPr>
            <a:picLocks noChangeAspect="1"/>
          </p:cNvPicPr>
          <p:nvPr/>
        </p:nvPicPr>
        <p:blipFill>
          <a:blip r:embed="rId11"/>
          <a:stretch>
            <a:fillRect/>
          </a:stretch>
        </p:blipFill>
        <p:spPr>
          <a:xfrm>
            <a:off x="6956634" y="2935746"/>
            <a:ext cx="222615" cy="667843"/>
          </a:xfrm>
          <a:prstGeom prst="rect">
            <a:avLst/>
          </a:prstGeom>
        </p:spPr>
      </p:pic>
      <p:pic>
        <p:nvPicPr>
          <p:cNvPr id="18" name="Picture 17">
            <a:extLst>
              <a:ext uri="{FF2B5EF4-FFF2-40B4-BE49-F238E27FC236}">
                <a16:creationId xmlns:a16="http://schemas.microsoft.com/office/drawing/2014/main" id="{6707EBE0-FF0A-F328-FA7E-05EE5CDE6706}"/>
              </a:ext>
            </a:extLst>
          </p:cNvPr>
          <p:cNvPicPr>
            <a:picLocks noChangeAspect="1"/>
          </p:cNvPicPr>
          <p:nvPr/>
        </p:nvPicPr>
        <p:blipFill>
          <a:blip r:embed="rId12"/>
          <a:stretch>
            <a:fillRect/>
          </a:stretch>
        </p:blipFill>
        <p:spPr>
          <a:xfrm>
            <a:off x="8183700" y="4406366"/>
            <a:ext cx="847417" cy="280440"/>
          </a:xfrm>
          <a:prstGeom prst="rect">
            <a:avLst/>
          </a:prstGeom>
        </p:spPr>
      </p:pic>
      <p:pic>
        <p:nvPicPr>
          <p:cNvPr id="19" name="Picture 18">
            <a:extLst>
              <a:ext uri="{FF2B5EF4-FFF2-40B4-BE49-F238E27FC236}">
                <a16:creationId xmlns:a16="http://schemas.microsoft.com/office/drawing/2014/main" id="{90BA555A-90DA-70E4-6130-1992376D728A}"/>
              </a:ext>
            </a:extLst>
          </p:cNvPr>
          <p:cNvPicPr>
            <a:picLocks noChangeAspect="1"/>
          </p:cNvPicPr>
          <p:nvPr/>
        </p:nvPicPr>
        <p:blipFill>
          <a:blip r:embed="rId13"/>
          <a:stretch>
            <a:fillRect/>
          </a:stretch>
        </p:blipFill>
        <p:spPr>
          <a:xfrm>
            <a:off x="10077644" y="3124706"/>
            <a:ext cx="160135" cy="471748"/>
          </a:xfrm>
          <a:prstGeom prst="rect">
            <a:avLst/>
          </a:prstGeom>
        </p:spPr>
      </p:pic>
    </p:spTree>
    <p:extLst>
      <p:ext uri="{BB962C8B-B14F-4D97-AF65-F5344CB8AC3E}">
        <p14:creationId xmlns:p14="http://schemas.microsoft.com/office/powerpoint/2010/main" val="588418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BC7A9-AFA4-48EB-BE2F-75A99F121A34}"/>
              </a:ext>
            </a:extLst>
          </p:cNvPr>
          <p:cNvSpPr>
            <a:spLocks noGrp="1"/>
          </p:cNvSpPr>
          <p:nvPr>
            <p:ph type="title"/>
          </p:nvPr>
        </p:nvSpPr>
        <p:spPr>
          <a:xfrm>
            <a:off x="609600" y="0"/>
            <a:ext cx="10972800" cy="1036320"/>
          </a:xfrm>
        </p:spPr>
        <p:txBody>
          <a:bodyPr vert="horz" lIns="91440" tIns="45720" rIns="91440" bIns="45720" rtlCol="0" anchor="ctr">
            <a:normAutofit/>
          </a:bodyPr>
          <a:lstStyle/>
          <a:p>
            <a:r>
              <a:rPr lang="en-GB" b="1" dirty="0"/>
              <a:t>NHS England Structure </a:t>
            </a:r>
          </a:p>
        </p:txBody>
      </p:sp>
      <p:pic>
        <p:nvPicPr>
          <p:cNvPr id="5" name="Picture 4" descr="A blurry image of people in a hospital hallway&#10;&#10;Description automatically generated">
            <a:extLst>
              <a:ext uri="{FF2B5EF4-FFF2-40B4-BE49-F238E27FC236}">
                <a16:creationId xmlns:a16="http://schemas.microsoft.com/office/drawing/2014/main" id="{A047BC92-CBCD-499A-40EA-894EEC868C45}"/>
              </a:ext>
            </a:extLst>
          </p:cNvPr>
          <p:cNvPicPr>
            <a:picLocks noChangeAspect="1"/>
          </p:cNvPicPr>
          <p:nvPr/>
        </p:nvPicPr>
        <p:blipFill rotWithShape="1">
          <a:blip r:embed="rId2"/>
          <a:srcRect t="2057" r="-2" b="2055"/>
          <a:stretch/>
        </p:blipFill>
        <p:spPr>
          <a:xfrm>
            <a:off x="6704920" y="3333206"/>
            <a:ext cx="3492817" cy="2213836"/>
          </a:xfrm>
          <a:prstGeom prst="rect">
            <a:avLst/>
          </a:prstGeom>
          <a:noFill/>
        </p:spPr>
      </p:pic>
      <p:sp>
        <p:nvSpPr>
          <p:cNvPr id="3" name="Content Placeholder 2">
            <a:extLst>
              <a:ext uri="{FF2B5EF4-FFF2-40B4-BE49-F238E27FC236}">
                <a16:creationId xmlns:a16="http://schemas.microsoft.com/office/drawing/2014/main" id="{BFDE62A5-EF9D-4D9F-B670-F90F600B6A18}"/>
              </a:ext>
            </a:extLst>
          </p:cNvPr>
          <p:cNvSpPr>
            <a:spLocks noGrp="1"/>
          </p:cNvSpPr>
          <p:nvPr>
            <p:ph sz="quarter" idx="4"/>
          </p:nvPr>
        </p:nvSpPr>
        <p:spPr>
          <a:xfrm>
            <a:off x="809897" y="1105989"/>
            <a:ext cx="10772503" cy="4606833"/>
          </a:xfrm>
        </p:spPr>
        <p:txBody>
          <a:bodyPr vert="horz" lIns="91440" tIns="45720" rIns="91440" bIns="45720" rtlCol="0">
            <a:normAutofit fontScale="92500" lnSpcReduction="10000"/>
          </a:bodyPr>
          <a:lstStyle/>
          <a:p>
            <a:pPr>
              <a:lnSpc>
                <a:spcPct val="90000"/>
              </a:lnSpc>
            </a:pPr>
            <a:r>
              <a:rPr lang="en-US" sz="2000" dirty="0"/>
              <a:t>NHS England have seven regions who support local systems to provide more joined up and sustainable care for patients.</a:t>
            </a:r>
          </a:p>
          <a:p>
            <a:pPr>
              <a:lnSpc>
                <a:spcPct val="90000"/>
              </a:lnSpc>
            </a:pPr>
            <a:endParaRPr lang="en-US" sz="2000" dirty="0"/>
          </a:p>
          <a:p>
            <a:pPr>
              <a:lnSpc>
                <a:spcPct val="90000"/>
              </a:lnSpc>
            </a:pPr>
            <a:r>
              <a:rPr lang="en-US" sz="2000" dirty="0"/>
              <a:t>NHS’s regional teams are responsible for the quality, financial and operational performance of all NHS </a:t>
            </a:r>
            <a:r>
              <a:rPr lang="en-US" sz="2000" dirty="0" err="1"/>
              <a:t>organisations</a:t>
            </a:r>
            <a:r>
              <a:rPr lang="en-US" sz="2000" dirty="0"/>
              <a:t> in their region, drawing on the expertise and support of their corporate teams to improve services for patients and support local transformation. They also support the identity and development of sustainability and transformation partnerships and integrated care systems.</a:t>
            </a:r>
          </a:p>
          <a:p>
            <a:pPr>
              <a:lnSpc>
                <a:spcPct val="90000"/>
              </a:lnSpc>
            </a:pPr>
            <a:endParaRPr lang="en-US" sz="2000" dirty="0"/>
          </a:p>
          <a:p>
            <a:pPr algn="l" fontAlgn="base">
              <a:buFont typeface="Arial" panose="020B0604020202020204" pitchFamily="34" charset="0"/>
              <a:buChar char="•"/>
            </a:pPr>
            <a:r>
              <a:rPr lang="en-GB" sz="2000" b="0" i="0" u="none" strike="noStrike" dirty="0">
                <a:solidFill>
                  <a:srgbClr val="003087"/>
                </a:solidFill>
                <a:effectLst/>
                <a:hlinkClick r:id="rId3"/>
              </a:rPr>
              <a:t>East of England</a:t>
            </a:r>
            <a:endParaRPr lang="en-GB" sz="2000" b="0" i="0" dirty="0">
              <a:solidFill>
                <a:srgbClr val="202A30"/>
              </a:solidFill>
              <a:effectLst/>
            </a:endParaRPr>
          </a:p>
          <a:p>
            <a:pPr algn="l" fontAlgn="base">
              <a:buFont typeface="Arial" panose="020B0604020202020204" pitchFamily="34" charset="0"/>
              <a:buChar char="•"/>
            </a:pPr>
            <a:r>
              <a:rPr lang="en-GB" sz="2000" b="0" i="0" u="sng" dirty="0">
                <a:solidFill>
                  <a:srgbClr val="005EB8"/>
                </a:solidFill>
                <a:effectLst/>
                <a:hlinkClick r:id="rId4"/>
              </a:rPr>
              <a:t>London</a:t>
            </a:r>
            <a:endParaRPr lang="en-GB" sz="2000" b="0" i="0" dirty="0">
              <a:solidFill>
                <a:srgbClr val="202A30"/>
              </a:solidFill>
              <a:effectLst/>
            </a:endParaRPr>
          </a:p>
          <a:p>
            <a:pPr algn="l" fontAlgn="base">
              <a:buFont typeface="Arial" panose="020B0604020202020204" pitchFamily="34" charset="0"/>
              <a:buChar char="•"/>
            </a:pPr>
            <a:r>
              <a:rPr lang="en-GB" sz="2000" b="0" i="0" u="sng" dirty="0">
                <a:solidFill>
                  <a:srgbClr val="005EB8"/>
                </a:solidFill>
                <a:effectLst/>
                <a:hlinkClick r:id="rId5"/>
              </a:rPr>
              <a:t>Midlands</a:t>
            </a:r>
            <a:endParaRPr lang="en-GB" sz="2000" b="0" i="0" dirty="0">
              <a:solidFill>
                <a:srgbClr val="202A30"/>
              </a:solidFill>
              <a:effectLst/>
            </a:endParaRPr>
          </a:p>
          <a:p>
            <a:pPr algn="l" fontAlgn="base">
              <a:buFont typeface="Arial" panose="020B0604020202020204" pitchFamily="34" charset="0"/>
              <a:buChar char="•"/>
            </a:pPr>
            <a:r>
              <a:rPr lang="en-GB" sz="2000" b="0" i="0" u="sng" dirty="0">
                <a:solidFill>
                  <a:srgbClr val="005EB8"/>
                </a:solidFill>
                <a:effectLst/>
                <a:hlinkClick r:id="rId6"/>
              </a:rPr>
              <a:t>North East and Yorkshire</a:t>
            </a:r>
            <a:endParaRPr lang="en-GB" sz="2000" b="0" i="0" dirty="0">
              <a:solidFill>
                <a:srgbClr val="202A30"/>
              </a:solidFill>
              <a:effectLst/>
            </a:endParaRPr>
          </a:p>
          <a:p>
            <a:pPr algn="l" fontAlgn="base">
              <a:buFont typeface="Arial" panose="020B0604020202020204" pitchFamily="34" charset="0"/>
              <a:buChar char="•"/>
            </a:pPr>
            <a:r>
              <a:rPr lang="en-GB" sz="2000" b="0" i="0" u="sng" dirty="0">
                <a:solidFill>
                  <a:srgbClr val="005EB8"/>
                </a:solidFill>
                <a:effectLst/>
                <a:hlinkClick r:id="rId7"/>
              </a:rPr>
              <a:t>North West</a:t>
            </a:r>
            <a:endParaRPr lang="en-GB" sz="2000" b="0" i="0" dirty="0">
              <a:solidFill>
                <a:srgbClr val="202A30"/>
              </a:solidFill>
              <a:effectLst/>
            </a:endParaRPr>
          </a:p>
          <a:p>
            <a:pPr algn="l" fontAlgn="base">
              <a:buFont typeface="Arial" panose="020B0604020202020204" pitchFamily="34" charset="0"/>
              <a:buChar char="•"/>
            </a:pPr>
            <a:r>
              <a:rPr lang="en-GB" sz="2000" b="0" i="0" u="sng" dirty="0">
                <a:solidFill>
                  <a:srgbClr val="005EB8"/>
                </a:solidFill>
                <a:effectLst/>
                <a:hlinkClick r:id="rId8"/>
              </a:rPr>
              <a:t>South East</a:t>
            </a:r>
            <a:endParaRPr lang="en-GB" sz="2000" b="0" i="0" dirty="0">
              <a:solidFill>
                <a:srgbClr val="202A30"/>
              </a:solidFill>
              <a:effectLst/>
            </a:endParaRPr>
          </a:p>
          <a:p>
            <a:pPr algn="l" fontAlgn="base">
              <a:buFont typeface="Arial" panose="020B0604020202020204" pitchFamily="34" charset="0"/>
              <a:buChar char="•"/>
            </a:pPr>
            <a:r>
              <a:rPr lang="en-GB" sz="2000" b="0" i="0" u="sng" dirty="0">
                <a:solidFill>
                  <a:srgbClr val="005EB8"/>
                </a:solidFill>
                <a:effectLst/>
                <a:hlinkClick r:id="rId9"/>
              </a:rPr>
              <a:t>South West</a:t>
            </a:r>
            <a:endParaRPr lang="en-GB" sz="2000" b="0" i="0" dirty="0">
              <a:solidFill>
                <a:srgbClr val="202A30"/>
              </a:solidFill>
              <a:effectLst/>
            </a:endParaRPr>
          </a:p>
          <a:p>
            <a:pPr>
              <a:lnSpc>
                <a:spcPct val="90000"/>
              </a:lnSpc>
            </a:pPr>
            <a:endParaRPr lang="en-US" sz="1500" dirty="0"/>
          </a:p>
          <a:p>
            <a:pPr>
              <a:lnSpc>
                <a:spcPct val="90000"/>
              </a:lnSpc>
            </a:pPr>
            <a:endParaRPr lang="en-GB" sz="1500" dirty="0"/>
          </a:p>
        </p:txBody>
      </p:sp>
    </p:spTree>
    <p:extLst>
      <p:ext uri="{BB962C8B-B14F-4D97-AF65-F5344CB8AC3E}">
        <p14:creationId xmlns:p14="http://schemas.microsoft.com/office/powerpoint/2010/main" val="34169476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804BA-A469-4F8C-8BE1-D8595146E7B5}"/>
              </a:ext>
            </a:extLst>
          </p:cNvPr>
          <p:cNvSpPr>
            <a:spLocks noGrp="1"/>
          </p:cNvSpPr>
          <p:nvPr>
            <p:ph type="title"/>
          </p:nvPr>
        </p:nvSpPr>
        <p:spPr>
          <a:xfrm>
            <a:off x="609600" y="0"/>
            <a:ext cx="10972800" cy="1143000"/>
          </a:xfrm>
        </p:spPr>
        <p:txBody>
          <a:bodyPr anchor="ctr">
            <a:normAutofit/>
          </a:bodyPr>
          <a:lstStyle/>
          <a:p>
            <a:r>
              <a:rPr lang="en-GB" b="1" dirty="0"/>
              <a:t>NHS England London</a:t>
            </a:r>
          </a:p>
        </p:txBody>
      </p:sp>
      <p:pic>
        <p:nvPicPr>
          <p:cNvPr id="4" name="Picture 3">
            <a:extLst>
              <a:ext uri="{FF2B5EF4-FFF2-40B4-BE49-F238E27FC236}">
                <a16:creationId xmlns:a16="http://schemas.microsoft.com/office/drawing/2014/main" id="{69F4E32E-26BC-12A4-1770-6D3A2BE861E1}"/>
              </a:ext>
            </a:extLst>
          </p:cNvPr>
          <p:cNvPicPr>
            <a:picLocks noChangeAspect="1"/>
          </p:cNvPicPr>
          <p:nvPr/>
        </p:nvPicPr>
        <p:blipFill rotWithShape="1">
          <a:blip r:embed="rId2"/>
          <a:srcRect l="305" r="9588" b="-2"/>
          <a:stretch/>
        </p:blipFill>
        <p:spPr>
          <a:xfrm>
            <a:off x="10014859" y="5215422"/>
            <a:ext cx="2055222" cy="1522501"/>
          </a:xfrm>
          <a:prstGeom prst="rect">
            <a:avLst/>
          </a:prstGeom>
          <a:noFill/>
        </p:spPr>
      </p:pic>
      <p:sp>
        <p:nvSpPr>
          <p:cNvPr id="3" name="Content Placeholder 2">
            <a:extLst>
              <a:ext uri="{FF2B5EF4-FFF2-40B4-BE49-F238E27FC236}">
                <a16:creationId xmlns:a16="http://schemas.microsoft.com/office/drawing/2014/main" id="{9496233E-7206-43E3-8FAC-8D5B30FB7B68}"/>
              </a:ext>
            </a:extLst>
          </p:cNvPr>
          <p:cNvSpPr>
            <a:spLocks noGrp="1"/>
          </p:cNvSpPr>
          <p:nvPr>
            <p:ph sz="half" idx="2"/>
          </p:nvPr>
        </p:nvSpPr>
        <p:spPr>
          <a:xfrm>
            <a:off x="492034" y="1143000"/>
            <a:ext cx="11207931" cy="4269574"/>
          </a:xfrm>
        </p:spPr>
        <p:txBody>
          <a:bodyPr>
            <a:noAutofit/>
          </a:bodyPr>
          <a:lstStyle/>
          <a:p>
            <a:pPr>
              <a:lnSpc>
                <a:spcPct val="90000"/>
              </a:lnSpc>
            </a:pPr>
            <a:r>
              <a:rPr lang="en-US" sz="2000" dirty="0"/>
              <a:t>Have oversight and leadership for the NHS in London and commission more than £15bn of services for the 8.17 million people living in the capital. These include general practitioners (GP) and over 140 specialized services such as:</a:t>
            </a:r>
          </a:p>
          <a:p>
            <a:pPr marL="571500" lvl="1" indent="-171450">
              <a:lnSpc>
                <a:spcPct val="90000"/>
              </a:lnSpc>
            </a:pPr>
            <a:r>
              <a:rPr lang="en-US" sz="2000" dirty="0"/>
              <a:t>Mental health</a:t>
            </a:r>
          </a:p>
          <a:p>
            <a:pPr marL="571500" lvl="1" indent="-171450">
              <a:lnSpc>
                <a:spcPct val="90000"/>
              </a:lnSpc>
            </a:pPr>
            <a:r>
              <a:rPr lang="en-US" sz="2000" dirty="0"/>
              <a:t>HIV treatment</a:t>
            </a:r>
          </a:p>
          <a:p>
            <a:pPr marL="571500" lvl="1" indent="-171450">
              <a:lnSpc>
                <a:spcPct val="90000"/>
              </a:lnSpc>
            </a:pPr>
            <a:r>
              <a:rPr lang="en-US" sz="2000" dirty="0"/>
              <a:t>Treatment for children with congenital heart conditions</a:t>
            </a:r>
          </a:p>
          <a:p>
            <a:pPr marL="571500" lvl="1" indent="-171450">
              <a:lnSpc>
                <a:spcPct val="90000"/>
              </a:lnSpc>
            </a:pPr>
            <a:r>
              <a:rPr lang="en-US" sz="2000" dirty="0"/>
              <a:t>Complex spinal surgery</a:t>
            </a:r>
          </a:p>
          <a:p>
            <a:pPr marL="571500" lvl="1" indent="-171450">
              <a:lnSpc>
                <a:spcPct val="90000"/>
              </a:lnSpc>
            </a:pPr>
            <a:r>
              <a:rPr lang="en-US" sz="2000" dirty="0"/>
              <a:t>Healthcare for those in the criminal justice system.</a:t>
            </a:r>
          </a:p>
          <a:p>
            <a:pPr>
              <a:lnSpc>
                <a:spcPct val="90000"/>
              </a:lnSpc>
            </a:pPr>
            <a:r>
              <a:rPr lang="en-US" sz="2000" dirty="0"/>
              <a:t>Some NHS services in London are world class with excellent care being provided in some of the best hospitals and community settings.</a:t>
            </a:r>
          </a:p>
          <a:p>
            <a:pPr>
              <a:lnSpc>
                <a:spcPct val="90000"/>
              </a:lnSpc>
            </a:pPr>
            <a:r>
              <a:rPr lang="en-US" sz="2000" dirty="0"/>
              <a:t>However, the NHS in London also faces many significant challenges including:</a:t>
            </a:r>
          </a:p>
          <a:p>
            <a:pPr marL="571500" lvl="1" indent="-171450">
              <a:lnSpc>
                <a:spcPct val="90000"/>
              </a:lnSpc>
            </a:pPr>
            <a:r>
              <a:rPr lang="en-US" sz="2000" dirty="0"/>
              <a:t>An ageing population and rising demand for services</a:t>
            </a:r>
          </a:p>
          <a:p>
            <a:pPr marL="571500" lvl="1" indent="-171450">
              <a:lnSpc>
                <a:spcPct val="90000"/>
              </a:lnSpc>
            </a:pPr>
            <a:r>
              <a:rPr lang="en-US" sz="2000" dirty="0"/>
              <a:t>More of us living with long-term conditions</a:t>
            </a:r>
          </a:p>
          <a:p>
            <a:pPr marL="571500" lvl="1" indent="-171450">
              <a:lnSpc>
                <a:spcPct val="90000"/>
              </a:lnSpc>
            </a:pPr>
            <a:r>
              <a:rPr lang="en-US" sz="2000" dirty="0"/>
              <a:t>Huge variations in quality and health outcomes</a:t>
            </a:r>
            <a:r>
              <a:rPr lang="en-GB" sz="2000" dirty="0"/>
              <a:t>.</a:t>
            </a:r>
            <a:endParaRPr lang="en-US" sz="2000" dirty="0"/>
          </a:p>
        </p:txBody>
      </p:sp>
    </p:spTree>
    <p:extLst>
      <p:ext uri="{BB962C8B-B14F-4D97-AF65-F5344CB8AC3E}">
        <p14:creationId xmlns:p14="http://schemas.microsoft.com/office/powerpoint/2010/main" val="31031231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C6139-8D55-EDC9-A045-7D391D854B0A}"/>
              </a:ext>
            </a:extLst>
          </p:cNvPr>
          <p:cNvSpPr>
            <a:spLocks noGrp="1"/>
          </p:cNvSpPr>
          <p:nvPr>
            <p:ph type="title"/>
          </p:nvPr>
        </p:nvSpPr>
        <p:spPr>
          <a:xfrm>
            <a:off x="740229" y="1963479"/>
            <a:ext cx="10972800" cy="1143000"/>
          </a:xfrm>
        </p:spPr>
        <p:txBody>
          <a:bodyPr>
            <a:normAutofit fontScale="90000"/>
          </a:bodyPr>
          <a:lstStyle/>
          <a:p>
            <a:r>
              <a:rPr lang="en-GB" dirty="0"/>
              <a:t>Discuss in pair the role of the UK Health Security Agency (UKHSA)</a:t>
            </a:r>
          </a:p>
        </p:txBody>
      </p:sp>
    </p:spTree>
    <p:extLst>
      <p:ext uri="{BB962C8B-B14F-4D97-AF65-F5344CB8AC3E}">
        <p14:creationId xmlns:p14="http://schemas.microsoft.com/office/powerpoint/2010/main" val="31725414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31A34-FA24-4D00-8044-83C440F66300}"/>
              </a:ext>
            </a:extLst>
          </p:cNvPr>
          <p:cNvSpPr>
            <a:spLocks noGrp="1"/>
          </p:cNvSpPr>
          <p:nvPr>
            <p:ph type="title"/>
          </p:nvPr>
        </p:nvSpPr>
        <p:spPr>
          <a:xfrm>
            <a:off x="685800" y="507139"/>
            <a:ext cx="10058400" cy="720647"/>
          </a:xfrm>
        </p:spPr>
        <p:txBody>
          <a:bodyPr>
            <a:noAutofit/>
          </a:bodyPr>
          <a:lstStyle/>
          <a:p>
            <a:r>
              <a:rPr lang="en-GB" sz="4000" b="1" dirty="0"/>
              <a:t>Role of UK Health Security Agency (UKHSA)</a:t>
            </a:r>
          </a:p>
        </p:txBody>
      </p:sp>
      <p:sp>
        <p:nvSpPr>
          <p:cNvPr id="3" name="Content Placeholder 2">
            <a:extLst>
              <a:ext uri="{FF2B5EF4-FFF2-40B4-BE49-F238E27FC236}">
                <a16:creationId xmlns:a16="http://schemas.microsoft.com/office/drawing/2014/main" id="{6454AE58-BA43-4ABA-85AA-91326C02F55E}"/>
              </a:ext>
            </a:extLst>
          </p:cNvPr>
          <p:cNvSpPr>
            <a:spLocks noGrp="1"/>
          </p:cNvSpPr>
          <p:nvPr>
            <p:ph idx="1"/>
          </p:nvPr>
        </p:nvSpPr>
        <p:spPr>
          <a:xfrm>
            <a:off x="870857" y="1698170"/>
            <a:ext cx="10312194" cy="3670433"/>
          </a:xfrm>
        </p:spPr>
        <p:txBody>
          <a:bodyPr>
            <a:noAutofit/>
          </a:bodyPr>
          <a:lstStyle/>
          <a:p>
            <a:r>
              <a:rPr lang="en-GB" sz="2400" b="0" i="0" dirty="0">
                <a:solidFill>
                  <a:srgbClr val="0B0C0C"/>
                </a:solidFill>
                <a:effectLst/>
              </a:rPr>
              <a:t>The UK Health Security Agency (UKHSA) is responsible for protecting every member of every community from the impact of infectious diseases, chemical, biological, radiological and nuclear incidents and other health threats. </a:t>
            </a:r>
          </a:p>
          <a:p>
            <a:endParaRPr lang="en-GB" sz="2400" b="0" i="0" dirty="0">
              <a:solidFill>
                <a:srgbClr val="0B0C0C"/>
              </a:solidFill>
              <a:effectLst/>
            </a:endParaRPr>
          </a:p>
          <a:p>
            <a:r>
              <a:rPr lang="en-GB" sz="2400" dirty="0">
                <a:solidFill>
                  <a:srgbClr val="0B0C0C"/>
                </a:solidFill>
              </a:rPr>
              <a:t>They </a:t>
            </a:r>
            <a:r>
              <a:rPr lang="en-GB" sz="2400" b="0" i="0" dirty="0">
                <a:solidFill>
                  <a:srgbClr val="0B0C0C"/>
                </a:solidFill>
                <a:effectLst/>
              </a:rPr>
              <a:t>provide intellectual, scientific and operational leadership at national and local level, as well as on the global stage, to make the nation's health secure.</a:t>
            </a:r>
            <a:endParaRPr lang="en-US" sz="2400" dirty="0"/>
          </a:p>
        </p:txBody>
      </p:sp>
      <p:sp>
        <p:nvSpPr>
          <p:cNvPr id="5" name="TextBox 4">
            <a:extLst>
              <a:ext uri="{FF2B5EF4-FFF2-40B4-BE49-F238E27FC236}">
                <a16:creationId xmlns:a16="http://schemas.microsoft.com/office/drawing/2014/main" id="{9594F2B2-6B9B-9720-7FB6-0ABE96DA12BB}"/>
              </a:ext>
            </a:extLst>
          </p:cNvPr>
          <p:cNvSpPr txBox="1"/>
          <p:nvPr/>
        </p:nvSpPr>
        <p:spPr>
          <a:xfrm>
            <a:off x="1008949" y="5168548"/>
            <a:ext cx="11192379" cy="400110"/>
          </a:xfrm>
          <a:prstGeom prst="rect">
            <a:avLst/>
          </a:prstGeom>
          <a:noFill/>
        </p:spPr>
        <p:txBody>
          <a:bodyPr wrap="square">
            <a:spAutoFit/>
          </a:bodyPr>
          <a:lstStyle/>
          <a:p>
            <a:r>
              <a:rPr lang="en-GB" sz="2000" dirty="0"/>
              <a:t>Find out more about UKHSA: </a:t>
            </a:r>
            <a:r>
              <a:rPr lang="en-GB" sz="2000" dirty="0">
                <a:hlinkClick r:id="rId2"/>
              </a:rPr>
              <a:t>UK Health Security Agency - GOV.UK (www.gov.uk)</a:t>
            </a:r>
            <a:endParaRPr lang="en-GB" sz="2000" dirty="0"/>
          </a:p>
        </p:txBody>
      </p:sp>
    </p:spTree>
    <p:extLst>
      <p:ext uri="{BB962C8B-B14F-4D97-AF65-F5344CB8AC3E}">
        <p14:creationId xmlns:p14="http://schemas.microsoft.com/office/powerpoint/2010/main" val="23337657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0C54D-F4C5-1CEE-1802-9FA645CD92BC}"/>
              </a:ext>
            </a:extLst>
          </p:cNvPr>
          <p:cNvSpPr>
            <a:spLocks noGrp="1"/>
          </p:cNvSpPr>
          <p:nvPr>
            <p:ph type="title"/>
          </p:nvPr>
        </p:nvSpPr>
        <p:spPr/>
        <p:txBody>
          <a:bodyPr>
            <a:normAutofit fontScale="90000"/>
          </a:bodyPr>
          <a:lstStyle/>
          <a:p>
            <a:r>
              <a:rPr lang="en-GB" b="1" dirty="0"/>
              <a:t>Role of The Office for Health Improvement and Disparities (OHID)</a:t>
            </a:r>
          </a:p>
        </p:txBody>
      </p:sp>
      <p:sp>
        <p:nvSpPr>
          <p:cNvPr id="3" name="Content Placeholder 2">
            <a:extLst>
              <a:ext uri="{FF2B5EF4-FFF2-40B4-BE49-F238E27FC236}">
                <a16:creationId xmlns:a16="http://schemas.microsoft.com/office/drawing/2014/main" id="{1753AE18-0EC1-00B3-6757-EB98AD07D878}"/>
              </a:ext>
            </a:extLst>
          </p:cNvPr>
          <p:cNvSpPr>
            <a:spLocks noGrp="1"/>
          </p:cNvSpPr>
          <p:nvPr>
            <p:ph idx="1"/>
          </p:nvPr>
        </p:nvSpPr>
        <p:spPr/>
        <p:txBody>
          <a:bodyPr>
            <a:normAutofit lnSpcReduction="10000"/>
          </a:bodyPr>
          <a:lstStyle/>
          <a:p>
            <a:r>
              <a:rPr lang="en-GB" sz="2400" dirty="0"/>
              <a:t>The OHID focuses on improving the nation's health so that everyone can expect to live more of life in good health, and on levelling up health disparities to break the link between background and prospects for a healthy life.</a:t>
            </a:r>
          </a:p>
          <a:p>
            <a:r>
              <a:rPr lang="en-GB" sz="2400" dirty="0"/>
              <a:t>As part of the Department of Health and Social Care, OHID brings together expert advice, analysis and evidence with policy development and implementation to shape and drive health improvement and equalities priorities for government.</a:t>
            </a:r>
          </a:p>
          <a:p>
            <a:r>
              <a:rPr lang="en-GB" sz="2400" dirty="0"/>
              <a:t>Find out more about The Office for Health Improvement and Disparities (OHID): </a:t>
            </a:r>
            <a:r>
              <a:rPr lang="en-GB" sz="2400" dirty="0">
                <a:hlinkClick r:id="rId2"/>
              </a:rPr>
              <a:t>Office for Health Improvement and Disparities - GOV.UK (www.gov.uk)</a:t>
            </a:r>
            <a:endParaRPr lang="en-GB" sz="2400" dirty="0"/>
          </a:p>
        </p:txBody>
      </p:sp>
    </p:spTree>
    <p:extLst>
      <p:ext uri="{BB962C8B-B14F-4D97-AF65-F5344CB8AC3E}">
        <p14:creationId xmlns:p14="http://schemas.microsoft.com/office/powerpoint/2010/main" val="5918534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10256-D102-40EC-953D-DFADAA84FADF}"/>
              </a:ext>
            </a:extLst>
          </p:cNvPr>
          <p:cNvSpPr>
            <a:spLocks noGrp="1"/>
          </p:cNvSpPr>
          <p:nvPr>
            <p:ph type="title"/>
          </p:nvPr>
        </p:nvSpPr>
        <p:spPr>
          <a:xfrm>
            <a:off x="609600" y="274638"/>
            <a:ext cx="10972800" cy="1143000"/>
          </a:xfrm>
        </p:spPr>
        <p:txBody>
          <a:bodyPr anchor="ctr">
            <a:normAutofit/>
          </a:bodyPr>
          <a:lstStyle/>
          <a:p>
            <a:r>
              <a:rPr lang="en-GB" b="1" dirty="0"/>
              <a:t>Activity Discuss in pairs </a:t>
            </a:r>
          </a:p>
        </p:txBody>
      </p:sp>
      <p:sp>
        <p:nvSpPr>
          <p:cNvPr id="3" name="Content Placeholder 2">
            <a:extLst>
              <a:ext uri="{FF2B5EF4-FFF2-40B4-BE49-F238E27FC236}">
                <a16:creationId xmlns:a16="http://schemas.microsoft.com/office/drawing/2014/main" id="{0AAE2CFB-3139-4859-9E5D-CA416EAA9D10}"/>
              </a:ext>
            </a:extLst>
          </p:cNvPr>
          <p:cNvSpPr>
            <a:spLocks noGrp="1"/>
          </p:cNvSpPr>
          <p:nvPr>
            <p:ph sz="half" idx="1"/>
          </p:nvPr>
        </p:nvSpPr>
        <p:spPr>
          <a:xfrm>
            <a:off x="609600" y="1600201"/>
            <a:ext cx="5384800" cy="3989040"/>
          </a:xfrm>
        </p:spPr>
        <p:txBody>
          <a:bodyPr>
            <a:normAutofit/>
          </a:bodyPr>
          <a:lstStyle/>
          <a:p>
            <a:pPr marL="0" indent="0">
              <a:lnSpc>
                <a:spcPct val="90000"/>
              </a:lnSpc>
              <a:buNone/>
            </a:pPr>
            <a:r>
              <a:rPr lang="en-GB" sz="1800" dirty="0"/>
              <a:t>Please now discuss the following:</a:t>
            </a:r>
            <a:endParaRPr lang="en-GB" sz="1800"/>
          </a:p>
          <a:p>
            <a:pPr marL="0" indent="0">
              <a:lnSpc>
                <a:spcPct val="90000"/>
              </a:lnSpc>
              <a:buNone/>
            </a:pPr>
            <a:endParaRPr lang="en-GB" sz="1800"/>
          </a:p>
          <a:p>
            <a:pPr marL="342900" indent="-342900">
              <a:lnSpc>
                <a:spcPct val="90000"/>
              </a:lnSpc>
              <a:buFont typeface="+mj-lt"/>
              <a:buAutoNum type="arabicPeriod"/>
            </a:pPr>
            <a:r>
              <a:rPr lang="en-GB" sz="1800" dirty="0"/>
              <a:t>How much input into health and how people live should the government have </a:t>
            </a:r>
            <a:endParaRPr lang="en-GB" sz="1800"/>
          </a:p>
          <a:p>
            <a:pPr marL="342900" indent="-342900">
              <a:lnSpc>
                <a:spcPct val="90000"/>
              </a:lnSpc>
              <a:buFont typeface="+mj-lt"/>
              <a:buAutoNum type="arabicPeriod"/>
            </a:pPr>
            <a:r>
              <a:rPr lang="en-GB" sz="1800" dirty="0"/>
              <a:t>Who should decide where health care money is spent </a:t>
            </a:r>
            <a:endParaRPr lang="en-GB" sz="1800"/>
          </a:p>
          <a:p>
            <a:pPr marL="342900" indent="-342900">
              <a:lnSpc>
                <a:spcPct val="90000"/>
              </a:lnSpc>
              <a:buFont typeface="+mj-lt"/>
              <a:buAutoNum type="arabicPeriod"/>
            </a:pPr>
            <a:r>
              <a:rPr lang="en-GB" sz="1800" dirty="0"/>
              <a:t>Do you believe ‘too many cooks spoil the broth’?</a:t>
            </a:r>
            <a:endParaRPr lang="en-GB" sz="1800"/>
          </a:p>
          <a:p>
            <a:pPr marL="342900" indent="-342900">
              <a:lnSpc>
                <a:spcPct val="90000"/>
              </a:lnSpc>
              <a:buFont typeface="+mj-lt"/>
              <a:buAutoNum type="arabicPeriod"/>
            </a:pPr>
            <a:r>
              <a:rPr lang="en-GB" sz="1800" dirty="0"/>
              <a:t>Have you ever witnessed any inequalities in health treatment or provision or support?</a:t>
            </a:r>
            <a:endParaRPr lang="en-GB" sz="1800"/>
          </a:p>
          <a:p>
            <a:pPr marL="342900" indent="-342900">
              <a:lnSpc>
                <a:spcPct val="90000"/>
              </a:lnSpc>
              <a:buFont typeface="+mj-lt"/>
              <a:buAutoNum type="arabicPeriod"/>
            </a:pPr>
            <a:r>
              <a:rPr lang="en-GB" sz="1800" dirty="0"/>
              <a:t>What are your solutions for all of the above.</a:t>
            </a:r>
            <a:endParaRPr lang="en-GB" sz="1800"/>
          </a:p>
          <a:p>
            <a:pPr marL="0" indent="0">
              <a:lnSpc>
                <a:spcPct val="90000"/>
              </a:lnSpc>
              <a:buNone/>
            </a:pPr>
            <a:endParaRPr lang="en-GB" sz="1800"/>
          </a:p>
          <a:p>
            <a:pPr marL="0" indent="0">
              <a:lnSpc>
                <a:spcPct val="90000"/>
              </a:lnSpc>
              <a:buNone/>
            </a:pPr>
            <a:r>
              <a:rPr lang="en-GB" sz="1800" dirty="0"/>
              <a:t>You will be asked to share your answers.</a:t>
            </a:r>
            <a:endParaRPr lang="en-GB" sz="1800"/>
          </a:p>
        </p:txBody>
      </p:sp>
      <p:pic>
        <p:nvPicPr>
          <p:cNvPr id="4" name="Picture 3">
            <a:extLst>
              <a:ext uri="{FF2B5EF4-FFF2-40B4-BE49-F238E27FC236}">
                <a16:creationId xmlns:a16="http://schemas.microsoft.com/office/drawing/2014/main" id="{768B02F0-085D-09E9-94AE-606C5CB16AAE}"/>
              </a:ext>
            </a:extLst>
          </p:cNvPr>
          <p:cNvPicPr>
            <a:picLocks noChangeAspect="1"/>
          </p:cNvPicPr>
          <p:nvPr/>
        </p:nvPicPr>
        <p:blipFill>
          <a:blip r:embed="rId2"/>
          <a:stretch>
            <a:fillRect/>
          </a:stretch>
        </p:blipFill>
        <p:spPr>
          <a:xfrm>
            <a:off x="6197600" y="2053322"/>
            <a:ext cx="5384800" cy="3082797"/>
          </a:xfrm>
          <a:prstGeom prst="rect">
            <a:avLst/>
          </a:prstGeom>
          <a:noFill/>
        </p:spPr>
      </p:pic>
    </p:spTree>
    <p:extLst>
      <p:ext uri="{BB962C8B-B14F-4D97-AF65-F5344CB8AC3E}">
        <p14:creationId xmlns:p14="http://schemas.microsoft.com/office/powerpoint/2010/main" val="15682430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B3F76-F1F8-4FCE-8E8D-589BCCC511CF}"/>
              </a:ext>
            </a:extLst>
          </p:cNvPr>
          <p:cNvSpPr>
            <a:spLocks noGrp="1"/>
          </p:cNvSpPr>
          <p:nvPr>
            <p:ph type="title"/>
          </p:nvPr>
        </p:nvSpPr>
        <p:spPr>
          <a:xfrm>
            <a:off x="609600" y="274638"/>
            <a:ext cx="10972800" cy="1143000"/>
          </a:xfrm>
        </p:spPr>
        <p:txBody>
          <a:bodyPr anchor="ctr">
            <a:normAutofit/>
          </a:bodyPr>
          <a:lstStyle/>
          <a:p>
            <a:r>
              <a:rPr lang="en-GB" b="1" dirty="0"/>
              <a:t>But ….</a:t>
            </a:r>
          </a:p>
        </p:txBody>
      </p:sp>
      <p:sp>
        <p:nvSpPr>
          <p:cNvPr id="3" name="Content Placeholder 2">
            <a:extLst>
              <a:ext uri="{FF2B5EF4-FFF2-40B4-BE49-F238E27FC236}">
                <a16:creationId xmlns:a16="http://schemas.microsoft.com/office/drawing/2014/main" id="{951C9EC9-543E-44FA-9843-1484BC19D501}"/>
              </a:ext>
            </a:extLst>
          </p:cNvPr>
          <p:cNvSpPr>
            <a:spLocks noGrp="1"/>
          </p:cNvSpPr>
          <p:nvPr>
            <p:ph sz="half" idx="1"/>
          </p:nvPr>
        </p:nvSpPr>
        <p:spPr>
          <a:xfrm>
            <a:off x="609600" y="1600201"/>
            <a:ext cx="5384800" cy="3989040"/>
          </a:xfrm>
        </p:spPr>
        <p:txBody>
          <a:bodyPr>
            <a:normAutofit lnSpcReduction="10000"/>
          </a:bodyPr>
          <a:lstStyle/>
          <a:p>
            <a:pPr>
              <a:lnSpc>
                <a:spcPct val="90000"/>
              </a:lnSpc>
            </a:pPr>
            <a:r>
              <a:rPr lang="en-GB" sz="2200" dirty="0"/>
              <a:t>There are hundreds of community and town councils throughout England.</a:t>
            </a:r>
          </a:p>
          <a:p>
            <a:pPr>
              <a:lnSpc>
                <a:spcPct val="90000"/>
              </a:lnSpc>
            </a:pPr>
            <a:r>
              <a:rPr lang="en-GB" sz="2200" dirty="0"/>
              <a:t>Some represent populations of fewer than 200 people, other populations of over 45,000.</a:t>
            </a:r>
          </a:p>
          <a:p>
            <a:pPr>
              <a:lnSpc>
                <a:spcPct val="90000"/>
              </a:lnSpc>
            </a:pPr>
            <a:endParaRPr lang="en-GB" sz="2200" dirty="0"/>
          </a:p>
          <a:p>
            <a:pPr>
              <a:lnSpc>
                <a:spcPct val="90000"/>
              </a:lnSpc>
            </a:pPr>
            <a:endParaRPr lang="en-GB" sz="2200" dirty="0"/>
          </a:p>
          <a:p>
            <a:pPr>
              <a:lnSpc>
                <a:spcPct val="90000"/>
              </a:lnSpc>
            </a:pPr>
            <a:r>
              <a:rPr lang="en-GB" sz="2200" dirty="0"/>
              <a:t>Do you think each community has the same health needs?</a:t>
            </a:r>
          </a:p>
          <a:p>
            <a:pPr>
              <a:lnSpc>
                <a:spcPct val="90000"/>
              </a:lnSpc>
            </a:pPr>
            <a:r>
              <a:rPr lang="en-GB" sz="2200" dirty="0"/>
              <a:t>Explain your answer</a:t>
            </a:r>
          </a:p>
          <a:p>
            <a:pPr marL="0" indent="0">
              <a:lnSpc>
                <a:spcPct val="90000"/>
              </a:lnSpc>
              <a:buNone/>
            </a:pPr>
            <a:endParaRPr lang="en-GB" sz="2200" dirty="0"/>
          </a:p>
          <a:p>
            <a:pPr marL="0" indent="0">
              <a:lnSpc>
                <a:spcPct val="90000"/>
              </a:lnSpc>
              <a:buNone/>
            </a:pPr>
            <a:r>
              <a:rPr lang="en-GB" sz="2200" dirty="0"/>
              <a:t>This will lead to next week session.</a:t>
            </a:r>
          </a:p>
          <a:p>
            <a:pPr>
              <a:lnSpc>
                <a:spcPct val="90000"/>
              </a:lnSpc>
            </a:pPr>
            <a:endParaRPr lang="en-GB" sz="2200" dirty="0"/>
          </a:p>
        </p:txBody>
      </p:sp>
      <p:pic>
        <p:nvPicPr>
          <p:cNvPr id="4" name="Picture 3">
            <a:extLst>
              <a:ext uri="{FF2B5EF4-FFF2-40B4-BE49-F238E27FC236}">
                <a16:creationId xmlns:a16="http://schemas.microsoft.com/office/drawing/2014/main" id="{727CD47D-CBF7-A1A6-24B5-31373DD0EC5E}"/>
              </a:ext>
            </a:extLst>
          </p:cNvPr>
          <p:cNvPicPr>
            <a:picLocks noChangeAspect="1"/>
          </p:cNvPicPr>
          <p:nvPr/>
        </p:nvPicPr>
        <p:blipFill>
          <a:blip r:embed="rId2"/>
          <a:stretch>
            <a:fillRect/>
          </a:stretch>
        </p:blipFill>
        <p:spPr>
          <a:xfrm>
            <a:off x="6739574" y="1600201"/>
            <a:ext cx="4300852" cy="3989040"/>
          </a:xfrm>
          <a:prstGeom prst="rect">
            <a:avLst/>
          </a:prstGeom>
          <a:noFill/>
        </p:spPr>
      </p:pic>
    </p:spTree>
    <p:extLst>
      <p:ext uri="{BB962C8B-B14F-4D97-AF65-F5344CB8AC3E}">
        <p14:creationId xmlns:p14="http://schemas.microsoft.com/office/powerpoint/2010/main" val="11754987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57205-3992-D48A-3083-415FE925C59D}"/>
              </a:ext>
            </a:extLst>
          </p:cNvPr>
          <p:cNvSpPr>
            <a:spLocks noGrp="1"/>
          </p:cNvSpPr>
          <p:nvPr>
            <p:ph type="title"/>
          </p:nvPr>
        </p:nvSpPr>
        <p:spPr/>
        <p:txBody>
          <a:bodyPr>
            <a:normAutofit fontScale="90000"/>
          </a:bodyPr>
          <a:lstStyle/>
          <a:p>
            <a:r>
              <a:rPr lang="en-GB" b="1" dirty="0"/>
              <a:t>References</a:t>
            </a:r>
            <a:br>
              <a:rPr lang="en-GB" dirty="0"/>
            </a:br>
            <a:endParaRPr lang="en-GB" dirty="0"/>
          </a:p>
        </p:txBody>
      </p:sp>
      <p:sp>
        <p:nvSpPr>
          <p:cNvPr id="3" name="Content Placeholder 2">
            <a:extLst>
              <a:ext uri="{FF2B5EF4-FFF2-40B4-BE49-F238E27FC236}">
                <a16:creationId xmlns:a16="http://schemas.microsoft.com/office/drawing/2014/main" id="{C56AF6A5-55FE-85C7-79D1-C81B1EE1F81F}"/>
              </a:ext>
            </a:extLst>
          </p:cNvPr>
          <p:cNvSpPr>
            <a:spLocks noGrp="1"/>
          </p:cNvSpPr>
          <p:nvPr>
            <p:ph idx="1"/>
          </p:nvPr>
        </p:nvSpPr>
        <p:spPr>
          <a:xfrm>
            <a:off x="609600" y="1637968"/>
            <a:ext cx="10972800" cy="4013895"/>
          </a:xfrm>
        </p:spPr>
        <p:txBody>
          <a:bodyPr>
            <a:noAutofit/>
          </a:bodyPr>
          <a:lstStyle/>
          <a:p>
            <a:r>
              <a:rPr lang="en-GB" sz="2400" dirty="0"/>
              <a:t>Bambra, C., Fox, D. and Scott-Samuel, A., 2005. Towards a politics of health. Health promotion international, 20(2), pp.187-193.</a:t>
            </a:r>
          </a:p>
          <a:p>
            <a:r>
              <a:rPr lang="en-GB" sz="2400" dirty="0"/>
              <a:t>NHS 2021 URL available at; </a:t>
            </a:r>
            <a:r>
              <a:rPr lang="en-GB" sz="2400" dirty="0">
                <a:hlinkClick r:id="rId2"/>
              </a:rPr>
              <a:t>https://digital.nhs.uk/data-and-information/publications/statistical/nhs-workforce-statistics</a:t>
            </a:r>
            <a:endParaRPr lang="en-GB" sz="2400" dirty="0"/>
          </a:p>
          <a:p>
            <a:r>
              <a:rPr lang="en-GB" sz="2400" dirty="0"/>
              <a:t>UK Health Security Agency 2022 URL Available at ; </a:t>
            </a:r>
            <a:r>
              <a:rPr lang="en-GB" sz="2400" dirty="0">
                <a:hlinkClick r:id="rId3"/>
              </a:rPr>
              <a:t>https://www.gov.uk/government/organisations/uk-health-security-agency</a:t>
            </a:r>
            <a:endParaRPr lang="en-GB" sz="2400" dirty="0"/>
          </a:p>
          <a:p>
            <a:r>
              <a:rPr lang="en-GB" sz="2400" dirty="0"/>
              <a:t>The Office for Health Improvement and Disparities (OHID): </a:t>
            </a:r>
            <a:r>
              <a:rPr lang="en-GB" sz="2400" dirty="0">
                <a:hlinkClick r:id="rId4"/>
              </a:rPr>
              <a:t>About us - Office for Health Improvement and Disparities - GOV.UK (www.gov.uk)</a:t>
            </a:r>
            <a:endParaRPr lang="en-GB" sz="2400" dirty="0"/>
          </a:p>
          <a:p>
            <a:endParaRPr lang="en-GB" sz="2400" dirty="0"/>
          </a:p>
          <a:p>
            <a:endParaRPr lang="en-GB" sz="2400" dirty="0"/>
          </a:p>
          <a:p>
            <a:endParaRPr lang="en-GB" sz="2400" dirty="0"/>
          </a:p>
        </p:txBody>
      </p:sp>
    </p:spTree>
    <p:extLst>
      <p:ext uri="{BB962C8B-B14F-4D97-AF65-F5344CB8AC3E}">
        <p14:creationId xmlns:p14="http://schemas.microsoft.com/office/powerpoint/2010/main" val="32876447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B0A94-BBAA-430B-B6C7-08C592A1709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A2A218F-6333-47D1-9E17-907A76EA04B8}"/>
              </a:ext>
            </a:extLst>
          </p:cNvPr>
          <p:cNvSpPr>
            <a:spLocks noGrp="1"/>
          </p:cNvSpPr>
          <p:nvPr>
            <p:ph idx="1"/>
          </p:nvPr>
        </p:nvSpPr>
        <p:spPr/>
        <p:txBody>
          <a:bodyPr>
            <a:normAutofit/>
          </a:bodyPr>
          <a:lstStyle/>
          <a:p>
            <a:pPr marL="0" indent="0" algn="ctr">
              <a:buNone/>
            </a:pPr>
            <a:r>
              <a:rPr lang="en-GB" sz="6600" dirty="0"/>
              <a:t>Any questions?</a:t>
            </a:r>
          </a:p>
        </p:txBody>
      </p:sp>
    </p:spTree>
    <p:extLst>
      <p:ext uri="{BB962C8B-B14F-4D97-AF65-F5344CB8AC3E}">
        <p14:creationId xmlns:p14="http://schemas.microsoft.com/office/powerpoint/2010/main" val="412096841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template for UWTSD slides</Template>
  <TotalTime>0</TotalTime>
  <Words>1539</Words>
  <Application>Microsoft Office PowerPoint</Application>
  <PresentationFormat>Widescreen</PresentationFormat>
  <Paragraphs>151</Paragraphs>
  <Slides>32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32</vt:i4>
      </vt:variant>
    </vt:vector>
  </HeadingPairs>
  <TitlesOfParts>
    <vt:vector size="35" baseType="lpstr">
      <vt:lpstr>Myriad Pro</vt:lpstr>
      <vt:lpstr>Arial</vt:lpstr>
      <vt:lpstr>20140311PresentationUWTSDTemplate</vt:lpstr>
      <vt:lpstr>Week 1: NHS Structure in England</vt:lpstr>
      <vt:lpstr>GROUND RULES </vt:lpstr>
      <vt:lpstr>Introduction to the Module </vt:lpstr>
      <vt:lpstr>Today’s Session objective </vt:lpstr>
      <vt:lpstr>Assignment </vt:lpstr>
      <vt:lpstr>Define health </vt:lpstr>
      <vt:lpstr>Politics Impact on Health Discuss in pairs</vt:lpstr>
      <vt:lpstr>Possible answers - Politics and Health</vt:lpstr>
      <vt:lpstr>Politics and health </vt:lpstr>
      <vt:lpstr>Answer the following:</vt:lpstr>
      <vt:lpstr>Answers</vt:lpstr>
      <vt:lpstr>Question</vt:lpstr>
      <vt:lpstr>Answer </vt:lpstr>
      <vt:lpstr>Government</vt:lpstr>
      <vt:lpstr>Questions</vt:lpstr>
      <vt:lpstr>Question</vt:lpstr>
      <vt:lpstr>UK Government works</vt:lpstr>
      <vt:lpstr>Health policy in UK</vt:lpstr>
      <vt:lpstr>Funding</vt:lpstr>
      <vt:lpstr>NHS Finance </vt:lpstr>
      <vt:lpstr>NHS Finance </vt:lpstr>
      <vt:lpstr>NHS Structure (2022)</vt:lpstr>
      <vt:lpstr>NHS structure 2022</vt:lpstr>
      <vt:lpstr>NHS England Structure </vt:lpstr>
      <vt:lpstr>NHS England London</vt:lpstr>
      <vt:lpstr>Discuss in pair the role of the UK Health Security Agency (UKHSA)</vt:lpstr>
      <vt:lpstr>Role of UK Health Security Agency (UKHSA)</vt:lpstr>
      <vt:lpstr>Role of The Office for Health Improvement and Disparities (OHID)</vt:lpstr>
      <vt:lpstr>Activity Discuss in pairs </vt:lpstr>
      <vt:lpstr>But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NHS Structure in Wales</dc:title>
  <dc:creator>Tania Davies</dc:creator>
  <cp:lastModifiedBy>Eleni Koutsogeorgou-Andreou</cp:lastModifiedBy>
  <cp:revision>34</cp:revision>
  <dcterms:created xsi:type="dcterms:W3CDTF">2019-01-21T10:10:22Z</dcterms:created>
  <dcterms:modified xsi:type="dcterms:W3CDTF">2023-10-08T20:29:08Z</dcterms:modified>
</cp:coreProperties>
</file>