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277" r:id="rId2"/>
    <p:sldId id="346" r:id="rId3"/>
    <p:sldId id="347" r:id="rId4"/>
    <p:sldId id="348" r:id="rId5"/>
    <p:sldId id="349" r:id="rId6"/>
    <p:sldId id="350" r:id="rId7"/>
    <p:sldId id="351" r:id="rId8"/>
    <p:sldId id="352" r:id="rId9"/>
    <p:sldId id="353" r:id="rId10"/>
    <p:sldId id="354" r:id="rId11"/>
    <p:sldId id="355" r:id="rId12"/>
    <p:sldId id="356" r:id="rId13"/>
    <p:sldId id="357" r:id="rId14"/>
    <p:sldId id="358" r:id="rId15"/>
    <p:sldId id="338" r:id="rId16"/>
    <p:sldId id="359" r:id="rId17"/>
    <p:sldId id="360" r:id="rId18"/>
    <p:sldId id="323" r:id="rId19"/>
    <p:sldId id="339" r:id="rId20"/>
    <p:sldId id="325" r:id="rId21"/>
    <p:sldId id="340" r:id="rId22"/>
    <p:sldId id="328" r:id="rId23"/>
    <p:sldId id="331" r:id="rId24"/>
    <p:sldId id="341" r:id="rId25"/>
    <p:sldId id="335" r:id="rId26"/>
    <p:sldId id="361" r:id="rId27"/>
    <p:sldId id="363" r:id="rId2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333" autoAdjust="0"/>
  </p:normalViewPr>
  <p:slideViewPr>
    <p:cSldViewPr>
      <p:cViewPr varScale="1">
        <p:scale>
          <a:sx n="67" d="100"/>
          <a:sy n="67" d="100"/>
        </p:scale>
        <p:origin x="744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F1D259EB-B4E4-4E06-93AD-CFC4A6AA59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646BA564-B335-430E-83D3-0B9DA773EA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A4F39FAB-C87A-4D7D-85E2-E0C36D1187E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15963" indent="-274638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01725" indent="-21907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43050" indent="-21907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1982788" indent="-21907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39988" indent="-2190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897188" indent="-2190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54388" indent="-2190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1588" indent="-2190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AAE5368-174B-445C-B58F-8ACBF6B9702C}" type="slidenum">
              <a:rPr lang="en-GB" altLang="en-US"/>
              <a:pPr/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29/09/2020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youtube.com/watch?v=l1SepLP6oac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google.com/site/theprogressivemovement/home/big-pharma-ceos-top-17-salaries" TargetMode="External"/><Relationship Id="rId2" Type="http://schemas.openxmlformats.org/officeDocument/2006/relationships/hyperlink" Target="https://www.businessinsider.com/the-economics-of-money-laundering-2011-6?r=US&amp;IR=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jmuirandassociates.com/corporate-governance-issues/" TargetMode="External"/><Relationship Id="rId4" Type="http://schemas.openxmlformats.org/officeDocument/2006/relationships/hyperlink" Target="https://work.chron.com/ceo-compensation-vs-world-15509.html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BMSW5105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91344" y="1928802"/>
            <a:ext cx="11737304" cy="4164494"/>
          </a:xfrm>
        </p:spPr>
        <p:txBody>
          <a:bodyPr/>
          <a:lstStyle/>
          <a:p>
            <a:pPr eaLnBrk="1" hangingPunct="1"/>
            <a:r>
              <a:rPr lang="en-GB" sz="3600" dirty="0">
                <a:solidFill>
                  <a:srgbClr val="002060"/>
                </a:solidFill>
              </a:rPr>
              <a:t>Workplace Culture and its impact on Organisation Efficiency</a:t>
            </a:r>
            <a:endParaRPr lang="en-GB" altLang="en-US" sz="3600" b="1" dirty="0">
              <a:solidFill>
                <a:srgbClr val="002060"/>
              </a:solidFill>
            </a:endParaRPr>
          </a:p>
          <a:p>
            <a:r>
              <a:rPr lang="en-GB" altLang="en-US" sz="4800" dirty="0">
                <a:ea typeface="ＭＳ Ｐゴシック" panose="020B0600070205080204" pitchFamily="34" charset="-128"/>
              </a:rPr>
              <a:t>Shareholders, Stakeholders and Business Ethics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EAA34BBF-BDF9-4F9D-8C60-564412E19F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Overview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F0B347FE-BCF7-4721-9054-FAC0851FD6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865314" y="1600200"/>
            <a:ext cx="8416925" cy="44958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Shareholder, stakeholder and corporate governance.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The nature of shareholder’s relation to the corporation.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Analysis of the rights and the duties of shareholders.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The differences in shareholder roles and corporate governance within the world.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Specific ethical problems and dilemmas arising in relation between companies and their shareholders.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The ethical implications of globalization on shareholder relations.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The democracy of the shareholders and SRI.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671A2DC6-B76B-4194-98AB-194F9C6414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Shareholders as stakeholders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32BA49BF-34D7-41DF-A803-80135D1433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981201" y="1493839"/>
            <a:ext cx="8456613" cy="5265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GB" altLang="en-US" sz="2400">
                <a:solidFill>
                  <a:srgbClr val="333333"/>
                </a:solidFill>
                <a:ea typeface="ＭＳ Ｐゴシック" panose="020B0600070205080204" pitchFamily="34" charset="-128"/>
              </a:rPr>
              <a:t>Shareholders are those who have invested in a business or company by purchasing shares of that business. </a:t>
            </a:r>
          </a:p>
          <a:p>
            <a:pPr marL="0" indent="0">
              <a:buNone/>
            </a:pPr>
            <a:r>
              <a:rPr lang="en-GB" altLang="en-US" sz="2400">
                <a:solidFill>
                  <a:srgbClr val="333333"/>
                </a:solidFill>
                <a:ea typeface="ＭＳ Ｐゴシック" panose="020B0600070205080204" pitchFamily="34" charset="-128"/>
              </a:rPr>
              <a:t>Stakeholders are those who are invested in a company, but not in the traditional financial sense that one thinks of when thinking of “investing”.</a:t>
            </a:r>
          </a:p>
          <a:p>
            <a:pPr marL="0" indent="0">
              <a:buNone/>
            </a:pPr>
            <a:r>
              <a:rPr lang="en-GB" altLang="en-US" sz="2400" b="1">
                <a:solidFill>
                  <a:srgbClr val="333333"/>
                </a:solidFill>
                <a:ea typeface="ＭＳ Ｐゴシック" panose="020B0600070205080204" pitchFamily="34" charset="-128"/>
              </a:rPr>
              <a:t>Shareholders are Stakeholders, but Stakeholders are not always Shareholders. </a:t>
            </a:r>
            <a:endParaRPr lang="en-GB" altLang="en-US" sz="2400">
              <a:solidFill>
                <a:schemeClr val="hlink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9220" name="Picture 1">
            <a:extLst>
              <a:ext uri="{FF2B5EF4-FFF2-40B4-BE49-F238E27FC236}">
                <a16:creationId xmlns:a16="http://schemas.microsoft.com/office/drawing/2014/main" id="{55732AE5-30C3-4FC7-87B7-F6640FD979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538" y="4192588"/>
            <a:ext cx="3143250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45776BA8-6C10-4C2A-A001-FA79CFEF73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Corporate governance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BC710F3-CF78-4D41-A0F0-462E1C2227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887539" y="1628776"/>
            <a:ext cx="8416925" cy="48609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The process by which shareholders seek to ensure that ‘their’ corporation is run according to their intentions.  It includes processes of goal definition, supervision, control, and sanctioning.  </a:t>
            </a:r>
          </a:p>
          <a:p>
            <a:pPr marL="0" indent="0" algn="just"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In the narrow sense it includes shareholders and the management of a corporation as the main actors; in a broader sense it includes all actors who contribute to the achievement of stakeholder goals inside and outside the corporation.</a:t>
            </a:r>
            <a:endParaRPr lang="en-GB" altLang="en-US" sz="2400">
              <a:solidFill>
                <a:schemeClr val="hlink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Content Placeholder 3">
            <a:extLst>
              <a:ext uri="{FF2B5EF4-FFF2-40B4-BE49-F238E27FC236}">
                <a16:creationId xmlns:a16="http://schemas.microsoft.com/office/drawing/2014/main" id="{FA65CD72-47FB-42AA-BD64-DD8C3B23CF6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363" y="1449389"/>
            <a:ext cx="6138862" cy="45926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itle 2">
            <a:extLst>
              <a:ext uri="{FF2B5EF4-FFF2-40B4-BE49-F238E27FC236}">
                <a16:creationId xmlns:a16="http://schemas.microsoft.com/office/drawing/2014/main" id="{D7B50F94-B08A-42BF-BED6-EC2799412D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Elements of corporate governance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26">
            <a:extLst>
              <a:ext uri="{FF2B5EF4-FFF2-40B4-BE49-F238E27FC236}">
                <a16:creationId xmlns:a16="http://schemas.microsoft.com/office/drawing/2014/main" id="{B958E9BF-A4F8-4CDD-B3B0-8C68BEEA0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225675" y="98425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de-DE" altLang="en-US">
                <a:ea typeface="ＭＳ Ｐゴシック" panose="020B0600070205080204" pitchFamily="34" charset="-128"/>
              </a:rPr>
              <a:t>Rights and duties in firm-shareholder </a:t>
            </a:r>
            <a:endParaRPr lang="en-GB" altLang="en-US" sz="4000">
              <a:ea typeface="ＭＳ Ｐゴシック" panose="020B0600070205080204" pitchFamily="34" charset="-128"/>
            </a:endParaRPr>
          </a:p>
        </p:txBody>
      </p:sp>
      <p:sp>
        <p:nvSpPr>
          <p:cNvPr id="12291" name="Rectangle 1027">
            <a:extLst>
              <a:ext uri="{FF2B5EF4-FFF2-40B4-BE49-F238E27FC236}">
                <a16:creationId xmlns:a16="http://schemas.microsoft.com/office/drawing/2014/main" id="{75F060D9-D87B-4A79-AAA3-8A98C75445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135189" y="1449388"/>
            <a:ext cx="8112125" cy="50403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de-DE" altLang="en-US" sz="2400">
                <a:ea typeface="ＭＳ Ｐゴシック" panose="020B0600070205080204" pitchFamily="34" charset="-128"/>
              </a:rPr>
              <a:t>Rights of shareholders</a:t>
            </a:r>
            <a:endParaRPr lang="de-DE" altLang="en-US">
              <a:ea typeface="ＭＳ Ｐゴシック" panose="020B0600070205080204" pitchFamily="34" charset="-128"/>
            </a:endParaRP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The right to sell their stock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The right to vote in the general meeting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The right to certain information about the company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The right to sue the managers for misconduct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Certain residual rights in case of the corporation’s liquidation</a:t>
            </a:r>
          </a:p>
          <a:p>
            <a:pPr>
              <a:lnSpc>
                <a:spcPct val="90000"/>
              </a:lnSpc>
              <a:buFontTx/>
              <a:buNone/>
            </a:pPr>
            <a:endParaRPr lang="de-DE" altLang="en-US" sz="1200"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de-DE" altLang="en-US" sz="2400">
                <a:ea typeface="ＭＳ Ｐゴシック" panose="020B0600070205080204" pitchFamily="34" charset="-128"/>
              </a:rPr>
              <a:t>Duties of managers</a:t>
            </a:r>
            <a:endParaRPr lang="de-DE" altLang="en-US">
              <a:ea typeface="ＭＳ Ｐゴシック" panose="020B0600070205080204" pitchFamily="34" charset="-128"/>
            </a:endParaRP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Duty to act for the benefit of the company 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Duty of care and skill 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Duty of diligence </a:t>
            </a:r>
          </a:p>
        </p:txBody>
      </p:sp>
      <p:pic>
        <p:nvPicPr>
          <p:cNvPr id="12292" name="Picture 4">
            <a:extLst>
              <a:ext uri="{FF2B5EF4-FFF2-40B4-BE49-F238E27FC236}">
                <a16:creationId xmlns:a16="http://schemas.microsoft.com/office/drawing/2014/main" id="{52AC462F-20CB-43D9-9A8A-8EF5A4C7B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863" y="4643439"/>
            <a:ext cx="2711450" cy="170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590D314-9FBC-48AB-A8D0-3CA751672D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225675" y="20638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Corporate governance: a principal-agent relation</a:t>
            </a:r>
            <a:endParaRPr lang="en-GB" altLang="en-US" sz="4000">
              <a:ea typeface="ＭＳ Ｐゴシック" panose="020B0600070205080204" pitchFamily="34" charset="-128"/>
            </a:endParaRPr>
          </a:p>
        </p:txBody>
      </p:sp>
      <p:sp>
        <p:nvSpPr>
          <p:cNvPr id="13315" name="Oval 4">
            <a:extLst>
              <a:ext uri="{FF2B5EF4-FFF2-40B4-BE49-F238E27FC236}">
                <a16:creationId xmlns:a16="http://schemas.microsoft.com/office/drawing/2014/main" id="{7E969039-3149-4651-B7E3-453AB63D91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7226" y="2322514"/>
            <a:ext cx="1909763" cy="1785937"/>
          </a:xfrm>
          <a:prstGeom prst="ellipse">
            <a:avLst/>
          </a:prstGeom>
          <a:noFill/>
          <a:ln w="9525" algn="ctr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 anchorCtr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/>
              <a:t>Principal: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Shareholder</a:t>
            </a:r>
          </a:p>
        </p:txBody>
      </p:sp>
      <p:sp>
        <p:nvSpPr>
          <p:cNvPr id="13316" name="Oval 5">
            <a:extLst>
              <a:ext uri="{FF2B5EF4-FFF2-40B4-BE49-F238E27FC236}">
                <a16:creationId xmlns:a16="http://schemas.microsoft.com/office/drawing/2014/main" id="{A3DDEEE3-6AC9-42B7-A9CD-C6E58DDB80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3714" y="2471739"/>
            <a:ext cx="2035175" cy="1627187"/>
          </a:xfrm>
          <a:prstGeom prst="ellipse">
            <a:avLst/>
          </a:prstGeom>
          <a:noFill/>
          <a:ln w="9525" algn="ctr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 anchorCtr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/>
              <a:t>Agent: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Manager</a:t>
            </a:r>
          </a:p>
        </p:txBody>
      </p:sp>
      <p:sp>
        <p:nvSpPr>
          <p:cNvPr id="13317" name="Line 6">
            <a:extLst>
              <a:ext uri="{FF2B5EF4-FFF2-40B4-BE49-F238E27FC236}">
                <a16:creationId xmlns:a16="http://schemas.microsoft.com/office/drawing/2014/main" id="{9C1B4BFB-A66E-43B8-90C8-B7A34E6561C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981450" y="2760663"/>
            <a:ext cx="40322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18" name="Line 7">
            <a:extLst>
              <a:ext uri="{FF2B5EF4-FFF2-40B4-BE49-F238E27FC236}">
                <a16:creationId xmlns:a16="http://schemas.microsoft.com/office/drawing/2014/main" id="{90D94C68-01F6-49C1-B76C-C1B41C5D971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981450" y="3233739"/>
            <a:ext cx="3887788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19" name="Text Box 8">
            <a:extLst>
              <a:ext uri="{FF2B5EF4-FFF2-40B4-BE49-F238E27FC236}">
                <a16:creationId xmlns:a16="http://schemas.microsoft.com/office/drawing/2014/main" id="{8CE6412C-49F9-44A2-B23B-8AFC5F7AE3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6626" y="3336925"/>
            <a:ext cx="4752975" cy="50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1600"/>
              <a:t>Seeks remuneration, power, esteem etc.</a:t>
            </a:r>
          </a:p>
        </p:txBody>
      </p:sp>
      <p:sp>
        <p:nvSpPr>
          <p:cNvPr id="13320" name="Text Box 9">
            <a:extLst>
              <a:ext uri="{FF2B5EF4-FFF2-40B4-BE49-F238E27FC236}">
                <a16:creationId xmlns:a16="http://schemas.microsoft.com/office/drawing/2014/main" id="{1663CE2C-B030-4A8E-97F6-DB7B1EB0FF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9150" y="2349500"/>
            <a:ext cx="494188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1600"/>
              <a:t>Seeks profits, rising share price, etc.</a:t>
            </a:r>
          </a:p>
        </p:txBody>
      </p:sp>
      <p:sp>
        <p:nvSpPr>
          <p:cNvPr id="13321" name="Text Box 11">
            <a:extLst>
              <a:ext uri="{FF2B5EF4-FFF2-40B4-BE49-F238E27FC236}">
                <a16:creationId xmlns:a16="http://schemas.microsoft.com/office/drawing/2014/main" id="{D0E122D2-20B4-4569-87D0-CF5B255F7B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8788" y="4338638"/>
            <a:ext cx="4176712" cy="1192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u="sng">
                <a:cs typeface="Arial" panose="020B0604020202020204" pitchFamily="34" charset="0"/>
              </a:rPr>
              <a:t>Features of agency relations</a:t>
            </a:r>
            <a:endParaRPr lang="en-GB" altLang="en-US">
              <a:cs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en-GB" altLang="en-US">
                <a:cs typeface="Arial" panose="020B0604020202020204" pitchFamily="34" charset="0"/>
              </a:rPr>
              <a:t>Inherent conflict of interest</a:t>
            </a:r>
          </a:p>
          <a:p>
            <a:pPr eaLnBrk="1" hangingPunct="1">
              <a:spcBef>
                <a:spcPct val="50000"/>
              </a:spcBef>
              <a:buFontTx/>
              <a:buAutoNum type="arabicPeriod"/>
            </a:pPr>
            <a:r>
              <a:rPr lang="en-GB" altLang="en-US">
                <a:cs typeface="Arial" panose="020B0604020202020204" pitchFamily="34" charset="0"/>
              </a:rPr>
              <a:t>Informational asymmetry</a:t>
            </a:r>
            <a:endParaRPr lang="en-GB" altLang="en-US" b="1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525">
            <a:extLst>
              <a:ext uri="{FF2B5EF4-FFF2-40B4-BE49-F238E27FC236}">
                <a16:creationId xmlns:a16="http://schemas.microsoft.com/office/drawing/2014/main" id="{1A96F1A1-CE6F-4F13-82F2-868F2F20AD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700213"/>
            <a:ext cx="9144000" cy="4608512"/>
          </a:xfrm>
          <a:prstGeom prst="rect">
            <a:avLst/>
          </a:prstGeom>
          <a:solidFill>
            <a:srgbClr val="00808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endParaRPr lang="en-US" altLang="en-US">
              <a:solidFill>
                <a:schemeClr val="tx2"/>
              </a:solidFill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C90D9643-074E-4E0A-A870-A889B9C3DA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81225" y="142875"/>
            <a:ext cx="813435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Shareholder and stakeholder relations: </a:t>
            </a:r>
            <a:r>
              <a:rPr lang="en-GB" altLang="en-US" sz="2000">
                <a:ea typeface="ＭＳ Ｐゴシック" panose="020B0600070205080204" pitchFamily="34" charset="-128"/>
              </a:rPr>
              <a:t>Different frameworks of corporate governance globally</a:t>
            </a:r>
          </a:p>
        </p:txBody>
      </p:sp>
      <p:graphicFrame>
        <p:nvGraphicFramePr>
          <p:cNvPr id="14900" name="Group 564">
            <a:extLst>
              <a:ext uri="{FF2B5EF4-FFF2-40B4-BE49-F238E27FC236}">
                <a16:creationId xmlns:a16="http://schemas.microsoft.com/office/drawing/2014/main" id="{55A1630A-2833-46D2-A9E9-520852009FE2}"/>
              </a:ext>
            </a:extLst>
          </p:cNvPr>
          <p:cNvGraphicFramePr>
            <a:graphicFrameLocks noGrp="1"/>
          </p:cNvGraphicFramePr>
          <p:nvPr/>
        </p:nvGraphicFramePr>
        <p:xfrm>
          <a:off x="1524000" y="1279525"/>
          <a:ext cx="9144000" cy="5029200"/>
        </p:xfrm>
        <a:graphic>
          <a:graphicData uri="http://schemas.openxmlformats.org/drawingml/2006/table">
            <a:tbl>
              <a:tblPr/>
              <a:tblGrid>
                <a:gridCol w="11384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2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329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3452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3610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3452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3452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B2B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B2B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B2B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MX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B2B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MX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B2B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MX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B2B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MX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B2B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8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Ownership structure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Dispersed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Concentrated, interlocking pattern of ownership between banks, insurance companies, and corporations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Concentrated in either the hands of owner-mangers or the wider circle of employees in joint-stock corporations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Highly concentrated; recent tendency to more dispersed ownership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Highly concentrated in state-owned companies; fairly concentrated in private enterprises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Highly concentrated ownership by family owned business groups; wave of privatization since 1990 has reduced state ownership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Ownership identity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Individuals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>
                          <a:tab pos="134938" algn="l"/>
                        </a:tabLst>
                      </a:pP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Banks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Corporations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State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Owner-managers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Employees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State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Families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Foreign investors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Banks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State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Families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Corporations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Family owned business groups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State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1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Changes in ownership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Frequent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Rare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Frequent, but decreasing tendency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Traditionally extreme rare, but recently changing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Rare, but increasingly dynamic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Rare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Increasing influence of foreign investors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1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Goals of ownership</a:t>
                      </a:r>
                      <a:endParaRPr kumimoji="0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Shareholder value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Short term profits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Sales, market share, headcount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Long term ownership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Profit for owners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Long term ownership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Long term ownership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Growth of market shares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Long term ownership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Sales, market share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Long term ownership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Profit for owners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Board controlled by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Executives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Shareholders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Shareholders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Employees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Owner-managers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Other insiders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Other insiders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Party/the state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Owners/</a:t>
                      </a:r>
                      <a:b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</a:b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shareholders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05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Key stakeholders</a:t>
                      </a:r>
                      <a:endParaRPr kumimoji="0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Shareholder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Owners 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Employees (trade unions, works councils)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State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Owners 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Customers in overseas markets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Owners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Guanxi-network of suppliers, competitors and customers (mostly) in overseas markets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Owners 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134938" algn="l"/>
                        </a:tabLst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 Customers in overseas markets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4406" name="Rectangle 526">
            <a:extLst>
              <a:ext uri="{FF2B5EF4-FFF2-40B4-BE49-F238E27FC236}">
                <a16:creationId xmlns:a16="http://schemas.microsoft.com/office/drawing/2014/main" id="{1EDCFA5E-6994-4ECE-8D7E-4C90EAC295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7488" y="1268414"/>
            <a:ext cx="9180513" cy="504825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/>
          </a:p>
        </p:txBody>
      </p:sp>
      <p:grpSp>
        <p:nvGrpSpPr>
          <p:cNvPr id="14407" name="Group 565">
            <a:extLst>
              <a:ext uri="{FF2B5EF4-FFF2-40B4-BE49-F238E27FC236}">
                <a16:creationId xmlns:a16="http://schemas.microsoft.com/office/drawing/2014/main" id="{F725EBAA-12A2-4883-9C46-D20F65C00B63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1268413"/>
            <a:ext cx="8027987" cy="461962"/>
            <a:chOff x="703" y="799"/>
            <a:chExt cx="5057" cy="291"/>
          </a:xfrm>
        </p:grpSpPr>
        <p:sp>
          <p:nvSpPr>
            <p:cNvPr id="14408" name="Text Box 557">
              <a:extLst>
                <a:ext uri="{FF2B5EF4-FFF2-40B4-BE49-F238E27FC236}">
                  <a16:creationId xmlns:a16="http://schemas.microsoft.com/office/drawing/2014/main" id="{88DCF702-FC7E-4FB5-9EBD-931FECC1362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3" y="799"/>
              <a:ext cx="81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200">
                  <a:solidFill>
                    <a:schemeClr val="tx2"/>
                  </a:solidFill>
                </a:rPr>
                <a:t>Anglo-American model</a:t>
              </a:r>
            </a:p>
          </p:txBody>
        </p:sp>
        <p:sp>
          <p:nvSpPr>
            <p:cNvPr id="14409" name="Text Box 558">
              <a:extLst>
                <a:ext uri="{FF2B5EF4-FFF2-40B4-BE49-F238E27FC236}">
                  <a16:creationId xmlns:a16="http://schemas.microsoft.com/office/drawing/2014/main" id="{E1F4B011-8CB3-4E00-9181-10FD466B6FC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65" y="799"/>
              <a:ext cx="860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200">
                  <a:solidFill>
                    <a:schemeClr val="tx2"/>
                  </a:solidFill>
                </a:rPr>
                <a:t>Continental European Model</a:t>
              </a:r>
            </a:p>
          </p:txBody>
        </p:sp>
        <p:sp>
          <p:nvSpPr>
            <p:cNvPr id="14410" name="Text Box 559">
              <a:extLst>
                <a:ext uri="{FF2B5EF4-FFF2-40B4-BE49-F238E27FC236}">
                  <a16:creationId xmlns:a16="http://schemas.microsoft.com/office/drawing/2014/main" id="{17E8D484-8697-4269-90A9-DFD040C381B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26" y="845"/>
              <a:ext cx="817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200">
                  <a:solidFill>
                    <a:schemeClr val="tx2"/>
                  </a:solidFill>
                </a:rPr>
                <a:t>Russia</a:t>
              </a:r>
            </a:p>
          </p:txBody>
        </p:sp>
        <p:sp>
          <p:nvSpPr>
            <p:cNvPr id="14411" name="Text Box 560">
              <a:extLst>
                <a:ext uri="{FF2B5EF4-FFF2-40B4-BE49-F238E27FC236}">
                  <a16:creationId xmlns:a16="http://schemas.microsoft.com/office/drawing/2014/main" id="{72D05067-1FC0-4135-BA07-CA732A64D6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44" y="845"/>
              <a:ext cx="770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200">
                  <a:solidFill>
                    <a:schemeClr val="tx2"/>
                  </a:solidFill>
                </a:rPr>
                <a:t>India</a:t>
              </a:r>
            </a:p>
          </p:txBody>
        </p:sp>
        <p:sp>
          <p:nvSpPr>
            <p:cNvPr id="14412" name="Text Box 561">
              <a:extLst>
                <a:ext uri="{FF2B5EF4-FFF2-40B4-BE49-F238E27FC236}">
                  <a16:creationId xmlns:a16="http://schemas.microsoft.com/office/drawing/2014/main" id="{2C9EC186-0FCD-4925-90AD-FD4F27D027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05" y="845"/>
              <a:ext cx="771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200">
                  <a:solidFill>
                    <a:schemeClr val="tx2"/>
                  </a:solidFill>
                </a:rPr>
                <a:t>China</a:t>
              </a:r>
            </a:p>
          </p:txBody>
        </p:sp>
        <p:sp>
          <p:nvSpPr>
            <p:cNvPr id="14413" name="Text Box 563">
              <a:extLst>
                <a:ext uri="{FF2B5EF4-FFF2-40B4-BE49-F238E27FC236}">
                  <a16:creationId xmlns:a16="http://schemas.microsoft.com/office/drawing/2014/main" id="{9A9B496B-85A1-4C07-8B3A-8414044400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21" y="845"/>
              <a:ext cx="839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200">
                  <a:solidFill>
                    <a:schemeClr val="tx2"/>
                  </a:solidFill>
                </a:rPr>
                <a:t>Brazil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1">
            <a:extLst>
              <a:ext uri="{FF2B5EF4-FFF2-40B4-BE49-F238E27FC236}">
                <a16:creationId xmlns:a16="http://schemas.microsoft.com/office/drawing/2014/main" id="{785397D5-B04D-487A-8F52-C859B7C480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35188" y="1600200"/>
            <a:ext cx="8229600" cy="44958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A conflict of right (ethical) or wrong (unethical) or situation forcing alternatives on an entity seeking ethical behaviour. </a:t>
            </a:r>
          </a:p>
          <a:p>
            <a:pPr marL="0" indent="0">
              <a:buNone/>
              <a:defRPr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Executive remuneration</a:t>
            </a:r>
          </a:p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Conflict of interest</a:t>
            </a:r>
          </a:p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Merger and acquisition</a:t>
            </a:r>
          </a:p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Transparency </a:t>
            </a:r>
          </a:p>
          <a:p>
            <a:pPr marL="0" indent="0">
              <a:buNone/>
              <a:defRPr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  <a:defRPr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5363" name="Title 2">
            <a:extLst>
              <a:ext uri="{FF2B5EF4-FFF2-40B4-BE49-F238E27FC236}">
                <a16:creationId xmlns:a16="http://schemas.microsoft.com/office/drawing/2014/main" id="{7EFC1BAE-DF1B-4EBD-8703-1FD934E491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Ethical issues in corporate governance</a:t>
            </a:r>
            <a:br>
              <a:rPr lang="en-GB" altLang="en-US">
                <a:ea typeface="ＭＳ Ｐゴシック" panose="020B0600070205080204" pitchFamily="34" charset="-128"/>
              </a:rPr>
            </a:br>
            <a:endParaRPr lang="en-GB" altLang="en-US">
              <a:ea typeface="ＭＳ Ｐゴシック" panose="020B0600070205080204" pitchFamily="34" charset="-128"/>
            </a:endParaRPr>
          </a:p>
        </p:txBody>
      </p:sp>
      <p:pic>
        <p:nvPicPr>
          <p:cNvPr id="15364" name="Picture 1">
            <a:extLst>
              <a:ext uri="{FF2B5EF4-FFF2-40B4-BE49-F238E27FC236}">
                <a16:creationId xmlns:a16="http://schemas.microsoft.com/office/drawing/2014/main" id="{CA795367-ECA9-4DFB-AA67-BD4937461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289" y="3068639"/>
            <a:ext cx="3057525" cy="288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BFA407C8-4A83-48BD-9F1B-121E8E6990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225675" y="142875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Executive accountability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A0B1126A-7673-4C76-B110-79D4C98917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909764" y="1600200"/>
            <a:ext cx="8072437" cy="44958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The people that supervises and controls management on behalf of shareholders.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Dual structure of leadership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000" b="1" dirty="0">
                <a:ea typeface="ＭＳ Ｐゴシック" panose="020B0600070205080204" pitchFamily="34" charset="-128"/>
              </a:rPr>
              <a:t>executive directors:</a:t>
            </a:r>
            <a:r>
              <a:rPr lang="en-GB" altLang="en-US" sz="2000" dirty="0">
                <a:ea typeface="ＭＳ Ｐゴシック" panose="020B0600070205080204" pitchFamily="34" charset="-128"/>
              </a:rPr>
              <a:t> are actually responsible for running the corporation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000" b="1" dirty="0">
                <a:ea typeface="ＭＳ Ｐゴシック" panose="020B0600070205080204" pitchFamily="34" charset="-128"/>
              </a:rPr>
              <a:t>non-executive directors</a:t>
            </a:r>
            <a:r>
              <a:rPr lang="en-GB" altLang="en-US" sz="2000" dirty="0">
                <a:ea typeface="ＭＳ Ｐゴシック" panose="020B0600070205080204" pitchFamily="34" charset="-128"/>
              </a:rPr>
              <a:t> are supposed to ensure that the corporation is being run in the interests of the shareholders</a:t>
            </a:r>
            <a:endParaRPr lang="en-GB" altLang="en-US" sz="2000" dirty="0">
              <a:solidFill>
                <a:schemeClr val="hlink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496DD581-359C-4D59-8DDF-7ACBD3F371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Executive remuneration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BE46A196-7A30-4A69-8A54-5285876527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209801" y="1600200"/>
            <a:ext cx="7935913" cy="4495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‘Fat cat’ salary accusations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E.g. average CEO salary in Britain £6.5m (highest CEO salaries in 2008: Europe, €77m, USA, $84m)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2012 CEO-to-worker compensation ratio in USA: 350-1. 84-1 in UK, 28-1 in Europe. 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CEO increases outstrip shareholder returns</a:t>
            </a:r>
          </a:p>
          <a:p>
            <a:pPr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Ethical problems with executive pay: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Performance-related pay leads to large salaries that cause unrest within corporations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Influence of globalisation on executive pay leads to significant increases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Board often fails to reflect shareholder (or other stakeholder) interests</a:t>
            </a:r>
            <a:endParaRPr lang="en-GB" altLang="en-US" sz="1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7">
            <a:extLst>
              <a:ext uri="{FF2B5EF4-FFF2-40B4-BE49-F238E27FC236}">
                <a16:creationId xmlns:a16="http://schemas.microsoft.com/office/drawing/2014/main" id="{8D613BAB-E854-454D-97FA-41D4CD838C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0" y="1403351"/>
            <a:ext cx="9144000" cy="52673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Conflict of interest describes the situation when an individual is presented with a dilemma between making a decision in their own best interests. 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A conflict of interest arises when a person chooses personal gain over the duties to an organization in which he is a stakeholder.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To avoid directly conflicting interests ensured by non executive directors: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Typically drawn from outside the corporation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No personal financial interest in the corporation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Appointed for limited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Competent to judge the business of the company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Sufficient resources to get information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Appointed independently</a:t>
            </a:r>
          </a:p>
        </p:txBody>
      </p:sp>
      <p:sp>
        <p:nvSpPr>
          <p:cNvPr id="19459" name="Rectangle 5">
            <a:extLst>
              <a:ext uri="{FF2B5EF4-FFF2-40B4-BE49-F238E27FC236}">
                <a16:creationId xmlns:a16="http://schemas.microsoft.com/office/drawing/2014/main" id="{536D81D2-71D9-4401-B8B7-E2EF47979F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225675" y="142875"/>
            <a:ext cx="7772400" cy="10810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Conflict of interests 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F3FBC265-0B38-40E1-BB75-26C64815C2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81225" y="98425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Mergers and acquisitions</a:t>
            </a:r>
            <a:endParaRPr lang="en-GB" altLang="en-US" sz="4000">
              <a:ea typeface="ＭＳ Ｐゴシック" panose="020B0600070205080204" pitchFamily="34" charset="-128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46BD2F1-6F21-4A67-AE0E-1ABB0065B6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820863" y="1358900"/>
            <a:ext cx="8596312" cy="526573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algn="just">
              <a:lnSpc>
                <a:spcPct val="80000"/>
              </a:lnSpc>
              <a:buNone/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Mergers and acquisitions (M&amp;A) is the area of corporate finances, management and strategy dealing with purchasing and/or joining with other companies. In a merger, two organizations join forces to become a new business, usually with a new name.</a:t>
            </a:r>
          </a:p>
          <a:p>
            <a:pPr marL="0" indent="0" algn="just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Central concern is managers who pursue interests not congruent with shareholder interests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dirty="0">
                <a:ea typeface="ＭＳ Ｐゴシック" panose="020B0600070205080204" pitchFamily="34" charset="-128"/>
              </a:rPr>
              <a:t>Executive prestige vs. profit and share price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dirty="0">
                <a:ea typeface="ＭＳ Ｐゴシック" panose="020B0600070205080204" pitchFamily="34" charset="-128"/>
              </a:rPr>
              <a:t>Two ethically-questionable options for managers </a:t>
            </a:r>
            <a:r>
              <a:rPr lang="en-GB" altLang="en-US" sz="2000" dirty="0">
                <a:ea typeface="ＭＳ Ｐゴシック" panose="020B0600070205080204" pitchFamily="34" charset="-128"/>
              </a:rPr>
              <a:t>(</a:t>
            </a:r>
            <a:r>
              <a:rPr lang="en-US" altLang="zh-CN" sz="2000" dirty="0">
                <a:ea typeface="SimSun" panose="02010600030101010101" pitchFamily="2" charset="-122"/>
              </a:rPr>
              <a:t>Carroll and </a:t>
            </a:r>
            <a:r>
              <a:rPr lang="en-US" altLang="zh-CN" sz="2000" dirty="0" err="1">
                <a:ea typeface="SimSun" panose="02010600030101010101" pitchFamily="2" charset="-122"/>
              </a:rPr>
              <a:t>Buchholtz</a:t>
            </a:r>
            <a:r>
              <a:rPr lang="en-US" altLang="zh-CN" sz="2000" dirty="0">
                <a:ea typeface="SimSun" panose="02010600030101010101" pitchFamily="2" charset="-122"/>
              </a:rPr>
              <a:t>, 2008</a:t>
            </a:r>
            <a:r>
              <a:rPr lang="en-GB" altLang="en-US" sz="2000" dirty="0">
                <a:ea typeface="ＭＳ Ｐゴシック" panose="020B0600070205080204" pitchFamily="34" charset="-128"/>
              </a:rPr>
              <a:t>)</a:t>
            </a:r>
          </a:p>
          <a:p>
            <a:pPr lvl="2">
              <a:lnSpc>
                <a:spcPct val="80000"/>
              </a:lnSpc>
              <a:defRPr/>
            </a:pPr>
            <a:r>
              <a:rPr lang="en-GB" altLang="en-US" dirty="0">
                <a:ea typeface="ＭＳ Ｐゴシック" panose="020B0600070205080204" pitchFamily="34" charset="-128"/>
              </a:rPr>
              <a:t>Convinced with golden parachute for cooperation</a:t>
            </a:r>
          </a:p>
          <a:p>
            <a:pPr lvl="2">
              <a:lnSpc>
                <a:spcPct val="80000"/>
              </a:lnSpc>
              <a:defRPr/>
            </a:pPr>
            <a:r>
              <a:rPr lang="en-GB" altLang="en-US" dirty="0">
                <a:ea typeface="ＭＳ Ｐゴシック" panose="020B0600070205080204" pitchFamily="34" charset="-128"/>
              </a:rPr>
              <a:t>Greenmailing to secure post-merger job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Hostile takeovers – concern when shareholders do not want to sell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9847CC2-8687-45BB-BC36-0F44EF768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0" y="1403351"/>
            <a:ext cx="8001000" cy="4995863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Must accurately report their profits and losses and make them available to shareholders. </a:t>
            </a:r>
          </a:p>
          <a:p>
            <a:pPr>
              <a:defRPr/>
            </a:pPr>
            <a:r>
              <a:rPr lang="en-GB" sz="2400" dirty="0"/>
              <a:t>Overinflating profits or minimising losses can seriously damage company’s relationship with shareholder.</a:t>
            </a:r>
          </a:p>
          <a:p>
            <a:pPr>
              <a:defRPr/>
            </a:pPr>
            <a:r>
              <a:rPr lang="en-GB" sz="2400" dirty="0"/>
              <a:t>Lack of transparency may also lead to fines from regulatory agencies.</a:t>
            </a:r>
          </a:p>
          <a:p>
            <a:pPr marL="0" indent="0">
              <a:buNone/>
              <a:defRPr/>
            </a:pPr>
            <a:endParaRPr lang="en-GB" dirty="0"/>
          </a:p>
        </p:txBody>
      </p:sp>
      <p:sp>
        <p:nvSpPr>
          <p:cNvPr id="21507" name="Title 2">
            <a:extLst>
              <a:ext uri="{FF2B5EF4-FFF2-40B4-BE49-F238E27FC236}">
                <a16:creationId xmlns:a16="http://schemas.microsoft.com/office/drawing/2014/main" id="{C7A3409F-3099-402A-9D95-9367F61686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Transparency </a:t>
            </a:r>
            <a:br>
              <a:rPr lang="en-GB" altLang="en-US">
                <a:ea typeface="ＭＳ Ｐゴシック" panose="020B0600070205080204" pitchFamily="34" charset="-128"/>
              </a:rPr>
            </a:br>
            <a:endParaRPr lang="en-GB" altLang="en-US">
              <a:ea typeface="ＭＳ Ｐゴシック" panose="020B0600070205080204" pitchFamily="34" charset="-128"/>
            </a:endParaRPr>
          </a:p>
        </p:txBody>
      </p:sp>
      <p:pic>
        <p:nvPicPr>
          <p:cNvPr id="21508" name="Picture 2">
            <a:extLst>
              <a:ext uri="{FF2B5EF4-FFF2-40B4-BE49-F238E27FC236}">
                <a16:creationId xmlns:a16="http://schemas.microsoft.com/office/drawing/2014/main" id="{074F30A7-7E84-48B0-A1CF-A6F595E03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688" y="4735513"/>
            <a:ext cx="3440112" cy="166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4">
            <a:extLst>
              <a:ext uri="{FF2B5EF4-FFF2-40B4-BE49-F238E27FC236}">
                <a16:creationId xmlns:a16="http://schemas.microsoft.com/office/drawing/2014/main" id="{C7BA40E3-5F77-49AC-BE97-95335B4C15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22860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GB" altLang="en-US" sz="3600">
                <a:solidFill>
                  <a:srgbClr val="000000"/>
                </a:solidFill>
              </a:rPr>
              <a:t>Shareholders and globalisation</a:t>
            </a:r>
          </a:p>
        </p:txBody>
      </p:sp>
      <p:pic>
        <p:nvPicPr>
          <p:cNvPr id="22531" name="Picture 1">
            <a:extLst>
              <a:ext uri="{FF2B5EF4-FFF2-40B4-BE49-F238E27FC236}">
                <a16:creationId xmlns:a16="http://schemas.microsoft.com/office/drawing/2014/main" id="{94A808F6-767E-436D-9E4C-248CE44DE5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263" y="3314700"/>
            <a:ext cx="36576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26">
            <a:extLst>
              <a:ext uri="{FF2B5EF4-FFF2-40B4-BE49-F238E27FC236}">
                <a16:creationId xmlns:a16="http://schemas.microsoft.com/office/drawing/2014/main" id="{06EDAC05-A16E-4B73-8EA7-AEB58546D9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Global financial markets</a:t>
            </a:r>
          </a:p>
        </p:txBody>
      </p:sp>
      <p:sp>
        <p:nvSpPr>
          <p:cNvPr id="23555" name="Rectangle 1027">
            <a:extLst>
              <a:ext uri="{FF2B5EF4-FFF2-40B4-BE49-F238E27FC236}">
                <a16:creationId xmlns:a16="http://schemas.microsoft.com/office/drawing/2014/main" id="{FACD84C0-1BC2-4F3C-9D5E-BC382A5F46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981200" y="1600201"/>
            <a:ext cx="8377238" cy="46196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GB" altLang="en-US" sz="2400" b="1">
                <a:ea typeface="ＭＳ Ｐゴシック" panose="020B0600070205080204" pitchFamily="34" charset="-128"/>
              </a:rPr>
              <a:t>Global financial markets</a:t>
            </a:r>
            <a:r>
              <a:rPr lang="en-GB" altLang="en-US" sz="2400">
                <a:ea typeface="ＭＳ Ｐゴシック" panose="020B0600070205080204" pitchFamily="34" charset="-128"/>
              </a:rPr>
              <a:t> are the total of all physical and virtual (electronic) places where financial titles in the broadest sense (capital, shares, currency, options, etc.) are traded worldwide.</a:t>
            </a:r>
          </a:p>
          <a:p>
            <a:pPr>
              <a:lnSpc>
                <a:spcPct val="90000"/>
              </a:lnSpc>
            </a:pPr>
            <a:endParaRPr lang="en-GB" altLang="en-US" sz="2400">
              <a:solidFill>
                <a:schemeClr val="hlink"/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endParaRPr lang="en-GB" altLang="en-US" sz="2400">
              <a:solidFill>
                <a:schemeClr val="hlink"/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Ethical issues raised:</a:t>
            </a:r>
            <a:endParaRPr lang="en-GB" altLang="en-US">
              <a:ea typeface="ＭＳ Ｐゴシック" panose="020B0600070205080204" pitchFamily="34" charset="-128"/>
            </a:endParaRP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Governance and control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National security and protectionism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Unfair competition with developing countries </a:t>
            </a:r>
          </a:p>
          <a:p>
            <a:pPr lvl="1">
              <a:lnSpc>
                <a:spcPct val="9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Space for illegal transactions (see slide on money laundering)</a:t>
            </a:r>
            <a:endParaRPr lang="en-GB" altLang="en-US">
              <a:ea typeface="ＭＳ Ｐゴシック" panose="020B0600070205080204" pitchFamily="34" charset="-128"/>
            </a:endParaRPr>
          </a:p>
        </p:txBody>
      </p:sp>
      <p:pic>
        <p:nvPicPr>
          <p:cNvPr id="23556" name="Picture 1">
            <a:extLst>
              <a:ext uri="{FF2B5EF4-FFF2-40B4-BE49-F238E27FC236}">
                <a16:creationId xmlns:a16="http://schemas.microsoft.com/office/drawing/2014/main" id="{6D537CF0-72D6-431D-8F3A-A008201071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926" y="2933700"/>
            <a:ext cx="2957513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1">
            <a:extLst>
              <a:ext uri="{FF2B5EF4-FFF2-40B4-BE49-F238E27FC236}">
                <a16:creationId xmlns:a16="http://schemas.microsoft.com/office/drawing/2014/main" id="{80054BEF-BED3-415D-8488-AE4CA1A959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8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Some important problems in present systems of governance in many countries.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Main tool in Europe is codes of governance, dealing with: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Size and structure of board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Independence of supervisory or non-executive directors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Frequency of supervisory body meetings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Rights and influence of employees in corporate governance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Disclosure of executive remuneration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General meeting participation and proxy voting</a:t>
            </a:r>
          </a:p>
          <a:p>
            <a:pPr lvl="1">
              <a:lnSpc>
                <a:spcPct val="80000"/>
              </a:lnSpc>
            </a:pPr>
            <a:r>
              <a:rPr lang="en-GB" altLang="en-US" sz="2000">
                <a:ea typeface="ＭＳ Ｐゴシック" panose="020B0600070205080204" pitchFamily="34" charset="-128"/>
              </a:rPr>
              <a:t>Role of other supervising and auditing bodies</a:t>
            </a:r>
          </a:p>
        </p:txBody>
      </p:sp>
      <p:sp>
        <p:nvSpPr>
          <p:cNvPr id="24579" name="Title 2">
            <a:extLst>
              <a:ext uri="{FF2B5EF4-FFF2-40B4-BE49-F238E27FC236}">
                <a16:creationId xmlns:a16="http://schemas.microsoft.com/office/drawing/2014/main" id="{C5FBAE15-E4C7-4743-9087-F006827972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0"/>
            <a:ext cx="8229600" cy="14938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Reforming corporate governance around the globe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0C6196FC-D7CD-4C03-B8CC-D82DE11AAF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81225" y="53975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Combating global terrorism and money laundering</a:t>
            </a:r>
            <a:endParaRPr lang="en-GB" altLang="en-US" sz="4000">
              <a:ea typeface="ＭＳ Ｐゴシック" panose="020B0600070205080204" pitchFamily="34" charset="-128"/>
            </a:endParaRP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87A5788B-CFDD-4BDC-A941-1834509605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046289" y="1371600"/>
            <a:ext cx="8423275" cy="51943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Deregulated social spaces are invitation for illegal financial activities</a:t>
            </a:r>
          </a:p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Money laundering estimated up to $1.5 trillion/year</a:t>
            </a:r>
          </a:p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IMF recommendations for banks to help reduction of money laundering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lvl="1"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‘Know your customer’</a:t>
            </a:r>
          </a:p>
          <a:p>
            <a:pPr lvl="1"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Prevent criminals getting control of key positions in banks</a:t>
            </a:r>
          </a:p>
          <a:p>
            <a:pPr lvl="1"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Identifying and reporting unusual/suspicious transactions</a:t>
            </a:r>
          </a:p>
          <a:p>
            <a:pPr lvl="1"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Raise general awareness for regulators and staff</a:t>
            </a:r>
          </a:p>
        </p:txBody>
      </p:sp>
      <p:pic>
        <p:nvPicPr>
          <p:cNvPr id="25604" name="Picture 1">
            <a:extLst>
              <a:ext uri="{FF2B5EF4-FFF2-40B4-BE49-F238E27FC236}">
                <a16:creationId xmlns:a16="http://schemas.microsoft.com/office/drawing/2014/main" id="{7033875A-DFA6-4551-BA62-21F513363F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439" y="4959350"/>
            <a:ext cx="2143125" cy="160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>
            <a:extLst>
              <a:ext uri="{FF2B5EF4-FFF2-40B4-BE49-F238E27FC236}">
                <a16:creationId xmlns:a16="http://schemas.microsoft.com/office/drawing/2014/main" id="{C9B427C3-B4B8-4D4F-9876-4B935E83E6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628775"/>
            <a:ext cx="7772400" cy="121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GB" altLang="en-US" sz="3200">
                <a:solidFill>
                  <a:srgbClr val="000000"/>
                </a:solidFill>
              </a:rPr>
              <a:t>Shareholders as citizens of the corporation</a:t>
            </a:r>
          </a:p>
        </p:txBody>
      </p:sp>
      <p:pic>
        <p:nvPicPr>
          <p:cNvPr id="26627" name="Picture 1">
            <a:extLst>
              <a:ext uri="{FF2B5EF4-FFF2-40B4-BE49-F238E27FC236}">
                <a16:creationId xmlns:a16="http://schemas.microsoft.com/office/drawing/2014/main" id="{BACDDD17-5440-450D-9666-E3EF9A453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150" y="3429000"/>
            <a:ext cx="5175250" cy="236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2D4B0B44-0D21-4B77-9276-B48307AA7C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Shareholder democracy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5025C136-B521-4807-9024-885BBD8798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981200" y="1493839"/>
            <a:ext cx="8229600" cy="472598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80000"/>
              </a:lnSpc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Idea that a shareholder of a company is entitled to have a say in corporate decisions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Supported by legal claim based on property rights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Three issues to consider: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lvl="1">
              <a:lnSpc>
                <a:spcPct val="8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Scope of activities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Adequate information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Mechanism for change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27652" name="Picture 1">
            <a:extLst>
              <a:ext uri="{FF2B5EF4-FFF2-40B4-BE49-F238E27FC236}">
                <a16:creationId xmlns:a16="http://schemas.microsoft.com/office/drawing/2014/main" id="{59F4D367-4620-487A-976C-CFEBA5530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164" y="4554539"/>
            <a:ext cx="3068637" cy="1665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019AA1CC-4EB9-44D2-93DE-83100DC778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200">
                <a:ea typeface="ＭＳ Ｐゴシック" panose="020B0600070205080204" pitchFamily="34" charset="-128"/>
              </a:rPr>
              <a:t>Two approaches to ‘ethical’ shareholding</a:t>
            </a:r>
            <a:endParaRPr lang="en-GB" altLang="en-US">
              <a:ea typeface="ＭＳ Ｐゴシック" panose="020B0600070205080204" pitchFamily="34" charset="-128"/>
            </a:endParaRPr>
          </a:p>
        </p:txBody>
      </p:sp>
      <p:sp>
        <p:nvSpPr>
          <p:cNvPr id="28675" name="Rectangle 24">
            <a:extLst>
              <a:ext uri="{FF2B5EF4-FFF2-40B4-BE49-F238E27FC236}">
                <a16:creationId xmlns:a16="http://schemas.microsoft.com/office/drawing/2014/main" id="{84C6FB6F-FD67-40F6-9441-1934CD6BA6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0913" y="4783139"/>
            <a:ext cx="3803650" cy="833437"/>
          </a:xfrm>
          <a:prstGeom prst="rect">
            <a:avLst/>
          </a:prstGeom>
          <a:solidFill>
            <a:srgbClr val="0099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tx2"/>
                </a:solidFill>
                <a:cs typeface="Times New Roman" panose="02020603050405020304" pitchFamily="18" charset="0"/>
              </a:rPr>
              <a:t>Avoids publicity</a:t>
            </a:r>
            <a:endParaRPr lang="en-GB" altLang="en-US" sz="2000">
              <a:solidFill>
                <a:schemeClr val="tx2"/>
              </a:solidFill>
            </a:endParaRPr>
          </a:p>
        </p:txBody>
      </p:sp>
      <p:sp>
        <p:nvSpPr>
          <p:cNvPr id="28676" name="Rectangle 23">
            <a:extLst>
              <a:ext uri="{FF2B5EF4-FFF2-40B4-BE49-F238E27FC236}">
                <a16:creationId xmlns:a16="http://schemas.microsoft.com/office/drawing/2014/main" id="{FB805217-1AAE-4EE9-9BEE-37B89B07BF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5675" y="4783139"/>
            <a:ext cx="3805238" cy="833437"/>
          </a:xfrm>
          <a:prstGeom prst="rect">
            <a:avLst/>
          </a:prstGeom>
          <a:solidFill>
            <a:srgbClr val="0099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tx2"/>
                </a:solidFill>
                <a:cs typeface="Times New Roman" panose="02020603050405020304" pitchFamily="18" charset="0"/>
              </a:rPr>
              <a:t>Seeks publicity</a:t>
            </a:r>
            <a:endParaRPr lang="en-GB" altLang="en-US" sz="2000">
              <a:solidFill>
                <a:schemeClr val="tx2"/>
              </a:solidFill>
            </a:endParaRPr>
          </a:p>
        </p:txBody>
      </p:sp>
      <p:sp>
        <p:nvSpPr>
          <p:cNvPr id="28677" name="Rectangle 22">
            <a:extLst>
              <a:ext uri="{FF2B5EF4-FFF2-40B4-BE49-F238E27FC236}">
                <a16:creationId xmlns:a16="http://schemas.microsoft.com/office/drawing/2014/main" id="{C0C0A0C3-E4A1-4615-A180-AC8E9C2DBF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0913" y="3949700"/>
            <a:ext cx="3803650" cy="833438"/>
          </a:xfrm>
          <a:prstGeom prst="rect">
            <a:avLst/>
          </a:prstGeom>
          <a:solidFill>
            <a:srgbClr val="0099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tx2"/>
                </a:solidFill>
                <a:cs typeface="Times New Roman" panose="02020603050405020304" pitchFamily="18" charset="0"/>
              </a:rPr>
              <a:t>Seeks engagement</a:t>
            </a:r>
            <a:endParaRPr lang="en-GB" altLang="en-US" sz="2000">
              <a:solidFill>
                <a:schemeClr val="tx2"/>
              </a:solidFill>
            </a:endParaRPr>
          </a:p>
        </p:txBody>
      </p:sp>
      <p:sp>
        <p:nvSpPr>
          <p:cNvPr id="28678" name="Rectangle 21">
            <a:extLst>
              <a:ext uri="{FF2B5EF4-FFF2-40B4-BE49-F238E27FC236}">
                <a16:creationId xmlns:a16="http://schemas.microsoft.com/office/drawing/2014/main" id="{5CA51253-BBF1-44A5-BDE0-756407FA30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5675" y="3949700"/>
            <a:ext cx="3805238" cy="833438"/>
          </a:xfrm>
          <a:prstGeom prst="rect">
            <a:avLst/>
          </a:prstGeom>
          <a:solidFill>
            <a:srgbClr val="0099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tx2"/>
                </a:solidFill>
                <a:cs typeface="Times New Roman" panose="02020603050405020304" pitchFamily="18" charset="0"/>
              </a:rPr>
              <a:t>Seeks confrontation</a:t>
            </a:r>
            <a:endParaRPr lang="en-GB" altLang="en-US" sz="2000">
              <a:solidFill>
                <a:schemeClr val="tx2"/>
              </a:solidFill>
            </a:endParaRPr>
          </a:p>
        </p:txBody>
      </p:sp>
      <p:sp>
        <p:nvSpPr>
          <p:cNvPr id="28679" name="Rectangle 20">
            <a:extLst>
              <a:ext uri="{FF2B5EF4-FFF2-40B4-BE49-F238E27FC236}">
                <a16:creationId xmlns:a16="http://schemas.microsoft.com/office/drawing/2014/main" id="{29CBFB89-0DBA-4C83-8752-538EDCF5C4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0913" y="3116264"/>
            <a:ext cx="3803650" cy="833437"/>
          </a:xfrm>
          <a:prstGeom prst="rect">
            <a:avLst/>
          </a:prstGeom>
          <a:solidFill>
            <a:srgbClr val="0099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tx2"/>
                </a:solidFill>
                <a:cs typeface="Times New Roman" panose="02020603050405020304" pitchFamily="18" charset="0"/>
              </a:rPr>
              <a:t>Strong financial interest</a:t>
            </a:r>
            <a:endParaRPr lang="en-GB" altLang="en-US" sz="2000">
              <a:solidFill>
                <a:schemeClr val="tx2"/>
              </a:solidFill>
            </a:endParaRPr>
          </a:p>
        </p:txBody>
      </p:sp>
      <p:sp>
        <p:nvSpPr>
          <p:cNvPr id="28680" name="Rectangle 19">
            <a:extLst>
              <a:ext uri="{FF2B5EF4-FFF2-40B4-BE49-F238E27FC236}">
                <a16:creationId xmlns:a16="http://schemas.microsoft.com/office/drawing/2014/main" id="{6AE30EA7-51DE-494D-A2C7-8AF5BCF7F1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5675" y="3116264"/>
            <a:ext cx="3805238" cy="833437"/>
          </a:xfrm>
          <a:prstGeom prst="rect">
            <a:avLst/>
          </a:prstGeom>
          <a:solidFill>
            <a:srgbClr val="0099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tx2"/>
                </a:solidFill>
                <a:cs typeface="Times New Roman" panose="02020603050405020304" pitchFamily="18" charset="0"/>
              </a:rPr>
              <a:t>No financial concerns</a:t>
            </a:r>
            <a:endParaRPr lang="en-GB" altLang="en-US" sz="2000">
              <a:solidFill>
                <a:schemeClr val="tx2"/>
              </a:solidFill>
            </a:endParaRPr>
          </a:p>
        </p:txBody>
      </p:sp>
      <p:sp>
        <p:nvSpPr>
          <p:cNvPr id="28681" name="Rectangle 18">
            <a:extLst>
              <a:ext uri="{FF2B5EF4-FFF2-40B4-BE49-F238E27FC236}">
                <a16:creationId xmlns:a16="http://schemas.microsoft.com/office/drawing/2014/main" id="{B9A5D27F-4645-42B4-8501-F6EC0CB51D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0913" y="2282825"/>
            <a:ext cx="3803650" cy="833438"/>
          </a:xfrm>
          <a:prstGeom prst="rect">
            <a:avLst/>
          </a:prstGeom>
          <a:solidFill>
            <a:srgbClr val="0099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tx2"/>
                </a:solidFill>
                <a:cs typeface="Times New Roman" panose="02020603050405020304" pitchFamily="18" charset="0"/>
              </a:rPr>
              <a:t>Multi-issue concerns</a:t>
            </a:r>
            <a:endParaRPr lang="en-GB" altLang="en-US" sz="2000">
              <a:solidFill>
                <a:schemeClr val="tx2"/>
              </a:solidFill>
            </a:endParaRPr>
          </a:p>
        </p:txBody>
      </p:sp>
      <p:sp>
        <p:nvSpPr>
          <p:cNvPr id="28682" name="Rectangle 17">
            <a:extLst>
              <a:ext uri="{FF2B5EF4-FFF2-40B4-BE49-F238E27FC236}">
                <a16:creationId xmlns:a16="http://schemas.microsoft.com/office/drawing/2014/main" id="{DAA60A52-069A-4ACF-A9C4-CFB069526C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5675" y="2282825"/>
            <a:ext cx="3805238" cy="833438"/>
          </a:xfrm>
          <a:prstGeom prst="rect">
            <a:avLst/>
          </a:prstGeom>
          <a:solidFill>
            <a:srgbClr val="0099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>
                <a:solidFill>
                  <a:schemeClr val="tx2"/>
                </a:solidFill>
                <a:cs typeface="Times New Roman" panose="02020603050405020304" pitchFamily="18" charset="0"/>
              </a:rPr>
              <a:t>Single-issue focus</a:t>
            </a:r>
            <a:endParaRPr lang="en-GB" altLang="en-US" sz="2000">
              <a:solidFill>
                <a:schemeClr val="tx2"/>
              </a:solidFill>
            </a:endParaRPr>
          </a:p>
        </p:txBody>
      </p:sp>
      <p:sp>
        <p:nvSpPr>
          <p:cNvPr id="28683" name="Rectangle 16">
            <a:extLst>
              <a:ext uri="{FF2B5EF4-FFF2-40B4-BE49-F238E27FC236}">
                <a16:creationId xmlns:a16="http://schemas.microsoft.com/office/drawing/2014/main" id="{1D2B6333-D892-4016-9D15-81E6C46BC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0913" y="1449389"/>
            <a:ext cx="3803650" cy="833437"/>
          </a:xfrm>
          <a:prstGeom prst="rect">
            <a:avLst/>
          </a:prstGeom>
          <a:solidFill>
            <a:srgbClr val="0033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 b="1">
                <a:solidFill>
                  <a:srgbClr val="FFFFFF"/>
                </a:solidFill>
                <a:cs typeface="Times New Roman" panose="02020603050405020304" pitchFamily="18" charset="0"/>
              </a:rPr>
              <a:t>Ethical investment</a:t>
            </a:r>
            <a:endParaRPr lang="en-GB" altLang="en-US" sz="2000"/>
          </a:p>
        </p:txBody>
      </p:sp>
      <p:sp>
        <p:nvSpPr>
          <p:cNvPr id="28684" name="Rectangle 15">
            <a:extLst>
              <a:ext uri="{FF2B5EF4-FFF2-40B4-BE49-F238E27FC236}">
                <a16:creationId xmlns:a16="http://schemas.microsoft.com/office/drawing/2014/main" id="{1488E62E-067B-440C-ADA1-D35CCC0CEC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5675" y="1449389"/>
            <a:ext cx="3805238" cy="833437"/>
          </a:xfrm>
          <a:prstGeom prst="rect">
            <a:avLst/>
          </a:prstGeom>
          <a:solidFill>
            <a:srgbClr val="0033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2000" b="1">
                <a:solidFill>
                  <a:srgbClr val="FFFFFF"/>
                </a:solidFill>
                <a:cs typeface="Times New Roman" panose="02020603050405020304" pitchFamily="18" charset="0"/>
              </a:rPr>
              <a:t>Stakeholder activism</a:t>
            </a:r>
            <a:endParaRPr lang="en-GB" altLang="en-US" sz="2000"/>
          </a:p>
        </p:txBody>
      </p:sp>
      <p:sp>
        <p:nvSpPr>
          <p:cNvPr id="28685" name="Line 25">
            <a:extLst>
              <a:ext uri="{FF2B5EF4-FFF2-40B4-BE49-F238E27FC236}">
                <a16:creationId xmlns:a16="http://schemas.microsoft.com/office/drawing/2014/main" id="{6394D597-ADC6-438A-8486-31C741489D09}"/>
              </a:ext>
            </a:extLst>
          </p:cNvPr>
          <p:cNvSpPr>
            <a:spLocks noChangeShapeType="1"/>
          </p:cNvSpPr>
          <p:nvPr/>
        </p:nvSpPr>
        <p:spPr bwMode="auto">
          <a:xfrm>
            <a:off x="2225675" y="1449388"/>
            <a:ext cx="7608888" cy="0"/>
          </a:xfrm>
          <a:prstGeom prst="line">
            <a:avLst/>
          </a:prstGeom>
          <a:noFill/>
          <a:ln w="25400" cap="rnd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6" name="Line 26">
            <a:extLst>
              <a:ext uri="{FF2B5EF4-FFF2-40B4-BE49-F238E27FC236}">
                <a16:creationId xmlns:a16="http://schemas.microsoft.com/office/drawing/2014/main" id="{B506B907-368F-4BC8-B16D-0A83FD44C21C}"/>
              </a:ext>
            </a:extLst>
          </p:cNvPr>
          <p:cNvSpPr>
            <a:spLocks noChangeShapeType="1"/>
          </p:cNvSpPr>
          <p:nvPr/>
        </p:nvSpPr>
        <p:spPr bwMode="auto">
          <a:xfrm>
            <a:off x="2225675" y="5616575"/>
            <a:ext cx="7608888" cy="0"/>
          </a:xfrm>
          <a:prstGeom prst="line">
            <a:avLst/>
          </a:prstGeom>
          <a:noFill/>
          <a:ln w="254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7" name="Line 27">
            <a:extLst>
              <a:ext uri="{FF2B5EF4-FFF2-40B4-BE49-F238E27FC236}">
                <a16:creationId xmlns:a16="http://schemas.microsoft.com/office/drawing/2014/main" id="{F596873B-D7A5-4823-8DBE-E3CF2DFE38F2}"/>
              </a:ext>
            </a:extLst>
          </p:cNvPr>
          <p:cNvSpPr>
            <a:spLocks noChangeShapeType="1"/>
          </p:cNvSpPr>
          <p:nvPr/>
        </p:nvSpPr>
        <p:spPr bwMode="auto">
          <a:xfrm>
            <a:off x="2225675" y="1449389"/>
            <a:ext cx="0" cy="4167187"/>
          </a:xfrm>
          <a:prstGeom prst="line">
            <a:avLst/>
          </a:prstGeom>
          <a:noFill/>
          <a:ln w="25400" cap="rnd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8" name="Line 28">
            <a:extLst>
              <a:ext uri="{FF2B5EF4-FFF2-40B4-BE49-F238E27FC236}">
                <a16:creationId xmlns:a16="http://schemas.microsoft.com/office/drawing/2014/main" id="{675A9BAC-3A76-4D5A-A34E-2CC7D3CAF239}"/>
              </a:ext>
            </a:extLst>
          </p:cNvPr>
          <p:cNvSpPr>
            <a:spLocks noChangeShapeType="1"/>
          </p:cNvSpPr>
          <p:nvPr/>
        </p:nvSpPr>
        <p:spPr bwMode="auto">
          <a:xfrm>
            <a:off x="9834563" y="1449389"/>
            <a:ext cx="0" cy="4167187"/>
          </a:xfrm>
          <a:prstGeom prst="line">
            <a:avLst/>
          </a:prstGeom>
          <a:noFill/>
          <a:ln w="254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9" name="Line 31">
            <a:extLst>
              <a:ext uri="{FF2B5EF4-FFF2-40B4-BE49-F238E27FC236}">
                <a16:creationId xmlns:a16="http://schemas.microsoft.com/office/drawing/2014/main" id="{0994A942-8EA1-4819-B685-09C7CD1F40F4}"/>
              </a:ext>
            </a:extLst>
          </p:cNvPr>
          <p:cNvSpPr>
            <a:spLocks noChangeShapeType="1"/>
          </p:cNvSpPr>
          <p:nvPr/>
        </p:nvSpPr>
        <p:spPr bwMode="auto">
          <a:xfrm>
            <a:off x="2225675" y="2282825"/>
            <a:ext cx="7608888" cy="0"/>
          </a:xfrm>
          <a:prstGeom prst="line">
            <a:avLst/>
          </a:prstGeom>
          <a:noFill/>
          <a:ln w="25400" cap="rnd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0" name="Line 33">
            <a:extLst>
              <a:ext uri="{FF2B5EF4-FFF2-40B4-BE49-F238E27FC236}">
                <a16:creationId xmlns:a16="http://schemas.microsoft.com/office/drawing/2014/main" id="{61984079-CFF4-4297-AF53-21B3E16F9BF8}"/>
              </a:ext>
            </a:extLst>
          </p:cNvPr>
          <p:cNvSpPr>
            <a:spLocks noChangeShapeType="1"/>
          </p:cNvSpPr>
          <p:nvPr/>
        </p:nvSpPr>
        <p:spPr bwMode="auto">
          <a:xfrm>
            <a:off x="6030913" y="1449389"/>
            <a:ext cx="0" cy="833437"/>
          </a:xfrm>
          <a:prstGeom prst="line">
            <a:avLst/>
          </a:prstGeom>
          <a:noFill/>
          <a:ln w="25400" cap="rnd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1" name="Line 37">
            <a:extLst>
              <a:ext uri="{FF2B5EF4-FFF2-40B4-BE49-F238E27FC236}">
                <a16:creationId xmlns:a16="http://schemas.microsoft.com/office/drawing/2014/main" id="{137CCF53-C671-4951-9C4B-5706E09F41D3}"/>
              </a:ext>
            </a:extLst>
          </p:cNvPr>
          <p:cNvSpPr>
            <a:spLocks noChangeShapeType="1"/>
          </p:cNvSpPr>
          <p:nvPr/>
        </p:nvSpPr>
        <p:spPr bwMode="auto">
          <a:xfrm>
            <a:off x="2225675" y="3116263"/>
            <a:ext cx="7608888" cy="0"/>
          </a:xfrm>
          <a:prstGeom prst="line">
            <a:avLst/>
          </a:prstGeom>
          <a:noFill/>
          <a:ln w="12700" cap="rnd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2" name="Line 39">
            <a:extLst>
              <a:ext uri="{FF2B5EF4-FFF2-40B4-BE49-F238E27FC236}">
                <a16:creationId xmlns:a16="http://schemas.microsoft.com/office/drawing/2014/main" id="{76E2F689-FE16-4BDB-90EF-720A243ACC8A}"/>
              </a:ext>
            </a:extLst>
          </p:cNvPr>
          <p:cNvSpPr>
            <a:spLocks noChangeShapeType="1"/>
          </p:cNvSpPr>
          <p:nvPr/>
        </p:nvSpPr>
        <p:spPr bwMode="auto">
          <a:xfrm>
            <a:off x="6030913" y="2282825"/>
            <a:ext cx="0" cy="3333750"/>
          </a:xfrm>
          <a:prstGeom prst="line">
            <a:avLst/>
          </a:prstGeom>
          <a:noFill/>
          <a:ln w="9525" cap="rnd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3" name="Line 44">
            <a:extLst>
              <a:ext uri="{FF2B5EF4-FFF2-40B4-BE49-F238E27FC236}">
                <a16:creationId xmlns:a16="http://schemas.microsoft.com/office/drawing/2014/main" id="{2DA4DD3A-97E1-47D2-9530-F5121CE20380}"/>
              </a:ext>
            </a:extLst>
          </p:cNvPr>
          <p:cNvSpPr>
            <a:spLocks noChangeShapeType="1"/>
          </p:cNvSpPr>
          <p:nvPr/>
        </p:nvSpPr>
        <p:spPr bwMode="auto">
          <a:xfrm>
            <a:off x="2225675" y="3949700"/>
            <a:ext cx="7608888" cy="0"/>
          </a:xfrm>
          <a:prstGeom prst="line">
            <a:avLst/>
          </a:prstGeom>
          <a:noFill/>
          <a:ln w="12700" cap="rnd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4" name="Line 52">
            <a:extLst>
              <a:ext uri="{FF2B5EF4-FFF2-40B4-BE49-F238E27FC236}">
                <a16:creationId xmlns:a16="http://schemas.microsoft.com/office/drawing/2014/main" id="{3B2EE35A-47E4-4535-84F0-7FF36B18BBEE}"/>
              </a:ext>
            </a:extLst>
          </p:cNvPr>
          <p:cNvSpPr>
            <a:spLocks noChangeShapeType="1"/>
          </p:cNvSpPr>
          <p:nvPr/>
        </p:nvSpPr>
        <p:spPr bwMode="auto">
          <a:xfrm>
            <a:off x="2225675" y="4783138"/>
            <a:ext cx="7608888" cy="0"/>
          </a:xfrm>
          <a:prstGeom prst="line">
            <a:avLst/>
          </a:prstGeom>
          <a:noFill/>
          <a:ln w="12700" cap="rnd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5" name="Text Box 2">
            <a:extLst>
              <a:ext uri="{FF2B5EF4-FFF2-40B4-BE49-F238E27FC236}">
                <a16:creationId xmlns:a16="http://schemas.microsoft.com/office/drawing/2014/main" id="{90145F74-6D98-4637-82C2-535E47B951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6014" y="6084889"/>
            <a:ext cx="21605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b="1"/>
              <a:t>Source: Sparkes (2001)</a:t>
            </a:r>
            <a:endParaRPr lang="en-GB" altLang="en-US" sz="14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044FC158-A035-4EB7-8962-6FD8F2A104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Socially responsible investment (SRI)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4CE8BD2B-4049-42C7-8305-665194AB55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730375" y="1719264"/>
            <a:ext cx="8821738" cy="5138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altLang="en-US" sz="2400" b="1">
                <a:ea typeface="ＭＳ Ｐゴシック" panose="020B0600070205080204" pitchFamily="34" charset="-128"/>
              </a:rPr>
              <a:t>What is Social responsible investment ?</a:t>
            </a:r>
          </a:p>
          <a:p>
            <a:pPr>
              <a:buFontTx/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‘‘Social responsible investment (SRI) is any issues that may </a:t>
            </a:r>
          </a:p>
          <a:p>
            <a:pPr>
              <a:buFontTx/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not have a short term impact but could have significant </a:t>
            </a:r>
          </a:p>
          <a:p>
            <a:pPr>
              <a:buFontTx/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negative or positive impacts for asset owners in the long term’’</a:t>
            </a:r>
          </a:p>
          <a:p>
            <a:pPr>
              <a:buFontTx/>
              <a:buNone/>
            </a:pPr>
            <a:r>
              <a:rPr lang="en-GB" altLang="en-US" sz="2400" b="1">
                <a:ea typeface="ＭＳ Ｐゴシック" panose="020B0600070205080204" pitchFamily="34" charset="-128"/>
                <a:hlinkClick r:id="rId2"/>
              </a:rPr>
              <a:t>https://www.youtube.com/watch?v=l1SepLP6oac</a:t>
            </a:r>
            <a:endParaRPr lang="en-GB" altLang="en-US" sz="2400" b="1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endParaRPr lang="en-GB" altLang="en-US" sz="2400" b="1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GB" altLang="en-US" sz="2400" b="1">
                <a:ea typeface="ＭＳ Ｐゴシック" panose="020B0600070205080204" pitchFamily="34" charset="-128"/>
              </a:rPr>
              <a:t>Ethical investment</a:t>
            </a:r>
            <a:r>
              <a:rPr lang="en-GB" altLang="en-US" sz="2400">
                <a:ea typeface="ＭＳ Ｐゴシック" panose="020B0600070205080204" pitchFamily="34" charset="-128"/>
              </a:rPr>
              <a:t> is the use of ethical, social </a:t>
            </a:r>
          </a:p>
          <a:p>
            <a:pPr>
              <a:buFontTx/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and environmental criteria in the selection and </a:t>
            </a:r>
          </a:p>
          <a:p>
            <a:pPr>
              <a:buFontTx/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management of investment portfolios, generally </a:t>
            </a:r>
          </a:p>
          <a:p>
            <a:pPr>
              <a:buFontTx/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consisting of company shares.</a:t>
            </a:r>
            <a:endParaRPr lang="en-GB" altLang="en-US" sz="2400">
              <a:solidFill>
                <a:schemeClr val="hlink"/>
              </a:solidFill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endParaRPr lang="en-GB" altLang="en-US">
              <a:ea typeface="ＭＳ Ｐゴシック" panose="020B0600070205080204" pitchFamily="34" charset="-128"/>
            </a:endParaRPr>
          </a:p>
        </p:txBody>
      </p:sp>
      <p:pic>
        <p:nvPicPr>
          <p:cNvPr id="29700" name="Picture 1">
            <a:extLst>
              <a:ext uri="{FF2B5EF4-FFF2-40B4-BE49-F238E27FC236}">
                <a16:creationId xmlns:a16="http://schemas.microsoft.com/office/drawing/2014/main" id="{64295223-8E9C-44D6-83C3-CA4892893E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550" y="4868863"/>
            <a:ext cx="2116138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C5AF64D-249C-49AE-8929-9025A102F3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Main concerns with SRI movement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427ECB36-7C34-477A-8D86-509AB16294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altLang="en-US" sz="24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Quality of information</a:t>
            </a:r>
          </a:p>
          <a:p>
            <a:pPr lvl="1"/>
            <a:r>
              <a:rPr lang="en-GB" altLang="en-US" sz="2000">
                <a:ea typeface="ＭＳ Ｐゴシック" panose="020B0600070205080204" pitchFamily="34" charset="-128"/>
              </a:rPr>
              <a:t>Most information provided by firms and is difficult to verify</a:t>
            </a:r>
          </a:p>
          <a:p>
            <a:r>
              <a:rPr lang="en-GB" altLang="en-US" sz="2400">
                <a:ea typeface="ＭＳ Ｐゴシック" panose="020B0600070205080204" pitchFamily="34" charset="-128"/>
              </a:rPr>
              <a:t>Strong emphasis on returns:</a:t>
            </a:r>
            <a:endParaRPr lang="en-GB" altLang="en-US">
              <a:ea typeface="ＭＳ Ｐゴシック" panose="020B0600070205080204" pitchFamily="34" charset="-128"/>
            </a:endParaRPr>
          </a:p>
          <a:p>
            <a:pPr lvl="1"/>
            <a:r>
              <a:rPr lang="en-GB" altLang="en-US" sz="2000">
                <a:ea typeface="ＭＳ Ｐゴシック" panose="020B0600070205080204" pitchFamily="34" charset="-128"/>
              </a:rPr>
              <a:t>Usually, SRI fund managers screen for performance first, then select using ethical criteria</a:t>
            </a:r>
          </a:p>
          <a:p>
            <a:pPr lvl="1"/>
            <a:r>
              <a:rPr lang="en-GB" altLang="en-US" sz="2000">
                <a:ea typeface="ＭＳ Ｐゴシック" panose="020B0600070205080204" pitchFamily="34" charset="-128"/>
              </a:rPr>
              <a:t>Firms taking longer-term perspectives and thus sacrificing short-term profitability therefore unlikely to be included</a:t>
            </a:r>
          </a:p>
          <a:p>
            <a:pPr lvl="4">
              <a:buFontTx/>
              <a:buNone/>
            </a:pPr>
            <a:r>
              <a:rPr altLang="en-US">
                <a:ea typeface="ＭＳ Ｐゴシック" panose="020B0600070205080204" pitchFamily="34" charset="-128"/>
              </a:rPr>
              <a:t>					(See Vogel, 2005)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2">
            <a:extLst>
              <a:ext uri="{FF2B5EF4-FFF2-40B4-BE49-F238E27FC236}">
                <a16:creationId xmlns:a16="http://schemas.microsoft.com/office/drawing/2014/main" id="{9B24458B-434F-4DD8-AD44-CFB5CDAD6E2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551384" y="1"/>
            <a:ext cx="11233248" cy="148478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Ethical investment – Examples of Positive and negative criteria</a:t>
            </a:r>
            <a:br>
              <a:rPr lang="en-GB" altLang="en-US" sz="3200" b="1" dirty="0">
                <a:ea typeface="ＭＳ Ｐゴシック" panose="020B0600070205080204" pitchFamily="34" charset="-128"/>
              </a:rPr>
            </a:br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1747" name="Rectangle 4">
            <a:extLst>
              <a:ext uri="{FF2B5EF4-FFF2-40B4-BE49-F238E27FC236}">
                <a16:creationId xmlns:a16="http://schemas.microsoft.com/office/drawing/2014/main" id="{EEBC99D2-6E00-4F05-9145-A0DD1A7BBD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1676400"/>
            <a:ext cx="4038600" cy="4114800"/>
          </a:xfrm>
          <a:prstGeom prst="rect">
            <a:avLst/>
          </a:prstGeom>
          <a:noFill/>
          <a:ln w="9525">
            <a:solidFill>
              <a:srgbClr val="0033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GB" altLang="en-US" sz="2000" b="1" dirty="0">
                <a:solidFill>
                  <a:srgbClr val="000000"/>
                </a:solidFill>
              </a:rPr>
              <a:t>Negative criteria</a:t>
            </a:r>
            <a:endParaRPr lang="en-GB" altLang="en-US" sz="2000" b="1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Alcoholic beverages production and retail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Animal rights violation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Child labour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Environmentally hazardous products or processes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Genetic engineering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Nuclear power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Poor employment practices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Pornography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Tobacco products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Weapons</a:t>
            </a:r>
          </a:p>
        </p:txBody>
      </p:sp>
      <p:sp>
        <p:nvSpPr>
          <p:cNvPr id="31748" name="Rectangle 5">
            <a:extLst>
              <a:ext uri="{FF2B5EF4-FFF2-40B4-BE49-F238E27FC236}">
                <a16:creationId xmlns:a16="http://schemas.microsoft.com/office/drawing/2014/main" id="{01F02027-DD71-4CFF-9476-F25413DE74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2200" y="1676400"/>
            <a:ext cx="4038600" cy="4114800"/>
          </a:xfrm>
          <a:prstGeom prst="rect">
            <a:avLst/>
          </a:prstGeom>
          <a:noFill/>
          <a:ln w="9525">
            <a:solidFill>
              <a:srgbClr val="0033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GB" altLang="en-US" sz="2000" b="1" dirty="0">
                <a:solidFill>
                  <a:srgbClr val="000000"/>
                </a:solidFill>
              </a:rPr>
              <a:t>Positive criteria</a:t>
            </a:r>
            <a:endParaRPr lang="en-GB" altLang="en-US" sz="2000" b="1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Conservation and environmental protection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Equal opportunities and ethical employment practices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Public transport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Inner city renovation and community development programmes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Environmental performance</a:t>
            </a:r>
          </a:p>
          <a:p>
            <a:pPr>
              <a:lnSpc>
                <a:spcPct val="80000"/>
              </a:lnSpc>
              <a:spcBef>
                <a:spcPct val="20000"/>
              </a:spcBef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</a:rPr>
              <a:t>Green technologies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8C75CA12-C8AB-48E5-8FC9-A08704B3B1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Summary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D5820E0B-0BF5-4C7E-9ADA-7A68A5CF42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209800" y="1676400"/>
            <a:ext cx="7772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GB" altLang="en-US" sz="2200">
                <a:ea typeface="ＭＳ Ｐゴシック" panose="020B0600070205080204" pitchFamily="34" charset="-128"/>
              </a:rPr>
              <a:t>Principal-agent relationship between managers and shareholders</a:t>
            </a:r>
          </a:p>
          <a:p>
            <a:pPr>
              <a:lnSpc>
                <a:spcPct val="90000"/>
              </a:lnSpc>
            </a:pPr>
            <a:r>
              <a:rPr lang="en-GB" altLang="en-US" sz="2200">
                <a:ea typeface="ＭＳ Ｐゴシック" panose="020B0600070205080204" pitchFamily="34" charset="-128"/>
              </a:rPr>
              <a:t>Divergent interests and unequal distribution of information institutionalises some fundamental ethical conflicts in governance</a:t>
            </a:r>
          </a:p>
          <a:p>
            <a:pPr>
              <a:lnSpc>
                <a:spcPct val="90000"/>
              </a:lnSpc>
            </a:pPr>
            <a:r>
              <a:rPr lang="en-GB" altLang="en-US" sz="2200">
                <a:ea typeface="ＭＳ Ｐゴシック" panose="020B0600070205080204" pitchFamily="34" charset="-128"/>
              </a:rPr>
              <a:t>Shareholders have considerable opportunities to use their power over supply to influence corporations to behave more ethically</a:t>
            </a:r>
          </a:p>
          <a:p>
            <a:pPr>
              <a:lnSpc>
                <a:spcPct val="90000"/>
              </a:lnSpc>
            </a:pPr>
            <a:r>
              <a:rPr lang="en-GB" altLang="en-US" sz="2200">
                <a:ea typeface="ＭＳ Ｐゴシック" panose="020B0600070205080204" pitchFamily="34" charset="-128"/>
              </a:rPr>
              <a:t>Shareholders can play a role in driving corporations towards enhanced sustainability by their investment decisions at the stock market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0A143F0-17FB-4711-AB16-E645041B3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000" u="sng" dirty="0">
                <a:solidFill>
                  <a:srgbClr val="042960"/>
                </a:solidFill>
                <a:hlinkClick r:id="rId2"/>
              </a:rPr>
              <a:t>https://www.businessinsider.com/the-economics-of-money-laundering-2011-6?r=US&amp;IR=T</a:t>
            </a:r>
            <a:endParaRPr lang="en-GB" sz="2000" u="sng" dirty="0">
              <a:solidFill>
                <a:srgbClr val="042960"/>
              </a:solidFill>
            </a:endParaRPr>
          </a:p>
          <a:p>
            <a:pPr>
              <a:defRPr/>
            </a:pPr>
            <a:r>
              <a:rPr lang="en-GB" sz="2000" u="sng" dirty="0">
                <a:solidFill>
                  <a:srgbClr val="042960"/>
                </a:solidFill>
                <a:hlinkClick r:id="rId3"/>
              </a:rPr>
              <a:t>https://sites.google.com/site/theprogressivemovement/home/big-pharma-ceos-top-17-salaries</a:t>
            </a:r>
            <a:endParaRPr lang="en-GB" sz="2000" u="sng" dirty="0">
              <a:solidFill>
                <a:srgbClr val="042960"/>
              </a:solidFill>
            </a:endParaRPr>
          </a:p>
          <a:p>
            <a:pPr>
              <a:defRPr/>
            </a:pPr>
            <a:r>
              <a:rPr lang="en-GB" sz="2000" u="sng" dirty="0">
                <a:solidFill>
                  <a:srgbClr val="042960"/>
                </a:solidFill>
                <a:hlinkClick r:id="rId4"/>
              </a:rPr>
              <a:t>https://work.chron.com/ceo-compensation-vs-world-15509.html</a:t>
            </a:r>
            <a:endParaRPr lang="en-GB" sz="2000" u="sng" dirty="0">
              <a:solidFill>
                <a:srgbClr val="042960"/>
              </a:solidFill>
            </a:endParaRPr>
          </a:p>
          <a:p>
            <a:pPr>
              <a:defRPr/>
            </a:pPr>
            <a:r>
              <a:rPr lang="en-GB" sz="2000" u="sng" dirty="0">
                <a:solidFill>
                  <a:srgbClr val="042960"/>
                </a:solidFill>
                <a:hlinkClick r:id="rId5"/>
              </a:rPr>
              <a:t>https://jmuirandassociates.com/corporate-governance-issues/</a:t>
            </a:r>
            <a:endParaRPr lang="en-GB" sz="2000" u="sng" dirty="0">
              <a:solidFill>
                <a:srgbClr val="042960"/>
              </a:solidFill>
            </a:endParaRPr>
          </a:p>
          <a:p>
            <a:pPr>
              <a:defRPr/>
            </a:pPr>
            <a:endParaRPr lang="en-GB" sz="2000" u="sng" dirty="0">
              <a:solidFill>
                <a:srgbClr val="042960"/>
              </a:solidFill>
            </a:endParaRPr>
          </a:p>
          <a:p>
            <a:pPr marL="0" indent="0">
              <a:buNone/>
              <a:defRPr/>
            </a:pPr>
            <a:endParaRPr lang="en-GB" sz="1400" dirty="0"/>
          </a:p>
        </p:txBody>
      </p:sp>
      <p:sp>
        <p:nvSpPr>
          <p:cNvPr id="33795" name="Title 2">
            <a:extLst>
              <a:ext uri="{FF2B5EF4-FFF2-40B4-BE49-F238E27FC236}">
                <a16:creationId xmlns:a16="http://schemas.microsoft.com/office/drawing/2014/main" id="{0F889325-85CB-41F0-95FD-1C1208B8C9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236539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Important Links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1">
            <a:extLst>
              <a:ext uri="{FF2B5EF4-FFF2-40B4-BE49-F238E27FC236}">
                <a16:creationId xmlns:a16="http://schemas.microsoft.com/office/drawing/2014/main" id="{F00A1EBA-A8E1-4B7F-8576-FC848BF51B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endParaRPr lang="en-GB" altLang="en-US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GB" altLang="en-US" b="1">
                <a:solidFill>
                  <a:srgbClr val="FF0000"/>
                </a:solidFill>
                <a:ea typeface="ＭＳ Ｐゴシック" panose="020B0600070205080204" pitchFamily="34" charset="-128"/>
              </a:rPr>
              <a:t>Any Question?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5075</TotalTime>
  <Words>1658</Words>
  <Application>Microsoft Office PowerPoint</Application>
  <PresentationFormat>Widescreen</PresentationFormat>
  <Paragraphs>271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Myriad Pro</vt:lpstr>
      <vt:lpstr>Symbol</vt:lpstr>
      <vt:lpstr>Times New Roman</vt:lpstr>
      <vt:lpstr>Verdana</vt:lpstr>
      <vt:lpstr>20140311PresentationUWTSDTemplate</vt:lpstr>
      <vt:lpstr>BMSW5105</vt:lpstr>
      <vt:lpstr>Overview</vt:lpstr>
      <vt:lpstr>Shareholders as stakeholders</vt:lpstr>
      <vt:lpstr>Corporate governance</vt:lpstr>
      <vt:lpstr>Elements of corporate governance</vt:lpstr>
      <vt:lpstr>Rights and duties in firm-shareholder </vt:lpstr>
      <vt:lpstr>Corporate governance: a principal-agent relation</vt:lpstr>
      <vt:lpstr>Shareholder and stakeholder relations: Different frameworks of corporate governance globally</vt:lpstr>
      <vt:lpstr>Ethical issues in corporate governance </vt:lpstr>
      <vt:lpstr>Executive accountability</vt:lpstr>
      <vt:lpstr>Executive remuneration</vt:lpstr>
      <vt:lpstr>Conflict of interests  </vt:lpstr>
      <vt:lpstr>Mergers and acquisitions</vt:lpstr>
      <vt:lpstr>Transparency  </vt:lpstr>
      <vt:lpstr>PowerPoint Presentation</vt:lpstr>
      <vt:lpstr>Global financial markets</vt:lpstr>
      <vt:lpstr>Reforming corporate governance around the globe</vt:lpstr>
      <vt:lpstr>Combating global terrorism and money laundering</vt:lpstr>
      <vt:lpstr>PowerPoint Presentation</vt:lpstr>
      <vt:lpstr>Shareholder democracy</vt:lpstr>
      <vt:lpstr>Two approaches to ‘ethical’ shareholding</vt:lpstr>
      <vt:lpstr>Socially responsible investment (SRI)</vt:lpstr>
      <vt:lpstr>Main concerns with SRI movement</vt:lpstr>
      <vt:lpstr>Ethical investment – Examples of Positive and negative criteria </vt:lpstr>
      <vt:lpstr>Summary</vt:lpstr>
      <vt:lpstr>Important Links 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Security</cp:lastModifiedBy>
  <cp:revision>288</cp:revision>
  <cp:lastPrinted>2018-07-09T15:27:01Z</cp:lastPrinted>
  <dcterms:created xsi:type="dcterms:W3CDTF">2002-10-07T19:43:58Z</dcterms:created>
  <dcterms:modified xsi:type="dcterms:W3CDTF">2020-09-30T00:10:35Z</dcterms:modified>
</cp:coreProperties>
</file>