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8" r:id="rId3"/>
    <p:sldId id="259" r:id="rId4"/>
    <p:sldId id="260" r:id="rId5"/>
    <p:sldId id="267"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p:restoredTop sz="91614"/>
  </p:normalViewPr>
  <p:slideViewPr>
    <p:cSldViewPr snapToGrid="0" snapToObjects="1">
      <p:cViewPr varScale="1">
        <p:scale>
          <a:sx n="78" d="100"/>
          <a:sy n="78" d="100"/>
        </p:scale>
        <p:origin x="39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AB4CC-88CE-CAC4-9EBB-9D00E49C79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14FF9A2-1EB3-B676-698B-9FFD98458D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D526360-1BC2-144C-FC46-66C34A4F8257}"/>
              </a:ext>
            </a:extLst>
          </p:cNvPr>
          <p:cNvSpPr>
            <a:spLocks noGrp="1"/>
          </p:cNvSpPr>
          <p:nvPr>
            <p:ph type="dt" sz="half" idx="10"/>
          </p:nvPr>
        </p:nvSpPr>
        <p:spPr/>
        <p:txBody>
          <a:bodyPr/>
          <a:lstStyle/>
          <a:p>
            <a:fld id="{0D253CD2-863F-E94D-BF51-CF6FF7468AA0}" type="datetimeFigureOut">
              <a:rPr lang="en-US" smtClean="0"/>
              <a:t>12/6/2022</a:t>
            </a:fld>
            <a:endParaRPr lang="en-US"/>
          </a:p>
        </p:txBody>
      </p:sp>
      <p:sp>
        <p:nvSpPr>
          <p:cNvPr id="5" name="Footer Placeholder 4">
            <a:extLst>
              <a:ext uri="{FF2B5EF4-FFF2-40B4-BE49-F238E27FC236}">
                <a16:creationId xmlns:a16="http://schemas.microsoft.com/office/drawing/2014/main" id="{E1D2A890-6988-48F4-3AE0-5C38C23066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0C5308-6550-3C0C-F93E-BB17270AE91F}"/>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396533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F9DD2-BE19-049B-605B-B115A8132BD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31CDB52-8DC8-D587-8F6E-8C10529807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844414-8E80-900C-CD19-9F39F3CA324F}"/>
              </a:ext>
            </a:extLst>
          </p:cNvPr>
          <p:cNvSpPr>
            <a:spLocks noGrp="1"/>
          </p:cNvSpPr>
          <p:nvPr>
            <p:ph type="dt" sz="half" idx="10"/>
          </p:nvPr>
        </p:nvSpPr>
        <p:spPr/>
        <p:txBody>
          <a:bodyPr/>
          <a:lstStyle/>
          <a:p>
            <a:fld id="{0D253CD2-863F-E94D-BF51-CF6FF7468AA0}" type="datetimeFigureOut">
              <a:rPr lang="en-US" smtClean="0"/>
              <a:t>12/6/2022</a:t>
            </a:fld>
            <a:endParaRPr lang="en-US"/>
          </a:p>
        </p:txBody>
      </p:sp>
      <p:sp>
        <p:nvSpPr>
          <p:cNvPr id="5" name="Footer Placeholder 4">
            <a:extLst>
              <a:ext uri="{FF2B5EF4-FFF2-40B4-BE49-F238E27FC236}">
                <a16:creationId xmlns:a16="http://schemas.microsoft.com/office/drawing/2014/main" id="{B44B3006-9A51-E468-5BD4-25D34EFD7A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7414C1-EDF8-6380-11EA-E6286C52D978}"/>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2972557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37B33-4F0B-0ECE-56CD-3119BE1189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C44632E-AF31-1744-36C8-73A6E9D6AC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F14390-C718-7C64-688F-AE9E4FA1D663}"/>
              </a:ext>
            </a:extLst>
          </p:cNvPr>
          <p:cNvSpPr>
            <a:spLocks noGrp="1"/>
          </p:cNvSpPr>
          <p:nvPr>
            <p:ph type="dt" sz="half" idx="10"/>
          </p:nvPr>
        </p:nvSpPr>
        <p:spPr/>
        <p:txBody>
          <a:bodyPr/>
          <a:lstStyle/>
          <a:p>
            <a:fld id="{0D253CD2-863F-E94D-BF51-CF6FF7468AA0}" type="datetimeFigureOut">
              <a:rPr lang="en-US" smtClean="0"/>
              <a:t>12/6/2022</a:t>
            </a:fld>
            <a:endParaRPr lang="en-US"/>
          </a:p>
        </p:txBody>
      </p:sp>
      <p:sp>
        <p:nvSpPr>
          <p:cNvPr id="5" name="Footer Placeholder 4">
            <a:extLst>
              <a:ext uri="{FF2B5EF4-FFF2-40B4-BE49-F238E27FC236}">
                <a16:creationId xmlns:a16="http://schemas.microsoft.com/office/drawing/2014/main" id="{D15280FC-0D03-E2E9-E75D-733F96493F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BAA690-CD6D-3D55-FA95-1438720A5663}"/>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3442336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0261F-CABD-B99C-B6E4-484C28C1FE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9CCCB3-F24A-9A00-D103-E8D1C08CBB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FD6D828-AB21-2CC5-7BF1-158AF1C812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00DC45-5A47-A634-5A8A-593271733B3B}"/>
              </a:ext>
            </a:extLst>
          </p:cNvPr>
          <p:cNvSpPr>
            <a:spLocks noGrp="1"/>
          </p:cNvSpPr>
          <p:nvPr>
            <p:ph type="dt" sz="half" idx="10"/>
          </p:nvPr>
        </p:nvSpPr>
        <p:spPr/>
        <p:txBody>
          <a:bodyPr/>
          <a:lstStyle/>
          <a:p>
            <a:fld id="{0D253CD2-863F-E94D-BF51-CF6FF7468AA0}" type="datetimeFigureOut">
              <a:rPr lang="en-US" smtClean="0"/>
              <a:t>12/6/2022</a:t>
            </a:fld>
            <a:endParaRPr lang="en-US"/>
          </a:p>
        </p:txBody>
      </p:sp>
      <p:sp>
        <p:nvSpPr>
          <p:cNvPr id="6" name="Footer Placeholder 5">
            <a:extLst>
              <a:ext uri="{FF2B5EF4-FFF2-40B4-BE49-F238E27FC236}">
                <a16:creationId xmlns:a16="http://schemas.microsoft.com/office/drawing/2014/main" id="{A5B8DD73-3CB7-1742-9F7A-E5AA6A70F40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CFBF75-6D68-B464-413D-A8C5ADC897D2}"/>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212048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A2C0D-0E3B-9327-A7AF-9A702990A59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E2B7A2-EBD3-AF64-39EC-DB511BFA05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186B2A-10CD-AC6A-BF57-6735D53D2E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4E30B55-FEC8-ACBE-88D2-0D5D02C42C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64607B-6A38-8E1C-3CFE-F821EE65D4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31616EE-A3F8-39DB-4831-8A6DD141217B}"/>
              </a:ext>
            </a:extLst>
          </p:cNvPr>
          <p:cNvSpPr>
            <a:spLocks noGrp="1"/>
          </p:cNvSpPr>
          <p:nvPr>
            <p:ph type="dt" sz="half" idx="10"/>
          </p:nvPr>
        </p:nvSpPr>
        <p:spPr/>
        <p:txBody>
          <a:bodyPr/>
          <a:lstStyle/>
          <a:p>
            <a:fld id="{0D253CD2-863F-E94D-BF51-CF6FF7468AA0}" type="datetimeFigureOut">
              <a:rPr lang="en-US" smtClean="0"/>
              <a:t>12/6/2022</a:t>
            </a:fld>
            <a:endParaRPr lang="en-US"/>
          </a:p>
        </p:txBody>
      </p:sp>
      <p:sp>
        <p:nvSpPr>
          <p:cNvPr id="8" name="Footer Placeholder 7">
            <a:extLst>
              <a:ext uri="{FF2B5EF4-FFF2-40B4-BE49-F238E27FC236}">
                <a16:creationId xmlns:a16="http://schemas.microsoft.com/office/drawing/2014/main" id="{61894E71-245D-9C00-C82D-3B6296C6C3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211345-B862-6F59-D9CD-BFA535E71B93}"/>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376000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DCE14-2F4B-1A7D-EFBE-9ACBC57C757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B01B742-7394-6C76-58E1-705F2E24A3F0}"/>
              </a:ext>
            </a:extLst>
          </p:cNvPr>
          <p:cNvSpPr>
            <a:spLocks noGrp="1"/>
          </p:cNvSpPr>
          <p:nvPr>
            <p:ph type="dt" sz="half" idx="10"/>
          </p:nvPr>
        </p:nvSpPr>
        <p:spPr/>
        <p:txBody>
          <a:bodyPr/>
          <a:lstStyle/>
          <a:p>
            <a:fld id="{0D253CD2-863F-E94D-BF51-CF6FF7468AA0}" type="datetimeFigureOut">
              <a:rPr lang="en-US" smtClean="0"/>
              <a:t>12/6/2022</a:t>
            </a:fld>
            <a:endParaRPr lang="en-US"/>
          </a:p>
        </p:txBody>
      </p:sp>
      <p:sp>
        <p:nvSpPr>
          <p:cNvPr id="4" name="Footer Placeholder 3">
            <a:extLst>
              <a:ext uri="{FF2B5EF4-FFF2-40B4-BE49-F238E27FC236}">
                <a16:creationId xmlns:a16="http://schemas.microsoft.com/office/drawing/2014/main" id="{97E95B83-1109-77DF-596F-A191C647365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C10927-8213-AAB2-CA4C-0C9B12667473}"/>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433909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2F8EB5-8A16-A450-A474-9F247102C86B}"/>
              </a:ext>
            </a:extLst>
          </p:cNvPr>
          <p:cNvSpPr>
            <a:spLocks noGrp="1"/>
          </p:cNvSpPr>
          <p:nvPr>
            <p:ph type="dt" sz="half" idx="10"/>
          </p:nvPr>
        </p:nvSpPr>
        <p:spPr/>
        <p:txBody>
          <a:bodyPr/>
          <a:lstStyle/>
          <a:p>
            <a:fld id="{0D253CD2-863F-E94D-BF51-CF6FF7468AA0}" type="datetimeFigureOut">
              <a:rPr lang="en-US" smtClean="0"/>
              <a:t>12/6/2022</a:t>
            </a:fld>
            <a:endParaRPr lang="en-US"/>
          </a:p>
        </p:txBody>
      </p:sp>
      <p:sp>
        <p:nvSpPr>
          <p:cNvPr id="3" name="Footer Placeholder 2">
            <a:extLst>
              <a:ext uri="{FF2B5EF4-FFF2-40B4-BE49-F238E27FC236}">
                <a16:creationId xmlns:a16="http://schemas.microsoft.com/office/drawing/2014/main" id="{3C4F7B42-99A9-8DBD-995D-C2BD50AF67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B35EC6-C4A3-D6B1-ACE9-B5BBE52D71D5}"/>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296268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4A41D-0429-8B08-FE66-1DE1C9ABB7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1416B39-6A8F-2A26-6157-6A86AB497C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60219AC-BBF2-7111-9485-B98D0BDDED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2FB270-C83C-C803-7959-37A6703D8FB6}"/>
              </a:ext>
            </a:extLst>
          </p:cNvPr>
          <p:cNvSpPr>
            <a:spLocks noGrp="1"/>
          </p:cNvSpPr>
          <p:nvPr>
            <p:ph type="dt" sz="half" idx="10"/>
          </p:nvPr>
        </p:nvSpPr>
        <p:spPr/>
        <p:txBody>
          <a:bodyPr/>
          <a:lstStyle/>
          <a:p>
            <a:fld id="{0D253CD2-863F-E94D-BF51-CF6FF7468AA0}" type="datetimeFigureOut">
              <a:rPr lang="en-US" smtClean="0"/>
              <a:t>12/6/2022</a:t>
            </a:fld>
            <a:endParaRPr lang="en-US"/>
          </a:p>
        </p:txBody>
      </p:sp>
      <p:sp>
        <p:nvSpPr>
          <p:cNvPr id="6" name="Footer Placeholder 5">
            <a:extLst>
              <a:ext uri="{FF2B5EF4-FFF2-40B4-BE49-F238E27FC236}">
                <a16:creationId xmlns:a16="http://schemas.microsoft.com/office/drawing/2014/main" id="{91D860AE-943C-B859-8558-126C468B44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8576A0-41E5-7505-AED3-608266DAF088}"/>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1820165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F9566-525A-09A3-3911-C9F045C13A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B28DB97-4D46-00A4-4BAF-1EBC08765E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84E0F2-EE33-9705-7AB6-529928CBE3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8C16D4-9CAB-CD56-F018-7EB193DD0C4F}"/>
              </a:ext>
            </a:extLst>
          </p:cNvPr>
          <p:cNvSpPr>
            <a:spLocks noGrp="1"/>
          </p:cNvSpPr>
          <p:nvPr>
            <p:ph type="dt" sz="half" idx="10"/>
          </p:nvPr>
        </p:nvSpPr>
        <p:spPr/>
        <p:txBody>
          <a:bodyPr/>
          <a:lstStyle/>
          <a:p>
            <a:fld id="{0D253CD2-863F-E94D-BF51-CF6FF7468AA0}" type="datetimeFigureOut">
              <a:rPr lang="en-US" smtClean="0"/>
              <a:t>12/6/2022</a:t>
            </a:fld>
            <a:endParaRPr lang="en-US"/>
          </a:p>
        </p:txBody>
      </p:sp>
      <p:sp>
        <p:nvSpPr>
          <p:cNvPr id="6" name="Footer Placeholder 5">
            <a:extLst>
              <a:ext uri="{FF2B5EF4-FFF2-40B4-BE49-F238E27FC236}">
                <a16:creationId xmlns:a16="http://schemas.microsoft.com/office/drawing/2014/main" id="{123000D2-EA24-53CA-C8C3-64A20433DC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B5F197-C4DE-3A46-A9F2-773167D77F4D}"/>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209288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E0631-3D62-D9C6-4016-7EA13ABB2F1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5CB49-C8CF-C1E4-F3DE-F997440936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0AF044-184D-B48D-8915-8CCBFD88DE63}"/>
              </a:ext>
            </a:extLst>
          </p:cNvPr>
          <p:cNvSpPr>
            <a:spLocks noGrp="1"/>
          </p:cNvSpPr>
          <p:nvPr>
            <p:ph type="dt" sz="half" idx="10"/>
          </p:nvPr>
        </p:nvSpPr>
        <p:spPr/>
        <p:txBody>
          <a:bodyPr/>
          <a:lstStyle/>
          <a:p>
            <a:fld id="{0D253CD2-863F-E94D-BF51-CF6FF7468AA0}" type="datetimeFigureOut">
              <a:rPr lang="en-US" smtClean="0"/>
              <a:t>12/6/2022</a:t>
            </a:fld>
            <a:endParaRPr lang="en-US"/>
          </a:p>
        </p:txBody>
      </p:sp>
      <p:sp>
        <p:nvSpPr>
          <p:cNvPr id="5" name="Footer Placeholder 4">
            <a:extLst>
              <a:ext uri="{FF2B5EF4-FFF2-40B4-BE49-F238E27FC236}">
                <a16:creationId xmlns:a16="http://schemas.microsoft.com/office/drawing/2014/main" id="{D8AA8D68-4828-AFEA-A6E4-DE47A31EC8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446488-EC58-D1A8-1FB3-5A01D5697300}"/>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2785886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4FC2B6-5592-90DE-7ECB-AFA734DFA05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A4E4E9F-A8E4-D624-D500-63C21AEF45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93FE00-3E0F-2EFC-A590-BC1B7A9FB134}"/>
              </a:ext>
            </a:extLst>
          </p:cNvPr>
          <p:cNvSpPr>
            <a:spLocks noGrp="1"/>
          </p:cNvSpPr>
          <p:nvPr>
            <p:ph type="dt" sz="half" idx="10"/>
          </p:nvPr>
        </p:nvSpPr>
        <p:spPr/>
        <p:txBody>
          <a:bodyPr/>
          <a:lstStyle/>
          <a:p>
            <a:fld id="{0D253CD2-863F-E94D-BF51-CF6FF7468AA0}" type="datetimeFigureOut">
              <a:rPr lang="en-US" smtClean="0"/>
              <a:t>12/6/2022</a:t>
            </a:fld>
            <a:endParaRPr lang="en-US"/>
          </a:p>
        </p:txBody>
      </p:sp>
      <p:sp>
        <p:nvSpPr>
          <p:cNvPr id="5" name="Footer Placeholder 4">
            <a:extLst>
              <a:ext uri="{FF2B5EF4-FFF2-40B4-BE49-F238E27FC236}">
                <a16:creationId xmlns:a16="http://schemas.microsoft.com/office/drawing/2014/main" id="{6C05AF9B-7A56-3D7F-D35F-0188A7DFC4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30D622-BBED-0898-6ADE-77860B28421F}"/>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971618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B18038-FC7A-1CF7-5A65-6B561173C5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021DDE-F4B8-ECEB-7B8D-1C9F811D33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98FC2F-4F1E-DEC8-050E-983DF07E1C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253CD2-863F-E94D-BF51-CF6FF7468AA0}" type="datetimeFigureOut">
              <a:rPr lang="en-US" smtClean="0"/>
              <a:t>12/6/2022</a:t>
            </a:fld>
            <a:endParaRPr lang="en-US"/>
          </a:p>
        </p:txBody>
      </p:sp>
      <p:sp>
        <p:nvSpPr>
          <p:cNvPr id="5" name="Footer Placeholder 4">
            <a:extLst>
              <a:ext uri="{FF2B5EF4-FFF2-40B4-BE49-F238E27FC236}">
                <a16:creationId xmlns:a16="http://schemas.microsoft.com/office/drawing/2014/main" id="{55508A4D-7A4D-8388-A074-3306EB511C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C2BC157-BB2D-6CFD-1EBD-6221118AD4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4962FF-EE14-7F47-B52A-1BE96462DBCD}" type="slidenum">
              <a:rPr lang="en-US" smtClean="0"/>
              <a:t>‹#›</a:t>
            </a:fld>
            <a:endParaRPr lang="en-US"/>
          </a:p>
        </p:txBody>
      </p:sp>
    </p:spTree>
    <p:extLst>
      <p:ext uri="{BB962C8B-B14F-4D97-AF65-F5344CB8AC3E}">
        <p14:creationId xmlns:p14="http://schemas.microsoft.com/office/powerpoint/2010/main" val="42634739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quantumworkplace.com/winning-approach-to-employee-succes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hehotelindustry.com/" TargetMode="External"/><Relationship Id="rId3" Type="http://schemas.openxmlformats.org/officeDocument/2006/relationships/hyperlink" Target="https://www.betterteam.com/employee-engagement" TargetMode="External"/><Relationship Id="rId7" Type="http://schemas.openxmlformats.org/officeDocument/2006/relationships/hyperlink" Target="https://www.telegraph.co.uk/business/" TargetMode="External"/><Relationship Id="rId2" Type="http://schemas.openxmlformats.org/officeDocument/2006/relationships/hyperlink" Target="https://www.aihr.com/blog/employee-engagement-plan/" TargetMode="External"/><Relationship Id="rId1" Type="http://schemas.openxmlformats.org/officeDocument/2006/relationships/slideLayout" Target="../slideLayouts/slideLayout2.xml"/><Relationship Id="rId6" Type="http://schemas.openxmlformats.org/officeDocument/2006/relationships/hyperlink" Target="https://haiilo.com/blog/employee-engagement-8-statistics-you-need-to-know/" TargetMode="External"/><Relationship Id="rId5" Type="http://schemas.openxmlformats.org/officeDocument/2006/relationships/hyperlink" Target="https://www.forbes.com/sites/brentgleeson/2017/10/15/5-powerful-steps-to-improve-employee-engagement/?sh=ac5116a341d5" TargetMode="External"/><Relationship Id="rId10" Type="http://schemas.openxmlformats.org/officeDocument/2006/relationships/hyperlink" Target="https://www.qlearsite.com/blog/when-did-employee-engagement-start-its-history-and-future/" TargetMode="External"/><Relationship Id="rId4" Type="http://schemas.openxmlformats.org/officeDocument/2006/relationships/hyperlink" Target="https://cardinalatwork.stanford.edu/manager-toolkit/engage/enhancing-level-employee-engagement" TargetMode="External"/><Relationship Id="rId9" Type="http://schemas.openxmlformats.org/officeDocument/2006/relationships/hyperlink" Target="https://www.quantumworkplace.com/future-of-work/what-is-employee-engagement-defini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8F0DA-32D0-3688-84A7-B8A59676AE4A}"/>
              </a:ext>
            </a:extLst>
          </p:cNvPr>
          <p:cNvSpPr>
            <a:spLocks noGrp="1"/>
          </p:cNvSpPr>
          <p:nvPr>
            <p:ph type="title"/>
          </p:nvPr>
        </p:nvSpPr>
        <p:spPr/>
        <p:txBody>
          <a:bodyPr>
            <a:normAutofit/>
          </a:bodyPr>
          <a:lstStyle/>
          <a:p>
            <a:r>
              <a:rPr lang="en-US" sz="6000" dirty="0"/>
              <a:t>What is employee engagement? </a:t>
            </a:r>
          </a:p>
        </p:txBody>
      </p:sp>
      <p:sp>
        <p:nvSpPr>
          <p:cNvPr id="3" name="Content Placeholder 2">
            <a:extLst>
              <a:ext uri="{FF2B5EF4-FFF2-40B4-BE49-F238E27FC236}">
                <a16:creationId xmlns:a16="http://schemas.microsoft.com/office/drawing/2014/main" id="{97734591-C08A-7DC9-83C8-0F9DE5FA71D7}"/>
              </a:ext>
            </a:extLst>
          </p:cNvPr>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Employees that are really passionate about their work in a company, usually tend to work over hours, to be more efficient, more motivated than others to make their work as good as it should be or over what is asked.</a:t>
            </a:r>
          </a:p>
          <a:p>
            <a:r>
              <a:rPr lang="en-US" b="0" i="0" dirty="0">
                <a:solidFill>
                  <a:srgbClr val="38382C"/>
                </a:solidFill>
                <a:effectLst/>
                <a:latin typeface="Proxima Nova Rg"/>
              </a:rPr>
              <a:t>Employee engagement is the strength of the mental and emotional connection </a:t>
            </a:r>
            <a:r>
              <a:rPr lang="en-US" dirty="0">
                <a:solidFill>
                  <a:srgbClr val="38382C"/>
                </a:solidFill>
                <a:latin typeface="Proxima Nova Rg"/>
              </a:rPr>
              <a:t>that employees can have towards their jobs. </a:t>
            </a:r>
            <a:endParaRPr lang="en-US" dirty="0">
              <a:latin typeface="Arial" panose="020B0604020202020204" pitchFamily="34" charset="0"/>
              <a:cs typeface="Arial" panose="020B0604020202020204" pitchFamily="34" charset="0"/>
            </a:endParaRPr>
          </a:p>
          <a:p>
            <a:r>
              <a:rPr lang="en-US" dirty="0">
                <a:solidFill>
                  <a:srgbClr val="38382C"/>
                </a:solidFill>
                <a:effectLst/>
                <a:latin typeface="Arial" panose="020B0604020202020204" pitchFamily="34" charset="0"/>
                <a:cs typeface="Arial" panose="020B0604020202020204" pitchFamily="34" charset="0"/>
              </a:rPr>
              <a:t>Employee engagement can affect quite a variation of factors within the business, suc</a:t>
            </a:r>
            <a:r>
              <a:rPr lang="en-US" dirty="0">
                <a:solidFill>
                  <a:srgbClr val="38382C"/>
                </a:solidFill>
                <a:latin typeface="Arial" panose="020B0604020202020204" pitchFamily="34" charset="0"/>
                <a:cs typeface="Arial" panose="020B0604020202020204" pitchFamily="34" charset="0"/>
              </a:rPr>
              <a:t>h as revenue, profits etc. </a:t>
            </a:r>
            <a:endParaRPr lang="en-US" dirty="0"/>
          </a:p>
        </p:txBody>
      </p:sp>
    </p:spTree>
    <p:extLst>
      <p:ext uri="{BB962C8B-B14F-4D97-AF65-F5344CB8AC3E}">
        <p14:creationId xmlns:p14="http://schemas.microsoft.com/office/powerpoint/2010/main" val="192381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E9A3A9-F709-ECA3-FD6E-60637AC7EF17}"/>
              </a:ext>
            </a:extLst>
          </p:cNvPr>
          <p:cNvSpPr>
            <a:spLocks noGrp="1"/>
          </p:cNvSpPr>
          <p:nvPr>
            <p:ph idx="1"/>
          </p:nvPr>
        </p:nvSpPr>
        <p:spPr>
          <a:xfrm>
            <a:off x="838200" y="3235568"/>
            <a:ext cx="10515600" cy="3433763"/>
          </a:xfrm>
        </p:spPr>
        <p:txBody>
          <a:bodyPr/>
          <a:lstStyle/>
          <a:p>
            <a:r>
              <a:rPr lang="en-US" u="none" strike="noStrike" dirty="0">
                <a:solidFill>
                  <a:srgbClr val="F47B20"/>
                </a:solidFill>
                <a:effectLst/>
                <a:latin typeface="Arial" panose="020B0604020202020204" pitchFamily="34" charset="0"/>
                <a:cs typeface="Arial" panose="020B0604020202020204" pitchFamily="34" charset="0"/>
                <a:hlinkClick r:id="rId2"/>
              </a:rPr>
              <a:t>Research shows</a:t>
            </a:r>
            <a:r>
              <a:rPr lang="en-US" dirty="0">
                <a:solidFill>
                  <a:srgbClr val="38382C"/>
                </a:solidFill>
                <a:effectLst/>
                <a:latin typeface="Arial" panose="020B0604020202020204" pitchFamily="34" charset="0"/>
                <a:cs typeface="Arial" panose="020B0604020202020204" pitchFamily="34" charset="0"/>
              </a:rPr>
              <a:t> that 92% of business executives believe that engaged employees perform better, which therefore helps boost the business performance leading to a more positive outcome. </a:t>
            </a:r>
            <a:r>
              <a:rPr lang="en-US" dirty="0"/>
              <a:t>In order to understand the employee engagement in an organization (hotel), the manager can use platforms of surveys, or to have meetings with employees and to understand his employees to acknowledge their needs so that they can be more efficient and more productive.</a:t>
            </a:r>
          </a:p>
        </p:txBody>
      </p:sp>
      <p:pic>
        <p:nvPicPr>
          <p:cNvPr id="5" name="Picture 4">
            <a:extLst>
              <a:ext uri="{FF2B5EF4-FFF2-40B4-BE49-F238E27FC236}">
                <a16:creationId xmlns:a16="http://schemas.microsoft.com/office/drawing/2014/main" id="{7B6F2079-BA79-AF9C-E48B-C080F9D9AE76}"/>
              </a:ext>
            </a:extLst>
          </p:cNvPr>
          <p:cNvPicPr>
            <a:picLocks noChangeAspect="1"/>
          </p:cNvPicPr>
          <p:nvPr/>
        </p:nvPicPr>
        <p:blipFill>
          <a:blip r:embed="rId3"/>
          <a:stretch>
            <a:fillRect/>
          </a:stretch>
        </p:blipFill>
        <p:spPr>
          <a:xfrm>
            <a:off x="1160585" y="0"/>
            <a:ext cx="9196754" cy="2743199"/>
          </a:xfrm>
          <a:prstGeom prst="rect">
            <a:avLst/>
          </a:prstGeom>
        </p:spPr>
      </p:pic>
    </p:spTree>
    <p:extLst>
      <p:ext uri="{BB962C8B-B14F-4D97-AF65-F5344CB8AC3E}">
        <p14:creationId xmlns:p14="http://schemas.microsoft.com/office/powerpoint/2010/main" val="211455841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875164-0B19-165F-9BF1-E4D3D9A33AED}"/>
              </a:ext>
            </a:extLst>
          </p:cNvPr>
          <p:cNvSpPr>
            <a:spLocks noGrp="1"/>
          </p:cNvSpPr>
          <p:nvPr>
            <p:ph idx="1"/>
          </p:nvPr>
        </p:nvSpPr>
        <p:spPr>
          <a:xfrm>
            <a:off x="773723" y="380966"/>
            <a:ext cx="10644554" cy="2971800"/>
          </a:xfrm>
        </p:spPr>
        <p:txBody>
          <a:bodyPr>
            <a:normAutofit fontScale="92500" lnSpcReduction="20000"/>
          </a:bodyPr>
          <a:lstStyle/>
          <a:p>
            <a:r>
              <a:rPr lang="en-US" dirty="0"/>
              <a:t>Employee engagement also means activities for all the employees, like having a casual Friday or ordering pizza for all of them, organizing a day out to have fun and bond, going to bowling, going to events payed by the organization, organizing a team-building for them to get to know each other better, parties for nye or Christmas parties, etc.</a:t>
            </a:r>
          </a:p>
          <a:p>
            <a:r>
              <a:rPr lang="en-US" b="0" i="0" dirty="0">
                <a:solidFill>
                  <a:srgbClr val="3E4449"/>
                </a:solidFill>
                <a:effectLst/>
              </a:rPr>
              <a:t>Employees are the foundation of any business; without them, you won’t succeed. As a consequence, an improved </a:t>
            </a:r>
            <a:r>
              <a:rPr lang="en-US" dirty="0"/>
              <a:t>employee experience can have a massive impact on their engagement which could potentially lead to a more successful business. </a:t>
            </a:r>
            <a:endParaRPr lang="en-US" b="0" i="0" dirty="0">
              <a:solidFill>
                <a:srgbClr val="3E4449"/>
              </a:solidFill>
              <a:effectLst/>
            </a:endParaRPr>
          </a:p>
          <a:p>
            <a:endParaRPr lang="en-US" dirty="0"/>
          </a:p>
          <a:p>
            <a:endParaRPr lang="en-US" dirty="0"/>
          </a:p>
          <a:p>
            <a:pPr marL="0" indent="0">
              <a:buNone/>
            </a:pPr>
            <a:endParaRPr lang="en-US" dirty="0"/>
          </a:p>
        </p:txBody>
      </p:sp>
      <p:pic>
        <p:nvPicPr>
          <p:cNvPr id="8" name="Picture 7">
            <a:extLst>
              <a:ext uri="{FF2B5EF4-FFF2-40B4-BE49-F238E27FC236}">
                <a16:creationId xmlns:a16="http://schemas.microsoft.com/office/drawing/2014/main" id="{DF27A8AB-0768-70FB-B25B-28AF2CDEBEA0}"/>
              </a:ext>
            </a:extLst>
          </p:cNvPr>
          <p:cNvPicPr>
            <a:picLocks noChangeAspect="1"/>
          </p:cNvPicPr>
          <p:nvPr/>
        </p:nvPicPr>
        <p:blipFill>
          <a:blip r:embed="rId2"/>
          <a:stretch>
            <a:fillRect/>
          </a:stretch>
        </p:blipFill>
        <p:spPr>
          <a:xfrm>
            <a:off x="2637692" y="3352766"/>
            <a:ext cx="8572958" cy="3505234"/>
          </a:xfrm>
          <a:prstGeom prst="rect">
            <a:avLst/>
          </a:prstGeom>
        </p:spPr>
      </p:pic>
    </p:spTree>
    <p:extLst>
      <p:ext uri="{BB962C8B-B14F-4D97-AF65-F5344CB8AC3E}">
        <p14:creationId xmlns:p14="http://schemas.microsoft.com/office/powerpoint/2010/main" val="378240207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205C9-DB02-5FCF-3995-C9C8072EE006}"/>
              </a:ext>
            </a:extLst>
          </p:cNvPr>
          <p:cNvSpPr>
            <a:spLocks noGrp="1"/>
          </p:cNvSpPr>
          <p:nvPr>
            <p:ph type="title"/>
          </p:nvPr>
        </p:nvSpPr>
        <p:spPr/>
        <p:txBody>
          <a:bodyPr>
            <a:normAutofit/>
          </a:bodyPr>
          <a:lstStyle/>
          <a:p>
            <a:r>
              <a:rPr lang="en-US" sz="2800" dirty="0"/>
              <a:t>Employee engagement means team work, a good organization of the duties and jobs of everyone and a good work ethic</a:t>
            </a:r>
          </a:p>
        </p:txBody>
      </p:sp>
      <p:pic>
        <p:nvPicPr>
          <p:cNvPr id="5" name="Content Placeholder 4">
            <a:extLst>
              <a:ext uri="{FF2B5EF4-FFF2-40B4-BE49-F238E27FC236}">
                <a16:creationId xmlns:a16="http://schemas.microsoft.com/office/drawing/2014/main" id="{8712F5AD-44A2-1FC7-8973-C02CCF0D3EC6}"/>
              </a:ext>
            </a:extLst>
          </p:cNvPr>
          <p:cNvPicPr>
            <a:picLocks noGrp="1" noChangeAspect="1"/>
          </p:cNvPicPr>
          <p:nvPr>
            <p:ph idx="1"/>
          </p:nvPr>
        </p:nvPicPr>
        <p:blipFill>
          <a:blip r:embed="rId2"/>
          <a:stretch>
            <a:fillRect/>
          </a:stretch>
        </p:blipFill>
        <p:spPr>
          <a:xfrm>
            <a:off x="1707859" y="1565845"/>
            <a:ext cx="8776282" cy="4592921"/>
          </a:xfrm>
        </p:spPr>
      </p:pic>
    </p:spTree>
    <p:extLst>
      <p:ext uri="{BB962C8B-B14F-4D97-AF65-F5344CB8AC3E}">
        <p14:creationId xmlns:p14="http://schemas.microsoft.com/office/powerpoint/2010/main" val="37710528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B73F-92CA-CB60-AAB4-B0356C1904B8}"/>
              </a:ext>
            </a:extLst>
          </p:cNvPr>
          <p:cNvSpPr>
            <a:spLocks noGrp="1"/>
          </p:cNvSpPr>
          <p:nvPr>
            <p:ph idx="1"/>
          </p:nvPr>
        </p:nvSpPr>
        <p:spPr/>
        <p:txBody>
          <a:bodyPr/>
          <a:lstStyle/>
          <a:p>
            <a:r>
              <a:rPr lang="en-US" dirty="0"/>
              <a:t>It is most obvious that no one likes leading disengaged team, as well as no one likes working within a negative and toxic atmosphere, its not good for the employees or the business . Employee engagement plays a massive role in the success of the business, </a:t>
            </a:r>
            <a:r>
              <a:rPr lang="en-US" b="0" i="0" dirty="0">
                <a:effectLst/>
              </a:rPr>
              <a:t>with 20% more sales, better customer scores, 65% less turnover, and 41% less absenteeism on average so keeping </a:t>
            </a:r>
            <a:r>
              <a:rPr lang="en-US" dirty="0"/>
              <a:t>the </a:t>
            </a:r>
            <a:r>
              <a:rPr lang="en-US" b="0" i="0" dirty="0">
                <a:effectLst/>
              </a:rPr>
              <a:t>employees </a:t>
            </a:r>
            <a:r>
              <a:rPr lang="en-US" b="0" i="0">
                <a:effectLst/>
              </a:rPr>
              <a:t>engaged is </a:t>
            </a:r>
            <a:r>
              <a:rPr lang="en-US" b="0" i="0" dirty="0">
                <a:effectLst/>
              </a:rPr>
              <a:t>the key to a successful business.</a:t>
            </a:r>
            <a:endParaRPr lang="en-US" dirty="0"/>
          </a:p>
        </p:txBody>
      </p:sp>
    </p:spTree>
    <p:extLst>
      <p:ext uri="{BB962C8B-B14F-4D97-AF65-F5344CB8AC3E}">
        <p14:creationId xmlns:p14="http://schemas.microsoft.com/office/powerpoint/2010/main" val="16376999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0CCFF-8580-CA60-4457-24D1FCD746C8}"/>
              </a:ext>
            </a:extLst>
          </p:cNvPr>
          <p:cNvSpPr>
            <a:spLocks noGrp="1"/>
          </p:cNvSpPr>
          <p:nvPr>
            <p:ph type="title"/>
          </p:nvPr>
        </p:nvSpPr>
        <p:spPr/>
        <p:txBody>
          <a:bodyPr>
            <a:noAutofit/>
          </a:bodyPr>
          <a:lstStyle/>
          <a:p>
            <a:r>
              <a:rPr lang="en-US" sz="2800" dirty="0">
                <a:latin typeface="+mn-lt"/>
              </a:rPr>
              <a:t>According to many managers, employee engagement means to make employees be more connected with their work, to make them love what they do, to make them work with passion and dedication and to also be rewarded properly for their dedication and hard work.</a:t>
            </a:r>
          </a:p>
        </p:txBody>
      </p:sp>
      <p:pic>
        <p:nvPicPr>
          <p:cNvPr id="5" name="Content Placeholder 4">
            <a:extLst>
              <a:ext uri="{FF2B5EF4-FFF2-40B4-BE49-F238E27FC236}">
                <a16:creationId xmlns:a16="http://schemas.microsoft.com/office/drawing/2014/main" id="{DBA7D709-2F8A-B2C1-A0CE-7A16982FA4E1}"/>
              </a:ext>
            </a:extLst>
          </p:cNvPr>
          <p:cNvPicPr>
            <a:picLocks noGrp="1" noChangeAspect="1"/>
          </p:cNvPicPr>
          <p:nvPr>
            <p:ph idx="1"/>
          </p:nvPr>
        </p:nvPicPr>
        <p:blipFill>
          <a:blip r:embed="rId2"/>
          <a:stretch>
            <a:fillRect/>
          </a:stretch>
        </p:blipFill>
        <p:spPr>
          <a:xfrm>
            <a:off x="2249713" y="1930400"/>
            <a:ext cx="7315201" cy="4678589"/>
          </a:xfrm>
        </p:spPr>
      </p:pic>
    </p:spTree>
    <p:extLst>
      <p:ext uri="{BB962C8B-B14F-4D97-AF65-F5344CB8AC3E}">
        <p14:creationId xmlns:p14="http://schemas.microsoft.com/office/powerpoint/2010/main" val="4191188180"/>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3CEAA1-49B5-2013-F081-8753157561E1}"/>
              </a:ext>
            </a:extLst>
          </p:cNvPr>
          <p:cNvSpPr>
            <a:spLocks noGrp="1"/>
          </p:cNvSpPr>
          <p:nvPr>
            <p:ph idx="1"/>
          </p:nvPr>
        </p:nvSpPr>
        <p:spPr>
          <a:xfrm>
            <a:off x="838200" y="15081"/>
            <a:ext cx="10515600" cy="3265148"/>
          </a:xfrm>
        </p:spPr>
        <p:txBody>
          <a:bodyPr>
            <a:normAutofit/>
          </a:bodyPr>
          <a:lstStyle/>
          <a:p>
            <a:r>
              <a:rPr lang="en-US" dirty="0">
                <a:solidFill>
                  <a:srgbClr val="302633"/>
                </a:solidFill>
                <a:latin typeface="Matter"/>
              </a:rPr>
              <a:t>E</a:t>
            </a:r>
            <a:r>
              <a:rPr lang="en-US" b="0" i="0" dirty="0">
                <a:solidFill>
                  <a:srgbClr val="302633"/>
                </a:solidFill>
                <a:effectLst/>
                <a:latin typeface="Matter"/>
              </a:rPr>
              <a:t>mployee engagement </a:t>
            </a:r>
            <a:r>
              <a:rPr lang="en-US" dirty="0">
                <a:solidFill>
                  <a:srgbClr val="302633"/>
                </a:solidFill>
                <a:latin typeface="Matter"/>
              </a:rPr>
              <a:t>is</a:t>
            </a:r>
            <a:r>
              <a:rPr lang="en-US" b="0" i="0" dirty="0">
                <a:solidFill>
                  <a:srgbClr val="302633"/>
                </a:solidFill>
                <a:effectLst/>
                <a:latin typeface="Matter"/>
              </a:rPr>
              <a:t> the strength of the mental and emotional connection that employees have towards their jobs.</a:t>
            </a:r>
          </a:p>
          <a:p>
            <a:pPr algn="l"/>
            <a:r>
              <a:rPr lang="en-US" dirty="0">
                <a:solidFill>
                  <a:srgbClr val="302633"/>
                </a:solidFill>
                <a:latin typeface="Matter"/>
              </a:rPr>
              <a:t>E</a:t>
            </a:r>
            <a:r>
              <a:rPr lang="en-US" b="0" i="0" dirty="0">
                <a:solidFill>
                  <a:srgbClr val="302633"/>
                </a:solidFill>
                <a:effectLst/>
                <a:latin typeface="Matter"/>
              </a:rPr>
              <a:t>mployee engagement is “employees’ willingness and use of skills to contribute to the company's success”.</a:t>
            </a:r>
          </a:p>
          <a:p>
            <a:endParaRPr lang="en-US" dirty="0"/>
          </a:p>
        </p:txBody>
      </p:sp>
      <p:pic>
        <p:nvPicPr>
          <p:cNvPr id="6" name="Picture 5">
            <a:extLst>
              <a:ext uri="{FF2B5EF4-FFF2-40B4-BE49-F238E27FC236}">
                <a16:creationId xmlns:a16="http://schemas.microsoft.com/office/drawing/2014/main" id="{79E36BE4-6FEE-8974-1B0B-410F8D8807E1}"/>
              </a:ext>
            </a:extLst>
          </p:cNvPr>
          <p:cNvPicPr>
            <a:picLocks noChangeAspect="1"/>
          </p:cNvPicPr>
          <p:nvPr/>
        </p:nvPicPr>
        <p:blipFill>
          <a:blip r:embed="rId2"/>
          <a:stretch>
            <a:fillRect/>
          </a:stretch>
        </p:blipFill>
        <p:spPr>
          <a:xfrm>
            <a:off x="2380736" y="2286000"/>
            <a:ext cx="6919586" cy="4457085"/>
          </a:xfrm>
          <a:prstGeom prst="rect">
            <a:avLst/>
          </a:prstGeom>
        </p:spPr>
      </p:pic>
    </p:spTree>
    <p:extLst>
      <p:ext uri="{BB962C8B-B14F-4D97-AF65-F5344CB8AC3E}">
        <p14:creationId xmlns:p14="http://schemas.microsoft.com/office/powerpoint/2010/main" val="2371323563"/>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1EC953F-B619-4C00-D837-F5854B8DE81E}"/>
              </a:ext>
            </a:extLst>
          </p:cNvPr>
          <p:cNvPicPr>
            <a:picLocks noGrp="1" noChangeAspect="1"/>
          </p:cNvPicPr>
          <p:nvPr>
            <p:ph idx="1"/>
          </p:nvPr>
        </p:nvPicPr>
        <p:blipFill>
          <a:blip r:embed="rId2"/>
          <a:stretch>
            <a:fillRect/>
          </a:stretch>
        </p:blipFill>
        <p:spPr>
          <a:xfrm>
            <a:off x="3139621" y="0"/>
            <a:ext cx="6526894" cy="3164114"/>
          </a:xfrm>
        </p:spPr>
      </p:pic>
      <p:sp>
        <p:nvSpPr>
          <p:cNvPr id="7" name="TextBox 6">
            <a:extLst>
              <a:ext uri="{FF2B5EF4-FFF2-40B4-BE49-F238E27FC236}">
                <a16:creationId xmlns:a16="http://schemas.microsoft.com/office/drawing/2014/main" id="{3A90B283-1416-92FD-BDB9-F3C43800C777}"/>
              </a:ext>
            </a:extLst>
          </p:cNvPr>
          <p:cNvSpPr txBox="1"/>
          <p:nvPr/>
        </p:nvSpPr>
        <p:spPr>
          <a:xfrm>
            <a:off x="237067" y="3429000"/>
            <a:ext cx="11650133" cy="3539430"/>
          </a:xfrm>
          <a:prstGeom prst="rect">
            <a:avLst/>
          </a:prstGeom>
          <a:noFill/>
        </p:spPr>
        <p:txBody>
          <a:bodyPr wrap="square" rtlCol="0">
            <a:spAutoFit/>
          </a:bodyPr>
          <a:lstStyle/>
          <a:p>
            <a:r>
              <a:rPr lang="en-US" sz="2800" dirty="0"/>
              <a:t>A list which portrays some employee engagement ideas:</a:t>
            </a:r>
          </a:p>
          <a:p>
            <a:pPr marL="285750" indent="-285750">
              <a:buFont typeface="Arial" panose="020B0604020202020204" pitchFamily="34" charset="0"/>
              <a:buChar char="•"/>
            </a:pPr>
            <a:r>
              <a:rPr lang="en-US" sz="2800" dirty="0"/>
              <a:t>Regular meetings with the supervisors</a:t>
            </a:r>
          </a:p>
          <a:p>
            <a:pPr marL="285750" indent="-285750">
              <a:buFont typeface="Arial" panose="020B0604020202020204" pitchFamily="34" charset="0"/>
              <a:buChar char="•"/>
            </a:pPr>
            <a:r>
              <a:rPr lang="en-US" sz="2800" dirty="0"/>
              <a:t>The flexible hour program if possible</a:t>
            </a:r>
          </a:p>
          <a:p>
            <a:pPr marL="285750" indent="-285750">
              <a:buFont typeface="Arial" panose="020B0604020202020204" pitchFamily="34" charset="0"/>
              <a:buChar char="•"/>
            </a:pPr>
            <a:r>
              <a:rPr lang="en-US" sz="2800" dirty="0"/>
              <a:t>To give more autonomy to the employees</a:t>
            </a:r>
          </a:p>
          <a:p>
            <a:pPr marL="285750" indent="-285750">
              <a:buFont typeface="Arial" panose="020B0604020202020204" pitchFamily="34" charset="0"/>
              <a:buChar char="•"/>
            </a:pPr>
            <a:r>
              <a:rPr lang="en-US" sz="2800" dirty="0"/>
              <a:t>The recognition of employees that go above and beyond</a:t>
            </a:r>
          </a:p>
          <a:p>
            <a:pPr marL="285750" indent="-285750">
              <a:buFont typeface="Arial" panose="020B0604020202020204" pitchFamily="34" charset="0"/>
              <a:buChar char="•"/>
            </a:pPr>
            <a:r>
              <a:rPr lang="en-US" sz="2800" dirty="0"/>
              <a:t>Making it easier for co-workers to give each other recognition</a:t>
            </a:r>
          </a:p>
          <a:p>
            <a:pPr marL="285750" indent="-285750">
              <a:buFont typeface="Arial" panose="020B0604020202020204" pitchFamily="34" charset="0"/>
              <a:buChar char="•"/>
            </a:pPr>
            <a:r>
              <a:rPr lang="en-US" sz="2800" dirty="0"/>
              <a:t>Focus on strengths</a:t>
            </a:r>
          </a:p>
          <a:p>
            <a:pPr marL="285750" indent="-285750">
              <a:buFont typeface="Arial" panose="020B0604020202020204" pitchFamily="34" charset="0"/>
              <a:buChar char="•"/>
            </a:pPr>
            <a:r>
              <a:rPr lang="en-US" sz="2800" dirty="0"/>
              <a:t>Invest in training and development </a:t>
            </a:r>
          </a:p>
        </p:txBody>
      </p:sp>
    </p:spTree>
    <p:extLst>
      <p:ext uri="{BB962C8B-B14F-4D97-AF65-F5344CB8AC3E}">
        <p14:creationId xmlns:p14="http://schemas.microsoft.com/office/powerpoint/2010/main" val="1523688268"/>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0ADD6-3335-F66F-91F7-2BC724DBE4FC}"/>
              </a:ext>
            </a:extLst>
          </p:cNvPr>
          <p:cNvSpPr>
            <a:spLocks noGrp="1"/>
          </p:cNvSpPr>
          <p:nvPr>
            <p:ph type="title"/>
          </p:nvPr>
        </p:nvSpPr>
        <p:spPr/>
        <p:txBody>
          <a:bodyPr/>
          <a:lstStyle/>
          <a:p>
            <a:r>
              <a:rPr lang="en-US" dirty="0"/>
              <a:t>What drives employee engagement? </a:t>
            </a:r>
          </a:p>
        </p:txBody>
      </p:sp>
      <p:sp>
        <p:nvSpPr>
          <p:cNvPr id="7" name="Content Placeholder 6">
            <a:extLst>
              <a:ext uri="{FF2B5EF4-FFF2-40B4-BE49-F238E27FC236}">
                <a16:creationId xmlns:a16="http://schemas.microsoft.com/office/drawing/2014/main" id="{E5C2A39F-EDFF-55D2-6476-47CD87BC2CED}"/>
              </a:ext>
            </a:extLst>
          </p:cNvPr>
          <p:cNvSpPr>
            <a:spLocks noGrp="1"/>
          </p:cNvSpPr>
          <p:nvPr>
            <p:ph idx="1"/>
          </p:nvPr>
        </p:nvSpPr>
        <p:spPr/>
        <p:txBody>
          <a:bodyPr>
            <a:normAutofit lnSpcReduction="10000"/>
          </a:bodyPr>
          <a:lstStyle/>
          <a:p>
            <a:r>
              <a:rPr lang="en-US" dirty="0"/>
              <a:t>According to Deloitte’s years of research, there are  4 main indices and attributes like:</a:t>
            </a:r>
          </a:p>
          <a:p>
            <a:pPr marL="514350" indent="-514350">
              <a:buAutoNum type="arabicParenR"/>
            </a:pPr>
            <a:r>
              <a:rPr lang="en-US" dirty="0"/>
              <a:t>Trust in leadership (mission and purpose, investment in people, honesty, inspiration)</a:t>
            </a:r>
          </a:p>
          <a:p>
            <a:pPr marL="514350" indent="-514350">
              <a:buAutoNum type="arabicParenR"/>
            </a:pPr>
            <a:r>
              <a:rPr lang="en-US" dirty="0"/>
              <a:t>Supportive management(goals, coaching, aligned performance management)</a:t>
            </a:r>
          </a:p>
          <a:p>
            <a:pPr marL="514350" indent="-514350">
              <a:buAutoNum type="arabicParenR"/>
            </a:pPr>
            <a:r>
              <a:rPr lang="en-US" dirty="0"/>
              <a:t>Meaningful work (autonomy, diverse teams, empowered teams, time for slack)</a:t>
            </a:r>
          </a:p>
          <a:p>
            <a:pPr marL="514350" indent="-514350">
              <a:buAutoNum type="arabicParenR"/>
            </a:pPr>
            <a:r>
              <a:rPr lang="en-US" dirty="0"/>
              <a:t>Growth opportunity( (training facilitated talent mobility, self-directed learning, high-impact learning culture)</a:t>
            </a:r>
          </a:p>
          <a:p>
            <a:pPr marL="514350" indent="-514350">
              <a:buAutoNum type="arabicParenR"/>
            </a:pPr>
            <a:endParaRPr lang="en-US" dirty="0"/>
          </a:p>
        </p:txBody>
      </p:sp>
    </p:spTree>
    <p:extLst>
      <p:ext uri="{BB962C8B-B14F-4D97-AF65-F5344CB8AC3E}">
        <p14:creationId xmlns:p14="http://schemas.microsoft.com/office/powerpoint/2010/main" val="402405167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87CDB-4766-A2AE-C2D2-D58EEC753A4E}"/>
              </a:ext>
            </a:extLst>
          </p:cNvPr>
          <p:cNvSpPr>
            <a:spLocks noGrp="1"/>
          </p:cNvSpPr>
          <p:nvPr>
            <p:ph type="title"/>
          </p:nvPr>
        </p:nvSpPr>
        <p:spPr/>
        <p:txBody>
          <a:bodyPr/>
          <a:lstStyle/>
          <a:p>
            <a:r>
              <a:rPr lang="en-US" dirty="0"/>
              <a:t>                            references</a:t>
            </a:r>
          </a:p>
        </p:txBody>
      </p:sp>
      <p:sp>
        <p:nvSpPr>
          <p:cNvPr id="3" name="Content Placeholder 2">
            <a:extLst>
              <a:ext uri="{FF2B5EF4-FFF2-40B4-BE49-F238E27FC236}">
                <a16:creationId xmlns:a16="http://schemas.microsoft.com/office/drawing/2014/main" id="{3516EA48-2757-D21C-1183-C83C4F5E6E32}"/>
              </a:ext>
            </a:extLst>
          </p:cNvPr>
          <p:cNvSpPr>
            <a:spLocks noGrp="1"/>
          </p:cNvSpPr>
          <p:nvPr>
            <p:ph idx="1"/>
          </p:nvPr>
        </p:nvSpPr>
        <p:spPr>
          <a:xfrm>
            <a:off x="838200" y="1507524"/>
            <a:ext cx="10515600" cy="4669439"/>
          </a:xfrm>
        </p:spPr>
        <p:txBody>
          <a:bodyPr>
            <a:normAutofit fontScale="77500" lnSpcReduction="20000"/>
          </a:bodyPr>
          <a:lstStyle/>
          <a:p>
            <a:r>
              <a:rPr lang="en-US" dirty="0">
                <a:hlinkClick r:id="rId2"/>
              </a:rPr>
              <a:t>https://www.aihr.com/blog/employee-engagement-plan/</a:t>
            </a:r>
            <a:endParaRPr lang="en-US" dirty="0"/>
          </a:p>
          <a:p>
            <a:r>
              <a:rPr lang="en-US" dirty="0">
                <a:hlinkClick r:id="rId3"/>
              </a:rPr>
              <a:t>https://www.betterteam.com/employee-engagement</a:t>
            </a:r>
            <a:endParaRPr lang="en-US" dirty="0"/>
          </a:p>
          <a:p>
            <a:r>
              <a:rPr lang="en-US" dirty="0">
                <a:hlinkClick r:id="rId4"/>
              </a:rPr>
              <a:t>https://cardinalatwork.stanford.edu/manager-toolkit/engage/enhancing-level-employee-engagement</a:t>
            </a:r>
            <a:endParaRPr lang="en-US" dirty="0"/>
          </a:p>
          <a:p>
            <a:r>
              <a:rPr lang="en-US" dirty="0">
                <a:hlinkClick r:id="rId5"/>
              </a:rPr>
              <a:t>https://www.forbes.com/sites/brentgleeson/2017/10/15/5-powerful-steps-to-improve-employee-engagement/?sh=ac5116a341d5</a:t>
            </a:r>
            <a:endParaRPr lang="en-US" dirty="0"/>
          </a:p>
          <a:p>
            <a:r>
              <a:rPr lang="en-US" dirty="0"/>
              <a:t>Google </a:t>
            </a:r>
          </a:p>
          <a:p>
            <a:r>
              <a:rPr lang="en-US" dirty="0">
                <a:hlinkClick r:id="rId6"/>
              </a:rPr>
              <a:t>https://haiilo.com/blog/employee-engagement-8-statistics-you-need-to-know/</a:t>
            </a:r>
            <a:endParaRPr lang="en-US" dirty="0"/>
          </a:p>
          <a:p>
            <a:r>
              <a:rPr lang="en-US" dirty="0">
                <a:hlinkClick r:id="rId7"/>
              </a:rPr>
              <a:t>https://www.telegraph.co.uk/business/</a:t>
            </a:r>
            <a:r>
              <a:rPr lang="en-US" dirty="0"/>
              <a:t> </a:t>
            </a:r>
          </a:p>
          <a:p>
            <a:r>
              <a:rPr lang="en-US" dirty="0">
                <a:hlinkClick r:id="rId8"/>
              </a:rPr>
              <a:t>https://www.thehotelindustry.com/</a:t>
            </a:r>
            <a:r>
              <a:rPr lang="en-US" dirty="0"/>
              <a:t> </a:t>
            </a:r>
          </a:p>
          <a:p>
            <a:r>
              <a:rPr lang="en-US" dirty="0">
                <a:hlinkClick r:id="rId9"/>
              </a:rPr>
              <a:t>https://www.quantumworkplace.com/future-of-work/what-is-employee-engagement-definition</a:t>
            </a:r>
            <a:endParaRPr lang="en-US" dirty="0"/>
          </a:p>
          <a:p>
            <a:r>
              <a:rPr lang="en-US" dirty="0">
                <a:hlinkClick r:id="rId10"/>
              </a:rPr>
              <a:t>https://www.qlearsite.com/blog/when-did-employee-engagement-start-its-history-and-future/</a:t>
            </a:r>
            <a:endParaRPr lang="en-US" dirty="0"/>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2314478555"/>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140</TotalTime>
  <Words>700</Words>
  <Application>Microsoft Office PowerPoint</Application>
  <PresentationFormat>Widescreen</PresentationFormat>
  <Paragraphs>39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Matter</vt:lpstr>
      <vt:lpstr>Proxima Nova Rg</vt:lpstr>
      <vt:lpstr>Office Theme</vt:lpstr>
      <vt:lpstr>What is employee engagement? </vt:lpstr>
      <vt:lpstr>PowerPoint Presentation</vt:lpstr>
      <vt:lpstr>PowerPoint Presentation</vt:lpstr>
      <vt:lpstr>Employee engagement means team work, a good organization of the duties and jobs of everyone and a good work ethic</vt:lpstr>
      <vt:lpstr>PowerPoint Presentation</vt:lpstr>
      <vt:lpstr>According to many managers, employee engagement means to make employees be more connected with their work, to make them love what they do, to make them work with passion and dedication and to also be rewarded properly for their dedication and hard work.</vt:lpstr>
      <vt:lpstr>PowerPoint Presentation</vt:lpstr>
      <vt:lpstr>PowerPoint Presentation</vt:lpstr>
      <vt:lpstr>What drives employee engagement?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simo ivy</dc:creator>
  <cp:lastModifiedBy>Nicolae Nica (2122931)</cp:lastModifiedBy>
  <cp:revision>12</cp:revision>
  <dcterms:created xsi:type="dcterms:W3CDTF">2022-12-01T00:29:55Z</dcterms:created>
  <dcterms:modified xsi:type="dcterms:W3CDTF">2022-12-06T09:41:24Z</dcterms:modified>
</cp:coreProperties>
</file>