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1"/>
  </p:sldMasterIdLst>
  <p:sldIdLst>
    <p:sldId id="256" r:id="rId2"/>
    <p:sldId id="257" r:id="rId3"/>
    <p:sldId id="259" r:id="rId4"/>
    <p:sldId id="260" r:id="rId5"/>
    <p:sldId id="261" r:id="rId6"/>
    <p:sldId id="262" r:id="rId7"/>
    <p:sldId id="263" r:id="rId8"/>
    <p:sldId id="264" r:id="rId9"/>
    <p:sldId id="265" r:id="rId10"/>
    <p:sldId id="267" r:id="rId11"/>
    <p:sldId id="266" r:id="rId1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875"/>
    <p:restoredTop sz="94694"/>
  </p:normalViewPr>
  <p:slideViewPr>
    <p:cSldViewPr snapToGrid="0" snapToObjects="1">
      <p:cViewPr varScale="1">
        <p:scale>
          <a:sx n="68" d="100"/>
          <a:sy n="68" d="100"/>
        </p:scale>
        <p:origin x="21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9DF266-95C5-4AC3-9E8D-306E09CC015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29B53DC-0EC8-4173-B25F-F6A17DE53D1F}">
      <dgm:prSet/>
      <dgm:spPr/>
      <dgm:t>
        <a:bodyPr/>
        <a:lstStyle/>
        <a:p>
          <a:r>
            <a:rPr lang="en-GB"/>
            <a:t>Overall, the communication is playing an extremely important role in the success of a company especially because communication holds the relationship between team members and at the same time maintains the correct sharing of information between departments. </a:t>
          </a:r>
          <a:endParaRPr lang="en-US"/>
        </a:p>
      </dgm:t>
    </dgm:pt>
    <dgm:pt modelId="{6B95C0B3-A17D-4FC9-AFA5-10570F9B5BF2}" type="parTrans" cxnId="{7BFACFB1-8F74-4B09-BFBF-907EB1CD8F87}">
      <dgm:prSet/>
      <dgm:spPr/>
      <dgm:t>
        <a:bodyPr/>
        <a:lstStyle/>
        <a:p>
          <a:endParaRPr lang="en-US"/>
        </a:p>
      </dgm:t>
    </dgm:pt>
    <dgm:pt modelId="{81BD2896-68D8-4AC0-AFD1-40DC525F4D53}" type="sibTrans" cxnId="{7BFACFB1-8F74-4B09-BFBF-907EB1CD8F87}">
      <dgm:prSet/>
      <dgm:spPr/>
      <dgm:t>
        <a:bodyPr/>
        <a:lstStyle/>
        <a:p>
          <a:endParaRPr lang="en-US"/>
        </a:p>
      </dgm:t>
    </dgm:pt>
    <dgm:pt modelId="{AA676579-860F-4E12-BFB2-6916B1CD5044}">
      <dgm:prSet/>
      <dgm:spPr/>
      <dgm:t>
        <a:bodyPr/>
        <a:lstStyle/>
        <a:p>
          <a:r>
            <a:rPr lang="en-GB"/>
            <a:t>As it has been discussed throughout the presentation, there are multiple benefits of making use of the models of communication and there are multiple channels for all companies that should be used with full responsibility. </a:t>
          </a:r>
          <a:endParaRPr lang="en-US"/>
        </a:p>
      </dgm:t>
    </dgm:pt>
    <dgm:pt modelId="{6868B576-12A6-4F0E-BE7D-2F08631E69E4}" type="parTrans" cxnId="{CC73F2AF-12B3-454B-A17E-DFBFD27F86D1}">
      <dgm:prSet/>
      <dgm:spPr/>
      <dgm:t>
        <a:bodyPr/>
        <a:lstStyle/>
        <a:p>
          <a:endParaRPr lang="en-US"/>
        </a:p>
      </dgm:t>
    </dgm:pt>
    <dgm:pt modelId="{E029DAEA-39B9-4C6C-BEC1-99C99136EB2D}" type="sibTrans" cxnId="{CC73F2AF-12B3-454B-A17E-DFBFD27F86D1}">
      <dgm:prSet/>
      <dgm:spPr/>
      <dgm:t>
        <a:bodyPr/>
        <a:lstStyle/>
        <a:p>
          <a:endParaRPr lang="en-US"/>
        </a:p>
      </dgm:t>
    </dgm:pt>
    <dgm:pt modelId="{DF2A169D-17AC-E04B-BC1B-8DF06EA94D7D}" type="pres">
      <dgm:prSet presAssocID="{089DF266-95C5-4AC3-9E8D-306E09CC015E}" presName="linear" presStyleCnt="0">
        <dgm:presLayoutVars>
          <dgm:animLvl val="lvl"/>
          <dgm:resizeHandles val="exact"/>
        </dgm:presLayoutVars>
      </dgm:prSet>
      <dgm:spPr/>
    </dgm:pt>
    <dgm:pt modelId="{F0393DEA-C9EC-0D4B-96CF-4960584BBF39}" type="pres">
      <dgm:prSet presAssocID="{129B53DC-0EC8-4173-B25F-F6A17DE53D1F}" presName="parentText" presStyleLbl="node1" presStyleIdx="0" presStyleCnt="2">
        <dgm:presLayoutVars>
          <dgm:chMax val="0"/>
          <dgm:bulletEnabled val="1"/>
        </dgm:presLayoutVars>
      </dgm:prSet>
      <dgm:spPr/>
    </dgm:pt>
    <dgm:pt modelId="{9A4CAFCD-A1DD-BC4D-88AD-A10423D04287}" type="pres">
      <dgm:prSet presAssocID="{81BD2896-68D8-4AC0-AFD1-40DC525F4D53}" presName="spacer" presStyleCnt="0"/>
      <dgm:spPr/>
    </dgm:pt>
    <dgm:pt modelId="{F709F2EC-FAB8-834E-ABA0-57BB9930DC24}" type="pres">
      <dgm:prSet presAssocID="{AA676579-860F-4E12-BFB2-6916B1CD5044}" presName="parentText" presStyleLbl="node1" presStyleIdx="1" presStyleCnt="2">
        <dgm:presLayoutVars>
          <dgm:chMax val="0"/>
          <dgm:bulletEnabled val="1"/>
        </dgm:presLayoutVars>
      </dgm:prSet>
      <dgm:spPr/>
    </dgm:pt>
  </dgm:ptLst>
  <dgm:cxnLst>
    <dgm:cxn modelId="{51103C73-2BFE-3B42-ADEB-38A5B0A6CB57}" type="presOf" srcId="{089DF266-95C5-4AC3-9E8D-306E09CC015E}" destId="{DF2A169D-17AC-E04B-BC1B-8DF06EA94D7D}" srcOrd="0" destOrd="0" presId="urn:microsoft.com/office/officeart/2005/8/layout/vList2"/>
    <dgm:cxn modelId="{50909EAE-A7BB-E942-BE2F-A870FA15201B}" type="presOf" srcId="{129B53DC-0EC8-4173-B25F-F6A17DE53D1F}" destId="{F0393DEA-C9EC-0D4B-96CF-4960584BBF39}" srcOrd="0" destOrd="0" presId="urn:microsoft.com/office/officeart/2005/8/layout/vList2"/>
    <dgm:cxn modelId="{CC73F2AF-12B3-454B-A17E-DFBFD27F86D1}" srcId="{089DF266-95C5-4AC3-9E8D-306E09CC015E}" destId="{AA676579-860F-4E12-BFB2-6916B1CD5044}" srcOrd="1" destOrd="0" parTransId="{6868B576-12A6-4F0E-BE7D-2F08631E69E4}" sibTransId="{E029DAEA-39B9-4C6C-BEC1-99C99136EB2D}"/>
    <dgm:cxn modelId="{7BFACFB1-8F74-4B09-BFBF-907EB1CD8F87}" srcId="{089DF266-95C5-4AC3-9E8D-306E09CC015E}" destId="{129B53DC-0EC8-4173-B25F-F6A17DE53D1F}" srcOrd="0" destOrd="0" parTransId="{6B95C0B3-A17D-4FC9-AFA5-10570F9B5BF2}" sibTransId="{81BD2896-68D8-4AC0-AFD1-40DC525F4D53}"/>
    <dgm:cxn modelId="{837CDCE3-A420-F943-A4D6-BCC2DCB356E3}" type="presOf" srcId="{AA676579-860F-4E12-BFB2-6916B1CD5044}" destId="{F709F2EC-FAB8-834E-ABA0-57BB9930DC24}" srcOrd="0" destOrd="0" presId="urn:microsoft.com/office/officeart/2005/8/layout/vList2"/>
    <dgm:cxn modelId="{CCE62386-DDB4-6E46-B6EC-EF5D343D0D8F}" type="presParOf" srcId="{DF2A169D-17AC-E04B-BC1B-8DF06EA94D7D}" destId="{F0393DEA-C9EC-0D4B-96CF-4960584BBF39}" srcOrd="0" destOrd="0" presId="urn:microsoft.com/office/officeart/2005/8/layout/vList2"/>
    <dgm:cxn modelId="{8CAC9342-2BC7-0644-A466-47B061A34043}" type="presParOf" srcId="{DF2A169D-17AC-E04B-BC1B-8DF06EA94D7D}" destId="{9A4CAFCD-A1DD-BC4D-88AD-A10423D04287}" srcOrd="1" destOrd="0" presId="urn:microsoft.com/office/officeart/2005/8/layout/vList2"/>
    <dgm:cxn modelId="{49FEF0CC-221F-4942-880D-68FFC2494095}" type="presParOf" srcId="{DF2A169D-17AC-E04B-BC1B-8DF06EA94D7D}" destId="{F709F2EC-FAB8-834E-ABA0-57BB9930DC2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393DEA-C9EC-0D4B-96CF-4960584BBF39}">
      <dsp:nvSpPr>
        <dsp:cNvPr id="0" name=""/>
        <dsp:cNvSpPr/>
      </dsp:nvSpPr>
      <dsp:spPr>
        <a:xfrm>
          <a:off x="0" y="547230"/>
          <a:ext cx="6900512" cy="2176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Overall, the communication is playing an extremely important role in the success of a company especially because communication holds the relationship between team members and at the same time maintains the correct sharing of information between departments. </a:t>
          </a:r>
          <a:endParaRPr lang="en-US" sz="3100" kern="1200"/>
        </a:p>
      </dsp:txBody>
      <dsp:txXfrm>
        <a:off x="106233" y="653463"/>
        <a:ext cx="6688046" cy="1963734"/>
      </dsp:txXfrm>
    </dsp:sp>
    <dsp:sp modelId="{F709F2EC-FAB8-834E-ABA0-57BB9930DC24}">
      <dsp:nvSpPr>
        <dsp:cNvPr id="0" name=""/>
        <dsp:cNvSpPr/>
      </dsp:nvSpPr>
      <dsp:spPr>
        <a:xfrm>
          <a:off x="0" y="2812710"/>
          <a:ext cx="6900512" cy="2176200"/>
        </a:xfrm>
        <a:prstGeom prst="roundRect">
          <a:avLst/>
        </a:prstGeom>
        <a:solidFill>
          <a:schemeClr val="accent2">
            <a:hueOff val="-1567336"/>
            <a:satOff val="-4490"/>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As it has been discussed throughout the presentation, there are multiple benefits of making use of the models of communication and there are multiple channels for all companies that should be used with full responsibility. </a:t>
          </a:r>
          <a:endParaRPr lang="en-US" sz="3100" kern="1200"/>
        </a:p>
      </dsp:txBody>
      <dsp:txXfrm>
        <a:off x="106233" y="2918943"/>
        <a:ext cx="6688046" cy="196373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15T16:00:43.063"/>
    </inkml:context>
    <inkml:brush xml:id="br0">
      <inkml:brushProperty name="width" value="0.1" units="cm"/>
      <inkml:brushProperty name="height" value="0.1" units="cm"/>
      <inkml:brushProperty name="color" value="#FFFFFF"/>
    </inkml:brush>
  </inkml:definitions>
  <inkml:trace contextRef="#ctx0" brushRef="#br0">1 0 128,'0'6'0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7/22/2022</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731468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7/22/2022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833556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7/22/2022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6190984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7/22/2022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101929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7/22/2022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563202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7/22/2022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570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7/22/2022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30447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7/22/2022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84226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7/22/2022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20344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7/22/2022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166389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7/22/2022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678834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7/22/2022</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4140204887"/>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11" r:id="rId6"/>
    <p:sldLayoutId id="2147483706" r:id="rId7"/>
    <p:sldLayoutId id="2147483707" r:id="rId8"/>
    <p:sldLayoutId id="2147483708" r:id="rId9"/>
    <p:sldLayoutId id="2147483710" r:id="rId10"/>
    <p:sldLayoutId id="2147483709"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customXml" Target="../ink/ink1.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B7AD08A-62DC-131D-0310-2F279A75A3AF}"/>
              </a:ext>
            </a:extLst>
          </p:cNvPr>
          <p:cNvPicPr>
            <a:picLocks noChangeAspect="1"/>
          </p:cNvPicPr>
          <p:nvPr/>
        </p:nvPicPr>
        <p:blipFill rotWithShape="1">
          <a:blip r:embed="rId2">
            <a:alphaModFix amt="50000"/>
          </a:blip>
          <a:srcRect l="240" r="10894"/>
          <a:stretch/>
        </p:blipFill>
        <p:spPr>
          <a:xfrm>
            <a:off x="20" y="10"/>
            <a:ext cx="12188931" cy="6857990"/>
          </a:xfrm>
          <a:prstGeom prst="rect">
            <a:avLst/>
          </a:prstGeom>
        </p:spPr>
      </p:pic>
      <p:sp>
        <p:nvSpPr>
          <p:cNvPr id="2" name="Title 1">
            <a:extLst>
              <a:ext uri="{FF2B5EF4-FFF2-40B4-BE49-F238E27FC236}">
                <a16:creationId xmlns:a16="http://schemas.microsoft.com/office/drawing/2014/main" id="{6F328EC1-BFDB-9545-8D2F-5A376E5232DC}"/>
              </a:ext>
            </a:extLst>
          </p:cNvPr>
          <p:cNvSpPr>
            <a:spLocks noGrp="1"/>
          </p:cNvSpPr>
          <p:nvPr>
            <p:ph type="ctrTitle"/>
          </p:nvPr>
        </p:nvSpPr>
        <p:spPr>
          <a:xfrm>
            <a:off x="1527048" y="1124712"/>
            <a:ext cx="9144000" cy="3063240"/>
          </a:xfrm>
        </p:spPr>
        <p:txBody>
          <a:bodyPr>
            <a:normAutofit/>
          </a:bodyPr>
          <a:lstStyle/>
          <a:p>
            <a:pPr algn="ctr">
              <a:lnSpc>
                <a:spcPct val="90000"/>
              </a:lnSpc>
            </a:pPr>
            <a:r>
              <a:rPr lang="en-GB" sz="6700"/>
              <a:t>Effective Team Working and Communication</a:t>
            </a:r>
          </a:p>
        </p:txBody>
      </p:sp>
      <p:sp>
        <p:nvSpPr>
          <p:cNvPr id="3" name="Subtitle 2">
            <a:extLst>
              <a:ext uri="{FF2B5EF4-FFF2-40B4-BE49-F238E27FC236}">
                <a16:creationId xmlns:a16="http://schemas.microsoft.com/office/drawing/2014/main" id="{C7A27136-888F-8545-B9B7-1ABF660853CE}"/>
              </a:ext>
            </a:extLst>
          </p:cNvPr>
          <p:cNvSpPr>
            <a:spLocks noGrp="1"/>
          </p:cNvSpPr>
          <p:nvPr>
            <p:ph type="subTitle" idx="1"/>
          </p:nvPr>
        </p:nvSpPr>
        <p:spPr>
          <a:xfrm>
            <a:off x="1527048" y="4599432"/>
            <a:ext cx="9144000" cy="1227520"/>
          </a:xfrm>
        </p:spPr>
        <p:txBody>
          <a:bodyPr>
            <a:normAutofit/>
          </a:bodyPr>
          <a:lstStyle/>
          <a:p>
            <a:pPr algn="ctr"/>
            <a:r>
              <a:rPr lang="en-GB" sz="3200"/>
              <a:t>Group Presentation </a:t>
            </a:r>
          </a:p>
        </p:txBody>
      </p:sp>
      <p:sp>
        <p:nvSpPr>
          <p:cNvPr id="11" name="Rectangle 6">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571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6">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2327380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03F21-1965-8C43-B492-565F91E91612}"/>
              </a:ext>
            </a:extLst>
          </p:cNvPr>
          <p:cNvSpPr>
            <a:spLocks noGrp="1"/>
          </p:cNvSpPr>
          <p:nvPr>
            <p:ph type="title"/>
          </p:nvPr>
        </p:nvSpPr>
        <p:spPr/>
        <p:txBody>
          <a:bodyPr/>
          <a:lstStyle/>
          <a:p>
            <a:r>
              <a:rPr lang="en-GB" dirty="0"/>
              <a:t>Group Members </a:t>
            </a:r>
          </a:p>
        </p:txBody>
      </p:sp>
      <p:sp>
        <p:nvSpPr>
          <p:cNvPr id="3" name="Content Placeholder 2">
            <a:extLst>
              <a:ext uri="{FF2B5EF4-FFF2-40B4-BE49-F238E27FC236}">
                <a16:creationId xmlns:a16="http://schemas.microsoft.com/office/drawing/2014/main" id="{60E6CAC1-774F-084F-85B7-E4787701D688}"/>
              </a:ext>
            </a:extLst>
          </p:cNvPr>
          <p:cNvSpPr>
            <a:spLocks noGrp="1"/>
          </p:cNvSpPr>
          <p:nvPr>
            <p:ph idx="1"/>
          </p:nvPr>
        </p:nvSpPr>
        <p:spPr/>
        <p:txBody>
          <a:bodyPr/>
          <a:lstStyle/>
          <a:p>
            <a:r>
              <a:rPr lang="en-GB" sz="2400" b="1" dirty="0">
                <a:latin typeface="Avenir Next LT Pro Light" panose="020B0304020202020204" pitchFamily="34" charset="0"/>
              </a:rPr>
              <a:t>Georgiana </a:t>
            </a:r>
            <a:r>
              <a:rPr lang="en-GB" sz="2400" b="1" dirty="0" err="1">
                <a:latin typeface="Avenir Next LT Pro Light" panose="020B0304020202020204" pitchFamily="34" charset="0"/>
              </a:rPr>
              <a:t>Ionita</a:t>
            </a:r>
            <a:r>
              <a:rPr lang="en-GB" sz="2400" b="1" dirty="0">
                <a:latin typeface="Avenir Next LT Pro Light" panose="020B0304020202020204" pitchFamily="34" charset="0"/>
              </a:rPr>
              <a:t>  2118802</a:t>
            </a:r>
          </a:p>
          <a:p>
            <a:r>
              <a:rPr lang="en-GB" sz="2400" b="1" dirty="0" err="1">
                <a:latin typeface="Avenir Next LT Pro Light" panose="020B0304020202020204" pitchFamily="34" charset="0"/>
              </a:rPr>
              <a:t>Geanina</a:t>
            </a:r>
            <a:r>
              <a:rPr lang="en-GB" sz="2400" b="1" dirty="0">
                <a:latin typeface="Avenir Next LT Pro Light" panose="020B0304020202020204" pitchFamily="34" charset="0"/>
              </a:rPr>
              <a:t> </a:t>
            </a:r>
            <a:r>
              <a:rPr lang="en-GB" sz="2400" b="1" dirty="0" err="1">
                <a:latin typeface="Avenir Next LT Pro Light" panose="020B0304020202020204" pitchFamily="34" charset="0"/>
              </a:rPr>
              <a:t>Tronaru</a:t>
            </a:r>
            <a:r>
              <a:rPr lang="en-GB" sz="2400" b="1" dirty="0">
                <a:latin typeface="Avenir Next LT Pro Light" panose="020B0304020202020204" pitchFamily="34" charset="0"/>
              </a:rPr>
              <a:t> 2118801</a:t>
            </a:r>
          </a:p>
          <a:p>
            <a:r>
              <a:rPr lang="en-GB" sz="2400" b="1" dirty="0">
                <a:latin typeface="Avenir Next LT Pro Light" panose="020B0304020202020204" pitchFamily="34" charset="0"/>
              </a:rPr>
              <a:t>Diana Baltatu  2122576</a:t>
            </a:r>
          </a:p>
          <a:p>
            <a:r>
              <a:rPr lang="en-GB" sz="2400" b="1" dirty="0" err="1">
                <a:latin typeface="Avenir Next LT Pro Light" panose="020B0304020202020204" pitchFamily="34" charset="0"/>
              </a:rPr>
              <a:t>Dorina</a:t>
            </a:r>
            <a:r>
              <a:rPr lang="en-GB" sz="2400" b="1" dirty="0">
                <a:latin typeface="Avenir Next LT Pro Light" panose="020B0304020202020204" pitchFamily="34" charset="0"/>
              </a:rPr>
              <a:t> </a:t>
            </a:r>
            <a:r>
              <a:rPr lang="en-GB" sz="2400" b="1" dirty="0" err="1">
                <a:latin typeface="Avenir Next LT Pro Light" panose="020B0304020202020204" pitchFamily="34" charset="0"/>
              </a:rPr>
              <a:t>Lemnrau</a:t>
            </a:r>
            <a:r>
              <a:rPr lang="en-GB" sz="2400" b="1" dirty="0">
                <a:latin typeface="Avenir Next LT Pro Light" panose="020B0304020202020204" pitchFamily="34" charset="0"/>
              </a:rPr>
              <a:t> 2114178</a:t>
            </a:r>
          </a:p>
          <a:p>
            <a:pPr marL="0" indent="0">
              <a:buNone/>
            </a:pPr>
            <a:endParaRPr lang="en-GB" sz="2400" b="1" dirty="0">
              <a:latin typeface="Avenir Next LT Pro Light" panose="020B0304020202020204" pitchFamily="34" charset="0"/>
            </a:endParaRPr>
          </a:p>
          <a:p>
            <a:pPr marL="0" indent="0" algn="r">
              <a:buNone/>
            </a:pPr>
            <a:r>
              <a:rPr lang="en-GB" sz="2400" b="1" dirty="0">
                <a:latin typeface="Avenir Next LT Pro Light" panose="020B0304020202020204" pitchFamily="34" charset="0"/>
              </a:rPr>
              <a:t> Lecturer: Muhammad Islam </a:t>
            </a:r>
          </a:p>
          <a:p>
            <a:pPr marL="0" indent="0" algn="r">
              <a:buNone/>
            </a:pPr>
            <a:r>
              <a:rPr lang="en-GB" sz="2400" b="1" dirty="0">
                <a:latin typeface="Avenir Next LT Pro Light" panose="020B0304020202020204" pitchFamily="34" charset="0"/>
              </a:rPr>
              <a:t>Module code: BMSW4002</a:t>
            </a:r>
          </a:p>
          <a:p>
            <a:pPr marL="0" indent="0">
              <a:buNone/>
            </a:pPr>
            <a:endParaRPr lang="en-GB" dirty="0"/>
          </a:p>
        </p:txBody>
      </p:sp>
    </p:spTree>
    <p:extLst>
      <p:ext uri="{BB962C8B-B14F-4D97-AF65-F5344CB8AC3E}">
        <p14:creationId xmlns:p14="http://schemas.microsoft.com/office/powerpoint/2010/main" val="2697395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BCB9E0F-80B4-4BE1-A13D-A796E8186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FF265D-1C3F-CC41-A9D1-3E398BC4E400}"/>
              </a:ext>
            </a:extLst>
          </p:cNvPr>
          <p:cNvSpPr>
            <a:spLocks noGrp="1"/>
          </p:cNvSpPr>
          <p:nvPr>
            <p:ph type="title"/>
          </p:nvPr>
        </p:nvSpPr>
        <p:spPr>
          <a:xfrm>
            <a:off x="572493" y="238539"/>
            <a:ext cx="11047013" cy="1434415"/>
          </a:xfrm>
        </p:spPr>
        <p:txBody>
          <a:bodyPr anchor="b">
            <a:normAutofit/>
          </a:bodyPr>
          <a:lstStyle/>
          <a:p>
            <a:r>
              <a:rPr lang="en-GB" sz="7200" dirty="0"/>
              <a:t>Introduction</a:t>
            </a:r>
          </a:p>
        </p:txBody>
      </p:sp>
      <p:sp>
        <p:nvSpPr>
          <p:cNvPr id="1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4"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80A8AD"/>
          </a:solidFill>
          <a:ln w="38100" cap="rnd">
            <a:solidFill>
              <a:srgbClr val="80A8A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Background pattern&#10;&#10;Description automatically generated">
            <a:extLst>
              <a:ext uri="{FF2B5EF4-FFF2-40B4-BE49-F238E27FC236}">
                <a16:creationId xmlns:a16="http://schemas.microsoft.com/office/drawing/2014/main" id="{1FC948C9-CA40-3A44-A2B1-F788220E5FE0}"/>
              </a:ext>
            </a:extLst>
          </p:cNvPr>
          <p:cNvPicPr>
            <a:picLocks noChangeAspect="1"/>
          </p:cNvPicPr>
          <p:nvPr/>
        </p:nvPicPr>
        <p:blipFill rotWithShape="1">
          <a:blip r:embed="rId2">
            <a:extLst>
              <a:ext uri="{28A0092B-C50C-407E-A947-70E740481C1C}">
                <a14:useLocalDpi xmlns:a14="http://schemas.microsoft.com/office/drawing/2010/main" val="0"/>
              </a:ext>
            </a:extLst>
          </a:blip>
          <a:srcRect l="24119" r="29856"/>
          <a:stretch/>
        </p:blipFill>
        <p:spPr>
          <a:xfrm>
            <a:off x="572492" y="2089604"/>
            <a:ext cx="3941064" cy="4096511"/>
          </a:xfrm>
          <a:prstGeom prst="rect">
            <a:avLst/>
          </a:prstGeom>
        </p:spPr>
      </p:pic>
      <p:sp>
        <p:nvSpPr>
          <p:cNvPr id="3" name="Content Placeholder 2">
            <a:extLst>
              <a:ext uri="{FF2B5EF4-FFF2-40B4-BE49-F238E27FC236}">
                <a16:creationId xmlns:a16="http://schemas.microsoft.com/office/drawing/2014/main" id="{3870B28C-78F9-7541-875D-8123B27C95DC}"/>
              </a:ext>
            </a:extLst>
          </p:cNvPr>
          <p:cNvSpPr>
            <a:spLocks noGrp="1"/>
          </p:cNvSpPr>
          <p:nvPr>
            <p:ph idx="1"/>
          </p:nvPr>
        </p:nvSpPr>
        <p:spPr>
          <a:xfrm>
            <a:off x="4905955" y="2071316"/>
            <a:ext cx="6713552" cy="4096511"/>
          </a:xfrm>
        </p:spPr>
        <p:txBody>
          <a:bodyPr anchor="t">
            <a:normAutofit/>
          </a:bodyPr>
          <a:lstStyle/>
          <a:p>
            <a:r>
              <a:rPr lang="en-GB" dirty="0"/>
              <a:t>The following presentation is going to be based on the selected company Virgin Media with the main purpose of looking into the communication. </a:t>
            </a:r>
          </a:p>
          <a:p>
            <a:r>
              <a:rPr lang="en-GB" dirty="0"/>
              <a:t>The selected company is going to be used an example to discuss how communication occurs within an organisation. </a:t>
            </a:r>
          </a:p>
          <a:p>
            <a:r>
              <a:rPr lang="en-GB" dirty="0"/>
              <a:t>Some of the main things that are going to be included in the report have to do with models of communication, barriers to communication, and so on. </a:t>
            </a:r>
          </a:p>
        </p:txBody>
      </p:sp>
      <p:sp>
        <p:nvSpPr>
          <p:cNvPr id="5" name="TextBox 4">
            <a:extLst>
              <a:ext uri="{FF2B5EF4-FFF2-40B4-BE49-F238E27FC236}">
                <a16:creationId xmlns:a16="http://schemas.microsoft.com/office/drawing/2014/main" id="{44D2C928-F4C5-ECF7-1FB7-ED826B98F674}"/>
              </a:ext>
            </a:extLst>
          </p:cNvPr>
          <p:cNvSpPr txBox="1"/>
          <p:nvPr/>
        </p:nvSpPr>
        <p:spPr>
          <a:xfrm>
            <a:off x="9053866" y="6101379"/>
            <a:ext cx="3135086" cy="651460"/>
          </a:xfrm>
          <a:prstGeom prst="rect">
            <a:avLst/>
          </a:prstGeom>
          <a:noFill/>
        </p:spPr>
        <p:txBody>
          <a:bodyPr wrap="square" rtlCol="0">
            <a:spAutoFit/>
          </a:bodyPr>
          <a:lstStyle/>
          <a:p>
            <a:pPr marR="0" lvl="0" algn="l" defTabSz="914400" rtl="0" eaLnBrk="1" fontAlgn="auto" latinLnBrk="0" hangingPunct="1">
              <a:spcBef>
                <a:spcPts val="1000"/>
              </a:spcBef>
              <a:spcAft>
                <a:spcPts val="0"/>
              </a:spcAft>
              <a:buClrTx/>
              <a:buSzTx/>
              <a:tabLst/>
              <a:defRPr/>
            </a:pPr>
            <a:r>
              <a:rPr kumimoji="0" lang="en-GB" sz="1400" b="1" i="0" u="none" strike="noStrike" kern="1200" cap="none" spc="0" normalizeH="0" baseline="0" noProof="0" dirty="0" err="1">
                <a:ln>
                  <a:noFill/>
                </a:ln>
                <a:solidFill>
                  <a:srgbClr val="000000"/>
                </a:solidFill>
                <a:effectLst/>
                <a:uLnTx/>
                <a:uFillTx/>
                <a:latin typeface="Avenir Next LT Pro Light" panose="020B0304020202020204" pitchFamily="34" charset="0"/>
                <a:ea typeface="+mn-ea"/>
                <a:cs typeface="+mn-cs"/>
              </a:rPr>
              <a:t>Student:Georgiana</a:t>
            </a: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 </a:t>
            </a:r>
            <a:r>
              <a:rPr kumimoji="0" lang="en-GB" sz="1400" b="1" i="0" u="none" strike="noStrike" kern="1200" cap="none" spc="0" normalizeH="0" baseline="0" noProof="0" dirty="0" err="1">
                <a:ln>
                  <a:noFill/>
                </a:ln>
                <a:solidFill>
                  <a:srgbClr val="000000"/>
                </a:solidFill>
                <a:effectLst/>
                <a:uLnTx/>
                <a:uFillTx/>
                <a:latin typeface="Avenir Next LT Pro Light" panose="020B0304020202020204" pitchFamily="34" charset="0"/>
                <a:ea typeface="+mn-ea"/>
                <a:cs typeface="+mn-cs"/>
              </a:rPr>
              <a:t>Ionita</a:t>
            </a: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 2118802</a:t>
            </a:r>
          </a:p>
          <a:p>
            <a:pPr marR="0" lvl="0" algn="l" defTabSz="914400" rtl="0" eaLnBrk="1" fontAlgn="auto" latinLnBrk="0" hangingPunct="1">
              <a:spcBef>
                <a:spcPts val="1000"/>
              </a:spcBef>
              <a:spcAft>
                <a:spcPts val="0"/>
              </a:spcAft>
              <a:buClrTx/>
              <a:buSzTx/>
              <a:tabLst/>
              <a:defRPr/>
            </a:pPr>
            <a:r>
              <a:rPr lang="en-GB" sz="1400" b="1" dirty="0">
                <a:solidFill>
                  <a:srgbClr val="000000"/>
                </a:solidFill>
                <a:latin typeface="Avenir Next LT Pro Light" panose="020B0304020202020204" pitchFamily="34" charset="0"/>
              </a:rPr>
              <a:t>Lecturer: Muhammad Islam</a:t>
            </a:r>
            <a:endPar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endParaRPr>
          </a:p>
        </p:txBody>
      </p:sp>
    </p:spTree>
    <p:extLst>
      <p:ext uri="{BB962C8B-B14F-4D97-AF65-F5344CB8AC3E}">
        <p14:creationId xmlns:p14="http://schemas.microsoft.com/office/powerpoint/2010/main" val="2944949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88D40C-9813-9840-99F9-95942261CEF6}"/>
              </a:ext>
            </a:extLst>
          </p:cNvPr>
          <p:cNvSpPr>
            <a:spLocks noGrp="1"/>
          </p:cNvSpPr>
          <p:nvPr>
            <p:ph type="title"/>
          </p:nvPr>
        </p:nvSpPr>
        <p:spPr>
          <a:xfrm>
            <a:off x="576072" y="238539"/>
            <a:ext cx="11018520" cy="1434415"/>
          </a:xfrm>
        </p:spPr>
        <p:txBody>
          <a:bodyPr anchor="b">
            <a:normAutofit/>
          </a:bodyPr>
          <a:lstStyle/>
          <a:p>
            <a:pPr>
              <a:lnSpc>
                <a:spcPct val="90000"/>
              </a:lnSpc>
            </a:pPr>
            <a:r>
              <a:rPr lang="en-GB" sz="5000"/>
              <a:t>Communication process &amp; benefits </a:t>
            </a:r>
          </a:p>
        </p:txBody>
      </p:sp>
      <p:sp>
        <p:nvSpPr>
          <p:cNvPr id="103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80A8AD"/>
          </a:solidFill>
          <a:ln w="38100" cap="rnd">
            <a:solidFill>
              <a:srgbClr val="80A8A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ommunication-Importance of Good Communication Skills">
            <a:extLst>
              <a:ext uri="{FF2B5EF4-FFF2-40B4-BE49-F238E27FC236}">
                <a16:creationId xmlns:a16="http://schemas.microsoft.com/office/drawing/2014/main" id="{4B5E77A5-3704-D543-A42D-496848A042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308" r="14537"/>
          <a:stretch/>
        </p:blipFill>
        <p:spPr bwMode="auto">
          <a:xfrm>
            <a:off x="7283772" y="2112264"/>
            <a:ext cx="3941064" cy="409651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E8249C50-3E86-7F41-8950-089FBDE88E5F}"/>
              </a:ext>
            </a:extLst>
          </p:cNvPr>
          <p:cNvPicPr>
            <a:picLocks noChangeAspect="1"/>
          </p:cNvPicPr>
          <p:nvPr/>
        </p:nvPicPr>
        <p:blipFill>
          <a:blip r:embed="rId3"/>
          <a:stretch>
            <a:fillRect/>
          </a:stretch>
        </p:blipFill>
        <p:spPr>
          <a:xfrm>
            <a:off x="346236" y="1993900"/>
            <a:ext cx="6591300" cy="4864100"/>
          </a:xfrm>
          <a:prstGeom prst="rect">
            <a:avLst/>
          </a:prstGeom>
        </p:spPr>
      </p:pic>
      <p:sp>
        <p:nvSpPr>
          <p:cNvPr id="4" name="TextBox 3">
            <a:extLst>
              <a:ext uri="{FF2B5EF4-FFF2-40B4-BE49-F238E27FC236}">
                <a16:creationId xmlns:a16="http://schemas.microsoft.com/office/drawing/2014/main" id="{548EB46F-4679-692E-ADFE-BC41D4A11E75}"/>
              </a:ext>
            </a:extLst>
          </p:cNvPr>
          <p:cNvSpPr txBox="1"/>
          <p:nvPr/>
        </p:nvSpPr>
        <p:spPr>
          <a:xfrm>
            <a:off x="8907376" y="6152983"/>
            <a:ext cx="3259556" cy="971548"/>
          </a:xfrm>
          <a:prstGeom prst="rect">
            <a:avLst/>
          </a:prstGeom>
          <a:noFill/>
        </p:spPr>
        <p:txBody>
          <a:bodyPr wrap="square" rtlCol="0">
            <a:spAutoFit/>
          </a:bodyPr>
          <a:lstStyle/>
          <a:p>
            <a:pPr marR="0" lvl="0" algn="l" defTabSz="914400" rtl="0" eaLnBrk="1" fontAlgn="auto" latinLnBrk="0" hangingPunct="1">
              <a:lnSpc>
                <a:spcPct val="110000"/>
              </a:lnSpc>
              <a:spcBef>
                <a:spcPts val="1000"/>
              </a:spcBef>
              <a:spcAft>
                <a:spcPts val="0"/>
              </a:spcAft>
              <a:buClrTx/>
              <a:buSzTx/>
              <a:tabLst/>
              <a:defRPr/>
            </a:pPr>
            <a:r>
              <a:rPr lang="en-GB" sz="1400" b="1" dirty="0">
                <a:latin typeface="Avenir Next LT Pro Light" panose="020B0304020202020204" pitchFamily="34" charset="0"/>
              </a:rPr>
              <a:t>Student: </a:t>
            </a: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rPr>
              <a:t>Georgiana </a:t>
            </a:r>
            <a:r>
              <a:rPr kumimoji="0" lang="en-GB" sz="1400" b="1" i="0" u="none" strike="noStrike" kern="1200" cap="none" spc="0" normalizeH="0" baseline="0" noProof="0" dirty="0" err="1">
                <a:ln>
                  <a:noFill/>
                </a:ln>
                <a:solidFill>
                  <a:srgbClr val="000000"/>
                </a:solidFill>
                <a:effectLst/>
                <a:uLnTx/>
                <a:uFillTx/>
                <a:latin typeface="Avenir Next LT Pro Light" panose="020B0304020202020204" pitchFamily="34" charset="0"/>
              </a:rPr>
              <a:t>Ionita</a:t>
            </a: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rPr>
              <a:t>  2118802</a:t>
            </a:r>
          </a:p>
          <a:p>
            <a:pPr marR="0" lvl="0" algn="l" defTabSz="914400" rtl="0" eaLnBrk="1" fontAlgn="auto" latinLnBrk="0" hangingPunct="1">
              <a:spcBef>
                <a:spcPts val="1000"/>
              </a:spcBef>
              <a:spcAft>
                <a:spcPts val="0"/>
              </a:spcAft>
              <a:buClrTx/>
              <a:buSzTx/>
              <a:tabLst/>
              <a:defRPr/>
            </a:pPr>
            <a:r>
              <a:rPr lang="en-GB" sz="1400" b="1" dirty="0">
                <a:solidFill>
                  <a:srgbClr val="000000"/>
                </a:solidFill>
                <a:latin typeface="Avenir Next LT Pro Light" panose="020B0304020202020204" pitchFamily="34" charset="0"/>
              </a:rPr>
              <a:t>Lecturer: Muhammad Islam</a:t>
            </a:r>
            <a:endPar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ndParaRPr>
          </a:p>
          <a:p>
            <a:endParaRPr lang="en-GB" dirty="0"/>
          </a:p>
        </p:txBody>
      </p:sp>
    </p:spTree>
    <p:extLst>
      <p:ext uri="{BB962C8B-B14F-4D97-AF65-F5344CB8AC3E}">
        <p14:creationId xmlns:p14="http://schemas.microsoft.com/office/powerpoint/2010/main" val="4052767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1165E9-2461-DB42-BE18-9E8BEA7906C7}"/>
              </a:ext>
            </a:extLst>
          </p:cNvPr>
          <p:cNvSpPr>
            <a:spLocks noGrp="1"/>
          </p:cNvSpPr>
          <p:nvPr>
            <p:ph type="title"/>
          </p:nvPr>
        </p:nvSpPr>
        <p:spPr>
          <a:xfrm>
            <a:off x="576072" y="238539"/>
            <a:ext cx="11018520" cy="1434415"/>
          </a:xfrm>
        </p:spPr>
        <p:txBody>
          <a:bodyPr anchor="b">
            <a:normAutofit/>
          </a:bodyPr>
          <a:lstStyle/>
          <a:p>
            <a:r>
              <a:rPr lang="en-GB" sz="6700"/>
              <a:t>Models of communication</a:t>
            </a:r>
          </a:p>
        </p:txBody>
      </p:sp>
      <p:sp>
        <p:nvSpPr>
          <p:cNvPr id="2057"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80A8AD"/>
          </a:solidFill>
          <a:ln w="38100" cap="rnd">
            <a:solidFill>
              <a:srgbClr val="80A8A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ow to improve your communication skills? | Tips &amp; Tricks">
            <a:extLst>
              <a:ext uri="{FF2B5EF4-FFF2-40B4-BE49-F238E27FC236}">
                <a16:creationId xmlns:a16="http://schemas.microsoft.com/office/drawing/2014/main" id="{2070E7C8-E01B-7847-8ADD-1AB9B7AF746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544" r="24341"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9B334651-A77D-7E49-A5A6-882AEC224C08}"/>
              </a:ext>
            </a:extLst>
          </p:cNvPr>
          <p:cNvPicPr>
            <a:picLocks noChangeAspect="1"/>
          </p:cNvPicPr>
          <p:nvPr/>
        </p:nvPicPr>
        <p:blipFill>
          <a:blip r:embed="rId3"/>
          <a:stretch>
            <a:fillRect/>
          </a:stretch>
        </p:blipFill>
        <p:spPr>
          <a:xfrm>
            <a:off x="728758" y="2166123"/>
            <a:ext cx="6946900" cy="4178300"/>
          </a:xfrm>
          <a:prstGeom prst="rect">
            <a:avLst/>
          </a:prstGeom>
        </p:spPr>
      </p:pic>
      <p:sp>
        <p:nvSpPr>
          <p:cNvPr id="3" name="TextBox 2">
            <a:extLst>
              <a:ext uri="{FF2B5EF4-FFF2-40B4-BE49-F238E27FC236}">
                <a16:creationId xmlns:a16="http://schemas.microsoft.com/office/drawing/2014/main" id="{382B49C0-007E-0D80-2A86-B5538FFA74DD}"/>
              </a:ext>
            </a:extLst>
          </p:cNvPr>
          <p:cNvSpPr txBox="1"/>
          <p:nvPr/>
        </p:nvSpPr>
        <p:spPr>
          <a:xfrm>
            <a:off x="8966718" y="6109234"/>
            <a:ext cx="3153747" cy="679738"/>
          </a:xfrm>
          <a:prstGeom prst="rect">
            <a:avLst/>
          </a:prstGeom>
          <a:noFill/>
        </p:spPr>
        <p:txBody>
          <a:bodyPr wrap="square" rtlCol="0">
            <a:spAutoFit/>
          </a:bodyPr>
          <a:lstStyle/>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Student: </a:t>
            </a:r>
            <a:r>
              <a:rPr kumimoji="0" lang="en-GB" sz="1400" b="1" i="0" u="none" strike="noStrike" kern="1200" cap="none" spc="0" normalizeH="0" baseline="0" noProof="0" dirty="0" err="1">
                <a:ln>
                  <a:noFill/>
                </a:ln>
                <a:solidFill>
                  <a:srgbClr val="000000"/>
                </a:solidFill>
                <a:effectLst/>
                <a:uLnTx/>
                <a:uFillTx/>
                <a:latin typeface="Avenir Next LT Pro Light" panose="020B0304020202020204" pitchFamily="34" charset="0"/>
                <a:ea typeface="+mn-ea"/>
                <a:cs typeface="+mn-cs"/>
              </a:rPr>
              <a:t>Geanina</a:t>
            </a: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 </a:t>
            </a:r>
            <a:r>
              <a:rPr kumimoji="0" lang="en-GB" sz="1400" b="1" i="0" u="none" strike="noStrike" kern="1200" cap="none" spc="0" normalizeH="0" baseline="0" noProof="0" dirty="0" err="1">
                <a:ln>
                  <a:noFill/>
                </a:ln>
                <a:solidFill>
                  <a:srgbClr val="000000"/>
                </a:solidFill>
                <a:effectLst/>
                <a:uLnTx/>
                <a:uFillTx/>
                <a:latin typeface="Avenir Next LT Pro Light" panose="020B0304020202020204" pitchFamily="34" charset="0"/>
                <a:ea typeface="+mn-ea"/>
                <a:cs typeface="+mn-cs"/>
              </a:rPr>
              <a:t>Tronaru</a:t>
            </a: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 2118801</a:t>
            </a:r>
          </a:p>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Lecturer: Muhammad Islam</a:t>
            </a:r>
          </a:p>
        </p:txBody>
      </p:sp>
    </p:spTree>
    <p:extLst>
      <p:ext uri="{BB962C8B-B14F-4D97-AF65-F5344CB8AC3E}">
        <p14:creationId xmlns:p14="http://schemas.microsoft.com/office/powerpoint/2010/main" val="1705705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46F6A7-0B48-49A7-8E23-3C1F09939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y content container">
            <a:extLst>
              <a:ext uri="{FF2B5EF4-FFF2-40B4-BE49-F238E27FC236}">
                <a16:creationId xmlns:a16="http://schemas.microsoft.com/office/drawing/2014/main" id="{F53AD421-C5C8-4C52-9DD0-6A594F21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564" y="493776"/>
            <a:ext cx="11040872" cy="5722227"/>
          </a:xfrm>
          <a:custGeom>
            <a:avLst/>
            <a:gdLst>
              <a:gd name="connsiteX0" fmla="*/ 0 w 11040872"/>
              <a:gd name="connsiteY0" fmla="*/ 594482 h 5722227"/>
              <a:gd name="connsiteX1" fmla="*/ 594482 w 11040872"/>
              <a:gd name="connsiteY1" fmla="*/ 0 h 5722227"/>
              <a:gd name="connsiteX2" fmla="*/ 1448314 w 11040872"/>
              <a:gd name="connsiteY2" fmla="*/ 0 h 5722227"/>
              <a:gd name="connsiteX3" fmla="*/ 1908070 w 11040872"/>
              <a:gd name="connsiteY3" fmla="*/ 0 h 5722227"/>
              <a:gd name="connsiteX4" fmla="*/ 2564864 w 11040872"/>
              <a:gd name="connsiteY4" fmla="*/ 0 h 5722227"/>
              <a:gd name="connsiteX5" fmla="*/ 3320177 w 11040872"/>
              <a:gd name="connsiteY5" fmla="*/ 0 h 5722227"/>
              <a:gd name="connsiteX6" fmla="*/ 4174009 w 11040872"/>
              <a:gd name="connsiteY6" fmla="*/ 0 h 5722227"/>
              <a:gd name="connsiteX7" fmla="*/ 4929322 w 11040872"/>
              <a:gd name="connsiteY7" fmla="*/ 0 h 5722227"/>
              <a:gd name="connsiteX8" fmla="*/ 5783154 w 11040872"/>
              <a:gd name="connsiteY8" fmla="*/ 0 h 5722227"/>
              <a:gd name="connsiteX9" fmla="*/ 6538466 w 11040872"/>
              <a:gd name="connsiteY9" fmla="*/ 0 h 5722227"/>
              <a:gd name="connsiteX10" fmla="*/ 6998222 w 11040872"/>
              <a:gd name="connsiteY10" fmla="*/ 0 h 5722227"/>
              <a:gd name="connsiteX11" fmla="*/ 7753535 w 11040872"/>
              <a:gd name="connsiteY11" fmla="*/ 0 h 5722227"/>
              <a:gd name="connsiteX12" fmla="*/ 8311810 w 11040872"/>
              <a:gd name="connsiteY12" fmla="*/ 0 h 5722227"/>
              <a:gd name="connsiteX13" fmla="*/ 8771566 w 11040872"/>
              <a:gd name="connsiteY13" fmla="*/ 0 h 5722227"/>
              <a:gd name="connsiteX14" fmla="*/ 9132802 w 11040872"/>
              <a:gd name="connsiteY14" fmla="*/ 0 h 5722227"/>
              <a:gd name="connsiteX15" fmla="*/ 9592558 w 11040872"/>
              <a:gd name="connsiteY15" fmla="*/ 0 h 5722227"/>
              <a:gd name="connsiteX16" fmla="*/ 10446390 w 11040872"/>
              <a:gd name="connsiteY16" fmla="*/ 0 h 5722227"/>
              <a:gd name="connsiteX17" fmla="*/ 11040872 w 11040872"/>
              <a:gd name="connsiteY17" fmla="*/ 594482 h 5722227"/>
              <a:gd name="connsiteX18" fmla="*/ 11040872 w 11040872"/>
              <a:gd name="connsiteY18" fmla="*/ 1332756 h 5722227"/>
              <a:gd name="connsiteX19" fmla="*/ 11040872 w 11040872"/>
              <a:gd name="connsiteY19" fmla="*/ 2071031 h 5722227"/>
              <a:gd name="connsiteX20" fmla="*/ 11040872 w 11040872"/>
              <a:gd name="connsiteY20" fmla="*/ 2627974 h 5722227"/>
              <a:gd name="connsiteX21" fmla="*/ 11040872 w 11040872"/>
              <a:gd name="connsiteY21" fmla="*/ 3366249 h 5722227"/>
              <a:gd name="connsiteX22" fmla="*/ 11040872 w 11040872"/>
              <a:gd name="connsiteY22" fmla="*/ 3923192 h 5722227"/>
              <a:gd name="connsiteX23" fmla="*/ 11040872 w 11040872"/>
              <a:gd name="connsiteY23" fmla="*/ 5127745 h 5722227"/>
              <a:gd name="connsiteX24" fmla="*/ 10446390 w 11040872"/>
              <a:gd name="connsiteY24" fmla="*/ 5722227 h 5722227"/>
              <a:gd name="connsiteX25" fmla="*/ 9986634 w 11040872"/>
              <a:gd name="connsiteY25" fmla="*/ 5722227 h 5722227"/>
              <a:gd name="connsiteX26" fmla="*/ 9132802 w 11040872"/>
              <a:gd name="connsiteY26" fmla="*/ 5722227 h 5722227"/>
              <a:gd name="connsiteX27" fmla="*/ 8771566 w 11040872"/>
              <a:gd name="connsiteY27" fmla="*/ 5722227 h 5722227"/>
              <a:gd name="connsiteX28" fmla="*/ 8114772 w 11040872"/>
              <a:gd name="connsiteY28" fmla="*/ 5722227 h 5722227"/>
              <a:gd name="connsiteX29" fmla="*/ 7556497 w 11040872"/>
              <a:gd name="connsiteY29" fmla="*/ 5722227 h 5722227"/>
              <a:gd name="connsiteX30" fmla="*/ 6998222 w 11040872"/>
              <a:gd name="connsiteY30" fmla="*/ 5722227 h 5722227"/>
              <a:gd name="connsiteX31" fmla="*/ 6439947 w 11040872"/>
              <a:gd name="connsiteY31" fmla="*/ 5722227 h 5722227"/>
              <a:gd name="connsiteX32" fmla="*/ 6078711 w 11040872"/>
              <a:gd name="connsiteY32" fmla="*/ 5722227 h 5722227"/>
              <a:gd name="connsiteX33" fmla="*/ 5224879 w 11040872"/>
              <a:gd name="connsiteY33" fmla="*/ 5722227 h 5722227"/>
              <a:gd name="connsiteX34" fmla="*/ 4371047 w 11040872"/>
              <a:gd name="connsiteY34" fmla="*/ 5722227 h 5722227"/>
              <a:gd name="connsiteX35" fmla="*/ 4009810 w 11040872"/>
              <a:gd name="connsiteY35" fmla="*/ 5722227 h 5722227"/>
              <a:gd name="connsiteX36" fmla="*/ 3550054 w 11040872"/>
              <a:gd name="connsiteY36" fmla="*/ 5722227 h 5722227"/>
              <a:gd name="connsiteX37" fmla="*/ 2893261 w 11040872"/>
              <a:gd name="connsiteY37" fmla="*/ 5722227 h 5722227"/>
              <a:gd name="connsiteX38" fmla="*/ 2137948 w 11040872"/>
              <a:gd name="connsiteY38" fmla="*/ 5722227 h 5722227"/>
              <a:gd name="connsiteX39" fmla="*/ 1579673 w 11040872"/>
              <a:gd name="connsiteY39" fmla="*/ 5722227 h 5722227"/>
              <a:gd name="connsiteX40" fmla="*/ 594482 w 11040872"/>
              <a:gd name="connsiteY40" fmla="*/ 5722227 h 5722227"/>
              <a:gd name="connsiteX41" fmla="*/ 0 w 11040872"/>
              <a:gd name="connsiteY41" fmla="*/ 5127745 h 5722227"/>
              <a:gd name="connsiteX42" fmla="*/ 0 w 11040872"/>
              <a:gd name="connsiteY42" fmla="*/ 4389471 h 5722227"/>
              <a:gd name="connsiteX43" fmla="*/ 0 w 11040872"/>
              <a:gd name="connsiteY43" fmla="*/ 3787194 h 5722227"/>
              <a:gd name="connsiteX44" fmla="*/ 0 w 11040872"/>
              <a:gd name="connsiteY44" fmla="*/ 3139585 h 5722227"/>
              <a:gd name="connsiteX45" fmla="*/ 0 w 11040872"/>
              <a:gd name="connsiteY45" fmla="*/ 2582642 h 5722227"/>
              <a:gd name="connsiteX46" fmla="*/ 0 w 11040872"/>
              <a:gd name="connsiteY46" fmla="*/ 1844367 h 5722227"/>
              <a:gd name="connsiteX47" fmla="*/ 0 w 11040872"/>
              <a:gd name="connsiteY47" fmla="*/ 1332756 h 5722227"/>
              <a:gd name="connsiteX48" fmla="*/ 0 w 11040872"/>
              <a:gd name="connsiteY48" fmla="*/ 594482 h 572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1040872" h="5722227" fill="none" extrusionOk="0">
                <a:moveTo>
                  <a:pt x="0" y="594482"/>
                </a:moveTo>
                <a:cubicBezTo>
                  <a:pt x="15746" y="210853"/>
                  <a:pt x="238566" y="-49047"/>
                  <a:pt x="594482" y="0"/>
                </a:cubicBezTo>
                <a:cubicBezTo>
                  <a:pt x="794518" y="-29056"/>
                  <a:pt x="1056835" y="31998"/>
                  <a:pt x="1448314" y="0"/>
                </a:cubicBezTo>
                <a:cubicBezTo>
                  <a:pt x="1839793" y="-31998"/>
                  <a:pt x="1717857" y="10568"/>
                  <a:pt x="1908070" y="0"/>
                </a:cubicBezTo>
                <a:cubicBezTo>
                  <a:pt x="2098283" y="-10568"/>
                  <a:pt x="2377757" y="-10377"/>
                  <a:pt x="2564864" y="0"/>
                </a:cubicBezTo>
                <a:cubicBezTo>
                  <a:pt x="2751971" y="10377"/>
                  <a:pt x="3048766" y="25570"/>
                  <a:pt x="3320177" y="0"/>
                </a:cubicBezTo>
                <a:cubicBezTo>
                  <a:pt x="3591588" y="-25570"/>
                  <a:pt x="3890997" y="-35762"/>
                  <a:pt x="4174009" y="0"/>
                </a:cubicBezTo>
                <a:cubicBezTo>
                  <a:pt x="4457021" y="35762"/>
                  <a:pt x="4687341" y="20239"/>
                  <a:pt x="4929322" y="0"/>
                </a:cubicBezTo>
                <a:cubicBezTo>
                  <a:pt x="5171303" y="-20239"/>
                  <a:pt x="5520807" y="-10743"/>
                  <a:pt x="5783154" y="0"/>
                </a:cubicBezTo>
                <a:cubicBezTo>
                  <a:pt x="6045501" y="10743"/>
                  <a:pt x="6171473" y="-14245"/>
                  <a:pt x="6538466" y="0"/>
                </a:cubicBezTo>
                <a:cubicBezTo>
                  <a:pt x="6905459" y="14245"/>
                  <a:pt x="6859386" y="-15798"/>
                  <a:pt x="6998222" y="0"/>
                </a:cubicBezTo>
                <a:cubicBezTo>
                  <a:pt x="7137058" y="15798"/>
                  <a:pt x="7493034" y="17684"/>
                  <a:pt x="7753535" y="0"/>
                </a:cubicBezTo>
                <a:cubicBezTo>
                  <a:pt x="8014036" y="-17684"/>
                  <a:pt x="8093734" y="-5742"/>
                  <a:pt x="8311810" y="0"/>
                </a:cubicBezTo>
                <a:cubicBezTo>
                  <a:pt x="8529886" y="5742"/>
                  <a:pt x="8549001" y="8497"/>
                  <a:pt x="8771566" y="0"/>
                </a:cubicBezTo>
                <a:cubicBezTo>
                  <a:pt x="8994131" y="-8497"/>
                  <a:pt x="8987828" y="-849"/>
                  <a:pt x="9132802" y="0"/>
                </a:cubicBezTo>
                <a:cubicBezTo>
                  <a:pt x="9277776" y="849"/>
                  <a:pt x="9415114" y="-11551"/>
                  <a:pt x="9592558" y="0"/>
                </a:cubicBezTo>
                <a:cubicBezTo>
                  <a:pt x="9770002" y="11551"/>
                  <a:pt x="10181650" y="-41772"/>
                  <a:pt x="10446390" y="0"/>
                </a:cubicBezTo>
                <a:cubicBezTo>
                  <a:pt x="10835046" y="-41554"/>
                  <a:pt x="11056788" y="252696"/>
                  <a:pt x="11040872" y="594482"/>
                </a:cubicBezTo>
                <a:cubicBezTo>
                  <a:pt x="11043504" y="949757"/>
                  <a:pt x="11021866" y="1151453"/>
                  <a:pt x="11040872" y="1332756"/>
                </a:cubicBezTo>
                <a:cubicBezTo>
                  <a:pt x="11059878" y="1514059"/>
                  <a:pt x="11068100" y="1802860"/>
                  <a:pt x="11040872" y="2071031"/>
                </a:cubicBezTo>
                <a:cubicBezTo>
                  <a:pt x="11013644" y="2339203"/>
                  <a:pt x="11032418" y="2442705"/>
                  <a:pt x="11040872" y="2627974"/>
                </a:cubicBezTo>
                <a:cubicBezTo>
                  <a:pt x="11049326" y="2813243"/>
                  <a:pt x="11063609" y="3012513"/>
                  <a:pt x="11040872" y="3366249"/>
                </a:cubicBezTo>
                <a:cubicBezTo>
                  <a:pt x="11018135" y="3719985"/>
                  <a:pt x="11016901" y="3727349"/>
                  <a:pt x="11040872" y="3923192"/>
                </a:cubicBezTo>
                <a:cubicBezTo>
                  <a:pt x="11064843" y="4119035"/>
                  <a:pt x="11006950" y="4790605"/>
                  <a:pt x="11040872" y="5127745"/>
                </a:cubicBezTo>
                <a:cubicBezTo>
                  <a:pt x="11056495" y="5431543"/>
                  <a:pt x="10805033" y="5712114"/>
                  <a:pt x="10446390" y="5722227"/>
                </a:cubicBezTo>
                <a:cubicBezTo>
                  <a:pt x="10354097" y="5715080"/>
                  <a:pt x="10214750" y="5743729"/>
                  <a:pt x="9986634" y="5722227"/>
                </a:cubicBezTo>
                <a:cubicBezTo>
                  <a:pt x="9758518" y="5700725"/>
                  <a:pt x="9314174" y="5689111"/>
                  <a:pt x="9132802" y="5722227"/>
                </a:cubicBezTo>
                <a:cubicBezTo>
                  <a:pt x="8951430" y="5755343"/>
                  <a:pt x="8857182" y="5714580"/>
                  <a:pt x="8771566" y="5722227"/>
                </a:cubicBezTo>
                <a:cubicBezTo>
                  <a:pt x="8685950" y="5729874"/>
                  <a:pt x="8346042" y="5748953"/>
                  <a:pt x="8114772" y="5722227"/>
                </a:cubicBezTo>
                <a:cubicBezTo>
                  <a:pt x="7883502" y="5695501"/>
                  <a:pt x="7746868" y="5746487"/>
                  <a:pt x="7556497" y="5722227"/>
                </a:cubicBezTo>
                <a:cubicBezTo>
                  <a:pt x="7366127" y="5697967"/>
                  <a:pt x="7202924" y="5748709"/>
                  <a:pt x="6998222" y="5722227"/>
                </a:cubicBezTo>
                <a:cubicBezTo>
                  <a:pt x="6793521" y="5695745"/>
                  <a:pt x="6669169" y="5749243"/>
                  <a:pt x="6439947" y="5722227"/>
                </a:cubicBezTo>
                <a:cubicBezTo>
                  <a:pt x="6210725" y="5695211"/>
                  <a:pt x="6188382" y="5721246"/>
                  <a:pt x="6078711" y="5722227"/>
                </a:cubicBezTo>
                <a:cubicBezTo>
                  <a:pt x="5969040" y="5723208"/>
                  <a:pt x="5527862" y="5683728"/>
                  <a:pt x="5224879" y="5722227"/>
                </a:cubicBezTo>
                <a:cubicBezTo>
                  <a:pt x="4921896" y="5760726"/>
                  <a:pt x="4729422" y="5692801"/>
                  <a:pt x="4371047" y="5722227"/>
                </a:cubicBezTo>
                <a:cubicBezTo>
                  <a:pt x="4012672" y="5751653"/>
                  <a:pt x="4105017" y="5723347"/>
                  <a:pt x="4009810" y="5722227"/>
                </a:cubicBezTo>
                <a:cubicBezTo>
                  <a:pt x="3914603" y="5721107"/>
                  <a:pt x="3645009" y="5723324"/>
                  <a:pt x="3550054" y="5722227"/>
                </a:cubicBezTo>
                <a:cubicBezTo>
                  <a:pt x="3455099" y="5721130"/>
                  <a:pt x="3124597" y="5727159"/>
                  <a:pt x="2893261" y="5722227"/>
                </a:cubicBezTo>
                <a:cubicBezTo>
                  <a:pt x="2661925" y="5717295"/>
                  <a:pt x="2343077" y="5701539"/>
                  <a:pt x="2137948" y="5722227"/>
                </a:cubicBezTo>
                <a:cubicBezTo>
                  <a:pt x="1932819" y="5742915"/>
                  <a:pt x="1693233" y="5733214"/>
                  <a:pt x="1579673" y="5722227"/>
                </a:cubicBezTo>
                <a:cubicBezTo>
                  <a:pt x="1466114" y="5711240"/>
                  <a:pt x="1044435" y="5724184"/>
                  <a:pt x="594482" y="5722227"/>
                </a:cubicBezTo>
                <a:cubicBezTo>
                  <a:pt x="328734" y="5686479"/>
                  <a:pt x="-66657" y="5424823"/>
                  <a:pt x="0" y="5127745"/>
                </a:cubicBezTo>
                <a:cubicBezTo>
                  <a:pt x="-35087" y="4972394"/>
                  <a:pt x="-19370" y="4652638"/>
                  <a:pt x="0" y="4389471"/>
                </a:cubicBezTo>
                <a:cubicBezTo>
                  <a:pt x="19370" y="4126304"/>
                  <a:pt x="-21113" y="3933106"/>
                  <a:pt x="0" y="3787194"/>
                </a:cubicBezTo>
                <a:cubicBezTo>
                  <a:pt x="21113" y="3641282"/>
                  <a:pt x="19216" y="3402544"/>
                  <a:pt x="0" y="3139585"/>
                </a:cubicBezTo>
                <a:cubicBezTo>
                  <a:pt x="-19216" y="2876626"/>
                  <a:pt x="-14413" y="2787638"/>
                  <a:pt x="0" y="2582642"/>
                </a:cubicBezTo>
                <a:cubicBezTo>
                  <a:pt x="14413" y="2377646"/>
                  <a:pt x="33464" y="2134599"/>
                  <a:pt x="0" y="1844367"/>
                </a:cubicBezTo>
                <a:cubicBezTo>
                  <a:pt x="-33464" y="1554136"/>
                  <a:pt x="25477" y="1493251"/>
                  <a:pt x="0" y="1332756"/>
                </a:cubicBezTo>
                <a:cubicBezTo>
                  <a:pt x="-25477" y="1172261"/>
                  <a:pt x="17540" y="876667"/>
                  <a:pt x="0" y="594482"/>
                </a:cubicBezTo>
                <a:close/>
              </a:path>
              <a:path w="11040872" h="5722227" stroke="0" extrusionOk="0">
                <a:moveTo>
                  <a:pt x="0" y="594482"/>
                </a:moveTo>
                <a:cubicBezTo>
                  <a:pt x="-37935" y="242760"/>
                  <a:pt x="194077" y="27054"/>
                  <a:pt x="594482" y="0"/>
                </a:cubicBezTo>
                <a:cubicBezTo>
                  <a:pt x="773932" y="-24550"/>
                  <a:pt x="1057890" y="25913"/>
                  <a:pt x="1448314" y="0"/>
                </a:cubicBezTo>
                <a:cubicBezTo>
                  <a:pt x="1838738" y="-25913"/>
                  <a:pt x="1797328" y="9502"/>
                  <a:pt x="2006589" y="0"/>
                </a:cubicBezTo>
                <a:cubicBezTo>
                  <a:pt x="2215851" y="-9502"/>
                  <a:pt x="2305839" y="-2636"/>
                  <a:pt x="2466345" y="0"/>
                </a:cubicBezTo>
                <a:cubicBezTo>
                  <a:pt x="2626851" y="2636"/>
                  <a:pt x="3037147" y="20740"/>
                  <a:pt x="3221657" y="0"/>
                </a:cubicBezTo>
                <a:cubicBezTo>
                  <a:pt x="3406167" y="-20740"/>
                  <a:pt x="3611889" y="-6653"/>
                  <a:pt x="3779932" y="0"/>
                </a:cubicBezTo>
                <a:cubicBezTo>
                  <a:pt x="3947975" y="6653"/>
                  <a:pt x="4422439" y="33567"/>
                  <a:pt x="4633764" y="0"/>
                </a:cubicBezTo>
                <a:cubicBezTo>
                  <a:pt x="4845089" y="-33567"/>
                  <a:pt x="4901367" y="-8717"/>
                  <a:pt x="5093520" y="0"/>
                </a:cubicBezTo>
                <a:cubicBezTo>
                  <a:pt x="5285673" y="8717"/>
                  <a:pt x="5570621" y="653"/>
                  <a:pt x="5947352" y="0"/>
                </a:cubicBezTo>
                <a:cubicBezTo>
                  <a:pt x="6324083" y="-653"/>
                  <a:pt x="6209930" y="13850"/>
                  <a:pt x="6308589" y="0"/>
                </a:cubicBezTo>
                <a:cubicBezTo>
                  <a:pt x="6407248" y="-13850"/>
                  <a:pt x="6752695" y="30990"/>
                  <a:pt x="6965383" y="0"/>
                </a:cubicBezTo>
                <a:cubicBezTo>
                  <a:pt x="7178071" y="-30990"/>
                  <a:pt x="7443480" y="-17327"/>
                  <a:pt x="7622176" y="0"/>
                </a:cubicBezTo>
                <a:cubicBezTo>
                  <a:pt x="7800872" y="17327"/>
                  <a:pt x="7990906" y="27729"/>
                  <a:pt x="8180451" y="0"/>
                </a:cubicBezTo>
                <a:cubicBezTo>
                  <a:pt x="8369996" y="-27729"/>
                  <a:pt x="8845868" y="-13192"/>
                  <a:pt x="9034283" y="0"/>
                </a:cubicBezTo>
                <a:cubicBezTo>
                  <a:pt x="9222698" y="13192"/>
                  <a:pt x="9517603" y="-10499"/>
                  <a:pt x="9888115" y="0"/>
                </a:cubicBezTo>
                <a:cubicBezTo>
                  <a:pt x="10258627" y="10499"/>
                  <a:pt x="10316781" y="14930"/>
                  <a:pt x="10446390" y="0"/>
                </a:cubicBezTo>
                <a:cubicBezTo>
                  <a:pt x="10718440" y="-53019"/>
                  <a:pt x="11013962" y="225931"/>
                  <a:pt x="11040872" y="594482"/>
                </a:cubicBezTo>
                <a:cubicBezTo>
                  <a:pt x="11043451" y="904574"/>
                  <a:pt x="11020776" y="1089158"/>
                  <a:pt x="11040872" y="1287424"/>
                </a:cubicBezTo>
                <a:cubicBezTo>
                  <a:pt x="11060968" y="1485690"/>
                  <a:pt x="11051926" y="1673788"/>
                  <a:pt x="11040872" y="1799035"/>
                </a:cubicBezTo>
                <a:cubicBezTo>
                  <a:pt x="11029818" y="1924282"/>
                  <a:pt x="11054623" y="2135970"/>
                  <a:pt x="11040872" y="2355978"/>
                </a:cubicBezTo>
                <a:cubicBezTo>
                  <a:pt x="11027121" y="2575986"/>
                  <a:pt x="11013030" y="2749477"/>
                  <a:pt x="11040872" y="3094253"/>
                </a:cubicBezTo>
                <a:cubicBezTo>
                  <a:pt x="11068714" y="3439030"/>
                  <a:pt x="11029506" y="3525085"/>
                  <a:pt x="11040872" y="3741862"/>
                </a:cubicBezTo>
                <a:cubicBezTo>
                  <a:pt x="11052238" y="3958639"/>
                  <a:pt x="11021397" y="4116679"/>
                  <a:pt x="11040872" y="4298805"/>
                </a:cubicBezTo>
                <a:cubicBezTo>
                  <a:pt x="11060347" y="4480931"/>
                  <a:pt x="11022539" y="4900124"/>
                  <a:pt x="11040872" y="5127745"/>
                </a:cubicBezTo>
                <a:cubicBezTo>
                  <a:pt x="10974688" y="5452322"/>
                  <a:pt x="10793932" y="5738773"/>
                  <a:pt x="10446390" y="5722227"/>
                </a:cubicBezTo>
                <a:cubicBezTo>
                  <a:pt x="10272062" y="5749271"/>
                  <a:pt x="10063650" y="5719054"/>
                  <a:pt x="9789596" y="5722227"/>
                </a:cubicBezTo>
                <a:cubicBezTo>
                  <a:pt x="9515542" y="5725400"/>
                  <a:pt x="9521222" y="5705365"/>
                  <a:pt x="9329840" y="5722227"/>
                </a:cubicBezTo>
                <a:cubicBezTo>
                  <a:pt x="9138458" y="5739089"/>
                  <a:pt x="8905417" y="5705714"/>
                  <a:pt x="8574527" y="5722227"/>
                </a:cubicBezTo>
                <a:cubicBezTo>
                  <a:pt x="8243637" y="5738740"/>
                  <a:pt x="8277624" y="5741955"/>
                  <a:pt x="8114772" y="5722227"/>
                </a:cubicBezTo>
                <a:cubicBezTo>
                  <a:pt x="7951921" y="5702499"/>
                  <a:pt x="7640420" y="5738357"/>
                  <a:pt x="7359459" y="5722227"/>
                </a:cubicBezTo>
                <a:cubicBezTo>
                  <a:pt x="7078498" y="5706097"/>
                  <a:pt x="7122500" y="5736206"/>
                  <a:pt x="6998222" y="5722227"/>
                </a:cubicBezTo>
                <a:cubicBezTo>
                  <a:pt x="6873944" y="5708248"/>
                  <a:pt x="6584762" y="5737766"/>
                  <a:pt x="6242909" y="5722227"/>
                </a:cubicBezTo>
                <a:cubicBezTo>
                  <a:pt x="5901056" y="5706688"/>
                  <a:pt x="5911118" y="5710812"/>
                  <a:pt x="5783154" y="5722227"/>
                </a:cubicBezTo>
                <a:cubicBezTo>
                  <a:pt x="5655191" y="5733642"/>
                  <a:pt x="5585023" y="5732166"/>
                  <a:pt x="5421917" y="5722227"/>
                </a:cubicBezTo>
                <a:cubicBezTo>
                  <a:pt x="5258811" y="5712288"/>
                  <a:pt x="5178725" y="5705468"/>
                  <a:pt x="4962161" y="5722227"/>
                </a:cubicBezTo>
                <a:cubicBezTo>
                  <a:pt x="4745597" y="5738986"/>
                  <a:pt x="4430318" y="5744224"/>
                  <a:pt x="4206848" y="5722227"/>
                </a:cubicBezTo>
                <a:cubicBezTo>
                  <a:pt x="3983378" y="5700230"/>
                  <a:pt x="3911697" y="5735058"/>
                  <a:pt x="3747093" y="5722227"/>
                </a:cubicBezTo>
                <a:cubicBezTo>
                  <a:pt x="3582489" y="5709396"/>
                  <a:pt x="3545682" y="5704593"/>
                  <a:pt x="3385856" y="5722227"/>
                </a:cubicBezTo>
                <a:cubicBezTo>
                  <a:pt x="3226030" y="5739861"/>
                  <a:pt x="3029507" y="5730116"/>
                  <a:pt x="2926100" y="5722227"/>
                </a:cubicBezTo>
                <a:cubicBezTo>
                  <a:pt x="2822693" y="5714338"/>
                  <a:pt x="2554822" y="5699610"/>
                  <a:pt x="2367825" y="5722227"/>
                </a:cubicBezTo>
                <a:cubicBezTo>
                  <a:pt x="2180829" y="5744844"/>
                  <a:pt x="2002855" y="5738254"/>
                  <a:pt x="1711032" y="5722227"/>
                </a:cubicBezTo>
                <a:cubicBezTo>
                  <a:pt x="1419209" y="5706200"/>
                  <a:pt x="1407274" y="5738383"/>
                  <a:pt x="1251276" y="5722227"/>
                </a:cubicBezTo>
                <a:cubicBezTo>
                  <a:pt x="1095278" y="5706071"/>
                  <a:pt x="872658" y="5717760"/>
                  <a:pt x="594482" y="5722227"/>
                </a:cubicBezTo>
                <a:cubicBezTo>
                  <a:pt x="253293" y="5699246"/>
                  <a:pt x="-22323" y="5466443"/>
                  <a:pt x="0" y="5127745"/>
                </a:cubicBezTo>
                <a:cubicBezTo>
                  <a:pt x="-23138" y="4892853"/>
                  <a:pt x="-21399" y="4758867"/>
                  <a:pt x="0" y="4616134"/>
                </a:cubicBezTo>
                <a:cubicBezTo>
                  <a:pt x="21399" y="4473401"/>
                  <a:pt x="-2392" y="4140718"/>
                  <a:pt x="0" y="4013858"/>
                </a:cubicBezTo>
                <a:cubicBezTo>
                  <a:pt x="2392" y="3886998"/>
                  <a:pt x="-9073" y="3524231"/>
                  <a:pt x="0" y="3320916"/>
                </a:cubicBezTo>
                <a:cubicBezTo>
                  <a:pt x="9073" y="3117601"/>
                  <a:pt x="-20614" y="2922972"/>
                  <a:pt x="0" y="2763972"/>
                </a:cubicBezTo>
                <a:cubicBezTo>
                  <a:pt x="20614" y="2604972"/>
                  <a:pt x="5751" y="2418545"/>
                  <a:pt x="0" y="2116363"/>
                </a:cubicBezTo>
                <a:cubicBezTo>
                  <a:pt x="-5751" y="1814181"/>
                  <a:pt x="-23336" y="1771268"/>
                  <a:pt x="0" y="1604752"/>
                </a:cubicBezTo>
                <a:cubicBezTo>
                  <a:pt x="23336" y="1438236"/>
                  <a:pt x="-35446" y="1063211"/>
                  <a:pt x="0" y="594482"/>
                </a:cubicBezTo>
                <a:close/>
              </a:path>
            </a:pathLst>
          </a:custGeom>
          <a:solidFill>
            <a:srgbClr val="80A8AD"/>
          </a:solidFill>
          <a:ln w="25400">
            <a:solidFill>
              <a:srgbClr val="80A8AD"/>
            </a:solidFill>
            <a:round/>
            <a:extLst>
              <a:ext uri="{C807C97D-BFC1-408E-A445-0C87EB9F89A2}">
                <ask:lineSketchStyleProps xmlns:ask="http://schemas.microsoft.com/office/drawing/2018/sketchyshapes" sd="1219033472">
                  <a:prstGeom prst="roundRect">
                    <a:avLst>
                      <a:gd name="adj" fmla="val 10389"/>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7354C5-6FF9-0A43-8A9D-BA052424620C}"/>
              </a:ext>
            </a:extLst>
          </p:cNvPr>
          <p:cNvSpPr>
            <a:spLocks noGrp="1"/>
          </p:cNvSpPr>
          <p:nvPr>
            <p:ph type="title"/>
          </p:nvPr>
        </p:nvSpPr>
        <p:spPr>
          <a:xfrm>
            <a:off x="1151467" y="887973"/>
            <a:ext cx="9889067" cy="1325563"/>
          </a:xfrm>
        </p:spPr>
        <p:txBody>
          <a:bodyPr>
            <a:normAutofit/>
          </a:bodyPr>
          <a:lstStyle/>
          <a:p>
            <a:pPr algn="ctr">
              <a:lnSpc>
                <a:spcPct val="90000"/>
              </a:lnSpc>
            </a:pPr>
            <a:r>
              <a:rPr lang="en-GB" sz="4100" dirty="0"/>
              <a:t>Types od communication that the selected company could use </a:t>
            </a:r>
          </a:p>
        </p:txBody>
      </p:sp>
      <p:sp>
        <p:nvSpPr>
          <p:cNvPr id="12" name="Rectangle 6">
            <a:extLst>
              <a:ext uri="{FF2B5EF4-FFF2-40B4-BE49-F238E27FC236}">
                <a16:creationId xmlns:a16="http://schemas.microsoft.com/office/drawing/2014/main" id="{6D7E5B0F-5185-440A-8222-321C1D118A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092" y="2325880"/>
            <a:ext cx="9957816" cy="18288"/>
          </a:xfrm>
          <a:custGeom>
            <a:avLst/>
            <a:gdLst>
              <a:gd name="connsiteX0" fmla="*/ 0 w 9957816"/>
              <a:gd name="connsiteY0" fmla="*/ 0 h 18288"/>
              <a:gd name="connsiteX1" fmla="*/ 863011 w 9957816"/>
              <a:gd name="connsiteY1" fmla="*/ 0 h 18288"/>
              <a:gd name="connsiteX2" fmla="*/ 1327709 w 9957816"/>
              <a:gd name="connsiteY2" fmla="*/ 0 h 18288"/>
              <a:gd name="connsiteX3" fmla="*/ 2091141 w 9957816"/>
              <a:gd name="connsiteY3" fmla="*/ 0 h 18288"/>
              <a:gd name="connsiteX4" fmla="*/ 2555839 w 9957816"/>
              <a:gd name="connsiteY4" fmla="*/ 0 h 18288"/>
              <a:gd name="connsiteX5" fmla="*/ 3219694 w 9957816"/>
              <a:gd name="connsiteY5" fmla="*/ 0 h 18288"/>
              <a:gd name="connsiteX6" fmla="*/ 3983126 w 9957816"/>
              <a:gd name="connsiteY6" fmla="*/ 0 h 18288"/>
              <a:gd name="connsiteX7" fmla="*/ 4348246 w 9957816"/>
              <a:gd name="connsiteY7" fmla="*/ 0 h 18288"/>
              <a:gd name="connsiteX8" fmla="*/ 4713366 w 9957816"/>
              <a:gd name="connsiteY8" fmla="*/ 0 h 18288"/>
              <a:gd name="connsiteX9" fmla="*/ 5576377 w 9957816"/>
              <a:gd name="connsiteY9" fmla="*/ 0 h 18288"/>
              <a:gd name="connsiteX10" fmla="*/ 6240231 w 9957816"/>
              <a:gd name="connsiteY10" fmla="*/ 0 h 18288"/>
              <a:gd name="connsiteX11" fmla="*/ 6605351 w 9957816"/>
              <a:gd name="connsiteY11" fmla="*/ 0 h 18288"/>
              <a:gd name="connsiteX12" fmla="*/ 7269206 w 9957816"/>
              <a:gd name="connsiteY12" fmla="*/ 0 h 18288"/>
              <a:gd name="connsiteX13" fmla="*/ 8132216 w 9957816"/>
              <a:gd name="connsiteY13" fmla="*/ 0 h 18288"/>
              <a:gd name="connsiteX14" fmla="*/ 8696493 w 9957816"/>
              <a:gd name="connsiteY14" fmla="*/ 0 h 18288"/>
              <a:gd name="connsiteX15" fmla="*/ 9260769 w 9957816"/>
              <a:gd name="connsiteY15" fmla="*/ 0 h 18288"/>
              <a:gd name="connsiteX16" fmla="*/ 9957816 w 9957816"/>
              <a:gd name="connsiteY16" fmla="*/ 0 h 18288"/>
              <a:gd name="connsiteX17" fmla="*/ 9957816 w 9957816"/>
              <a:gd name="connsiteY17" fmla="*/ 18288 h 18288"/>
              <a:gd name="connsiteX18" fmla="*/ 9293962 w 9957816"/>
              <a:gd name="connsiteY18" fmla="*/ 18288 h 18288"/>
              <a:gd name="connsiteX19" fmla="*/ 8530529 w 9957816"/>
              <a:gd name="connsiteY19" fmla="*/ 18288 h 18288"/>
              <a:gd name="connsiteX20" fmla="*/ 7767096 w 9957816"/>
              <a:gd name="connsiteY20" fmla="*/ 18288 h 18288"/>
              <a:gd name="connsiteX21" fmla="*/ 7302398 w 9957816"/>
              <a:gd name="connsiteY21" fmla="*/ 18288 h 18288"/>
              <a:gd name="connsiteX22" fmla="*/ 6439388 w 9957816"/>
              <a:gd name="connsiteY22" fmla="*/ 18288 h 18288"/>
              <a:gd name="connsiteX23" fmla="*/ 5775533 w 9957816"/>
              <a:gd name="connsiteY23" fmla="*/ 18288 h 18288"/>
              <a:gd name="connsiteX24" fmla="*/ 5410413 w 9957816"/>
              <a:gd name="connsiteY24" fmla="*/ 18288 h 18288"/>
              <a:gd name="connsiteX25" fmla="*/ 4746559 w 9957816"/>
              <a:gd name="connsiteY25" fmla="*/ 18288 h 18288"/>
              <a:gd name="connsiteX26" fmla="*/ 4182283 w 9957816"/>
              <a:gd name="connsiteY26" fmla="*/ 18288 h 18288"/>
              <a:gd name="connsiteX27" fmla="*/ 3618006 w 9957816"/>
              <a:gd name="connsiteY27" fmla="*/ 18288 h 18288"/>
              <a:gd name="connsiteX28" fmla="*/ 3053730 w 9957816"/>
              <a:gd name="connsiteY28" fmla="*/ 18288 h 18288"/>
              <a:gd name="connsiteX29" fmla="*/ 2489454 w 9957816"/>
              <a:gd name="connsiteY29" fmla="*/ 18288 h 18288"/>
              <a:gd name="connsiteX30" fmla="*/ 1726021 w 9957816"/>
              <a:gd name="connsiteY30" fmla="*/ 18288 h 18288"/>
              <a:gd name="connsiteX31" fmla="*/ 1062167 w 9957816"/>
              <a:gd name="connsiteY31" fmla="*/ 18288 h 18288"/>
              <a:gd name="connsiteX32" fmla="*/ 697047 w 9957816"/>
              <a:gd name="connsiteY32" fmla="*/ 18288 h 18288"/>
              <a:gd name="connsiteX33" fmla="*/ 0 w 9957816"/>
              <a:gd name="connsiteY33" fmla="*/ 18288 h 18288"/>
              <a:gd name="connsiteX34" fmla="*/ 0 w 9957816"/>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9957816" h="18288" fill="none" extrusionOk="0">
                <a:moveTo>
                  <a:pt x="0" y="0"/>
                </a:moveTo>
                <a:cubicBezTo>
                  <a:pt x="258912" y="4528"/>
                  <a:pt x="602792" y="35413"/>
                  <a:pt x="863011" y="0"/>
                </a:cubicBezTo>
                <a:cubicBezTo>
                  <a:pt x="1123230" y="-35413"/>
                  <a:pt x="1110743" y="8950"/>
                  <a:pt x="1327709" y="0"/>
                </a:cubicBezTo>
                <a:cubicBezTo>
                  <a:pt x="1544675" y="-8950"/>
                  <a:pt x="1720121" y="-30004"/>
                  <a:pt x="2091141" y="0"/>
                </a:cubicBezTo>
                <a:cubicBezTo>
                  <a:pt x="2462161" y="30004"/>
                  <a:pt x="2325710" y="-22120"/>
                  <a:pt x="2555839" y="0"/>
                </a:cubicBezTo>
                <a:cubicBezTo>
                  <a:pt x="2785968" y="22120"/>
                  <a:pt x="2943172" y="14890"/>
                  <a:pt x="3219694" y="0"/>
                </a:cubicBezTo>
                <a:cubicBezTo>
                  <a:pt x="3496216" y="-14890"/>
                  <a:pt x="3789247" y="-1477"/>
                  <a:pt x="3983126" y="0"/>
                </a:cubicBezTo>
                <a:cubicBezTo>
                  <a:pt x="4177005" y="1477"/>
                  <a:pt x="4180112" y="16397"/>
                  <a:pt x="4348246" y="0"/>
                </a:cubicBezTo>
                <a:cubicBezTo>
                  <a:pt x="4516380" y="-16397"/>
                  <a:pt x="4601818" y="4117"/>
                  <a:pt x="4713366" y="0"/>
                </a:cubicBezTo>
                <a:cubicBezTo>
                  <a:pt x="4824914" y="-4117"/>
                  <a:pt x="5400642" y="663"/>
                  <a:pt x="5576377" y="0"/>
                </a:cubicBezTo>
                <a:cubicBezTo>
                  <a:pt x="5752112" y="-663"/>
                  <a:pt x="6036350" y="11452"/>
                  <a:pt x="6240231" y="0"/>
                </a:cubicBezTo>
                <a:cubicBezTo>
                  <a:pt x="6444112" y="-11452"/>
                  <a:pt x="6508667" y="-15154"/>
                  <a:pt x="6605351" y="0"/>
                </a:cubicBezTo>
                <a:cubicBezTo>
                  <a:pt x="6702035" y="15154"/>
                  <a:pt x="7096186" y="19291"/>
                  <a:pt x="7269206" y="0"/>
                </a:cubicBezTo>
                <a:cubicBezTo>
                  <a:pt x="7442227" y="-19291"/>
                  <a:pt x="7802902" y="39720"/>
                  <a:pt x="8132216" y="0"/>
                </a:cubicBezTo>
                <a:cubicBezTo>
                  <a:pt x="8461530" y="-39720"/>
                  <a:pt x="8551221" y="24341"/>
                  <a:pt x="8696493" y="0"/>
                </a:cubicBezTo>
                <a:cubicBezTo>
                  <a:pt x="8841765" y="-24341"/>
                  <a:pt x="9091257" y="15574"/>
                  <a:pt x="9260769" y="0"/>
                </a:cubicBezTo>
                <a:cubicBezTo>
                  <a:pt x="9430281" y="-15574"/>
                  <a:pt x="9809458" y="-15806"/>
                  <a:pt x="9957816" y="0"/>
                </a:cubicBezTo>
                <a:cubicBezTo>
                  <a:pt x="9958154" y="7640"/>
                  <a:pt x="9957366" y="11289"/>
                  <a:pt x="9957816" y="18288"/>
                </a:cubicBezTo>
                <a:cubicBezTo>
                  <a:pt x="9789958" y="23645"/>
                  <a:pt x="9437684" y="-10787"/>
                  <a:pt x="9293962" y="18288"/>
                </a:cubicBezTo>
                <a:cubicBezTo>
                  <a:pt x="9150240" y="47363"/>
                  <a:pt x="8858466" y="6899"/>
                  <a:pt x="8530529" y="18288"/>
                </a:cubicBezTo>
                <a:cubicBezTo>
                  <a:pt x="8202592" y="29677"/>
                  <a:pt x="8042036" y="-12845"/>
                  <a:pt x="7767096" y="18288"/>
                </a:cubicBezTo>
                <a:cubicBezTo>
                  <a:pt x="7492156" y="49421"/>
                  <a:pt x="7464764" y="38557"/>
                  <a:pt x="7302398" y="18288"/>
                </a:cubicBezTo>
                <a:cubicBezTo>
                  <a:pt x="7140032" y="-1981"/>
                  <a:pt x="6674139" y="-20177"/>
                  <a:pt x="6439388" y="18288"/>
                </a:cubicBezTo>
                <a:cubicBezTo>
                  <a:pt x="6204637" y="56753"/>
                  <a:pt x="6044763" y="2398"/>
                  <a:pt x="5775533" y="18288"/>
                </a:cubicBezTo>
                <a:cubicBezTo>
                  <a:pt x="5506303" y="34178"/>
                  <a:pt x="5528640" y="8636"/>
                  <a:pt x="5410413" y="18288"/>
                </a:cubicBezTo>
                <a:cubicBezTo>
                  <a:pt x="5292186" y="27940"/>
                  <a:pt x="4880771" y="-3659"/>
                  <a:pt x="4746559" y="18288"/>
                </a:cubicBezTo>
                <a:cubicBezTo>
                  <a:pt x="4612347" y="40235"/>
                  <a:pt x="4346390" y="46329"/>
                  <a:pt x="4182283" y="18288"/>
                </a:cubicBezTo>
                <a:cubicBezTo>
                  <a:pt x="4018176" y="-9753"/>
                  <a:pt x="3743247" y="40654"/>
                  <a:pt x="3618006" y="18288"/>
                </a:cubicBezTo>
                <a:cubicBezTo>
                  <a:pt x="3492765" y="-4078"/>
                  <a:pt x="3201495" y="15624"/>
                  <a:pt x="3053730" y="18288"/>
                </a:cubicBezTo>
                <a:cubicBezTo>
                  <a:pt x="2905965" y="20952"/>
                  <a:pt x="2770855" y="10382"/>
                  <a:pt x="2489454" y="18288"/>
                </a:cubicBezTo>
                <a:cubicBezTo>
                  <a:pt x="2208053" y="26194"/>
                  <a:pt x="1999579" y="12705"/>
                  <a:pt x="1726021" y="18288"/>
                </a:cubicBezTo>
                <a:cubicBezTo>
                  <a:pt x="1452463" y="23871"/>
                  <a:pt x="1261725" y="2423"/>
                  <a:pt x="1062167" y="18288"/>
                </a:cubicBezTo>
                <a:cubicBezTo>
                  <a:pt x="862609" y="34153"/>
                  <a:pt x="828837" y="34680"/>
                  <a:pt x="697047" y="18288"/>
                </a:cubicBezTo>
                <a:cubicBezTo>
                  <a:pt x="565257" y="1896"/>
                  <a:pt x="290333" y="-12656"/>
                  <a:pt x="0" y="18288"/>
                </a:cubicBezTo>
                <a:cubicBezTo>
                  <a:pt x="-82" y="11708"/>
                  <a:pt x="-178" y="8956"/>
                  <a:pt x="0" y="0"/>
                </a:cubicBezTo>
                <a:close/>
              </a:path>
              <a:path w="9957816" h="18288" stroke="0" extrusionOk="0">
                <a:moveTo>
                  <a:pt x="0" y="0"/>
                </a:moveTo>
                <a:cubicBezTo>
                  <a:pt x="239894" y="-13568"/>
                  <a:pt x="444306" y="20490"/>
                  <a:pt x="564276" y="0"/>
                </a:cubicBezTo>
                <a:cubicBezTo>
                  <a:pt x="684246" y="-20490"/>
                  <a:pt x="829702" y="-16311"/>
                  <a:pt x="929396" y="0"/>
                </a:cubicBezTo>
                <a:cubicBezTo>
                  <a:pt x="1029090" y="16311"/>
                  <a:pt x="1434080" y="4599"/>
                  <a:pt x="1792407" y="0"/>
                </a:cubicBezTo>
                <a:cubicBezTo>
                  <a:pt x="2150734" y="-4599"/>
                  <a:pt x="2230922" y="-3217"/>
                  <a:pt x="2356683" y="0"/>
                </a:cubicBezTo>
                <a:cubicBezTo>
                  <a:pt x="2482444" y="3217"/>
                  <a:pt x="2727176" y="10118"/>
                  <a:pt x="2920959" y="0"/>
                </a:cubicBezTo>
                <a:cubicBezTo>
                  <a:pt x="3114742" y="-10118"/>
                  <a:pt x="3583268" y="6126"/>
                  <a:pt x="3783970" y="0"/>
                </a:cubicBezTo>
                <a:cubicBezTo>
                  <a:pt x="3984672" y="-6126"/>
                  <a:pt x="4119530" y="12121"/>
                  <a:pt x="4248668" y="0"/>
                </a:cubicBezTo>
                <a:cubicBezTo>
                  <a:pt x="4377806" y="-12121"/>
                  <a:pt x="4830370" y="39306"/>
                  <a:pt x="5111679" y="0"/>
                </a:cubicBezTo>
                <a:cubicBezTo>
                  <a:pt x="5392988" y="-39306"/>
                  <a:pt x="5595981" y="-37432"/>
                  <a:pt x="5974690" y="0"/>
                </a:cubicBezTo>
                <a:cubicBezTo>
                  <a:pt x="6353399" y="37432"/>
                  <a:pt x="6382398" y="-32218"/>
                  <a:pt x="6638544" y="0"/>
                </a:cubicBezTo>
                <a:cubicBezTo>
                  <a:pt x="6894690" y="32218"/>
                  <a:pt x="7107197" y="-8479"/>
                  <a:pt x="7501555" y="0"/>
                </a:cubicBezTo>
                <a:cubicBezTo>
                  <a:pt x="7895913" y="8479"/>
                  <a:pt x="7913370" y="-2556"/>
                  <a:pt x="8065831" y="0"/>
                </a:cubicBezTo>
                <a:cubicBezTo>
                  <a:pt x="8218292" y="2556"/>
                  <a:pt x="8391465" y="4509"/>
                  <a:pt x="8630107" y="0"/>
                </a:cubicBezTo>
                <a:cubicBezTo>
                  <a:pt x="8868749" y="-4509"/>
                  <a:pt x="9078381" y="-9348"/>
                  <a:pt x="9393540" y="0"/>
                </a:cubicBezTo>
                <a:cubicBezTo>
                  <a:pt x="9708699" y="9348"/>
                  <a:pt x="9789190" y="-16759"/>
                  <a:pt x="9957816" y="0"/>
                </a:cubicBezTo>
                <a:cubicBezTo>
                  <a:pt x="9957941" y="4395"/>
                  <a:pt x="9957741" y="9776"/>
                  <a:pt x="9957816" y="18288"/>
                </a:cubicBezTo>
                <a:cubicBezTo>
                  <a:pt x="9649812" y="40651"/>
                  <a:pt x="9486007" y="41594"/>
                  <a:pt x="9194383" y="18288"/>
                </a:cubicBezTo>
                <a:cubicBezTo>
                  <a:pt x="8902759" y="-5018"/>
                  <a:pt x="8744094" y="43814"/>
                  <a:pt x="8530529" y="18288"/>
                </a:cubicBezTo>
                <a:cubicBezTo>
                  <a:pt x="8316964" y="-7238"/>
                  <a:pt x="8282371" y="24093"/>
                  <a:pt x="8165409" y="18288"/>
                </a:cubicBezTo>
                <a:cubicBezTo>
                  <a:pt x="8048447" y="12483"/>
                  <a:pt x="7851788" y="12040"/>
                  <a:pt x="7700711" y="18288"/>
                </a:cubicBezTo>
                <a:cubicBezTo>
                  <a:pt x="7549634" y="24536"/>
                  <a:pt x="7127225" y="27915"/>
                  <a:pt x="6837700" y="18288"/>
                </a:cubicBezTo>
                <a:cubicBezTo>
                  <a:pt x="6548175" y="8661"/>
                  <a:pt x="6330711" y="50037"/>
                  <a:pt x="6173846" y="18288"/>
                </a:cubicBezTo>
                <a:cubicBezTo>
                  <a:pt x="6016981" y="-13461"/>
                  <a:pt x="5930031" y="15985"/>
                  <a:pt x="5709148" y="18288"/>
                </a:cubicBezTo>
                <a:cubicBezTo>
                  <a:pt x="5488265" y="20591"/>
                  <a:pt x="5372997" y="43097"/>
                  <a:pt x="5045293" y="18288"/>
                </a:cubicBezTo>
                <a:cubicBezTo>
                  <a:pt x="4717590" y="-6521"/>
                  <a:pt x="4829875" y="6803"/>
                  <a:pt x="4680174" y="18288"/>
                </a:cubicBezTo>
                <a:cubicBezTo>
                  <a:pt x="4530473" y="29773"/>
                  <a:pt x="4441300" y="27030"/>
                  <a:pt x="4315054" y="18288"/>
                </a:cubicBezTo>
                <a:cubicBezTo>
                  <a:pt x="4188808" y="9546"/>
                  <a:pt x="3846162" y="4446"/>
                  <a:pt x="3651199" y="18288"/>
                </a:cubicBezTo>
                <a:cubicBezTo>
                  <a:pt x="3456236" y="32130"/>
                  <a:pt x="3412656" y="-1324"/>
                  <a:pt x="3186501" y="18288"/>
                </a:cubicBezTo>
                <a:cubicBezTo>
                  <a:pt x="2960346" y="37900"/>
                  <a:pt x="2783091" y="19872"/>
                  <a:pt x="2423069" y="18288"/>
                </a:cubicBezTo>
                <a:cubicBezTo>
                  <a:pt x="2063047" y="16704"/>
                  <a:pt x="2066062" y="18692"/>
                  <a:pt x="1958370" y="18288"/>
                </a:cubicBezTo>
                <a:cubicBezTo>
                  <a:pt x="1850678" y="17884"/>
                  <a:pt x="1403255" y="47471"/>
                  <a:pt x="1194938" y="18288"/>
                </a:cubicBezTo>
                <a:cubicBezTo>
                  <a:pt x="986621" y="-10895"/>
                  <a:pt x="986435" y="4670"/>
                  <a:pt x="829818" y="18288"/>
                </a:cubicBezTo>
                <a:cubicBezTo>
                  <a:pt x="673201" y="31906"/>
                  <a:pt x="178831" y="-2639"/>
                  <a:pt x="0" y="18288"/>
                </a:cubicBezTo>
                <a:cubicBezTo>
                  <a:pt x="-504" y="12101"/>
                  <a:pt x="-591" y="7719"/>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990AAB07-3AAB-C14B-B0CF-0262B580412F}"/>
              </a:ext>
            </a:extLst>
          </p:cNvPr>
          <p:cNvPicPr>
            <a:picLocks noChangeAspect="1"/>
          </p:cNvPicPr>
          <p:nvPr/>
        </p:nvPicPr>
        <p:blipFill>
          <a:blip r:embed="rId2"/>
          <a:stretch>
            <a:fillRect/>
          </a:stretch>
        </p:blipFill>
        <p:spPr>
          <a:xfrm>
            <a:off x="1117092" y="2456512"/>
            <a:ext cx="10007600" cy="3352800"/>
          </a:xfrm>
          <a:prstGeom prst="rect">
            <a:avLst/>
          </a:prstGeom>
        </p:spPr>
      </p:pic>
      <p:sp>
        <p:nvSpPr>
          <p:cNvPr id="3" name="TextBox 2">
            <a:extLst>
              <a:ext uri="{FF2B5EF4-FFF2-40B4-BE49-F238E27FC236}">
                <a16:creationId xmlns:a16="http://schemas.microsoft.com/office/drawing/2014/main" id="{1EB5474E-9FAF-6A97-14C0-B76502980F98}"/>
              </a:ext>
            </a:extLst>
          </p:cNvPr>
          <p:cNvSpPr txBox="1"/>
          <p:nvPr/>
        </p:nvSpPr>
        <p:spPr>
          <a:xfrm>
            <a:off x="9069355" y="6159113"/>
            <a:ext cx="3545633" cy="679738"/>
          </a:xfrm>
          <a:prstGeom prst="rect">
            <a:avLst/>
          </a:prstGeom>
          <a:noFill/>
        </p:spPr>
        <p:txBody>
          <a:bodyPr wrap="square" rtlCol="0">
            <a:spAutoFit/>
          </a:bodyPr>
          <a:lstStyle/>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a:ln>
                  <a:noFill/>
                </a:ln>
                <a:solidFill>
                  <a:srgbClr val="000000"/>
                </a:solidFill>
                <a:effectLst/>
                <a:uLnTx/>
                <a:uFillTx/>
                <a:latin typeface="Avenir Next LT Pro Light" panose="020B0304020202020204" pitchFamily="34" charset="0"/>
                <a:ea typeface="+mn-ea"/>
                <a:cs typeface="+mn-cs"/>
              </a:rPr>
              <a:t>Student: Geanina Tronaru 2118801</a:t>
            </a:r>
          </a:p>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a:ln>
                  <a:noFill/>
                </a:ln>
                <a:solidFill>
                  <a:srgbClr val="000000"/>
                </a:solidFill>
                <a:effectLst/>
                <a:uLnTx/>
                <a:uFillTx/>
                <a:latin typeface="Avenir Next LT Pro Light" panose="020B0304020202020204" pitchFamily="34" charset="0"/>
                <a:ea typeface="+mn-ea"/>
                <a:cs typeface="+mn-cs"/>
              </a:rPr>
              <a:t>Lecturer: Muhammad Islam</a:t>
            </a:r>
            <a:endPar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endParaRPr>
          </a:p>
        </p:txBody>
      </p:sp>
    </p:spTree>
    <p:extLst>
      <p:ext uri="{BB962C8B-B14F-4D97-AF65-F5344CB8AC3E}">
        <p14:creationId xmlns:p14="http://schemas.microsoft.com/office/powerpoint/2010/main" val="3379518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E58CA6-4ACA-894C-97CE-C7186725DB04}"/>
              </a:ext>
            </a:extLst>
          </p:cNvPr>
          <p:cNvSpPr>
            <a:spLocks noGrp="1"/>
          </p:cNvSpPr>
          <p:nvPr>
            <p:ph type="title"/>
          </p:nvPr>
        </p:nvSpPr>
        <p:spPr>
          <a:xfrm>
            <a:off x="6739128" y="638089"/>
            <a:ext cx="4818888" cy="1476801"/>
          </a:xfrm>
        </p:spPr>
        <p:txBody>
          <a:bodyPr anchor="b">
            <a:normAutofit/>
          </a:bodyPr>
          <a:lstStyle/>
          <a:p>
            <a:pPr>
              <a:lnSpc>
                <a:spcPct val="90000"/>
              </a:lnSpc>
            </a:pPr>
            <a:r>
              <a:rPr lang="en-GB" sz="3100" dirty="0"/>
              <a:t>Barriers that can stop effective communication from happening </a:t>
            </a:r>
          </a:p>
        </p:txBody>
      </p:sp>
      <p:sp>
        <p:nvSpPr>
          <p:cNvPr id="308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81825"/>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80A8AD"/>
          </a:solidFill>
          <a:ln w="38100" cap="rnd">
            <a:solidFill>
              <a:srgbClr val="80A8A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p14="http://schemas.microsoft.com/office/powerpoint/2010/main">
        <mc:Choice Requires="p14">
          <p:contentPart p14:bwMode="auto" r:id="rId2">
            <p14:nvContentPartPr>
              <p14:cNvPr id="3083" name="Ink 308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3083" name="Ink 308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6418237" y="1956150"/>
                <a:ext cx="36000" cy="32709"/>
              </a:xfrm>
              <a:prstGeom prst="rect">
                <a:avLst/>
              </a:prstGeom>
            </p:spPr>
          </p:pic>
        </mc:Fallback>
      </mc:AlternateContent>
      <p:pic>
        <p:nvPicPr>
          <p:cNvPr id="3074" name="Picture 2" descr="Overcoming Barriers to Effective Communications in Agile Teams">
            <a:extLst>
              <a:ext uri="{FF2B5EF4-FFF2-40B4-BE49-F238E27FC236}">
                <a16:creationId xmlns:a16="http://schemas.microsoft.com/office/drawing/2014/main" id="{BAFB7A97-F143-134F-95AE-1E721C40F47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235" r="7379"/>
          <a:stretch/>
        </p:blipFill>
        <p:spPr bwMode="auto">
          <a:xfrm>
            <a:off x="436955" y="1624192"/>
            <a:ext cx="4661210" cy="285858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91ADB6C9-65BE-A24C-BF63-EE328F9EC1B3}"/>
              </a:ext>
            </a:extLst>
          </p:cNvPr>
          <p:cNvPicPr>
            <a:picLocks noChangeAspect="1"/>
          </p:cNvPicPr>
          <p:nvPr/>
        </p:nvPicPr>
        <p:blipFill>
          <a:blip r:embed="rId5"/>
          <a:stretch>
            <a:fillRect/>
          </a:stretch>
        </p:blipFill>
        <p:spPr>
          <a:xfrm>
            <a:off x="5733773" y="2736968"/>
            <a:ext cx="5727700" cy="4254500"/>
          </a:xfrm>
          <a:prstGeom prst="rect">
            <a:avLst/>
          </a:prstGeom>
        </p:spPr>
      </p:pic>
      <p:sp>
        <p:nvSpPr>
          <p:cNvPr id="3" name="TextBox 2">
            <a:extLst>
              <a:ext uri="{FF2B5EF4-FFF2-40B4-BE49-F238E27FC236}">
                <a16:creationId xmlns:a16="http://schemas.microsoft.com/office/drawing/2014/main" id="{9378D350-7FFC-7D09-935D-A3FF7F4ADC5A}"/>
              </a:ext>
            </a:extLst>
          </p:cNvPr>
          <p:cNvSpPr txBox="1"/>
          <p:nvPr/>
        </p:nvSpPr>
        <p:spPr>
          <a:xfrm>
            <a:off x="9027367" y="6126246"/>
            <a:ext cx="3312368" cy="679738"/>
          </a:xfrm>
          <a:prstGeom prst="rect">
            <a:avLst/>
          </a:prstGeom>
          <a:noFill/>
        </p:spPr>
        <p:txBody>
          <a:bodyPr wrap="square" rtlCol="0">
            <a:spAutoFit/>
          </a:bodyPr>
          <a:lstStyle/>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Student: Diana Baltatu 2122576</a:t>
            </a:r>
          </a:p>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Lecturer: Muhammad Islam</a:t>
            </a:r>
          </a:p>
        </p:txBody>
      </p:sp>
    </p:spTree>
    <p:extLst>
      <p:ext uri="{BB962C8B-B14F-4D97-AF65-F5344CB8AC3E}">
        <p14:creationId xmlns:p14="http://schemas.microsoft.com/office/powerpoint/2010/main" val="3733363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C474FA-E00E-8A48-8A3B-E095F2826546}"/>
              </a:ext>
            </a:extLst>
          </p:cNvPr>
          <p:cNvSpPr>
            <a:spLocks noGrp="1"/>
          </p:cNvSpPr>
          <p:nvPr>
            <p:ph type="title"/>
          </p:nvPr>
        </p:nvSpPr>
        <p:spPr>
          <a:xfrm>
            <a:off x="5297762" y="329184"/>
            <a:ext cx="6251110" cy="1783080"/>
          </a:xfrm>
        </p:spPr>
        <p:txBody>
          <a:bodyPr anchor="b">
            <a:normAutofit/>
          </a:bodyPr>
          <a:lstStyle/>
          <a:p>
            <a:pPr>
              <a:lnSpc>
                <a:spcPct val="90000"/>
              </a:lnSpc>
            </a:pPr>
            <a:r>
              <a:rPr lang="en-GB" sz="4000"/>
              <a:t>Channels of communication: Virgin Media</a:t>
            </a:r>
          </a:p>
        </p:txBody>
      </p:sp>
      <p:sp>
        <p:nvSpPr>
          <p:cNvPr id="4105"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80A8AD"/>
          </a:solidFill>
          <a:ln w="38100" cap="rnd">
            <a:solidFill>
              <a:srgbClr val="80A8A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108,914 Communication Channels Stock Photos, Pictures &amp; Royalty-Free Images  - iStock">
            <a:extLst>
              <a:ext uri="{FF2B5EF4-FFF2-40B4-BE49-F238E27FC236}">
                <a16:creationId xmlns:a16="http://schemas.microsoft.com/office/drawing/2014/main" id="{2D0125A5-4823-394B-B3E9-95DE84C2353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629" r="13179"/>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F39A0850-6497-334B-A654-5B83B5E3DE9B}"/>
              </a:ext>
            </a:extLst>
          </p:cNvPr>
          <p:cNvPicPr>
            <a:picLocks noChangeAspect="1"/>
          </p:cNvPicPr>
          <p:nvPr/>
        </p:nvPicPr>
        <p:blipFill rotWithShape="1">
          <a:blip r:embed="rId3"/>
          <a:srcRect l="2768" t="51212" r="-7744" b="540"/>
          <a:stretch/>
        </p:blipFill>
        <p:spPr>
          <a:xfrm>
            <a:off x="4590131" y="5121472"/>
            <a:ext cx="5929195" cy="1545792"/>
          </a:xfrm>
          <a:prstGeom prst="rect">
            <a:avLst/>
          </a:prstGeom>
        </p:spPr>
      </p:pic>
      <p:sp>
        <p:nvSpPr>
          <p:cNvPr id="3" name="TextBox 2">
            <a:extLst>
              <a:ext uri="{FF2B5EF4-FFF2-40B4-BE49-F238E27FC236}">
                <a16:creationId xmlns:a16="http://schemas.microsoft.com/office/drawing/2014/main" id="{0920BDFE-1423-84F8-3132-EA8D2560AC61}"/>
              </a:ext>
            </a:extLst>
          </p:cNvPr>
          <p:cNvSpPr txBox="1"/>
          <p:nvPr/>
        </p:nvSpPr>
        <p:spPr>
          <a:xfrm>
            <a:off x="9227976" y="6096303"/>
            <a:ext cx="3611723" cy="679738"/>
          </a:xfrm>
          <a:prstGeom prst="rect">
            <a:avLst/>
          </a:prstGeom>
          <a:noFill/>
        </p:spPr>
        <p:txBody>
          <a:bodyPr wrap="square" rtlCol="0">
            <a:spAutoFit/>
          </a:bodyPr>
          <a:lstStyle/>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Student: Diana Baltatu 2122576</a:t>
            </a:r>
          </a:p>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rgbClr val="000000"/>
                </a:solidFill>
                <a:effectLst/>
                <a:uLnTx/>
                <a:uFillTx/>
                <a:latin typeface="Avenir Next LT Pro Light" panose="020B0304020202020204" pitchFamily="34" charset="0"/>
                <a:ea typeface="+mn-ea"/>
                <a:cs typeface="+mn-cs"/>
              </a:rPr>
              <a:t>Lecturer: Muhammad Islam</a:t>
            </a:r>
          </a:p>
        </p:txBody>
      </p:sp>
      <p:sp>
        <p:nvSpPr>
          <p:cNvPr id="5" name="Rectangle 1">
            <a:extLst>
              <a:ext uri="{FF2B5EF4-FFF2-40B4-BE49-F238E27FC236}">
                <a16:creationId xmlns:a16="http://schemas.microsoft.com/office/drawing/2014/main" id="{EE25CE5D-A8DE-9232-1659-75EA2EA5235B}"/>
              </a:ext>
            </a:extLst>
          </p:cNvPr>
          <p:cNvSpPr>
            <a:spLocks noChangeArrowheads="1"/>
          </p:cNvSpPr>
          <p:nvPr/>
        </p:nvSpPr>
        <p:spPr bwMode="auto">
          <a:xfrm>
            <a:off x="4738051" y="1972161"/>
            <a:ext cx="7370532" cy="3052126"/>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2696" rIns="0" bIns="-12696"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lumMod val="95000"/>
                    <a:lumOff val="5000"/>
                  </a:schemeClr>
                </a:solidFill>
                <a:effectLst/>
              </a:rPr>
              <a:t>The channel of communication is extremely important because it influences how the message is received with specific tools.  </a:t>
            </a:r>
            <a:endParaRPr lang="en-US" altLang="en-US" sz="2400" b="1" dirty="0">
              <a:solidFill>
                <a:schemeClr val="tx1">
                  <a:lumMod val="95000"/>
                  <a:lumOff val="5000"/>
                </a:schemeClr>
              </a:solidFill>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lumMod val="95000"/>
                    <a:lumOff val="5000"/>
                  </a:schemeClr>
                </a:solidFill>
                <a:effectLst/>
              </a:rPr>
              <a:t>Communication is the result of collaboration and teamwork, and this makes the whole organization moving.</a:t>
            </a:r>
          </a:p>
          <a:p>
            <a:pPr marL="0" marR="0" lvl="0" indent="0" algn="just" defTabSz="914400" rtl="0" eaLnBrk="0" fontAlgn="base" latinLnBrk="0" hangingPunct="0">
              <a:lnSpc>
                <a:spcPct val="100000"/>
              </a:lnSpc>
              <a:spcBef>
                <a:spcPct val="0"/>
              </a:spcBef>
              <a:spcAft>
                <a:spcPct val="0"/>
              </a:spcAft>
              <a:buClrTx/>
              <a:buSzTx/>
              <a:buFontTx/>
              <a:buNone/>
              <a:tabLst/>
            </a:pPr>
            <a:endParaRPr lang="en-US" altLang="en-US" sz="2400" b="1" dirty="0">
              <a:solidFill>
                <a:schemeClr val="tx1">
                  <a:lumMod val="95000"/>
                  <a:lumOff val="5000"/>
                </a:schemeClr>
              </a:solidFill>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1" i="0" u="none" strike="noStrike" cap="none" normalizeH="0" baseline="0" dirty="0">
                <a:ln>
                  <a:noFill/>
                </a:ln>
                <a:solidFill>
                  <a:schemeClr val="tx1">
                    <a:lumMod val="95000"/>
                    <a:lumOff val="5000"/>
                  </a:schemeClr>
                </a:solidFill>
                <a:effectLst/>
              </a:rPr>
              <a:t>Communication media is a learning capacity to process the rich information. Rich information is </a:t>
            </a:r>
            <a:r>
              <a:rPr lang="en-US" altLang="en-US" sz="2400" b="1" dirty="0">
                <a:solidFill>
                  <a:schemeClr val="tx1">
                    <a:lumMod val="95000"/>
                    <a:lumOff val="5000"/>
                  </a:schemeClr>
                </a:solidFill>
              </a:rPr>
              <a:t>t</a:t>
            </a:r>
            <a:r>
              <a:rPr kumimoji="0" lang="en-US" altLang="en-US" sz="2400" b="1" i="0" u="none" strike="noStrike" cap="none" normalizeH="0" baseline="0" dirty="0">
                <a:ln>
                  <a:noFill/>
                </a:ln>
                <a:solidFill>
                  <a:schemeClr val="tx1">
                    <a:lumMod val="95000"/>
                    <a:lumOff val="5000"/>
                  </a:schemeClr>
                </a:solidFill>
                <a:effectLst/>
              </a:rPr>
              <a:t>he ability to change understanding within a time interval. (Lengel and Daft,1984)</a:t>
            </a:r>
          </a:p>
          <a:p>
            <a:pPr marL="0" marR="0" lvl="0" indent="0" defTabSz="914400" rtl="0" eaLnBrk="0" fontAlgn="base" latinLnBrk="0" hangingPunct="0">
              <a:lnSpc>
                <a:spcPct val="100000"/>
              </a:lnSpc>
              <a:spcBef>
                <a:spcPct val="0"/>
              </a:spcBef>
              <a:spcAft>
                <a:spcPct val="0"/>
              </a:spcAft>
              <a:buClrTx/>
              <a:buSzTx/>
              <a:buFontTx/>
              <a:buNone/>
              <a:tabLst/>
            </a:pPr>
            <a:endParaRPr lang="en-US" altLang="en-US" sz="1600" dirty="0">
              <a:solidFill>
                <a:srgbClr val="202124"/>
              </a:solidFill>
              <a:latin typeface="Avenir Next LT Pro Demi"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lang="en-US" altLang="en-US" sz="1600" dirty="0">
              <a:solidFill>
                <a:srgbClr val="202124"/>
              </a:solidFill>
              <a:latin typeface="Avenir Next LT Pro Demi" panose="020B0604020202020204" pitchFamily="34" charset="0"/>
            </a:endParaRPr>
          </a:p>
        </p:txBody>
      </p:sp>
    </p:spTree>
    <p:extLst>
      <p:ext uri="{BB962C8B-B14F-4D97-AF65-F5344CB8AC3E}">
        <p14:creationId xmlns:p14="http://schemas.microsoft.com/office/powerpoint/2010/main" val="365272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1" name="Rectangle 51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B166AA-9B51-DC40-ABE7-3A04D76E687D}"/>
              </a:ext>
            </a:extLst>
          </p:cNvPr>
          <p:cNvSpPr>
            <a:spLocks noGrp="1"/>
          </p:cNvSpPr>
          <p:nvPr>
            <p:ph type="title"/>
          </p:nvPr>
        </p:nvSpPr>
        <p:spPr>
          <a:xfrm>
            <a:off x="640080" y="325369"/>
            <a:ext cx="4368602" cy="1956841"/>
          </a:xfrm>
        </p:spPr>
        <p:txBody>
          <a:bodyPr anchor="b">
            <a:normAutofit/>
          </a:bodyPr>
          <a:lstStyle/>
          <a:p>
            <a:pPr>
              <a:lnSpc>
                <a:spcPct val="90000"/>
              </a:lnSpc>
            </a:pPr>
            <a:r>
              <a:rPr lang="en-GB" sz="3600"/>
              <a:t>Channels of communication: Virgin Media</a:t>
            </a:r>
          </a:p>
        </p:txBody>
      </p:sp>
      <p:sp>
        <p:nvSpPr>
          <p:cNvPr id="513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80A8AD"/>
          </a:solidFill>
          <a:ln w="38100" cap="rnd">
            <a:solidFill>
              <a:srgbClr val="80A8A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ICO Fines UK ISP Virgin Media GBP50,000 for Email SPAMMING UPDATE -  ISPreview UK">
            <a:extLst>
              <a:ext uri="{FF2B5EF4-FFF2-40B4-BE49-F238E27FC236}">
                <a16:creationId xmlns:a16="http://schemas.microsoft.com/office/drawing/2014/main" id="{C44AD8BE-A0A8-464B-9D8C-AA753458AE7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0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E48DE8FE-5A64-3249-9093-7EB3A42E9DC3}"/>
              </a:ext>
            </a:extLst>
          </p:cNvPr>
          <p:cNvPicPr>
            <a:picLocks noChangeAspect="1"/>
          </p:cNvPicPr>
          <p:nvPr/>
        </p:nvPicPr>
        <p:blipFill>
          <a:blip r:embed="rId3"/>
          <a:stretch>
            <a:fillRect/>
          </a:stretch>
        </p:blipFill>
        <p:spPr>
          <a:xfrm>
            <a:off x="436781" y="2698985"/>
            <a:ext cx="4775200" cy="4051300"/>
          </a:xfrm>
          <a:prstGeom prst="rect">
            <a:avLst/>
          </a:prstGeom>
        </p:spPr>
      </p:pic>
      <p:sp>
        <p:nvSpPr>
          <p:cNvPr id="3" name="TextBox 2">
            <a:extLst>
              <a:ext uri="{FF2B5EF4-FFF2-40B4-BE49-F238E27FC236}">
                <a16:creationId xmlns:a16="http://schemas.microsoft.com/office/drawing/2014/main" id="{6C9AF87F-3378-C3C7-87AD-90FDD1652D04}"/>
              </a:ext>
            </a:extLst>
          </p:cNvPr>
          <p:cNvSpPr txBox="1"/>
          <p:nvPr/>
        </p:nvSpPr>
        <p:spPr>
          <a:xfrm>
            <a:off x="9136084" y="6162171"/>
            <a:ext cx="3489649" cy="679738"/>
          </a:xfrm>
          <a:prstGeom prst="rect">
            <a:avLst/>
          </a:prstGeom>
          <a:noFill/>
        </p:spPr>
        <p:txBody>
          <a:bodyPr wrap="square" rtlCol="0">
            <a:spAutoFit/>
          </a:bodyPr>
          <a:lstStyle/>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chemeClr val="bg1">
                    <a:lumMod val="95000"/>
                  </a:schemeClr>
                </a:solidFill>
                <a:effectLst/>
                <a:uLnTx/>
                <a:uFillTx/>
                <a:latin typeface="Avenir Next LT Pro Light" panose="020B0304020202020204" pitchFamily="34" charset="0"/>
                <a:ea typeface="+mn-ea"/>
                <a:cs typeface="+mn-cs"/>
              </a:rPr>
              <a:t>Student: </a:t>
            </a:r>
            <a:r>
              <a:rPr kumimoji="0" lang="en-GB" sz="1400" b="1" i="0" u="none" strike="noStrike" kern="1200" cap="none" spc="0" normalizeH="0" baseline="0" noProof="0" dirty="0" err="1">
                <a:ln>
                  <a:noFill/>
                </a:ln>
                <a:solidFill>
                  <a:schemeClr val="bg1">
                    <a:lumMod val="95000"/>
                  </a:schemeClr>
                </a:solidFill>
                <a:effectLst/>
                <a:uLnTx/>
                <a:uFillTx/>
                <a:latin typeface="Avenir Next LT Pro Light" panose="020B0304020202020204" pitchFamily="34" charset="0"/>
                <a:ea typeface="+mn-ea"/>
                <a:cs typeface="+mn-cs"/>
              </a:rPr>
              <a:t>Dorina</a:t>
            </a:r>
            <a:r>
              <a:rPr kumimoji="0" lang="en-GB" sz="1400" b="1" i="0" u="none" strike="noStrike" kern="1200" cap="none" spc="0" normalizeH="0" baseline="0" noProof="0" dirty="0">
                <a:ln>
                  <a:noFill/>
                </a:ln>
                <a:solidFill>
                  <a:schemeClr val="bg1">
                    <a:lumMod val="95000"/>
                  </a:schemeClr>
                </a:solidFill>
                <a:effectLst/>
                <a:uLnTx/>
                <a:uFillTx/>
                <a:latin typeface="Avenir Next LT Pro Light" panose="020B0304020202020204" pitchFamily="34" charset="0"/>
                <a:ea typeface="+mn-ea"/>
                <a:cs typeface="+mn-cs"/>
              </a:rPr>
              <a:t> </a:t>
            </a:r>
            <a:r>
              <a:rPr kumimoji="0" lang="en-GB" sz="1400" b="1" i="0" u="none" strike="noStrike" kern="1200" cap="none" spc="0" normalizeH="0" baseline="0" noProof="0" dirty="0" err="1">
                <a:ln>
                  <a:noFill/>
                </a:ln>
                <a:solidFill>
                  <a:schemeClr val="bg1">
                    <a:lumMod val="95000"/>
                  </a:schemeClr>
                </a:solidFill>
                <a:effectLst/>
                <a:uLnTx/>
                <a:uFillTx/>
                <a:latin typeface="Avenir Next LT Pro Light" panose="020B0304020202020204" pitchFamily="34" charset="0"/>
                <a:ea typeface="+mn-ea"/>
                <a:cs typeface="+mn-cs"/>
              </a:rPr>
              <a:t>Lemnrau</a:t>
            </a:r>
            <a:r>
              <a:rPr kumimoji="0" lang="en-GB" sz="1400" b="1" i="0" u="none" strike="noStrike" kern="1200" cap="none" spc="0" normalizeH="0" baseline="0" noProof="0" dirty="0">
                <a:ln>
                  <a:noFill/>
                </a:ln>
                <a:solidFill>
                  <a:schemeClr val="bg1">
                    <a:lumMod val="95000"/>
                  </a:schemeClr>
                </a:solidFill>
                <a:effectLst/>
                <a:uLnTx/>
                <a:uFillTx/>
                <a:latin typeface="Avenir Next LT Pro Light" panose="020B0304020202020204" pitchFamily="34" charset="0"/>
                <a:ea typeface="+mn-ea"/>
                <a:cs typeface="+mn-cs"/>
              </a:rPr>
              <a:t> 2114178</a:t>
            </a:r>
          </a:p>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chemeClr val="bg1">
                    <a:lumMod val="95000"/>
                  </a:schemeClr>
                </a:solidFill>
                <a:effectLst/>
                <a:uLnTx/>
                <a:uFillTx/>
                <a:latin typeface="Avenir Next LT Pro Light" panose="020B0304020202020204" pitchFamily="34" charset="0"/>
                <a:ea typeface="+mn-ea"/>
                <a:cs typeface="+mn-cs"/>
              </a:rPr>
              <a:t>Lecturer: Muhammad Islam</a:t>
            </a:r>
          </a:p>
        </p:txBody>
      </p:sp>
    </p:spTree>
    <p:extLst>
      <p:ext uri="{BB962C8B-B14F-4D97-AF65-F5344CB8AC3E}">
        <p14:creationId xmlns:p14="http://schemas.microsoft.com/office/powerpoint/2010/main" val="26844897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422BC1-90B7-5844-9C0C-6ADBB330B20E}"/>
              </a:ext>
            </a:extLst>
          </p:cNvPr>
          <p:cNvSpPr>
            <a:spLocks noGrp="1"/>
          </p:cNvSpPr>
          <p:nvPr>
            <p:ph type="title"/>
          </p:nvPr>
        </p:nvSpPr>
        <p:spPr>
          <a:xfrm>
            <a:off x="635000" y="640823"/>
            <a:ext cx="3418659" cy="5583148"/>
          </a:xfrm>
        </p:spPr>
        <p:txBody>
          <a:bodyPr anchor="ctr">
            <a:normAutofit/>
          </a:bodyPr>
          <a:lstStyle/>
          <a:p>
            <a:r>
              <a:rPr lang="en-GB" sz="4700" dirty="0"/>
              <a:t>Conclusion</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rgbClr val="80A8AD"/>
          </a:solidFill>
          <a:ln w="34925">
            <a:solidFill>
              <a:srgbClr val="80A8A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1D7037C-F33B-9B27-7BD0-CB1B43053B02}"/>
              </a:ext>
            </a:extLst>
          </p:cNvPr>
          <p:cNvGraphicFramePr>
            <a:graphicFrameLocks noGrp="1"/>
          </p:cNvGraphicFramePr>
          <p:nvPr>
            <p:ph idx="1"/>
            <p:extLst>
              <p:ext uri="{D42A27DB-BD31-4B8C-83A1-F6EECF244321}">
                <p14:modId xmlns:p14="http://schemas.microsoft.com/office/powerpoint/2010/main" val="390484735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D730AAD2-CFB4-11C3-5A97-AAE3102BD09A}"/>
              </a:ext>
            </a:extLst>
          </p:cNvPr>
          <p:cNvSpPr txBox="1"/>
          <p:nvPr/>
        </p:nvSpPr>
        <p:spPr>
          <a:xfrm>
            <a:off x="8574833" y="5775649"/>
            <a:ext cx="3288435" cy="679738"/>
          </a:xfrm>
          <a:prstGeom prst="rect">
            <a:avLst/>
          </a:prstGeom>
          <a:noFill/>
        </p:spPr>
        <p:txBody>
          <a:bodyPr wrap="square" rtlCol="0">
            <a:spAutoFit/>
          </a:bodyPr>
          <a:lstStyle/>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chemeClr val="tx1">
                    <a:lumMod val="95000"/>
                    <a:lumOff val="5000"/>
                  </a:schemeClr>
                </a:solidFill>
                <a:effectLst/>
                <a:uLnTx/>
                <a:uFillTx/>
                <a:latin typeface="Avenir Next LT Pro Light" panose="020B0304020202020204" pitchFamily="34" charset="0"/>
                <a:ea typeface="+mn-ea"/>
                <a:cs typeface="+mn-cs"/>
              </a:rPr>
              <a:t>Student: </a:t>
            </a:r>
            <a:r>
              <a:rPr kumimoji="0" lang="en-GB" sz="1400" b="1" i="0" u="none" strike="noStrike" kern="1200" cap="none" spc="0" normalizeH="0" baseline="0" noProof="0" dirty="0" err="1">
                <a:ln>
                  <a:noFill/>
                </a:ln>
                <a:solidFill>
                  <a:schemeClr val="tx1">
                    <a:lumMod val="95000"/>
                    <a:lumOff val="5000"/>
                  </a:schemeClr>
                </a:solidFill>
                <a:effectLst/>
                <a:uLnTx/>
                <a:uFillTx/>
                <a:latin typeface="Avenir Next LT Pro Light" panose="020B0304020202020204" pitchFamily="34" charset="0"/>
                <a:ea typeface="+mn-ea"/>
                <a:cs typeface="+mn-cs"/>
              </a:rPr>
              <a:t>Dorina</a:t>
            </a:r>
            <a:r>
              <a:rPr kumimoji="0" lang="en-GB" sz="1400" b="1" i="0" u="none" strike="noStrike" kern="1200" cap="none" spc="0" normalizeH="0" baseline="0" noProof="0" dirty="0">
                <a:ln>
                  <a:noFill/>
                </a:ln>
                <a:solidFill>
                  <a:schemeClr val="tx1">
                    <a:lumMod val="95000"/>
                    <a:lumOff val="5000"/>
                  </a:schemeClr>
                </a:solidFill>
                <a:effectLst/>
                <a:uLnTx/>
                <a:uFillTx/>
                <a:latin typeface="Avenir Next LT Pro Light" panose="020B0304020202020204" pitchFamily="34" charset="0"/>
                <a:ea typeface="+mn-ea"/>
                <a:cs typeface="+mn-cs"/>
              </a:rPr>
              <a:t> </a:t>
            </a:r>
            <a:r>
              <a:rPr kumimoji="0" lang="en-GB" sz="1400" b="1" i="0" u="none" strike="noStrike" kern="1200" cap="none" spc="0" normalizeH="0" baseline="0" noProof="0" dirty="0" err="1">
                <a:ln>
                  <a:noFill/>
                </a:ln>
                <a:solidFill>
                  <a:schemeClr val="tx1">
                    <a:lumMod val="95000"/>
                    <a:lumOff val="5000"/>
                  </a:schemeClr>
                </a:solidFill>
                <a:effectLst/>
                <a:uLnTx/>
                <a:uFillTx/>
                <a:latin typeface="Avenir Next LT Pro Light" panose="020B0304020202020204" pitchFamily="34" charset="0"/>
                <a:ea typeface="+mn-ea"/>
                <a:cs typeface="+mn-cs"/>
              </a:rPr>
              <a:t>Lemnrau</a:t>
            </a:r>
            <a:r>
              <a:rPr kumimoji="0" lang="en-GB" sz="1400" b="1" i="0" u="none" strike="noStrike" kern="1200" cap="none" spc="0" normalizeH="0" baseline="0" noProof="0" dirty="0">
                <a:ln>
                  <a:noFill/>
                </a:ln>
                <a:solidFill>
                  <a:schemeClr val="tx1">
                    <a:lumMod val="95000"/>
                    <a:lumOff val="5000"/>
                  </a:schemeClr>
                </a:solidFill>
                <a:effectLst/>
                <a:uLnTx/>
                <a:uFillTx/>
                <a:latin typeface="Avenir Next LT Pro Light" panose="020B0304020202020204" pitchFamily="34" charset="0"/>
                <a:ea typeface="+mn-ea"/>
                <a:cs typeface="+mn-cs"/>
              </a:rPr>
              <a:t> 2114178</a:t>
            </a:r>
          </a:p>
          <a:p>
            <a:pPr marL="0" marR="0" lvl="0" indent="0" algn="l" defTabSz="914400" rtl="0" eaLnBrk="1" fontAlgn="auto" latinLnBrk="0" hangingPunct="1">
              <a:lnSpc>
                <a:spcPct val="110000"/>
              </a:lnSpc>
              <a:spcBef>
                <a:spcPts val="1000"/>
              </a:spcBef>
              <a:spcAft>
                <a:spcPts val="0"/>
              </a:spcAft>
              <a:buClrTx/>
              <a:buSzTx/>
              <a:buFontTx/>
              <a:buNone/>
              <a:tabLst/>
              <a:defRPr/>
            </a:pPr>
            <a:r>
              <a:rPr kumimoji="0" lang="en-GB" sz="1400" b="1" i="0" u="none" strike="noStrike" kern="1200" cap="none" spc="0" normalizeH="0" baseline="0" noProof="0" dirty="0">
                <a:ln>
                  <a:noFill/>
                </a:ln>
                <a:solidFill>
                  <a:schemeClr val="tx1">
                    <a:lumMod val="95000"/>
                    <a:lumOff val="5000"/>
                  </a:schemeClr>
                </a:solidFill>
                <a:effectLst/>
                <a:uLnTx/>
                <a:uFillTx/>
                <a:latin typeface="Avenir Next LT Pro Light" panose="020B0304020202020204" pitchFamily="34" charset="0"/>
                <a:ea typeface="+mn-ea"/>
                <a:cs typeface="+mn-cs"/>
              </a:rPr>
              <a:t>Lecturer: Muhammad Islam</a:t>
            </a:r>
          </a:p>
        </p:txBody>
      </p:sp>
    </p:spTree>
    <p:extLst>
      <p:ext uri="{BB962C8B-B14F-4D97-AF65-F5344CB8AC3E}">
        <p14:creationId xmlns:p14="http://schemas.microsoft.com/office/powerpoint/2010/main" val="16292496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6FFA4-1699-2B47-86E3-EBB5E84E2A54}"/>
              </a:ext>
            </a:extLst>
          </p:cNvPr>
          <p:cNvSpPr>
            <a:spLocks noGrp="1"/>
          </p:cNvSpPr>
          <p:nvPr>
            <p:ph type="title"/>
          </p:nvPr>
        </p:nvSpPr>
        <p:spPr/>
        <p:txBody>
          <a:bodyPr/>
          <a:lstStyle/>
          <a:p>
            <a:r>
              <a:rPr lang="en-GB" dirty="0"/>
              <a:t>List of References</a:t>
            </a:r>
          </a:p>
        </p:txBody>
      </p:sp>
      <p:pic>
        <p:nvPicPr>
          <p:cNvPr id="6" name="Picture 5">
            <a:extLst>
              <a:ext uri="{FF2B5EF4-FFF2-40B4-BE49-F238E27FC236}">
                <a16:creationId xmlns:a16="http://schemas.microsoft.com/office/drawing/2014/main" id="{0DD2A797-4F8F-3340-8BCB-5154B289D8D5}"/>
              </a:ext>
            </a:extLst>
          </p:cNvPr>
          <p:cNvPicPr>
            <a:picLocks noChangeAspect="1"/>
          </p:cNvPicPr>
          <p:nvPr/>
        </p:nvPicPr>
        <p:blipFill>
          <a:blip r:embed="rId2"/>
          <a:stretch>
            <a:fillRect/>
          </a:stretch>
        </p:blipFill>
        <p:spPr>
          <a:xfrm>
            <a:off x="622300" y="2212975"/>
            <a:ext cx="10731500" cy="4279900"/>
          </a:xfrm>
          <a:prstGeom prst="rect">
            <a:avLst/>
          </a:prstGeom>
        </p:spPr>
      </p:pic>
    </p:spTree>
    <p:extLst>
      <p:ext uri="{BB962C8B-B14F-4D97-AF65-F5344CB8AC3E}">
        <p14:creationId xmlns:p14="http://schemas.microsoft.com/office/powerpoint/2010/main" val="3463412305"/>
      </p:ext>
    </p:extLst>
  </p:cSld>
  <p:clrMapOvr>
    <a:masterClrMapping/>
  </p:clrMapOvr>
</p:sld>
</file>

<file path=ppt/theme/theme1.xml><?xml version="1.0" encoding="utf-8"?>
<a:theme xmlns:a="http://schemas.openxmlformats.org/drawingml/2006/main" name="SketchyVTI">
  <a:themeElements>
    <a:clrScheme name="AnalogousFromLightSeedLeftStep">
      <a:dk1>
        <a:srgbClr val="000000"/>
      </a:dk1>
      <a:lt1>
        <a:srgbClr val="FFFFFF"/>
      </a:lt1>
      <a:dk2>
        <a:srgbClr val="213B31"/>
      </a:dk2>
      <a:lt2>
        <a:srgbClr val="E8E3E2"/>
      </a:lt2>
      <a:accent1>
        <a:srgbClr val="80A8AD"/>
      </a:accent1>
      <a:accent2>
        <a:srgbClr val="74AA9A"/>
      </a:accent2>
      <a:accent3>
        <a:srgbClr val="82AB8D"/>
      </a:accent3>
      <a:accent4>
        <a:srgbClr val="7DAB75"/>
      </a:accent4>
      <a:accent5>
        <a:srgbClr val="95A77E"/>
      </a:accent5>
      <a:accent6>
        <a:srgbClr val="A3A470"/>
      </a:accent6>
      <a:hlink>
        <a:srgbClr val="AE7169"/>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0</TotalTime>
  <Words>360</Words>
  <Application>Microsoft Office PowerPoint</Application>
  <PresentationFormat>Widescreen</PresentationFormat>
  <Paragraphs>44</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Avenir Next LT Pro Demi</vt:lpstr>
      <vt:lpstr>Avenir Next LT Pro Light</vt:lpstr>
      <vt:lpstr>Modern Love</vt:lpstr>
      <vt:lpstr>The Hand</vt:lpstr>
      <vt:lpstr>SketchyVTI</vt:lpstr>
      <vt:lpstr>Effective Team Working and Communication</vt:lpstr>
      <vt:lpstr>Group Members </vt:lpstr>
      <vt:lpstr>Introduction</vt:lpstr>
      <vt:lpstr>Communication process &amp; benefits </vt:lpstr>
      <vt:lpstr>Models of communication</vt:lpstr>
      <vt:lpstr>Types od communication that the selected company could use </vt:lpstr>
      <vt:lpstr>Barriers that can stop effective communication from happening </vt:lpstr>
      <vt:lpstr>Channels of communication: Virgin Media</vt:lpstr>
      <vt:lpstr>Channels of communication: Virgin Media</vt:lpstr>
      <vt:lpstr>Conclusion</vt:lpstr>
      <vt:lpstr>List of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Policica Dansatoarea</dc:creator>
  <cp:lastModifiedBy>Diana Baltatu (2122576)</cp:lastModifiedBy>
  <cp:revision>5</cp:revision>
  <cp:lastPrinted>2022-07-22T16:51:38Z</cp:lastPrinted>
  <dcterms:created xsi:type="dcterms:W3CDTF">2022-07-15T15:27:39Z</dcterms:created>
  <dcterms:modified xsi:type="dcterms:W3CDTF">2022-07-22T22:41:09Z</dcterms:modified>
</cp:coreProperties>
</file>