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12A48-CD73-FC97-8909-F754F46D37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AD07F-019D-317B-545A-40084FCC3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57BFB-EDDC-4FCC-E5A2-3F1268C4A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8C44E-9D9C-EFC2-7D64-8B673C2DE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91D99-7419-5281-AA86-04331C4CF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527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73629-DAAC-0545-23FD-609D5A46A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D11-8B35-00DA-1953-1907A226B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444A5-ECAF-30EE-8DF5-0728841AD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64167-52A7-05D9-B236-3B3376979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4A317-A6E3-8E42-AA20-8A9304221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33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A4E71-3321-2947-4CA7-A109560F9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7551C-C62E-9E8B-B5DA-964B0A691D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96171-E3B4-24A6-D782-CFCF9D559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88D33-8876-696E-3F34-6EFCFBB5C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F5EB3F-D7B1-9B3E-FE25-D0E5C9F8B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65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1DA16-E376-C3B2-F771-A7E9CE5AA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9567B-7B8D-5C69-735F-D2122249F0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7FDC02-C6F7-2234-7952-2AF3B6DBC8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5B8887-C56B-686C-837E-09061A90A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52C55A-F0AA-6078-59EF-BD52B5128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326D84-BDB1-A3B3-D33B-43D2CD40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42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7D3F6-B4A8-DBAD-5430-38A27397E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B2D9E2-660F-29FD-D23B-966B13E70B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4F37B-1C1C-D9C7-8AEB-008BE8B768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654AFC-F06D-BB6C-6400-98EEB9ED2F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2A5004-D09B-5CAF-A242-A653E98D67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5131B-6CA4-62AB-8425-A8B941A9E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0BC66E-BFE0-F34E-9C4B-F552F0D3D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C83A24-0482-AC49-34AB-BAFD5EAB1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176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BA092-7FBD-B04E-C639-08EF69C8D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860CCE-5E48-77EB-45C9-9F8CAC54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903A4A-DB29-8FE0-903A-B899AA8B0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921887-45E2-DC4B-A955-2241380DE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99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0B5A71-4266-0B87-7D2E-6DE333A86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BFC9D7-C49B-9572-7212-A4CC5BD57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D0017C-A412-5C89-172D-F00DFEC07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512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FAF-6EFB-B4AC-AF78-386D03E70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205DF-C4EA-5B77-4482-910E1A08A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41CAD8-E585-D1FA-7DBE-CA4820970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EF0C50-12B1-62DB-28A1-2372FF17F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C0435-54FC-6632-6CA9-512582BF2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B607A-9581-A19B-DC2F-B6853E323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5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3274-40A7-DE1A-00E2-035138AB4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31E642-FA29-1174-A88F-84B82840E5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876692-2CD7-1010-7784-BB8CF8D23A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B527C4-14BC-CFFF-90FA-EF16178DF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F5C15-4077-5B03-49A6-4B1AB2164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E9826-471A-7324-6B61-E80F45ADB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810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11529-7C8A-128C-205B-91AAE59E4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3C07C-0251-6D00-7B39-EB4177D2AE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61147-4712-20CB-4494-E0D37D8ED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60953D-65FC-A526-822F-AA1F1AAD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714A3-BEA6-8AF8-F7F9-882C6263B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05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6E098D-BDB2-34A0-BDB9-80299D5A25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40FB18-F2F6-2D9A-449B-A62C07E75A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C84D0-BBA9-2584-4BFA-FF1AF7D2C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3E3A5-DA49-1CD2-324D-40301AFE2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6EC208-090F-BA75-BFD1-2E26B4D3A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14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06B74-FE9B-83B4-19CA-CBC65D9E6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841901-AC0D-B4AB-8FC1-CD973FF3B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3C46F-B49C-E4D6-F147-0691528450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F048AD-8FDB-4845-A165-EF66D0FADF5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7526FB-A29B-38FC-45F2-750C9EF1E5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30EC8-F867-A3A5-6500-5E3197D786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561B16-910B-48DC-ACC6-6DA2C80D8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59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26" TargetMode="External"/><Relationship Id="rId3" Type="http://schemas.openxmlformats.org/officeDocument/2006/relationships/hyperlink" Target="https://mindsplain.com/wp-content/uploads/2020/08/ATTACHMENT_AND_LOSS_VOLUME_I_ATTACHMENT.pdf" TargetMode="External"/><Relationship Id="rId7" Type="http://schemas.openxmlformats.org/officeDocument/2006/relationships/hyperlink" Target="https://www.nhs.uk/best-start-in-life/early-learning-development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5fc503628fa8f5474c80012b/ELIM_Summary_report_December-2020.pdf" TargetMode="External"/><Relationship Id="rId5" Type="http://schemas.openxmlformats.org/officeDocument/2006/relationships/hyperlink" Target="https://www.gov.uk/government/publications/development-matters--2" TargetMode="External"/><Relationship Id="rId4" Type="http://schemas.openxmlformats.org/officeDocument/2006/relationships/hyperlink" Target="https://www.cqc.org.uk/guidance-providers/adult-social-care/culturally-appropriate-care" TargetMode="External"/><Relationship Id="rId9" Type="http://schemas.openxmlformats.org/officeDocument/2006/relationships/hyperlink" Target="https://speechandlanguage.org.uk/help-for-families/ages-and-sta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68C75A-9C9C-CB0F-433F-7695546C2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1" y="-32083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EF128A-C6CB-9989-0974-EE1E8D25D4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11558"/>
          </a:xfrm>
        </p:spPr>
        <p:txBody>
          <a:bodyPr>
            <a:noAutofit/>
          </a:bodyPr>
          <a:lstStyle/>
          <a:p>
            <a:r>
              <a:rPr lang="en-GB" sz="4000" b="1" dirty="0"/>
              <a:t>Understanding Isaac's Development Through Bowlby's Attachment Theory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75B31-B5E1-FA9D-04EA-DB1691878D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72126"/>
            <a:ext cx="9144000" cy="3685674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LCHS4010 Psychology in Health and Social Care</a:t>
            </a:r>
          </a:p>
          <a:p>
            <a:pPr lvl="0"/>
            <a:r>
              <a:rPr lang="en-GB" dirty="0"/>
              <a:t>Component 1 Presentation</a:t>
            </a:r>
          </a:p>
          <a:p>
            <a:pPr lvl="0"/>
            <a:r>
              <a:rPr lang="en-GB" dirty="0"/>
              <a:t>Student Name: Hira Shahnaz</a:t>
            </a:r>
          </a:p>
          <a:p>
            <a:pPr lvl="0"/>
            <a:r>
              <a:rPr lang="en-GB" dirty="0"/>
              <a:t>Student ID: 2504719</a:t>
            </a:r>
          </a:p>
          <a:p>
            <a:pPr lvl="0"/>
            <a:r>
              <a:rPr lang="en-GB" dirty="0"/>
              <a:t>Lecturer: Helen Parsons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731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C8829FA-CB5E-2516-24AA-0ED273C48F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8464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255D4F-3066-A91C-D66D-C155FF064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to Isaac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785B4-FC0A-1FD3-1FB6-4E458B213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8333"/>
            <a:ext cx="10515600" cy="3352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Overview</a:t>
            </a:r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4-year-old boy attending a Children's Centre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Mother experiences post-natal depression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Recent move to London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Disrupted childcare arrangements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Language delay and social withdrawal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Separation anxiety and clingy behaviour (UWTSD, 2026)</a:t>
            </a:r>
          </a:p>
          <a:p>
            <a:pPr marL="0" lv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0B24C84-59E5-80D0-AA07-72C4C5384E54}"/>
              </a:ext>
            </a:extLst>
          </p:cNvPr>
          <p:cNvSpPr txBox="1">
            <a:spLocks/>
          </p:cNvSpPr>
          <p:nvPr/>
        </p:nvSpPr>
        <p:spPr>
          <a:xfrm>
            <a:off x="3022601" y="4302125"/>
            <a:ext cx="7230534" cy="3352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this important?</a:t>
            </a: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Early experiences can influence emotional, social and cognitive development (Baltes, 1987).</a:t>
            </a:r>
          </a:p>
        </p:txBody>
      </p:sp>
    </p:spTree>
    <p:extLst>
      <p:ext uri="{BB962C8B-B14F-4D97-AF65-F5344CB8AC3E}">
        <p14:creationId xmlns:p14="http://schemas.microsoft.com/office/powerpoint/2010/main" val="3655382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B35107E-7CA2-6DAD-592E-3387EED1F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8461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DCE1E-0338-7598-ABE6-10496AC86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000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= emotional bond with caregiver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survival and emotional security (Bowlby, 1969)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Secure attachment develops through responsive care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shapes future relationships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attachment influences later wellbeing (Bowlby, 1988)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Ainsworth's Strange Situation identified attachment patterns (Ainsworth et al., 1978)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theory?</a:t>
            </a:r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Directly explains Isaac's separation anxiety and dependency.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651C2B-2A22-4D01-BCA1-41F39657D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4988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Bowlby's Attachment Theory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131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60D991-3A86-FFFB-5096-C8FA47385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8466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16900-1FBB-E0D2-8D27-1C658AF8F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2601" y="899318"/>
            <a:ext cx="9516532" cy="50762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Possible Attachment Difficulties</a:t>
            </a:r>
            <a:endParaRPr lang="en-GB" sz="1800" dirty="0">
              <a:solidFill>
                <a:schemeClr val="accent1"/>
              </a:solidFill>
            </a:endParaRPr>
          </a:p>
          <a:p>
            <a:pPr lvl="0"/>
            <a:r>
              <a:rPr lang="en-GB" sz="1800" dirty="0"/>
              <a:t>Maternal depression may reduce caregiver responsiveness</a:t>
            </a:r>
          </a:p>
          <a:p>
            <a:pPr lvl="0"/>
            <a:r>
              <a:rPr lang="en-GB" sz="1800" dirty="0"/>
              <a:t>Disrupted childcare may limit consistent attachments</a:t>
            </a:r>
          </a:p>
          <a:p>
            <a:pPr lvl="0"/>
            <a:r>
              <a:rPr lang="en-GB" sz="1800" dirty="0"/>
              <a:t>Relocation may increase insecurity</a:t>
            </a:r>
          </a:p>
          <a:p>
            <a:pPr lvl="0"/>
            <a:r>
              <a:rPr lang="en-GB" sz="1800" dirty="0"/>
              <a:t>Limited social interaction may affect confidence</a:t>
            </a:r>
          </a:p>
          <a:p>
            <a:pPr marL="0" lvl="0" indent="0">
              <a:buNone/>
            </a:pPr>
            <a:endParaRPr lang="en-GB" sz="700" dirty="0"/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Possible Outcomes</a:t>
            </a:r>
            <a:endParaRPr lang="en-GB" sz="1800" dirty="0">
              <a:solidFill>
                <a:schemeClr val="accent1"/>
              </a:solidFill>
            </a:endParaRPr>
          </a:p>
          <a:p>
            <a:pPr lvl="0"/>
            <a:r>
              <a:rPr lang="en-GB" sz="1800" dirty="0"/>
              <a:t>Separation distress</a:t>
            </a:r>
          </a:p>
          <a:p>
            <a:pPr lvl="0"/>
            <a:r>
              <a:rPr lang="en-GB" sz="1800" dirty="0"/>
              <a:t>Clingy behaviour</a:t>
            </a:r>
          </a:p>
          <a:p>
            <a:pPr lvl="0"/>
            <a:r>
              <a:rPr lang="en-GB" sz="1800" dirty="0"/>
              <a:t>Social withdrawal</a:t>
            </a:r>
          </a:p>
          <a:p>
            <a:pPr lvl="0"/>
            <a:r>
              <a:rPr lang="en-GB" sz="1800" dirty="0"/>
              <a:t>Reduced independence</a:t>
            </a:r>
          </a:p>
          <a:p>
            <a:pPr lvl="0"/>
            <a:r>
              <a:rPr lang="en-GB" sz="1800" dirty="0"/>
              <a:t>Emotional insecurity</a:t>
            </a:r>
          </a:p>
          <a:p>
            <a:pPr marL="0" indent="0">
              <a:buNone/>
            </a:pPr>
            <a:endParaRPr lang="en-GB" sz="100" b="1" dirty="0"/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Analysis</a:t>
            </a:r>
            <a:endParaRPr lang="en-GB" sz="1800" dirty="0">
              <a:solidFill>
                <a:schemeClr val="accent1"/>
              </a:solidFill>
            </a:endParaRPr>
          </a:p>
          <a:p>
            <a:r>
              <a:rPr lang="en-GB" sz="1800" dirty="0"/>
              <a:t>Bowlby's theory suggests inconsistent caregiving can affect a child’s </a:t>
            </a:r>
          </a:p>
          <a:p>
            <a:pPr marL="0" indent="0">
              <a:buNone/>
            </a:pPr>
            <a:r>
              <a:rPr lang="en-GB" sz="1800" dirty="0"/>
              <a:t>sense of safety and trust (Bowlby, 1969).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E2298-6ED8-BDF4-290D-199443BA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554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Applying Bowlby to Isaac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180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C8E831F-84EF-2305-5B30-C5056176F5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3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570CA4-AC53-5725-3889-EC12D87BC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7666" y="365126"/>
            <a:ext cx="7586133" cy="97260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Nature and Nurture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4ADF9-C861-76DB-1EC4-0104F9F35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200" y="1007533"/>
            <a:ext cx="9753600" cy="51694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 dirty="0"/>
              <a:t>Nature (Biological Influences)</a:t>
            </a:r>
            <a:endParaRPr lang="en-GB" sz="1800" dirty="0"/>
          </a:p>
          <a:p>
            <a:pPr lvl="0"/>
            <a:r>
              <a:rPr lang="en-GB" sz="1800" dirty="0"/>
              <a:t>Temperament</a:t>
            </a:r>
          </a:p>
          <a:p>
            <a:pPr lvl="0"/>
            <a:r>
              <a:rPr lang="en-GB" sz="1800" dirty="0"/>
              <a:t>Brain development</a:t>
            </a:r>
          </a:p>
          <a:p>
            <a:pPr lvl="0"/>
            <a:r>
              <a:rPr lang="en-GB" sz="1800" dirty="0"/>
              <a:t>Genetic factors</a:t>
            </a:r>
          </a:p>
          <a:p>
            <a:pPr lvl="0"/>
            <a:r>
              <a:rPr lang="en-GB" sz="1800" dirty="0"/>
              <a:t>Emotional sensitivity</a:t>
            </a:r>
          </a:p>
          <a:p>
            <a:pPr marL="0" lvl="0" indent="0">
              <a:buNone/>
            </a:pPr>
            <a:endParaRPr lang="en-GB" sz="500" dirty="0"/>
          </a:p>
          <a:p>
            <a:pPr marL="0" indent="0">
              <a:buNone/>
            </a:pPr>
            <a:r>
              <a:rPr lang="en-GB" sz="1800" b="1" dirty="0"/>
              <a:t>Nurture (Environmental Influences)</a:t>
            </a:r>
            <a:endParaRPr lang="en-GB" sz="1800" dirty="0"/>
          </a:p>
          <a:p>
            <a:pPr lvl="0"/>
            <a:r>
              <a:rPr lang="en-GB" sz="1800" dirty="0"/>
              <a:t>Quality of caregiving</a:t>
            </a:r>
          </a:p>
          <a:p>
            <a:pPr lvl="0"/>
            <a:r>
              <a:rPr lang="en-GB" sz="1800" dirty="0"/>
              <a:t>Social interaction</a:t>
            </a:r>
          </a:p>
          <a:p>
            <a:pPr lvl="0"/>
            <a:r>
              <a:rPr lang="en-GB" sz="1800" dirty="0"/>
              <a:t>Childcare experiences</a:t>
            </a:r>
          </a:p>
          <a:p>
            <a:pPr lvl="0"/>
            <a:r>
              <a:rPr lang="en-GB" sz="1800" dirty="0"/>
              <a:t>Family relocation</a:t>
            </a:r>
          </a:p>
          <a:p>
            <a:pPr marL="0" indent="0">
              <a:buNone/>
            </a:pPr>
            <a:endParaRPr lang="en-GB" sz="700" b="1" dirty="0"/>
          </a:p>
          <a:p>
            <a:pPr marL="0" indent="0">
              <a:buNone/>
            </a:pPr>
            <a:r>
              <a:rPr lang="en-GB" sz="1800" b="1" dirty="0"/>
              <a:t>Critical Point</a:t>
            </a:r>
            <a:endParaRPr lang="en-GB" sz="1800" dirty="0"/>
          </a:p>
          <a:p>
            <a:r>
              <a:rPr lang="en-GB" sz="1800" dirty="0"/>
              <a:t>Isaac's development is likely influenced by both biological </a:t>
            </a:r>
          </a:p>
          <a:p>
            <a:pPr marL="0" indent="0">
              <a:buNone/>
            </a:pPr>
            <a:r>
              <a:rPr lang="en-GB" sz="1800" dirty="0"/>
              <a:t>vulnerabilities and environmental experiences rather than one factor </a:t>
            </a:r>
          </a:p>
          <a:p>
            <a:pPr marL="0" indent="0">
              <a:buNone/>
            </a:pPr>
            <a:r>
              <a:rPr lang="en-GB" sz="1800" dirty="0"/>
              <a:t>alone (Baltes, 1987).</a:t>
            </a:r>
          </a:p>
        </p:txBody>
      </p:sp>
    </p:spTree>
    <p:extLst>
      <p:ext uri="{BB962C8B-B14F-4D97-AF65-F5344CB8AC3E}">
        <p14:creationId xmlns:p14="http://schemas.microsoft.com/office/powerpoint/2010/main" val="3932424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7CFDEDE-815D-03EF-CCAC-EB2F31E57F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3BC25C-058B-0E2D-7C22-10075A205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Language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D8061-A4C0-0DA2-8647-925B6A2F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2336800"/>
            <a:ext cx="5257800" cy="2658533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Evidence</a:t>
            </a:r>
            <a:endParaRPr lang="en-GB" sz="1800" dirty="0">
              <a:solidFill>
                <a:schemeClr val="accent1"/>
              </a:solidFill>
            </a:endParaRPr>
          </a:p>
          <a:p>
            <a:pPr lvl="0"/>
            <a:r>
              <a:rPr lang="en-GB" sz="1800" dirty="0"/>
              <a:t>Talking with children supports language and learning (Association of American Universities, 2018).</a:t>
            </a:r>
          </a:p>
          <a:p>
            <a:pPr lvl="0"/>
            <a:r>
              <a:rPr lang="en-GB" sz="1800" dirty="0"/>
              <a:t>Early communication improves school readiness (Public Health England, 2020)</a:t>
            </a:r>
          </a:p>
          <a:p>
            <a:pPr lvl="0"/>
            <a:r>
              <a:rPr lang="en-GB" sz="1800" dirty="0"/>
              <a:t>Play and interaction support language development (DfE, 2024)</a:t>
            </a:r>
          </a:p>
          <a:p>
            <a:pPr marL="0" indent="0">
              <a:buNone/>
            </a:pPr>
            <a:endParaRPr lang="en-GB" sz="1800" b="1" dirty="0"/>
          </a:p>
          <a:p>
            <a:endParaRPr lang="en-GB" sz="18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D6DE1BA-8840-3B65-343F-AD04A28D6EF7}"/>
              </a:ext>
            </a:extLst>
          </p:cNvPr>
          <p:cNvSpPr txBox="1">
            <a:spLocks/>
          </p:cNvSpPr>
          <p:nvPr/>
        </p:nvSpPr>
        <p:spPr>
          <a:xfrm>
            <a:off x="7001932" y="1470025"/>
            <a:ext cx="469900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Concerns</a:t>
            </a:r>
            <a:endParaRPr lang="en-GB" sz="1800" dirty="0">
              <a:solidFill>
                <a:schemeClr val="accent1"/>
              </a:solidFill>
            </a:endParaRPr>
          </a:p>
          <a:p>
            <a:r>
              <a:rPr lang="en-GB" sz="1800" dirty="0"/>
              <a:t>Delayed language skills</a:t>
            </a:r>
          </a:p>
          <a:p>
            <a:r>
              <a:rPr lang="en-GB" sz="1800" dirty="0"/>
              <a:t>Difficulty participating in groups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8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A58FF22-12DC-7A23-34D0-8A2A04E2ACD4}"/>
              </a:ext>
            </a:extLst>
          </p:cNvPr>
          <p:cNvSpPr txBox="1">
            <a:spLocks/>
          </p:cNvSpPr>
          <p:nvPr/>
        </p:nvSpPr>
        <p:spPr>
          <a:xfrm>
            <a:off x="6265334" y="4399491"/>
            <a:ext cx="5257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1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1" dirty="0">
                <a:solidFill>
                  <a:schemeClr val="accent1"/>
                </a:solidFill>
              </a:rPr>
              <a:t>Analysis</a:t>
            </a:r>
            <a:endParaRPr lang="en-GB" sz="1800" dirty="0">
              <a:solidFill>
                <a:schemeClr val="accent1"/>
              </a:solidFill>
            </a:endParaRPr>
          </a:p>
          <a:p>
            <a:r>
              <a:rPr lang="en-GB" sz="1800" dirty="0"/>
              <a:t>Isaac's emotional insecurity may reduce opportunities to communicate and engage socially.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9299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0BA53EA-CE12-46FA-9640-9B7F4E794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8466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7E1DC-4465-847D-E003-D3BC36C2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4666" y="365125"/>
            <a:ext cx="8729133" cy="77099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Theory-Informed Support Plan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6AB5F-7CF8-A67E-A325-9D676DFC4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800"/>
            <a:ext cx="10515600" cy="4856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Bowlby-Based Interventions</a:t>
            </a:r>
            <a:endParaRPr lang="en-GB" sz="18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endParaRPr lang="en-GB" sz="18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CE4E991-FD79-06C5-A656-2A24B8F900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9390901"/>
              </p:ext>
            </p:extLst>
          </p:nvPr>
        </p:nvGraphicFramePr>
        <p:xfrm>
          <a:off x="2125133" y="1921933"/>
          <a:ext cx="7332136" cy="3420536"/>
        </p:xfrm>
        <a:graphic>
          <a:graphicData uri="http://schemas.openxmlformats.org/drawingml/2006/table">
            <a:tbl>
              <a:tblPr firstRow="1" firstCol="1" bandRow="1">
                <a:tableStyleId>{ED083AE6-46FA-4A59-8FB0-9F97EB10719F}</a:tableStyleId>
              </a:tblPr>
              <a:tblGrid>
                <a:gridCol w="3666068">
                  <a:extLst>
                    <a:ext uri="{9D8B030D-6E8A-4147-A177-3AD203B41FA5}">
                      <a16:colId xmlns:a16="http://schemas.microsoft.com/office/drawing/2014/main" val="1086164813"/>
                    </a:ext>
                  </a:extLst>
                </a:gridCol>
                <a:gridCol w="3666068">
                  <a:extLst>
                    <a:ext uri="{9D8B030D-6E8A-4147-A177-3AD203B41FA5}">
                      <a16:colId xmlns:a16="http://schemas.microsoft.com/office/drawing/2014/main" val="2562286183"/>
                    </a:ext>
                  </a:extLst>
                </a:gridCol>
              </a:tblGrid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b="1" kern="100">
                          <a:effectLst/>
                        </a:rPr>
                        <a:t>Strategy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b="1" kern="100">
                          <a:effectLst/>
                        </a:rPr>
                        <a:t>Link to Theory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90419471"/>
                  </a:ext>
                </a:extLst>
              </a:tr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Key worker system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Consistent attachment figure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47005053"/>
                  </a:ext>
                </a:extLst>
              </a:tr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 dirty="0">
                          <a:effectLst/>
                        </a:rPr>
                        <a:t>Predictable routines</a:t>
                      </a:r>
                      <a:endParaRPr lang="en-GB" sz="17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Builds security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30364009"/>
                  </a:ext>
                </a:extLst>
              </a:tr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Gradual separation support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Reduces anxiety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02845289"/>
                  </a:ext>
                </a:extLst>
              </a:tr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 dirty="0">
                          <a:effectLst/>
                        </a:rPr>
                        <a:t>Play-based learning</a:t>
                      </a:r>
                      <a:endParaRPr lang="en-GB" sz="17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Encourages exploration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62078546"/>
                  </a:ext>
                </a:extLst>
              </a:tr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 dirty="0">
                          <a:effectLst/>
                        </a:rPr>
                        <a:t>Emotional literacy activities</a:t>
                      </a:r>
                      <a:endParaRPr lang="en-GB" sz="17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Supports emotional regulation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89805187"/>
                  </a:ext>
                </a:extLst>
              </a:tr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Parent support programmes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Improves caregiver responsiveness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23852320"/>
                  </a:ext>
                </a:extLst>
              </a:tr>
              <a:tr h="4275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Language-rich environment</a:t>
                      </a:r>
                      <a:endParaRPr lang="en-GB" sz="17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 dirty="0">
                          <a:effectLst/>
                        </a:rPr>
                        <a:t>Promotes communication</a:t>
                      </a:r>
                      <a:endParaRPr lang="en-GB" sz="17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98963842"/>
                  </a:ext>
                </a:extLst>
              </a:tr>
            </a:tbl>
          </a:graphicData>
        </a:graphic>
      </p:graphicFrame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A2290D-2F11-121E-DF5C-5F572E860666}"/>
              </a:ext>
            </a:extLst>
          </p:cNvPr>
          <p:cNvSpPr txBox="1">
            <a:spLocks/>
          </p:cNvSpPr>
          <p:nvPr/>
        </p:nvSpPr>
        <p:spPr>
          <a:xfrm>
            <a:off x="4114073" y="5414968"/>
            <a:ext cx="5831116" cy="1029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800" b="1" dirty="0">
                <a:solidFill>
                  <a:schemeClr val="accent1"/>
                </a:solidFill>
              </a:rPr>
              <a:t>Aim</a:t>
            </a:r>
            <a:endParaRPr lang="en-GB" sz="1800" dirty="0">
              <a:solidFill>
                <a:schemeClr val="accent1"/>
              </a:solidFill>
            </a:endParaRPr>
          </a:p>
          <a:p>
            <a:r>
              <a:rPr lang="en-GB" sz="1800" dirty="0"/>
              <a:t>Develop security, confidence and independence.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23252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D27C8D2-A89A-33B0-8F63-2D43B5540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847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77F0EB-F43E-AB96-DCFF-27957B54B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Multi-Agency Support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B82A6-4419-7FFF-34E4-3753A5859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1533"/>
            <a:ext cx="10515600" cy="491543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Professionals Involved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/>
              <a:t>Early Years Practitioners</a:t>
            </a:r>
          </a:p>
          <a:p>
            <a:pPr lvl="0"/>
            <a:r>
              <a:rPr lang="en-GB" dirty="0"/>
              <a:t>Speech and Language Therapist</a:t>
            </a:r>
          </a:p>
          <a:p>
            <a:pPr lvl="0"/>
            <a:r>
              <a:rPr lang="en-GB" dirty="0"/>
              <a:t>Health Visitor</a:t>
            </a:r>
          </a:p>
          <a:p>
            <a:pPr lvl="0"/>
            <a:r>
              <a:rPr lang="en-GB" dirty="0"/>
              <a:t>GP</a:t>
            </a:r>
          </a:p>
          <a:p>
            <a:pPr lvl="0"/>
            <a:r>
              <a:rPr lang="en-GB" dirty="0"/>
              <a:t>Family Support Worker</a:t>
            </a:r>
          </a:p>
          <a:p>
            <a:pPr lvl="0"/>
            <a:r>
              <a:rPr lang="en-GB" dirty="0"/>
              <a:t>Maternal Mental Health Services</a:t>
            </a:r>
          </a:p>
          <a:p>
            <a:pPr lvl="0"/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Benefits</a:t>
            </a:r>
            <a:endParaRPr lang="en-GB" dirty="0">
              <a:solidFill>
                <a:schemeClr val="accent1"/>
              </a:solidFill>
            </a:endParaRPr>
          </a:p>
          <a:p>
            <a:pPr lvl="0"/>
            <a:r>
              <a:rPr lang="en-GB" dirty="0"/>
              <a:t>Early intervention</a:t>
            </a:r>
          </a:p>
          <a:p>
            <a:pPr lvl="0"/>
            <a:r>
              <a:rPr lang="en-GB" dirty="0"/>
              <a:t>Holistic support</a:t>
            </a:r>
          </a:p>
          <a:p>
            <a:pPr lvl="0"/>
            <a:r>
              <a:rPr lang="en-GB" dirty="0"/>
              <a:t>Improved communication skills</a:t>
            </a:r>
          </a:p>
          <a:p>
            <a:pPr lvl="0"/>
            <a:r>
              <a:rPr lang="en-GB" dirty="0"/>
              <a:t>Better emotional wellbeing</a:t>
            </a:r>
          </a:p>
          <a:p>
            <a:pPr lvl="0"/>
            <a:r>
              <a:rPr lang="en-GB" dirty="0"/>
              <a:t>Stronger family support (NICE, 2023; NHS,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830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712F631-5C84-2F64-3385-637223B59F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F2F1F-F260-54BA-4972-EBC268272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5681" y="1244600"/>
            <a:ext cx="10515600" cy="508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Strengths</a:t>
            </a:r>
            <a:endParaRPr lang="en-GB" sz="1800" dirty="0">
              <a:solidFill>
                <a:schemeClr val="accent1"/>
              </a:solidFill>
            </a:endParaRPr>
          </a:p>
          <a:p>
            <a:pPr lvl="0"/>
            <a:r>
              <a:rPr lang="en-GB" sz="1800" dirty="0"/>
              <a:t>Explains emotional development well</a:t>
            </a:r>
          </a:p>
          <a:p>
            <a:pPr lvl="0"/>
            <a:r>
              <a:rPr lang="en-GB" sz="1800" dirty="0"/>
              <a:t>Supported by attachment research</a:t>
            </a:r>
          </a:p>
          <a:p>
            <a:pPr lvl="0"/>
            <a:r>
              <a:rPr lang="en-GB" sz="1800" dirty="0"/>
              <a:t>Useful in health and social care practice</a:t>
            </a:r>
          </a:p>
          <a:p>
            <a:pPr lvl="0"/>
            <a:r>
              <a:rPr lang="en-GB" sz="1800" dirty="0"/>
              <a:t>Supports early intervention approaches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Cultural Competence</a:t>
            </a:r>
            <a:endParaRPr lang="en-GB" sz="1800" dirty="0">
              <a:solidFill>
                <a:schemeClr val="accent1"/>
              </a:solidFill>
            </a:endParaRPr>
          </a:p>
          <a:p>
            <a:pPr lvl="0"/>
            <a:r>
              <a:rPr lang="en-GB" sz="1800" dirty="0"/>
              <a:t>London's families are culturally diverse</a:t>
            </a:r>
          </a:p>
          <a:p>
            <a:pPr lvl="0"/>
            <a:r>
              <a:rPr lang="en-GB" sz="1800" dirty="0"/>
              <a:t>Extended family caregiving is common in many cultures</a:t>
            </a:r>
          </a:p>
          <a:p>
            <a:pPr lvl="0"/>
            <a:r>
              <a:rPr lang="en-GB" sz="1800" dirty="0"/>
              <a:t>Multilingualism should not be viewed as a developmental deficit (Lucid, 2020)</a:t>
            </a:r>
          </a:p>
          <a:p>
            <a:pPr lvl="0"/>
            <a:r>
              <a:rPr lang="en-GB" sz="1800" dirty="0"/>
              <a:t>Practitioners should provide culturally sensitive support (Care Quality Commission, 2025)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Critical Analysis</a:t>
            </a:r>
            <a:endParaRPr lang="en-GB" sz="1800" dirty="0">
              <a:solidFill>
                <a:schemeClr val="accent1"/>
              </a:solidFill>
            </a:endParaRPr>
          </a:p>
          <a:p>
            <a:r>
              <a:rPr lang="en-GB" sz="1800" dirty="0"/>
              <a:t>Bowlby's theory remains valuable but should be applied alongside </a:t>
            </a:r>
          </a:p>
          <a:p>
            <a:pPr marL="0" indent="0">
              <a:buNone/>
            </a:pPr>
            <a:r>
              <a:rPr lang="en-GB" sz="1800" dirty="0"/>
              <a:t>cultural awareness and individual assessment.</a:t>
            </a:r>
          </a:p>
          <a:p>
            <a:endParaRPr lang="en-GB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DFC33-6194-B3A0-3C23-3C6BD74AE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Critical Evaluation and Cultural Considerations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D7E231-B594-D744-4299-DA39FF76861E}"/>
              </a:ext>
            </a:extLst>
          </p:cNvPr>
          <p:cNvSpPr txBox="1">
            <a:spLocks/>
          </p:cNvSpPr>
          <p:nvPr/>
        </p:nvSpPr>
        <p:spPr>
          <a:xfrm>
            <a:off x="6096000" y="1326622"/>
            <a:ext cx="5126687" cy="23394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Limitations</a:t>
            </a:r>
            <a:endParaRPr lang="en-GB" sz="1800" dirty="0">
              <a:solidFill>
                <a:schemeClr val="accent1"/>
              </a:solidFill>
            </a:endParaRPr>
          </a:p>
          <a:p>
            <a:pPr lvl="0"/>
            <a:r>
              <a:rPr lang="en-GB" sz="1800" dirty="0"/>
              <a:t>Overemphasises the mother-child relationship</a:t>
            </a:r>
          </a:p>
          <a:p>
            <a:pPr lvl="0"/>
            <a:r>
              <a:rPr lang="en-GB" sz="1800" dirty="0"/>
              <a:t>Underestimates multiple attachments</a:t>
            </a:r>
          </a:p>
          <a:p>
            <a:pPr lvl="0"/>
            <a:r>
              <a:rPr lang="en-GB" sz="1800" dirty="0"/>
              <a:t>Cultural differences may affect attachment behaviours</a:t>
            </a:r>
          </a:p>
          <a:p>
            <a:pPr lvl="0"/>
            <a:r>
              <a:rPr lang="en-GB" sz="1800" dirty="0"/>
              <a:t>Not all children respond in the same way</a:t>
            </a:r>
          </a:p>
        </p:txBody>
      </p:sp>
    </p:spTree>
    <p:extLst>
      <p:ext uri="{BB962C8B-B14F-4D97-AF65-F5344CB8AC3E}">
        <p14:creationId xmlns:p14="http://schemas.microsoft.com/office/powerpoint/2010/main" val="1187105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7DACA3-AA44-B9FE-0B29-8A62905FF8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16931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9FA36-8023-26C1-4892-67789E854C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dirty="0"/>
              <a:t>Bowlby's Attachment Theory helps explain Isaac's behaviour.</a:t>
            </a:r>
          </a:p>
          <a:p>
            <a:pPr lvl="0"/>
            <a:r>
              <a:rPr lang="en-GB" sz="1800" dirty="0"/>
              <a:t>Maternal depression, disrupted childcare and relocation may affect attachment security.</a:t>
            </a:r>
          </a:p>
          <a:p>
            <a:pPr lvl="0"/>
            <a:r>
              <a:rPr lang="en-GB" sz="1800" dirty="0"/>
              <a:t>Nature and nurture both influence development.</a:t>
            </a:r>
          </a:p>
          <a:p>
            <a:pPr lvl="0"/>
            <a:r>
              <a:rPr lang="en-GB" sz="1800" dirty="0"/>
              <a:t>Attachment-based interventions can support emotional wellbeing.</a:t>
            </a:r>
          </a:p>
          <a:p>
            <a:pPr lvl="0"/>
            <a:r>
              <a:rPr lang="en-GB" sz="1800" dirty="0"/>
              <a:t>Multi-agency and culturally competent practice are essential for positive outcomes.</a:t>
            </a:r>
          </a:p>
          <a:p>
            <a:pPr marL="0" lv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Final Message</a:t>
            </a:r>
            <a:endParaRPr lang="en-GB" sz="1800" dirty="0">
              <a:solidFill>
                <a:schemeClr val="accent1"/>
              </a:solidFill>
            </a:endParaRPr>
          </a:p>
          <a:p>
            <a:r>
              <a:rPr lang="en-GB" sz="1800" dirty="0"/>
              <a:t>Early intervention can improve Isaac's emotional, social and language development.</a:t>
            </a:r>
          </a:p>
          <a:p>
            <a:endParaRPr lang="en-GB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0B868-1F43-5386-DBC7-A1D4D8FBC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9732" y="365125"/>
            <a:ext cx="9254067" cy="1325563"/>
          </a:xfrm>
        </p:spPr>
        <p:txBody>
          <a:bodyPr/>
          <a:lstStyle/>
          <a:p>
            <a:r>
              <a:rPr lang="en-GB" b="1" dirty="0"/>
              <a:t>Conclusion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047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1B2D6-8972-1BF8-8A3F-002160FAF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1C43E-9D54-CD0D-C26A-35FBF0BA6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depicts a minimalistic, abstract design with a gradient background transitioning from white to blue, featuring subtle, flowing, curved lines and a small, abstract icon or symbol in the foreground.&#10;&#10;AI-generated content may be incorrect.">
            <a:extLst>
              <a:ext uri="{FF2B5EF4-FFF2-40B4-BE49-F238E27FC236}">
                <a16:creationId xmlns:a16="http://schemas.microsoft.com/office/drawing/2014/main" id="{5F65FE1A-682B-7DAF-3D36-5A1CBFBCD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350"/>
            <a:ext cx="12185522" cy="68580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4F98F52-485C-7192-0C14-700B7DA83388}"/>
              </a:ext>
            </a:extLst>
          </p:cNvPr>
          <p:cNvSpPr txBox="1">
            <a:spLocks/>
          </p:cNvSpPr>
          <p:nvPr/>
        </p:nvSpPr>
        <p:spPr>
          <a:xfrm>
            <a:off x="447675" y="519112"/>
            <a:ext cx="9991725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Waters, E. and Wall, S. (1978) Patterns of Attachment.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Association of American Universities (2018) Talking to Your Children Is Important for Their Brain Development. Available at: https://www.aau.edu/research-scholarship/featured-research-topics/talking-your-children-important-their-brain (Accessed: 10 June 2026).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Baltes, P.B. (1987) 'Theoretical propositions of life-span developmental psychology: On the dynamics between growth and decline',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23(5), pp. 611–626. doi:10.1037/0012-1649.23.5.611.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Loss. Volume 1: Attachment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https://mindsplain.com/wp-content/uploads/2020/08/ATTACHMENT_AND_LOSS_VOLUME_I_ATTACHMENT.pdf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(1988)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Secure Base: Parent-Child Attachment and Healthy Human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Culturally appropriate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https://www.cqc.org.uk/guidance-providers/adult-social-care/culturally-appropriate-care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Development Matters: Non-statutory curriculum guidance for the early years foundation stage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https://www.gov.uk/government/publications/development-matters--2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09 June 2026).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Identifying and Supporting Children's Early Language Needs: Summary Report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https://assets.publishing.service.gov.uk/media/5fc503628fa8f5474c80012b/ELIM_Summary_report_December-2020.pdf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09 June 2026)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learning and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https://www.nhs.uk/best-start-in-life/early-learning-development/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NICE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Children's attachment: attachment in children and young people who are adopted from care, in care or at high risk of going into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https://www.nice.org.uk/guidance/ng26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11 June 2026).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Speech and Language UK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Ages and Stages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https://speechandlanguage.org.uk/help-for-families/ages-and-stages/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09 June 2026).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LCHS4010 Psychology in Health and Social Care: Component 1 Assessment Specification. Unpublished module assessment brief. Swansea: University of Wales Trinity Saint David.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B0FEE3F-5217-F4D5-18AC-190B448C939A}"/>
              </a:ext>
            </a:extLst>
          </p:cNvPr>
          <p:cNvSpPr txBox="1">
            <a:spLocks/>
          </p:cNvSpPr>
          <p:nvPr/>
        </p:nvSpPr>
        <p:spPr>
          <a:xfrm>
            <a:off x="7791449" y="148431"/>
            <a:ext cx="2162176" cy="7461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Refrences</a:t>
            </a:r>
            <a:endParaRPr lang="en-GB" sz="32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7852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1070</Words>
  <Application>Microsoft Office PowerPoint</Application>
  <PresentationFormat>Widescreen</PresentationFormat>
  <Paragraphs>161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Understanding Isaac's Development Through Bowlby's Attachment Theory </vt:lpstr>
      <vt:lpstr>Introduction to Isaac </vt:lpstr>
      <vt:lpstr>Bowlby's Attachment Theory </vt:lpstr>
      <vt:lpstr>Applying Bowlby to Isaac </vt:lpstr>
      <vt:lpstr>Nature and Nurture </vt:lpstr>
      <vt:lpstr>Language Development</vt:lpstr>
      <vt:lpstr>Theory-Informed Support Plan </vt:lpstr>
      <vt:lpstr>Multi-Agency Support </vt:lpstr>
      <vt:lpstr>Critical Evaluation and Cultural Considerations 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Iftekhar Rashid</dc:creator>
  <cp:lastModifiedBy>Iftekhar Rashid</cp:lastModifiedBy>
  <cp:revision>9</cp:revision>
  <dcterms:created xsi:type="dcterms:W3CDTF">2026-06-06T22:37:06Z</dcterms:created>
  <dcterms:modified xsi:type="dcterms:W3CDTF">2026-06-10T23:18:51Z</dcterms:modified>
</cp:coreProperties>
</file>