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notesMasterIdLst>
    <p:notesMasterId r:id="rId16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0" autoAdjust="0"/>
    <p:restoredTop sz="75764" autoAdjust="0"/>
  </p:normalViewPr>
  <p:slideViewPr>
    <p:cSldViewPr snapToGrid="0">
      <p:cViewPr varScale="1">
        <p:scale>
          <a:sx n="55" d="100"/>
          <a:sy n="55" d="100"/>
        </p:scale>
        <p:origin x="113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44939B-6134-4CB1-AD22-C2047BD34838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4B68D4-EED2-420A-9734-CA75BF3088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90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4B68D4-EED2-420A-9734-CA75BF3088F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764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4B68D4-EED2-420A-9734-CA75BF3088F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2177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4B68D4-EED2-420A-9734-CA75BF3088F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5041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4B68D4-EED2-420A-9734-CA75BF3088F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6353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4B68D4-EED2-420A-9734-CA75BF3088F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4973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4B68D4-EED2-420A-9734-CA75BF3088F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7801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4B68D4-EED2-420A-9734-CA75BF3088F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4179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4B68D4-EED2-420A-9734-CA75BF3088F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2679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4B68D4-EED2-420A-9734-CA75BF3088F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4268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4B68D4-EED2-420A-9734-CA75BF3088F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108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16ABE-EC1C-48F8-97AC-2F86CCB44D6F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9BF-C58B-4589-90B6-E07D2768BD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3305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16ABE-EC1C-48F8-97AC-2F86CCB44D6F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9BF-C58B-4589-90B6-E07D2768BD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06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16ABE-EC1C-48F8-97AC-2F86CCB44D6F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9BF-C58B-4589-90B6-E07D2768BD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7811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16ABE-EC1C-48F8-97AC-2F86CCB44D6F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9BF-C58B-4589-90B6-E07D2768BD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489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16ABE-EC1C-48F8-97AC-2F86CCB44D6F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9BF-C58B-4589-90B6-E07D2768BD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426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16ABE-EC1C-48F8-97AC-2F86CCB44D6F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9BF-C58B-4589-90B6-E07D2768BD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16ABE-EC1C-48F8-97AC-2F86CCB44D6F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9BF-C58B-4589-90B6-E07D2768BD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041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16ABE-EC1C-48F8-97AC-2F86CCB44D6F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9BF-C58B-4589-90B6-E07D2768BD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4401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16ABE-EC1C-48F8-97AC-2F86CCB44D6F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9BF-C58B-4589-90B6-E07D2768BD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0072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16ABE-EC1C-48F8-97AC-2F86CCB44D6F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9BF-C58B-4589-90B6-E07D2768BD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219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16ABE-EC1C-48F8-97AC-2F86CCB44D6F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9BF-C58B-4589-90B6-E07D2768BD56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76303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16ABE-EC1C-48F8-97AC-2F86CCB44D6F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9BF-C58B-4589-90B6-E07D2768BD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7919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16ABE-EC1C-48F8-97AC-2F86CCB44D6F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9BF-C58B-4589-90B6-E07D2768BD5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703972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16ABE-EC1C-48F8-97AC-2F86CCB44D6F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9BF-C58B-4589-90B6-E07D2768BD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9613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16ABE-EC1C-48F8-97AC-2F86CCB44D6F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9BF-C58B-4589-90B6-E07D2768BD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0495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16ABE-EC1C-48F8-97AC-2F86CCB44D6F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9BF-C58B-4589-90B6-E07D2768BD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741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016ABE-EC1C-48F8-97AC-2F86CCB44D6F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5C439BF-C58B-4589-90B6-E07D2768BD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97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A1FE0-84E6-A9B0-45C7-7609F6F6C2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21169" y="1424355"/>
            <a:ext cx="7543800" cy="1353770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business communications</a:t>
            </a:r>
            <a:endParaRPr lang="en-GB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9CF513-3ECE-504C-07E6-368BEF2A28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21168" y="2778125"/>
            <a:ext cx="7543801" cy="2479675"/>
          </a:xfrm>
        </p:spPr>
        <p:txBody>
          <a:bodyPr>
            <a:normAutofit fontScale="62500" lnSpcReduction="20000"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Programe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BA Business management 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 LCBB6001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Student’s ID </a:t>
            </a:r>
            <a:r>
              <a:rPr lang="bg-BG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2028273</a:t>
            </a:r>
            <a:endParaRPr lang="es-419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 Stanislava Boneva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Date</a:t>
            </a:r>
            <a:r>
              <a:rPr lang="bg-BG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18/04/2024</a:t>
            </a:r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4522319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B5316-508D-C0E4-F485-942B30372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864253"/>
          </a:xfrm>
        </p:spPr>
        <p:txBody>
          <a:bodyPr/>
          <a:lstStyle/>
          <a:p>
            <a:r>
              <a:rPr lang="en-US" b="1" dirty="0"/>
              <a:t>Introduction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69C665-5D20-192F-8B39-1C201CB2B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391508"/>
            <a:ext cx="9601196" cy="3657600"/>
          </a:xfrm>
        </p:spPr>
        <p:txBody>
          <a:bodyPr>
            <a:normAutofit fontScale="85000" lnSpcReduction="20000"/>
          </a:bodyPr>
          <a:lstStyle/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 is considering expanding its operations into Germany.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will help to access the EU market.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Expansion and accessing the European market enhances global presence.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Expansion also presents the company an opportunity for growth.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However, there are challenges that comes with the expansion.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assess cultural differences between the UK and Germany to support the planning process before expansion.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are also made for successful opening of Tesco new management office in Germany. 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63283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C02DA-D749-268B-4217-A371D211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77874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 background information 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F64DA-EC75-6CD9-FB83-67681BC2C0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4078" y="1143000"/>
            <a:ext cx="5627076" cy="5715000"/>
          </a:xfrm>
        </p:spPr>
        <p:txBody>
          <a:bodyPr>
            <a:no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a British multinational groceries.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headquartered in Welwyn Garden city, England with 4859 stores globally (Zhou, 2024).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Founded by Jack Cohen in 1919 in the East End of London (Rosnizam et al., 2020).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Has a market share of over 26% in the UK (Zhou, 2024).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Product portfolio includes food and beverages, clothing, home appliances and financial services. </a:t>
            </a:r>
          </a:p>
        </p:txBody>
      </p:sp>
      <p:pic>
        <p:nvPicPr>
          <p:cNvPr id="1028" name="Picture 4" descr="Image result for Tesco ">
            <a:extLst>
              <a:ext uri="{FF2B5EF4-FFF2-40B4-BE49-F238E27FC236}">
                <a16:creationId xmlns:a16="http://schemas.microsoft.com/office/drawing/2014/main" id="{CF0618DB-0FCA-D3CA-0887-3E114ACC3A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1" y="1371600"/>
            <a:ext cx="3382107" cy="4747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62201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A556B-EB71-A83D-2DCB-F0680FF87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Cultural similarities and variations between the UK and Germany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E68640-B6E2-8368-0209-9421D739B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6778543" cy="4087811"/>
          </a:xfrm>
        </p:spPr>
        <p:txBody>
          <a:bodyPr>
            <a:no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UK and Germany have several cultural similarities and variations.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these will help in establishment of a management office. 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cultural variations include language, business relationships, cultural values and work ethics and values and religious values. 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Image result for Respect Cultural Differences">
            <a:extLst>
              <a:ext uri="{FF2B5EF4-FFF2-40B4-BE49-F238E27FC236}">
                <a16:creationId xmlns:a16="http://schemas.microsoft.com/office/drawing/2014/main" id="{AD54A7BC-11E4-8831-C695-7DD17247D1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9309" y="2160588"/>
            <a:ext cx="2164114" cy="3536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88681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3A0EA-9621-436B-6955-1466B0C3A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404446"/>
            <a:ext cx="8596668" cy="865554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Language differences</a:t>
            </a:r>
            <a:endParaRPr lang="en-GB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7EB574-D25D-2E7A-89A9-6EC73B622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424354"/>
            <a:ext cx="4472354" cy="4607169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language is English in the UK versus German in Germany. 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German is the native language of more than 100million people in Germany (</a:t>
            </a:r>
            <a:r>
              <a:rPr lang="en-GB" sz="2400" b="0" i="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Maaß</a:t>
            </a:r>
            <a:r>
              <a:rPr lang="en-GB" sz="2400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et al., 2021)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German is preferred for business communication.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 English terms have completely different meaning in Germany. 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Language is intertwined with culture</a:t>
            </a:r>
            <a:r>
              <a:rPr lang="en-US" dirty="0"/>
              <a:t>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The Languages That Will Dominate the World in 10 Years - Frederick ...">
            <a:extLst>
              <a:ext uri="{FF2B5EF4-FFF2-40B4-BE49-F238E27FC236}">
                <a16:creationId xmlns:a16="http://schemas.microsoft.com/office/drawing/2014/main" id="{21AAC749-EB82-3CCA-87AF-A06AEEAF77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0555" y="1565030"/>
            <a:ext cx="4472354" cy="4262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41727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DB43C-D3A5-697E-4738-DA3933BEF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97169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relationships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790B4-70C6-C520-700C-2DC11186FC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0262" y="1930401"/>
            <a:ext cx="5117123" cy="4110962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Both have hierarchical structures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informality versus German formality and directness (Keller and Kirsch, 2020).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communication tends to be indirect while Germans communicate directly and are straightforward.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Strict separation between work and private life in Germany. 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  <p:pic>
        <p:nvPicPr>
          <p:cNvPr id="3074" name="Picture 2" descr="Image result for business relationships in Germany">
            <a:extLst>
              <a:ext uri="{FF2B5EF4-FFF2-40B4-BE49-F238E27FC236}">
                <a16:creationId xmlns:a16="http://schemas.microsoft.com/office/drawing/2014/main" id="{B6CEA865-F660-457F-C5F6-7A24B09CC7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5" y="1930401"/>
            <a:ext cx="3789158" cy="3520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7514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B80D6-9AFF-6D52-246F-70B96C575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013" y="609600"/>
            <a:ext cx="8325989" cy="691662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values and work ethics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9215D-4140-0B8F-03A5-C1D087F90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938587"/>
            <a:ext cx="8596668" cy="3102776"/>
          </a:xfrm>
        </p:spPr>
        <p:txBody>
          <a:bodyPr/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Both have strong work ethics with commitment to professionalism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emphasizes flexibility while German value Punctuality and thoroughness (Bialowolski and Weziak, 2021) 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Germany respect Long term orientation.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 may need to invest in establishing long term relationships. </a:t>
            </a:r>
          </a:p>
          <a:p>
            <a:endParaRPr lang="en-GB" dirty="0"/>
          </a:p>
        </p:txBody>
      </p:sp>
      <p:pic>
        <p:nvPicPr>
          <p:cNvPr id="4098" name="Picture 2" descr="Social Work Values &amp; Ethics - YouTube">
            <a:extLst>
              <a:ext uri="{FF2B5EF4-FFF2-40B4-BE49-F238E27FC236}">
                <a16:creationId xmlns:a16="http://schemas.microsoft.com/office/drawing/2014/main" id="{A91B39FD-8B66-E63B-2EF8-51222D2691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4" y="1459524"/>
            <a:ext cx="8325989" cy="132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6808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4FA17-31FA-3C00-0CE7-985400137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85092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Religious values 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406F54-DCA6-1917-B0AD-EB9D8F15B3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4448908" cy="4486275"/>
          </a:xfrm>
        </p:spPr>
        <p:txBody>
          <a:bodyPr/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Predominance of Christianity in both (Astrachan et al., 2020). 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Both observe religious holidays.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Differences in religious observance. 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Difference in church-state relations. </a:t>
            </a:r>
          </a:p>
          <a:p>
            <a:endParaRPr lang="en-GB" dirty="0"/>
          </a:p>
        </p:txBody>
      </p:sp>
      <p:pic>
        <p:nvPicPr>
          <p:cNvPr id="1026" name="Picture 2" descr="Image result for an image to summarise religion in Germany">
            <a:extLst>
              <a:ext uri="{FF2B5EF4-FFF2-40B4-BE49-F238E27FC236}">
                <a16:creationId xmlns:a16="http://schemas.microsoft.com/office/drawing/2014/main" id="{49D09928-6F2D-F6DB-16C7-1CF5C5BA94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1" y="1869703"/>
            <a:ext cx="4448908" cy="4003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67360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84900-DE2F-C2A3-FA35-3655A3488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14754"/>
          </a:xfrm>
        </p:spPr>
        <p:txBody>
          <a:bodyPr/>
          <a:lstStyle/>
          <a:p>
            <a:r>
              <a:rPr lang="en-US" dirty="0"/>
              <a:t>Intercultural communication theories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F01822-1B7A-A884-0B7E-615978A6E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758463"/>
            <a:ext cx="7763281" cy="4282900"/>
          </a:xfrm>
        </p:spPr>
        <p:txBody>
          <a:bodyPr>
            <a:no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Hofstede’s cultural dimensions-indulgence vs restraint, power distance index, individualism vs collectivism, long-term vs short term orientation, uncertainty avoidance. 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UK has lower uncertainty avoidance than Germany. 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Trompenaars’ cultural dimensions- both have specific cultural orientation. 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Hall’s theory-UK has a high context culture while Germany has a low-context culture. </a:t>
            </a:r>
          </a:p>
        </p:txBody>
      </p:sp>
    </p:spTree>
    <p:extLst>
      <p:ext uri="{BB962C8B-B14F-4D97-AF65-F5344CB8AC3E}">
        <p14:creationId xmlns:p14="http://schemas.microsoft.com/office/powerpoint/2010/main" val="21914689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99943-B9F0-07CA-5909-EBA867B0479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46894" y="3457575"/>
            <a:ext cx="8897815" cy="2584450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Cross-cultural training for employees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Adapting management practices according to German cultural values and norms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Building relationships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Leveraging technology.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6" name="Picture 2" descr="Image result for recommendations">
            <a:extLst>
              <a:ext uri="{FF2B5EF4-FFF2-40B4-BE49-F238E27FC236}">
                <a16:creationId xmlns:a16="http://schemas.microsoft.com/office/drawing/2014/main" id="{87418D9E-139A-C0D4-9325-D3D1DDEC7A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893" y="580292"/>
            <a:ext cx="8897815" cy="2391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57230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58597-EE9C-B34A-56DD-B95469200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communication solutions 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AFC14-5371-5F44-D3AE-5EFBF00994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Language training</a:t>
            </a:r>
          </a:p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Diverse communication channels. </a:t>
            </a:r>
          </a:p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Flexible communication.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34199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B7AD4-0F67-EB02-2467-9FA3094FA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334109"/>
            <a:ext cx="8596668" cy="808892"/>
          </a:xfrm>
        </p:spPr>
        <p:txBody>
          <a:bodyPr/>
          <a:lstStyle/>
          <a:p>
            <a:r>
              <a:rPr lang="en-US" dirty="0"/>
              <a:t>Conclusion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CB9FAA-3E31-A10B-1A4E-B6EDC9DB40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459523"/>
            <a:ext cx="9855851" cy="5064368"/>
          </a:xfrm>
        </p:spPr>
        <p:txBody>
          <a:bodyPr>
            <a:noAutofit/>
          </a:bodyPr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 expansion to German involves consideration of the cultural differences and similarities between UK and Germany. 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the differences help to adapt the management practices. 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cultural values include language, business relationships, cultural values and work ethics and religious values. 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Intercommunication theories such as Hofstede’s cultural dimensions have been used to support the discussions. 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such as cross-cultural training for employees have been suggested. 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75333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C5890-7265-0D52-0B31-37DAFA6E7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21323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BD6D2F-5D65-B437-2694-CEBD2C8D70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107831"/>
            <a:ext cx="9943775" cy="5140569"/>
          </a:xfrm>
        </p:spPr>
        <p:txBody>
          <a:bodyPr>
            <a:normAutofit fontScale="85000" lnSpcReduction="10000"/>
          </a:bodyPr>
          <a:lstStyle/>
          <a:p>
            <a:pPr marL="342900" marR="0" lvl="0" indent="-342900">
              <a:lnSpc>
                <a:spcPct val="16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6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Astrachan, J.H., </a:t>
            </a:r>
            <a:r>
              <a:rPr lang="en-US" sz="2600" kern="100" dirty="0" err="1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Binz</a:t>
            </a:r>
            <a:r>
              <a:rPr lang="en-US" sz="26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Astrachan, C., </a:t>
            </a:r>
            <a:r>
              <a:rPr lang="en-US" sz="2600" kern="100" dirty="0" err="1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Campopiano</a:t>
            </a:r>
            <a:r>
              <a:rPr lang="en-US" sz="26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G. and </a:t>
            </a:r>
            <a:r>
              <a:rPr lang="en-US" sz="2600" kern="100" dirty="0" err="1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Baù</a:t>
            </a:r>
            <a:r>
              <a:rPr lang="en-US" sz="26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(2020). Values, spirituality and religion: Family business and the roots of sustainable ethical behavior. </a:t>
            </a:r>
            <a:r>
              <a:rPr lang="en-US" sz="2600" i="1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Business Ethics</a:t>
            </a:r>
            <a:r>
              <a:rPr lang="en-US" sz="26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2600" i="1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163</a:t>
            </a:r>
            <a:r>
              <a:rPr lang="en-US" sz="26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(4), pp.637-645.</a:t>
            </a:r>
            <a:endParaRPr lang="en-GB" sz="26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6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6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Bialowolski, P. and Weziak-</a:t>
            </a:r>
            <a:r>
              <a:rPr lang="en-US" sz="2600" kern="100" dirty="0" err="1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Bialowolska</a:t>
            </a:r>
            <a:r>
              <a:rPr lang="en-US" sz="26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 (2021). Longitudinal evidence for reciprocal effects between life satisfaction and job satisfaction. </a:t>
            </a:r>
            <a:r>
              <a:rPr lang="en-US" sz="2600" i="1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Happiness Studies</a:t>
            </a:r>
            <a:r>
              <a:rPr lang="en-US" sz="26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2600" i="1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22</a:t>
            </a:r>
            <a:r>
              <a:rPr lang="en-US" sz="26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pp.1287-1312.</a:t>
            </a:r>
            <a:endParaRPr lang="en-GB" sz="26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6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6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Keller, B.K. and Kirsch, A. (2020). Employment relations in Germany. </a:t>
            </a:r>
            <a:r>
              <a:rPr lang="en-US" sz="2600" i="1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and comparative employment relations</a:t>
            </a:r>
            <a:r>
              <a:rPr lang="en-US" sz="26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pp.179-207.</a:t>
            </a:r>
            <a:endParaRPr lang="en-GB" sz="26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6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6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Klyukanov</a:t>
            </a:r>
            <a:r>
              <a:rPr lang="en-US" sz="2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I.E. (2020). </a:t>
            </a:r>
            <a:r>
              <a:rPr lang="en-US" sz="2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Principles of intercultural communication</a:t>
            </a:r>
            <a:r>
              <a:rPr lang="en-US" sz="2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Routledge.</a:t>
            </a:r>
            <a:endParaRPr lang="en-GB" sz="26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99120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1493E-49B7-5165-B6B4-7670054B7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74077"/>
          </a:xfrm>
        </p:spPr>
        <p:txBody>
          <a:bodyPr/>
          <a:lstStyle/>
          <a:p>
            <a:r>
              <a:rPr lang="en-US" dirty="0"/>
              <a:t>Cont.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7A76A-7E59-CC35-6433-6AB5B480F0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1" y="1160585"/>
            <a:ext cx="9935308" cy="5697415"/>
          </a:xfrm>
        </p:spPr>
        <p:txBody>
          <a:bodyPr>
            <a:noAutofit/>
          </a:bodyPr>
          <a:lstStyle/>
          <a:p>
            <a:pPr marL="342900" marR="0" lvl="0" indent="-34290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400" kern="100" dirty="0" err="1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Maaß</a:t>
            </a:r>
            <a:r>
              <a:rPr lang="en-GB" sz="24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C., Rink, I., Hansen-Schirra, S., Lindholm, C. and </a:t>
            </a:r>
            <a:r>
              <a:rPr lang="en-GB" sz="2400" kern="100" dirty="0" err="1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Vanhatalo</a:t>
            </a:r>
            <a:r>
              <a:rPr lang="en-GB" sz="24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U. (2021). Easy language in Germany. </a:t>
            </a:r>
            <a:r>
              <a:rPr lang="en-GB" sz="2400" i="1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Handbook of Easy Languages in Europe</a:t>
            </a:r>
            <a:r>
              <a:rPr lang="en-GB" sz="24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2400" i="1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8</a:t>
            </a:r>
            <a:r>
              <a:rPr lang="en-GB" sz="24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p.191.</a:t>
            </a:r>
            <a:endParaRPr lang="en-GB" sz="24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4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Rosnizam, M.R.A.B., Kee, D.M.H., Akhir, M.E.H.B.M., </a:t>
            </a:r>
            <a:r>
              <a:rPr lang="en-GB" sz="2400" kern="100" dirty="0" err="1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Shahqira</a:t>
            </a:r>
            <a:r>
              <a:rPr lang="en-GB" sz="24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GB" sz="2400" kern="100" dirty="0" err="1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Yusoff</a:t>
            </a:r>
            <a:r>
              <a:rPr lang="en-GB" sz="24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M.A.H.B.M., Budiman, R.S. and </a:t>
            </a:r>
            <a:r>
              <a:rPr lang="en-GB" sz="2400" kern="100" dirty="0" err="1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Alajmi</a:t>
            </a:r>
            <a:r>
              <a:rPr lang="en-GB" sz="24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A.M. (2020). Market opportunities and challenges: A case study of Tesco. </a:t>
            </a:r>
            <a:r>
              <a:rPr lang="en-GB" sz="2400" i="1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the community development in Asia</a:t>
            </a:r>
            <a:r>
              <a:rPr lang="en-GB" sz="24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2400" i="1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GB" sz="24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pp.18-27.</a:t>
            </a:r>
            <a:endParaRPr lang="en-GB" sz="24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4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Zhou, Z. (2024). Analysis of Representative Stocks in the UK Supermarket Industry. </a:t>
            </a:r>
            <a:r>
              <a:rPr lang="en-US" sz="2400" i="1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Highlights in Business, Economics and Management</a:t>
            </a:r>
            <a:r>
              <a:rPr lang="en-US" sz="24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2400" i="1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24</a:t>
            </a:r>
            <a:r>
              <a:rPr lang="en-US" sz="2400" kern="1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pp.1100-1104.</a:t>
            </a:r>
            <a:endParaRPr lang="en-GB" sz="24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082664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776</TotalTime>
  <Words>2021</Words>
  <Application>Microsoft Office PowerPoint</Application>
  <PresentationFormat>Widescreen</PresentationFormat>
  <Paragraphs>93</Paragraphs>
  <Slides>14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Facet</vt:lpstr>
      <vt:lpstr>International business communications</vt:lpstr>
      <vt:lpstr>Introduction </vt:lpstr>
      <vt:lpstr>Tesco background information </vt:lpstr>
      <vt:lpstr>Cultural similarities and variations between the UK and Germany</vt:lpstr>
      <vt:lpstr>Language differences</vt:lpstr>
      <vt:lpstr>Business relationships</vt:lpstr>
      <vt:lpstr>Cultural values and work ethics</vt:lpstr>
      <vt:lpstr>Religious values </vt:lpstr>
      <vt:lpstr>Intercultural communication theories </vt:lpstr>
      <vt:lpstr>PowerPoint Presentation</vt:lpstr>
      <vt:lpstr>Business communication solutions </vt:lpstr>
      <vt:lpstr>Conclusion </vt:lpstr>
      <vt:lpstr>References </vt:lpstr>
      <vt:lpstr>Cont.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business communications</dc:title>
  <dc:creator>user</dc:creator>
  <cp:lastModifiedBy>Stanislava Ivanova Boneva (2028273)</cp:lastModifiedBy>
  <cp:revision>35</cp:revision>
  <dcterms:created xsi:type="dcterms:W3CDTF">2024-04-10T09:23:11Z</dcterms:created>
  <dcterms:modified xsi:type="dcterms:W3CDTF">2024-04-21T19:40:14Z</dcterms:modified>
</cp:coreProperties>
</file>