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6"/>
  </p:notesMasterIdLst>
  <p:sldIdLst>
    <p:sldId id="256" r:id="rId2"/>
    <p:sldId id="268" r:id="rId3"/>
    <p:sldId id="266" r:id="rId4"/>
    <p:sldId id="261" r:id="rId5"/>
    <p:sldId id="257" r:id="rId6"/>
    <p:sldId id="262" r:id="rId7"/>
    <p:sldId id="263" r:id="rId8"/>
    <p:sldId id="264" r:id="rId9"/>
    <p:sldId id="265" r:id="rId10"/>
    <p:sldId id="276" r:id="rId11"/>
    <p:sldId id="278" r:id="rId12"/>
    <p:sldId id="277" r:id="rId13"/>
    <p:sldId id="258" r:id="rId14"/>
    <p:sldId id="259" r:id="rId15"/>
    <p:sldId id="267" r:id="rId16"/>
    <p:sldId id="275" r:id="rId17"/>
    <p:sldId id="279" r:id="rId18"/>
    <p:sldId id="260" r:id="rId19"/>
    <p:sldId id="269" r:id="rId20"/>
    <p:sldId id="270" r:id="rId21"/>
    <p:sldId id="271" r:id="rId22"/>
    <p:sldId id="272" r:id="rId23"/>
    <p:sldId id="273" r:id="rId24"/>
    <p:sldId id="27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94660"/>
  </p:normalViewPr>
  <p:slideViewPr>
    <p:cSldViewPr snapToGrid="0">
      <p:cViewPr varScale="1">
        <p:scale>
          <a:sx n="81" d="100"/>
          <a:sy n="81" d="100"/>
        </p:scale>
        <p:origin x="69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ata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CE889C-6CFD-4482-A83D-6192A77FDDB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FA9610F-0194-4B30-8690-1D042DEA718D}">
      <dgm:prSet/>
      <dgm:spPr/>
      <dgm:t>
        <a:bodyPr/>
        <a:lstStyle/>
        <a:p>
          <a:r>
            <a:rPr lang="en-GB"/>
            <a:t>This Viva will consist of:- </a:t>
          </a:r>
          <a:endParaRPr lang="en-US"/>
        </a:p>
      </dgm:t>
    </dgm:pt>
    <dgm:pt modelId="{EF870AD6-344B-49E2-9C65-4FA51D33263A}" type="parTrans" cxnId="{F08FDB53-4C6D-459E-9B1E-FB381A85A599}">
      <dgm:prSet/>
      <dgm:spPr/>
      <dgm:t>
        <a:bodyPr/>
        <a:lstStyle/>
        <a:p>
          <a:endParaRPr lang="en-US"/>
        </a:p>
      </dgm:t>
    </dgm:pt>
    <dgm:pt modelId="{8793B37E-6FB9-48C7-A72C-24055DB41B22}" type="sibTrans" cxnId="{F08FDB53-4C6D-459E-9B1E-FB381A85A599}">
      <dgm:prSet/>
      <dgm:spPr/>
      <dgm:t>
        <a:bodyPr/>
        <a:lstStyle/>
        <a:p>
          <a:endParaRPr lang="en-US"/>
        </a:p>
      </dgm:t>
    </dgm:pt>
    <dgm:pt modelId="{37A3E539-6CB7-493C-91B1-298FA4CD84CB}">
      <dgm:prSet/>
      <dgm:spPr/>
      <dgm:t>
        <a:bodyPr/>
        <a:lstStyle/>
        <a:p>
          <a:r>
            <a:rPr lang="en-GB"/>
            <a:t>Aims and Objectives for the project </a:t>
          </a:r>
          <a:endParaRPr lang="en-US"/>
        </a:p>
      </dgm:t>
    </dgm:pt>
    <dgm:pt modelId="{C4DF32B6-D9B5-4203-9439-DB25B31E3FCA}" type="parTrans" cxnId="{8EE4765D-3DB0-41FA-9534-08D298A8C192}">
      <dgm:prSet/>
      <dgm:spPr/>
      <dgm:t>
        <a:bodyPr/>
        <a:lstStyle/>
        <a:p>
          <a:endParaRPr lang="en-US"/>
        </a:p>
      </dgm:t>
    </dgm:pt>
    <dgm:pt modelId="{0CC802FE-16DD-4D88-B4D2-B528DDA268F6}" type="sibTrans" cxnId="{8EE4765D-3DB0-41FA-9534-08D298A8C192}">
      <dgm:prSet/>
      <dgm:spPr/>
      <dgm:t>
        <a:bodyPr/>
        <a:lstStyle/>
        <a:p>
          <a:endParaRPr lang="en-US"/>
        </a:p>
      </dgm:t>
    </dgm:pt>
    <dgm:pt modelId="{3BA61653-388B-494A-B4CD-9EA90A1B82A4}">
      <dgm:prSet/>
      <dgm:spPr/>
      <dgm:t>
        <a:bodyPr/>
        <a:lstStyle/>
        <a:p>
          <a:r>
            <a:rPr lang="en-GB" dirty="0"/>
            <a:t>The Literature review </a:t>
          </a:r>
          <a:endParaRPr lang="en-US" dirty="0"/>
        </a:p>
      </dgm:t>
    </dgm:pt>
    <dgm:pt modelId="{1B5B7244-2486-4319-9312-FB7AD77DB2B7}" type="parTrans" cxnId="{0CB3F721-D5FF-4F67-B512-33C920E994A1}">
      <dgm:prSet/>
      <dgm:spPr/>
      <dgm:t>
        <a:bodyPr/>
        <a:lstStyle/>
        <a:p>
          <a:endParaRPr lang="en-US"/>
        </a:p>
      </dgm:t>
    </dgm:pt>
    <dgm:pt modelId="{620182E9-E194-4FE8-BFE6-0031C50F8627}" type="sibTrans" cxnId="{0CB3F721-D5FF-4F67-B512-33C920E994A1}">
      <dgm:prSet/>
      <dgm:spPr/>
      <dgm:t>
        <a:bodyPr/>
        <a:lstStyle/>
        <a:p>
          <a:endParaRPr lang="en-US"/>
        </a:p>
      </dgm:t>
    </dgm:pt>
    <dgm:pt modelId="{A0D72104-B2B5-419B-B443-CC8FFF144442}">
      <dgm:prSet/>
      <dgm:spPr/>
      <dgm:t>
        <a:bodyPr/>
        <a:lstStyle/>
        <a:p>
          <a:r>
            <a:rPr lang="en-GB" dirty="0"/>
            <a:t>Findings from the literature review </a:t>
          </a:r>
          <a:endParaRPr lang="en-US" dirty="0"/>
        </a:p>
      </dgm:t>
    </dgm:pt>
    <dgm:pt modelId="{10E601F1-0EF9-418E-A7E0-16EB002C8449}" type="parTrans" cxnId="{CB7549A9-F7C6-4A35-B649-FF72DEA71F48}">
      <dgm:prSet/>
      <dgm:spPr/>
      <dgm:t>
        <a:bodyPr/>
        <a:lstStyle/>
        <a:p>
          <a:endParaRPr lang="en-US"/>
        </a:p>
      </dgm:t>
    </dgm:pt>
    <dgm:pt modelId="{30E102E7-2CA2-48AA-A989-7E81EB612DE1}" type="sibTrans" cxnId="{CB7549A9-F7C6-4A35-B649-FF72DEA71F48}">
      <dgm:prSet/>
      <dgm:spPr/>
      <dgm:t>
        <a:bodyPr/>
        <a:lstStyle/>
        <a:p>
          <a:endParaRPr lang="en-US"/>
        </a:p>
      </dgm:t>
    </dgm:pt>
    <dgm:pt modelId="{976072D1-DA68-4461-986E-0D243D732F14}">
      <dgm:prSet/>
      <dgm:spPr/>
      <dgm:t>
        <a:bodyPr/>
        <a:lstStyle/>
        <a:p>
          <a:r>
            <a:rPr lang="en-GB"/>
            <a:t>Screen Designs </a:t>
          </a:r>
          <a:endParaRPr lang="en-US"/>
        </a:p>
      </dgm:t>
    </dgm:pt>
    <dgm:pt modelId="{A7B5A6A1-2B2E-4F50-AF73-73E5843F3CA2}" type="parTrans" cxnId="{0265225E-BC8E-4F22-BC5F-BEACF09C8026}">
      <dgm:prSet/>
      <dgm:spPr/>
      <dgm:t>
        <a:bodyPr/>
        <a:lstStyle/>
        <a:p>
          <a:endParaRPr lang="en-US"/>
        </a:p>
      </dgm:t>
    </dgm:pt>
    <dgm:pt modelId="{73816C4A-200F-4B30-9C02-B19FE346A85D}" type="sibTrans" cxnId="{0265225E-BC8E-4F22-BC5F-BEACF09C8026}">
      <dgm:prSet/>
      <dgm:spPr/>
      <dgm:t>
        <a:bodyPr/>
        <a:lstStyle/>
        <a:p>
          <a:endParaRPr lang="en-US"/>
        </a:p>
      </dgm:t>
    </dgm:pt>
    <dgm:pt modelId="{E501C710-9618-4F61-A341-68396A4F18EC}">
      <dgm:prSet/>
      <dgm:spPr/>
      <dgm:t>
        <a:bodyPr/>
        <a:lstStyle/>
        <a:p>
          <a:r>
            <a:rPr lang="en-GB"/>
            <a:t>Project Plan</a:t>
          </a:r>
          <a:endParaRPr lang="en-US"/>
        </a:p>
      </dgm:t>
    </dgm:pt>
    <dgm:pt modelId="{B91BBCCA-5084-48DB-8280-9BD03D27D45C}" type="parTrans" cxnId="{FC2CF380-7549-42D6-8846-066D9C953B22}">
      <dgm:prSet/>
      <dgm:spPr/>
      <dgm:t>
        <a:bodyPr/>
        <a:lstStyle/>
        <a:p>
          <a:endParaRPr lang="en-US"/>
        </a:p>
      </dgm:t>
    </dgm:pt>
    <dgm:pt modelId="{9EA44A0E-8735-4602-AC94-43FCED9881B2}" type="sibTrans" cxnId="{FC2CF380-7549-42D6-8846-066D9C953B22}">
      <dgm:prSet/>
      <dgm:spPr/>
      <dgm:t>
        <a:bodyPr/>
        <a:lstStyle/>
        <a:p>
          <a:endParaRPr lang="en-US"/>
        </a:p>
      </dgm:t>
    </dgm:pt>
    <dgm:pt modelId="{E40DDC4D-139C-4AC0-887E-29013E5A9B08}" type="pres">
      <dgm:prSet presAssocID="{BACE889C-6CFD-4482-A83D-6192A77FDDB8}" presName="root" presStyleCnt="0">
        <dgm:presLayoutVars>
          <dgm:dir/>
          <dgm:resizeHandles val="exact"/>
        </dgm:presLayoutVars>
      </dgm:prSet>
      <dgm:spPr/>
    </dgm:pt>
    <dgm:pt modelId="{4C58924B-ABD1-4A78-AEAC-53820E03F8A9}" type="pres">
      <dgm:prSet presAssocID="{EFA9610F-0194-4B30-8690-1D042DEA718D}" presName="compNode" presStyleCnt="0"/>
      <dgm:spPr/>
    </dgm:pt>
    <dgm:pt modelId="{FCAFF1EC-E9CD-4764-8706-4D77926C7BED}" type="pres">
      <dgm:prSet presAssocID="{EFA9610F-0194-4B30-8690-1D042DEA718D}" presName="bgRect" presStyleLbl="bgShp" presStyleIdx="0" presStyleCnt="6"/>
      <dgm:spPr/>
    </dgm:pt>
    <dgm:pt modelId="{6EE54641-5493-425E-A5DC-3778207F121E}" type="pres">
      <dgm:prSet presAssocID="{EFA9610F-0194-4B30-8690-1D042DEA718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lloon Animal"/>
        </a:ext>
      </dgm:extLst>
    </dgm:pt>
    <dgm:pt modelId="{6F645F31-3236-4AC7-A5D2-0D4093D8CE6B}" type="pres">
      <dgm:prSet presAssocID="{EFA9610F-0194-4B30-8690-1D042DEA718D}" presName="spaceRect" presStyleCnt="0"/>
      <dgm:spPr/>
    </dgm:pt>
    <dgm:pt modelId="{B30A3474-C429-4184-AE0E-A59C12978E6F}" type="pres">
      <dgm:prSet presAssocID="{EFA9610F-0194-4B30-8690-1D042DEA718D}" presName="parTx" presStyleLbl="revTx" presStyleIdx="0" presStyleCnt="6">
        <dgm:presLayoutVars>
          <dgm:chMax val="0"/>
          <dgm:chPref val="0"/>
        </dgm:presLayoutVars>
      </dgm:prSet>
      <dgm:spPr/>
    </dgm:pt>
    <dgm:pt modelId="{E27E87CF-758E-4E2A-A5C7-ACA18D5F124D}" type="pres">
      <dgm:prSet presAssocID="{8793B37E-6FB9-48C7-A72C-24055DB41B22}" presName="sibTrans" presStyleCnt="0"/>
      <dgm:spPr/>
    </dgm:pt>
    <dgm:pt modelId="{533469A1-EA31-470F-9416-DB444CD46EE3}" type="pres">
      <dgm:prSet presAssocID="{37A3E539-6CB7-493C-91B1-298FA4CD84CB}" presName="compNode" presStyleCnt="0"/>
      <dgm:spPr/>
    </dgm:pt>
    <dgm:pt modelId="{21735738-44CA-40D9-8AC4-F538B9D644A4}" type="pres">
      <dgm:prSet presAssocID="{37A3E539-6CB7-493C-91B1-298FA4CD84CB}" presName="bgRect" presStyleLbl="bgShp" presStyleIdx="1" presStyleCnt="6"/>
      <dgm:spPr/>
    </dgm:pt>
    <dgm:pt modelId="{22FAA899-78ED-48B6-BAC7-33111D46647B}" type="pres">
      <dgm:prSet presAssocID="{37A3E539-6CB7-493C-91B1-298FA4CD84CB}"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8D58D6F1-5628-48B5-A351-F3E466B1B804}" type="pres">
      <dgm:prSet presAssocID="{37A3E539-6CB7-493C-91B1-298FA4CD84CB}" presName="spaceRect" presStyleCnt="0"/>
      <dgm:spPr/>
    </dgm:pt>
    <dgm:pt modelId="{DB2406E6-A05F-417B-82DA-F16BC8E74684}" type="pres">
      <dgm:prSet presAssocID="{37A3E539-6CB7-493C-91B1-298FA4CD84CB}" presName="parTx" presStyleLbl="revTx" presStyleIdx="1" presStyleCnt="6">
        <dgm:presLayoutVars>
          <dgm:chMax val="0"/>
          <dgm:chPref val="0"/>
        </dgm:presLayoutVars>
      </dgm:prSet>
      <dgm:spPr/>
    </dgm:pt>
    <dgm:pt modelId="{DF7A5F01-5F9C-482B-835F-C16854A23C2E}" type="pres">
      <dgm:prSet presAssocID="{0CC802FE-16DD-4D88-B4D2-B528DDA268F6}" presName="sibTrans" presStyleCnt="0"/>
      <dgm:spPr/>
    </dgm:pt>
    <dgm:pt modelId="{FEDAEFC3-457C-4850-93DB-28EF8D1339F2}" type="pres">
      <dgm:prSet presAssocID="{3BA61653-388B-494A-B4CD-9EA90A1B82A4}" presName="compNode" presStyleCnt="0"/>
      <dgm:spPr/>
    </dgm:pt>
    <dgm:pt modelId="{11FC202C-6404-4EA9-B092-70B069536214}" type="pres">
      <dgm:prSet presAssocID="{3BA61653-388B-494A-B4CD-9EA90A1B82A4}" presName="bgRect" presStyleLbl="bgShp" presStyleIdx="2" presStyleCnt="6"/>
      <dgm:spPr/>
    </dgm:pt>
    <dgm:pt modelId="{155121FF-C1F7-4660-95A6-F56ED5264FDC}" type="pres">
      <dgm:prSet presAssocID="{3BA61653-388B-494A-B4CD-9EA90A1B82A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C8836FE2-752E-46A1-A5EA-D7AD99EC1CEA}" type="pres">
      <dgm:prSet presAssocID="{3BA61653-388B-494A-B4CD-9EA90A1B82A4}" presName="spaceRect" presStyleCnt="0"/>
      <dgm:spPr/>
    </dgm:pt>
    <dgm:pt modelId="{D1D04845-BBFA-40E9-8438-1998A5639F7E}" type="pres">
      <dgm:prSet presAssocID="{3BA61653-388B-494A-B4CD-9EA90A1B82A4}" presName="parTx" presStyleLbl="revTx" presStyleIdx="2" presStyleCnt="6">
        <dgm:presLayoutVars>
          <dgm:chMax val="0"/>
          <dgm:chPref val="0"/>
        </dgm:presLayoutVars>
      </dgm:prSet>
      <dgm:spPr/>
    </dgm:pt>
    <dgm:pt modelId="{573B438D-80D4-49E4-AD8F-2284B904F6C7}" type="pres">
      <dgm:prSet presAssocID="{620182E9-E194-4FE8-BFE6-0031C50F8627}" presName="sibTrans" presStyleCnt="0"/>
      <dgm:spPr/>
    </dgm:pt>
    <dgm:pt modelId="{68CF4652-F0E1-41AA-B51D-579A7F6D7737}" type="pres">
      <dgm:prSet presAssocID="{A0D72104-B2B5-419B-B443-CC8FFF144442}" presName="compNode" presStyleCnt="0"/>
      <dgm:spPr/>
    </dgm:pt>
    <dgm:pt modelId="{BBDABC64-40CA-4197-B038-D6846010C8DC}" type="pres">
      <dgm:prSet presAssocID="{A0D72104-B2B5-419B-B443-CC8FFF144442}" presName="bgRect" presStyleLbl="bgShp" presStyleIdx="3" presStyleCnt="6"/>
      <dgm:spPr/>
    </dgm:pt>
    <dgm:pt modelId="{735D02D2-7428-485A-AFA6-67BFC3D08611}" type="pres">
      <dgm:prSet presAssocID="{A0D72104-B2B5-419B-B443-CC8FFF14444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3BD7870D-5E9B-4D23-8AB3-EEDC82003E39}" type="pres">
      <dgm:prSet presAssocID="{A0D72104-B2B5-419B-B443-CC8FFF144442}" presName="spaceRect" presStyleCnt="0"/>
      <dgm:spPr/>
    </dgm:pt>
    <dgm:pt modelId="{7C88F2D9-41B4-4C7A-90EB-3ED823DFF77A}" type="pres">
      <dgm:prSet presAssocID="{A0D72104-B2B5-419B-B443-CC8FFF144442}" presName="parTx" presStyleLbl="revTx" presStyleIdx="3" presStyleCnt="6">
        <dgm:presLayoutVars>
          <dgm:chMax val="0"/>
          <dgm:chPref val="0"/>
        </dgm:presLayoutVars>
      </dgm:prSet>
      <dgm:spPr/>
    </dgm:pt>
    <dgm:pt modelId="{EB2E692F-E2BD-45F0-8E7C-056E60043C93}" type="pres">
      <dgm:prSet presAssocID="{30E102E7-2CA2-48AA-A989-7E81EB612DE1}" presName="sibTrans" presStyleCnt="0"/>
      <dgm:spPr/>
    </dgm:pt>
    <dgm:pt modelId="{F8C86E36-BDDB-47FE-8B51-E2B4493C6BAF}" type="pres">
      <dgm:prSet presAssocID="{976072D1-DA68-4461-986E-0D243D732F14}" presName="compNode" presStyleCnt="0"/>
      <dgm:spPr/>
    </dgm:pt>
    <dgm:pt modelId="{AD28809A-7E69-4400-B8FD-A02E9B6A0B84}" type="pres">
      <dgm:prSet presAssocID="{976072D1-DA68-4461-986E-0D243D732F14}" presName="bgRect" presStyleLbl="bgShp" presStyleIdx="4" presStyleCnt="6"/>
      <dgm:spPr/>
    </dgm:pt>
    <dgm:pt modelId="{EA8D27F8-928F-4E38-A52C-020489DF6990}" type="pres">
      <dgm:prSet presAssocID="{976072D1-DA68-4461-986E-0D243D732F1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onitor"/>
        </a:ext>
      </dgm:extLst>
    </dgm:pt>
    <dgm:pt modelId="{004A9E97-0334-4CAC-8C9D-EDC5950E9817}" type="pres">
      <dgm:prSet presAssocID="{976072D1-DA68-4461-986E-0D243D732F14}" presName="spaceRect" presStyleCnt="0"/>
      <dgm:spPr/>
    </dgm:pt>
    <dgm:pt modelId="{B4F02A0A-EEE2-40A2-B620-CB1AF9165AA7}" type="pres">
      <dgm:prSet presAssocID="{976072D1-DA68-4461-986E-0D243D732F14}" presName="parTx" presStyleLbl="revTx" presStyleIdx="4" presStyleCnt="6">
        <dgm:presLayoutVars>
          <dgm:chMax val="0"/>
          <dgm:chPref val="0"/>
        </dgm:presLayoutVars>
      </dgm:prSet>
      <dgm:spPr/>
    </dgm:pt>
    <dgm:pt modelId="{DD1F7FF6-9C72-4757-88CD-DF613A1C6877}" type="pres">
      <dgm:prSet presAssocID="{73816C4A-200F-4B30-9C02-B19FE346A85D}" presName="sibTrans" presStyleCnt="0"/>
      <dgm:spPr/>
    </dgm:pt>
    <dgm:pt modelId="{246E2D32-8E78-4FA9-9EAA-6DFAF5FB2795}" type="pres">
      <dgm:prSet presAssocID="{E501C710-9618-4F61-A341-68396A4F18EC}" presName="compNode" presStyleCnt="0"/>
      <dgm:spPr/>
    </dgm:pt>
    <dgm:pt modelId="{E928AF40-E16D-4B49-8649-BFDD7CEB081A}" type="pres">
      <dgm:prSet presAssocID="{E501C710-9618-4F61-A341-68396A4F18EC}" presName="bgRect" presStyleLbl="bgShp" presStyleIdx="5" presStyleCnt="6"/>
      <dgm:spPr/>
    </dgm:pt>
    <dgm:pt modelId="{B905AF2E-13F7-40CC-A77A-7A5DB150C6AC}" type="pres">
      <dgm:prSet presAssocID="{E501C710-9618-4F61-A341-68396A4F18EC}"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eckmark"/>
        </a:ext>
      </dgm:extLst>
    </dgm:pt>
    <dgm:pt modelId="{2BFB918C-B7C1-44F6-A886-374E02C2B01C}" type="pres">
      <dgm:prSet presAssocID="{E501C710-9618-4F61-A341-68396A4F18EC}" presName="spaceRect" presStyleCnt="0"/>
      <dgm:spPr/>
    </dgm:pt>
    <dgm:pt modelId="{A16F83B7-FB80-40C4-9706-11CFEDB8DC10}" type="pres">
      <dgm:prSet presAssocID="{E501C710-9618-4F61-A341-68396A4F18EC}" presName="parTx" presStyleLbl="revTx" presStyleIdx="5" presStyleCnt="6">
        <dgm:presLayoutVars>
          <dgm:chMax val="0"/>
          <dgm:chPref val="0"/>
        </dgm:presLayoutVars>
      </dgm:prSet>
      <dgm:spPr/>
    </dgm:pt>
  </dgm:ptLst>
  <dgm:cxnLst>
    <dgm:cxn modelId="{0CB3F721-D5FF-4F67-B512-33C920E994A1}" srcId="{BACE889C-6CFD-4482-A83D-6192A77FDDB8}" destId="{3BA61653-388B-494A-B4CD-9EA90A1B82A4}" srcOrd="2" destOrd="0" parTransId="{1B5B7244-2486-4319-9312-FB7AD77DB2B7}" sibTransId="{620182E9-E194-4FE8-BFE6-0031C50F8627}"/>
    <dgm:cxn modelId="{2593132E-917D-4A3D-A73F-43018FCA89D6}" type="presOf" srcId="{37A3E539-6CB7-493C-91B1-298FA4CD84CB}" destId="{DB2406E6-A05F-417B-82DA-F16BC8E74684}" srcOrd="0" destOrd="0" presId="urn:microsoft.com/office/officeart/2018/2/layout/IconVerticalSolidList"/>
    <dgm:cxn modelId="{8EE4765D-3DB0-41FA-9534-08D298A8C192}" srcId="{BACE889C-6CFD-4482-A83D-6192A77FDDB8}" destId="{37A3E539-6CB7-493C-91B1-298FA4CD84CB}" srcOrd="1" destOrd="0" parTransId="{C4DF32B6-D9B5-4203-9439-DB25B31E3FCA}" sibTransId="{0CC802FE-16DD-4D88-B4D2-B528DDA268F6}"/>
    <dgm:cxn modelId="{0265225E-BC8E-4F22-BC5F-BEACF09C8026}" srcId="{BACE889C-6CFD-4482-A83D-6192A77FDDB8}" destId="{976072D1-DA68-4461-986E-0D243D732F14}" srcOrd="4" destOrd="0" parTransId="{A7B5A6A1-2B2E-4F50-AF73-73E5843F3CA2}" sibTransId="{73816C4A-200F-4B30-9C02-B19FE346A85D}"/>
    <dgm:cxn modelId="{F08FDB53-4C6D-459E-9B1E-FB381A85A599}" srcId="{BACE889C-6CFD-4482-A83D-6192A77FDDB8}" destId="{EFA9610F-0194-4B30-8690-1D042DEA718D}" srcOrd="0" destOrd="0" parTransId="{EF870AD6-344B-49E2-9C65-4FA51D33263A}" sibTransId="{8793B37E-6FB9-48C7-A72C-24055DB41B22}"/>
    <dgm:cxn modelId="{FC2CF380-7549-42D6-8846-066D9C953B22}" srcId="{BACE889C-6CFD-4482-A83D-6192A77FDDB8}" destId="{E501C710-9618-4F61-A341-68396A4F18EC}" srcOrd="5" destOrd="0" parTransId="{B91BBCCA-5084-48DB-8280-9BD03D27D45C}" sibTransId="{9EA44A0E-8735-4602-AC94-43FCED9881B2}"/>
    <dgm:cxn modelId="{6950769C-BBEE-44D5-AEFD-7D9D6C2BFB24}" type="presOf" srcId="{E501C710-9618-4F61-A341-68396A4F18EC}" destId="{A16F83B7-FB80-40C4-9706-11CFEDB8DC10}" srcOrd="0" destOrd="0" presId="urn:microsoft.com/office/officeart/2018/2/layout/IconVerticalSolidList"/>
    <dgm:cxn modelId="{7EC91BA1-3B08-4A57-B05D-8CAF4C3A5F98}" type="presOf" srcId="{BACE889C-6CFD-4482-A83D-6192A77FDDB8}" destId="{E40DDC4D-139C-4AC0-887E-29013E5A9B08}" srcOrd="0" destOrd="0" presId="urn:microsoft.com/office/officeart/2018/2/layout/IconVerticalSolidList"/>
    <dgm:cxn modelId="{CB7549A9-F7C6-4A35-B649-FF72DEA71F48}" srcId="{BACE889C-6CFD-4482-A83D-6192A77FDDB8}" destId="{A0D72104-B2B5-419B-B443-CC8FFF144442}" srcOrd="3" destOrd="0" parTransId="{10E601F1-0EF9-418E-A7E0-16EB002C8449}" sibTransId="{30E102E7-2CA2-48AA-A989-7E81EB612DE1}"/>
    <dgm:cxn modelId="{DB80CFB4-F43D-40FA-A438-D9F0B5BD6C8E}" type="presOf" srcId="{3BA61653-388B-494A-B4CD-9EA90A1B82A4}" destId="{D1D04845-BBFA-40E9-8438-1998A5639F7E}" srcOrd="0" destOrd="0" presId="urn:microsoft.com/office/officeart/2018/2/layout/IconVerticalSolidList"/>
    <dgm:cxn modelId="{61806CD6-B0BF-46D3-B1BE-419142A43666}" type="presOf" srcId="{A0D72104-B2B5-419B-B443-CC8FFF144442}" destId="{7C88F2D9-41B4-4C7A-90EB-3ED823DFF77A}" srcOrd="0" destOrd="0" presId="urn:microsoft.com/office/officeart/2018/2/layout/IconVerticalSolidList"/>
    <dgm:cxn modelId="{E0AEE7DF-9AEF-43B0-A72D-CA00B2EA3C45}" type="presOf" srcId="{976072D1-DA68-4461-986E-0D243D732F14}" destId="{B4F02A0A-EEE2-40A2-B620-CB1AF9165AA7}" srcOrd="0" destOrd="0" presId="urn:microsoft.com/office/officeart/2018/2/layout/IconVerticalSolidList"/>
    <dgm:cxn modelId="{F4215AF2-93B7-4545-8531-650F086132D9}" type="presOf" srcId="{EFA9610F-0194-4B30-8690-1D042DEA718D}" destId="{B30A3474-C429-4184-AE0E-A59C12978E6F}" srcOrd="0" destOrd="0" presId="urn:microsoft.com/office/officeart/2018/2/layout/IconVerticalSolidList"/>
    <dgm:cxn modelId="{40858D26-650F-4D39-AD8E-3F9F88104BCA}" type="presParOf" srcId="{E40DDC4D-139C-4AC0-887E-29013E5A9B08}" destId="{4C58924B-ABD1-4A78-AEAC-53820E03F8A9}" srcOrd="0" destOrd="0" presId="urn:microsoft.com/office/officeart/2018/2/layout/IconVerticalSolidList"/>
    <dgm:cxn modelId="{F2A7BC91-18C3-4E8B-888C-5ABBC698DEE3}" type="presParOf" srcId="{4C58924B-ABD1-4A78-AEAC-53820E03F8A9}" destId="{FCAFF1EC-E9CD-4764-8706-4D77926C7BED}" srcOrd="0" destOrd="0" presId="urn:microsoft.com/office/officeart/2018/2/layout/IconVerticalSolidList"/>
    <dgm:cxn modelId="{B362DE45-0CB3-4423-8D8E-D6C3A9B1C197}" type="presParOf" srcId="{4C58924B-ABD1-4A78-AEAC-53820E03F8A9}" destId="{6EE54641-5493-425E-A5DC-3778207F121E}" srcOrd="1" destOrd="0" presId="urn:microsoft.com/office/officeart/2018/2/layout/IconVerticalSolidList"/>
    <dgm:cxn modelId="{74EE8AD2-1D28-4898-B94A-E0B2EAD2C19C}" type="presParOf" srcId="{4C58924B-ABD1-4A78-AEAC-53820E03F8A9}" destId="{6F645F31-3236-4AC7-A5D2-0D4093D8CE6B}" srcOrd="2" destOrd="0" presId="urn:microsoft.com/office/officeart/2018/2/layout/IconVerticalSolidList"/>
    <dgm:cxn modelId="{2288E0B5-4F63-4CD5-BB21-84F274D7D022}" type="presParOf" srcId="{4C58924B-ABD1-4A78-AEAC-53820E03F8A9}" destId="{B30A3474-C429-4184-AE0E-A59C12978E6F}" srcOrd="3" destOrd="0" presId="urn:microsoft.com/office/officeart/2018/2/layout/IconVerticalSolidList"/>
    <dgm:cxn modelId="{6BC1590E-A13A-457B-BCE5-45FE5DC89BD6}" type="presParOf" srcId="{E40DDC4D-139C-4AC0-887E-29013E5A9B08}" destId="{E27E87CF-758E-4E2A-A5C7-ACA18D5F124D}" srcOrd="1" destOrd="0" presId="urn:microsoft.com/office/officeart/2018/2/layout/IconVerticalSolidList"/>
    <dgm:cxn modelId="{BCC59F72-222E-490E-AD48-7629DFFE34E3}" type="presParOf" srcId="{E40DDC4D-139C-4AC0-887E-29013E5A9B08}" destId="{533469A1-EA31-470F-9416-DB444CD46EE3}" srcOrd="2" destOrd="0" presId="urn:microsoft.com/office/officeart/2018/2/layout/IconVerticalSolidList"/>
    <dgm:cxn modelId="{D0F2271E-4422-4B3A-B993-0C89B535A77D}" type="presParOf" srcId="{533469A1-EA31-470F-9416-DB444CD46EE3}" destId="{21735738-44CA-40D9-8AC4-F538B9D644A4}" srcOrd="0" destOrd="0" presId="urn:microsoft.com/office/officeart/2018/2/layout/IconVerticalSolidList"/>
    <dgm:cxn modelId="{BCB0B56F-7460-4177-99AD-F62BA272324E}" type="presParOf" srcId="{533469A1-EA31-470F-9416-DB444CD46EE3}" destId="{22FAA899-78ED-48B6-BAC7-33111D46647B}" srcOrd="1" destOrd="0" presId="urn:microsoft.com/office/officeart/2018/2/layout/IconVerticalSolidList"/>
    <dgm:cxn modelId="{766D953F-D4A4-4FB8-BF4B-2ABE5D137B09}" type="presParOf" srcId="{533469A1-EA31-470F-9416-DB444CD46EE3}" destId="{8D58D6F1-5628-48B5-A351-F3E466B1B804}" srcOrd="2" destOrd="0" presId="urn:microsoft.com/office/officeart/2018/2/layout/IconVerticalSolidList"/>
    <dgm:cxn modelId="{EEF9264F-2740-473B-9B50-C2B68EF6CB09}" type="presParOf" srcId="{533469A1-EA31-470F-9416-DB444CD46EE3}" destId="{DB2406E6-A05F-417B-82DA-F16BC8E74684}" srcOrd="3" destOrd="0" presId="urn:microsoft.com/office/officeart/2018/2/layout/IconVerticalSolidList"/>
    <dgm:cxn modelId="{72281F47-9C42-45D1-A21D-9FC5108A3C27}" type="presParOf" srcId="{E40DDC4D-139C-4AC0-887E-29013E5A9B08}" destId="{DF7A5F01-5F9C-482B-835F-C16854A23C2E}" srcOrd="3" destOrd="0" presId="urn:microsoft.com/office/officeart/2018/2/layout/IconVerticalSolidList"/>
    <dgm:cxn modelId="{42E7BA50-00CF-4567-88F3-494CB6E67B85}" type="presParOf" srcId="{E40DDC4D-139C-4AC0-887E-29013E5A9B08}" destId="{FEDAEFC3-457C-4850-93DB-28EF8D1339F2}" srcOrd="4" destOrd="0" presId="urn:microsoft.com/office/officeart/2018/2/layout/IconVerticalSolidList"/>
    <dgm:cxn modelId="{6CDF75AE-B8DA-490C-8CA5-72C7587053A1}" type="presParOf" srcId="{FEDAEFC3-457C-4850-93DB-28EF8D1339F2}" destId="{11FC202C-6404-4EA9-B092-70B069536214}" srcOrd="0" destOrd="0" presId="urn:microsoft.com/office/officeart/2018/2/layout/IconVerticalSolidList"/>
    <dgm:cxn modelId="{BD8AD1D8-AABA-4AF7-A7BD-A47987FCBD4D}" type="presParOf" srcId="{FEDAEFC3-457C-4850-93DB-28EF8D1339F2}" destId="{155121FF-C1F7-4660-95A6-F56ED5264FDC}" srcOrd="1" destOrd="0" presId="urn:microsoft.com/office/officeart/2018/2/layout/IconVerticalSolidList"/>
    <dgm:cxn modelId="{FBA7F5AC-E2E7-46FA-B362-B736C43D2292}" type="presParOf" srcId="{FEDAEFC3-457C-4850-93DB-28EF8D1339F2}" destId="{C8836FE2-752E-46A1-A5EA-D7AD99EC1CEA}" srcOrd="2" destOrd="0" presId="urn:microsoft.com/office/officeart/2018/2/layout/IconVerticalSolidList"/>
    <dgm:cxn modelId="{7F36E4B4-4DA3-4A10-9B0B-124D09C24546}" type="presParOf" srcId="{FEDAEFC3-457C-4850-93DB-28EF8D1339F2}" destId="{D1D04845-BBFA-40E9-8438-1998A5639F7E}" srcOrd="3" destOrd="0" presId="urn:microsoft.com/office/officeart/2018/2/layout/IconVerticalSolidList"/>
    <dgm:cxn modelId="{AE4E89E2-CE58-4DEA-8006-4480C214E6F6}" type="presParOf" srcId="{E40DDC4D-139C-4AC0-887E-29013E5A9B08}" destId="{573B438D-80D4-49E4-AD8F-2284B904F6C7}" srcOrd="5" destOrd="0" presId="urn:microsoft.com/office/officeart/2018/2/layout/IconVerticalSolidList"/>
    <dgm:cxn modelId="{A11CACF8-8600-40A0-901E-52918D4C5C99}" type="presParOf" srcId="{E40DDC4D-139C-4AC0-887E-29013E5A9B08}" destId="{68CF4652-F0E1-41AA-B51D-579A7F6D7737}" srcOrd="6" destOrd="0" presId="urn:microsoft.com/office/officeart/2018/2/layout/IconVerticalSolidList"/>
    <dgm:cxn modelId="{FDA3FAE7-5EC2-4113-B055-670D8FEDE5AA}" type="presParOf" srcId="{68CF4652-F0E1-41AA-B51D-579A7F6D7737}" destId="{BBDABC64-40CA-4197-B038-D6846010C8DC}" srcOrd="0" destOrd="0" presId="urn:microsoft.com/office/officeart/2018/2/layout/IconVerticalSolidList"/>
    <dgm:cxn modelId="{358144BA-944D-4FFA-8EED-D31C6BCC0F05}" type="presParOf" srcId="{68CF4652-F0E1-41AA-B51D-579A7F6D7737}" destId="{735D02D2-7428-485A-AFA6-67BFC3D08611}" srcOrd="1" destOrd="0" presId="urn:microsoft.com/office/officeart/2018/2/layout/IconVerticalSolidList"/>
    <dgm:cxn modelId="{AE9992F4-38AA-4C9B-85B4-B6626C463183}" type="presParOf" srcId="{68CF4652-F0E1-41AA-B51D-579A7F6D7737}" destId="{3BD7870D-5E9B-4D23-8AB3-EEDC82003E39}" srcOrd="2" destOrd="0" presId="urn:microsoft.com/office/officeart/2018/2/layout/IconVerticalSolidList"/>
    <dgm:cxn modelId="{1DC50A6B-AC6D-4DB3-8BD4-6B4520959159}" type="presParOf" srcId="{68CF4652-F0E1-41AA-B51D-579A7F6D7737}" destId="{7C88F2D9-41B4-4C7A-90EB-3ED823DFF77A}" srcOrd="3" destOrd="0" presId="urn:microsoft.com/office/officeart/2018/2/layout/IconVerticalSolidList"/>
    <dgm:cxn modelId="{FA618B33-DD37-4EDA-9952-35EC0E83CD72}" type="presParOf" srcId="{E40DDC4D-139C-4AC0-887E-29013E5A9B08}" destId="{EB2E692F-E2BD-45F0-8E7C-056E60043C93}" srcOrd="7" destOrd="0" presId="urn:microsoft.com/office/officeart/2018/2/layout/IconVerticalSolidList"/>
    <dgm:cxn modelId="{B9A6781C-1E65-412F-96D3-F361983D5C35}" type="presParOf" srcId="{E40DDC4D-139C-4AC0-887E-29013E5A9B08}" destId="{F8C86E36-BDDB-47FE-8B51-E2B4493C6BAF}" srcOrd="8" destOrd="0" presId="urn:microsoft.com/office/officeart/2018/2/layout/IconVerticalSolidList"/>
    <dgm:cxn modelId="{773498C4-B1B8-421F-96A1-2F46A0D23E70}" type="presParOf" srcId="{F8C86E36-BDDB-47FE-8B51-E2B4493C6BAF}" destId="{AD28809A-7E69-4400-B8FD-A02E9B6A0B84}" srcOrd="0" destOrd="0" presId="urn:microsoft.com/office/officeart/2018/2/layout/IconVerticalSolidList"/>
    <dgm:cxn modelId="{012F5DFF-628D-43C3-9EC6-D0A72A8DCD3C}" type="presParOf" srcId="{F8C86E36-BDDB-47FE-8B51-E2B4493C6BAF}" destId="{EA8D27F8-928F-4E38-A52C-020489DF6990}" srcOrd="1" destOrd="0" presId="urn:microsoft.com/office/officeart/2018/2/layout/IconVerticalSolidList"/>
    <dgm:cxn modelId="{E281FBAE-65F2-45DA-8559-4CC40C86B8A0}" type="presParOf" srcId="{F8C86E36-BDDB-47FE-8B51-E2B4493C6BAF}" destId="{004A9E97-0334-4CAC-8C9D-EDC5950E9817}" srcOrd="2" destOrd="0" presId="urn:microsoft.com/office/officeart/2018/2/layout/IconVerticalSolidList"/>
    <dgm:cxn modelId="{7D517FB1-95E7-40FF-91E6-CAC3EA682952}" type="presParOf" srcId="{F8C86E36-BDDB-47FE-8B51-E2B4493C6BAF}" destId="{B4F02A0A-EEE2-40A2-B620-CB1AF9165AA7}" srcOrd="3" destOrd="0" presId="urn:microsoft.com/office/officeart/2018/2/layout/IconVerticalSolidList"/>
    <dgm:cxn modelId="{7BE35E5F-1CBF-4D2B-83D1-43F9DF86A784}" type="presParOf" srcId="{E40DDC4D-139C-4AC0-887E-29013E5A9B08}" destId="{DD1F7FF6-9C72-4757-88CD-DF613A1C6877}" srcOrd="9" destOrd="0" presId="urn:microsoft.com/office/officeart/2018/2/layout/IconVerticalSolidList"/>
    <dgm:cxn modelId="{1D12CF80-1B95-446F-A838-EB9957E9DCCC}" type="presParOf" srcId="{E40DDC4D-139C-4AC0-887E-29013E5A9B08}" destId="{246E2D32-8E78-4FA9-9EAA-6DFAF5FB2795}" srcOrd="10" destOrd="0" presId="urn:microsoft.com/office/officeart/2018/2/layout/IconVerticalSolidList"/>
    <dgm:cxn modelId="{E3BFF5BA-8BD6-492F-8EA3-A691A55476B5}" type="presParOf" srcId="{246E2D32-8E78-4FA9-9EAA-6DFAF5FB2795}" destId="{E928AF40-E16D-4B49-8649-BFDD7CEB081A}" srcOrd="0" destOrd="0" presId="urn:microsoft.com/office/officeart/2018/2/layout/IconVerticalSolidList"/>
    <dgm:cxn modelId="{AACBB313-D93A-46EE-AF4E-2267F5606A79}" type="presParOf" srcId="{246E2D32-8E78-4FA9-9EAA-6DFAF5FB2795}" destId="{B905AF2E-13F7-40CC-A77A-7A5DB150C6AC}" srcOrd="1" destOrd="0" presId="urn:microsoft.com/office/officeart/2018/2/layout/IconVerticalSolidList"/>
    <dgm:cxn modelId="{9B9A4B54-0790-4425-9966-6BAA5879B6E9}" type="presParOf" srcId="{246E2D32-8E78-4FA9-9EAA-6DFAF5FB2795}" destId="{2BFB918C-B7C1-44F6-A886-374E02C2B01C}" srcOrd="2" destOrd="0" presId="urn:microsoft.com/office/officeart/2018/2/layout/IconVerticalSolidList"/>
    <dgm:cxn modelId="{B7FA4EA4-40A3-4BE1-B665-9906B141FA0A}" type="presParOf" srcId="{246E2D32-8E78-4FA9-9EAA-6DFAF5FB2795}" destId="{A16F83B7-FB80-40C4-9706-11CFEDB8DC10}"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EC9C01-9817-445F-BB17-7508D5AEF07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AB5CFD5-7CC8-4103-9C48-05B825507C4E}">
      <dgm:prSet/>
      <dgm:spPr/>
      <dgm:t>
        <a:bodyPr/>
        <a:lstStyle/>
        <a:p>
          <a:r>
            <a:rPr lang="en-GB"/>
            <a:t>Journals</a:t>
          </a:r>
          <a:endParaRPr lang="en-US"/>
        </a:p>
      </dgm:t>
    </dgm:pt>
    <dgm:pt modelId="{E015312A-BE28-4C1E-A894-18D053A4FE0A}" type="parTrans" cxnId="{B055ECD2-ACE4-47DF-B819-99197194B06C}">
      <dgm:prSet/>
      <dgm:spPr/>
      <dgm:t>
        <a:bodyPr/>
        <a:lstStyle/>
        <a:p>
          <a:endParaRPr lang="en-US"/>
        </a:p>
      </dgm:t>
    </dgm:pt>
    <dgm:pt modelId="{B1279797-E79F-4118-8290-FCE8A9E71CC8}" type="sibTrans" cxnId="{B055ECD2-ACE4-47DF-B819-99197194B06C}">
      <dgm:prSet/>
      <dgm:spPr/>
      <dgm:t>
        <a:bodyPr/>
        <a:lstStyle/>
        <a:p>
          <a:endParaRPr lang="en-US"/>
        </a:p>
      </dgm:t>
    </dgm:pt>
    <dgm:pt modelId="{039C3CB0-D32C-4D59-ADF6-979423BA809F}">
      <dgm:prSet/>
      <dgm:spPr/>
      <dgm:t>
        <a:bodyPr/>
        <a:lstStyle/>
        <a:p>
          <a:r>
            <a:rPr lang="en-GB" dirty="0"/>
            <a:t>Articles with accredited authors</a:t>
          </a:r>
          <a:endParaRPr lang="en-US" dirty="0"/>
        </a:p>
      </dgm:t>
    </dgm:pt>
    <dgm:pt modelId="{91053756-5D73-4B29-8D4D-EC2DD5ED3CBA}" type="parTrans" cxnId="{CF79BB1F-6460-4208-97D3-76C5267AAC14}">
      <dgm:prSet/>
      <dgm:spPr/>
      <dgm:t>
        <a:bodyPr/>
        <a:lstStyle/>
        <a:p>
          <a:endParaRPr lang="en-US"/>
        </a:p>
      </dgm:t>
    </dgm:pt>
    <dgm:pt modelId="{B05EC1C3-9DE0-4571-BC06-59EF2B8316A2}" type="sibTrans" cxnId="{CF79BB1F-6460-4208-97D3-76C5267AAC14}">
      <dgm:prSet/>
      <dgm:spPr/>
      <dgm:t>
        <a:bodyPr/>
        <a:lstStyle/>
        <a:p>
          <a:endParaRPr lang="en-US"/>
        </a:p>
      </dgm:t>
    </dgm:pt>
    <dgm:pt modelId="{ED35A09B-E2ED-4F89-8F5B-107A52A408C6}">
      <dgm:prSet/>
      <dgm:spPr/>
      <dgm:t>
        <a:bodyPr/>
        <a:lstStyle/>
        <a:p>
          <a:r>
            <a:rPr lang="en-GB"/>
            <a:t>Studies </a:t>
          </a:r>
          <a:endParaRPr lang="en-US"/>
        </a:p>
      </dgm:t>
    </dgm:pt>
    <dgm:pt modelId="{517B1E82-A450-4092-B6C3-A081C585323B}" type="parTrans" cxnId="{41F08CBB-70DB-459F-8375-86F0FF2EBE77}">
      <dgm:prSet/>
      <dgm:spPr/>
      <dgm:t>
        <a:bodyPr/>
        <a:lstStyle/>
        <a:p>
          <a:endParaRPr lang="en-US"/>
        </a:p>
      </dgm:t>
    </dgm:pt>
    <dgm:pt modelId="{7C87D469-9B0A-4E46-B2C0-2F87BE12A0FE}" type="sibTrans" cxnId="{41F08CBB-70DB-459F-8375-86F0FF2EBE77}">
      <dgm:prSet/>
      <dgm:spPr/>
      <dgm:t>
        <a:bodyPr/>
        <a:lstStyle/>
        <a:p>
          <a:endParaRPr lang="en-US"/>
        </a:p>
      </dgm:t>
    </dgm:pt>
    <dgm:pt modelId="{AA81CA22-B828-473E-8997-93C0ACBAEB4C}">
      <dgm:prSet/>
      <dgm:spPr/>
      <dgm:t>
        <a:bodyPr/>
        <a:lstStyle/>
        <a:p>
          <a:r>
            <a:rPr lang="en-GB"/>
            <a:t>Websites</a:t>
          </a:r>
          <a:endParaRPr lang="en-US"/>
        </a:p>
      </dgm:t>
    </dgm:pt>
    <dgm:pt modelId="{CCFB7F8B-7943-49BA-B310-FFA6D86F7FCC}" type="parTrans" cxnId="{34498C05-87F3-4C8F-A184-FA16FA55D6A7}">
      <dgm:prSet/>
      <dgm:spPr/>
      <dgm:t>
        <a:bodyPr/>
        <a:lstStyle/>
        <a:p>
          <a:endParaRPr lang="en-US"/>
        </a:p>
      </dgm:t>
    </dgm:pt>
    <dgm:pt modelId="{67C355FA-0E46-4B40-A26C-FF3472C82F58}" type="sibTrans" cxnId="{34498C05-87F3-4C8F-A184-FA16FA55D6A7}">
      <dgm:prSet/>
      <dgm:spPr/>
      <dgm:t>
        <a:bodyPr/>
        <a:lstStyle/>
        <a:p>
          <a:endParaRPr lang="en-US"/>
        </a:p>
      </dgm:t>
    </dgm:pt>
    <dgm:pt modelId="{26CDFB1B-450B-4251-ACC5-8DC3672E1291}" type="pres">
      <dgm:prSet presAssocID="{85EC9C01-9817-445F-BB17-7508D5AEF070}" presName="root" presStyleCnt="0">
        <dgm:presLayoutVars>
          <dgm:dir/>
          <dgm:resizeHandles val="exact"/>
        </dgm:presLayoutVars>
      </dgm:prSet>
      <dgm:spPr/>
    </dgm:pt>
    <dgm:pt modelId="{E0CD8DB4-1985-4C7D-AF7C-5E2E2F8F0BA6}" type="pres">
      <dgm:prSet presAssocID="{6AB5CFD5-7CC8-4103-9C48-05B825507C4E}" presName="compNode" presStyleCnt="0"/>
      <dgm:spPr/>
    </dgm:pt>
    <dgm:pt modelId="{28D5F2C7-2DB6-4F06-B6EE-B48D1C4DDFFD}" type="pres">
      <dgm:prSet presAssocID="{6AB5CFD5-7CC8-4103-9C48-05B825507C4E}" presName="bgRect" presStyleLbl="bgShp" presStyleIdx="0" presStyleCnt="4"/>
      <dgm:spPr/>
    </dgm:pt>
    <dgm:pt modelId="{4712D8CF-817C-45BE-916F-FA9615615162}" type="pres">
      <dgm:prSet presAssocID="{6AB5CFD5-7CC8-4103-9C48-05B825507C4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4337F354-A6CA-4350-8EE7-E438A0174DDC}" type="pres">
      <dgm:prSet presAssocID="{6AB5CFD5-7CC8-4103-9C48-05B825507C4E}" presName="spaceRect" presStyleCnt="0"/>
      <dgm:spPr/>
    </dgm:pt>
    <dgm:pt modelId="{B02DAD33-4CFE-472E-BDC7-972729327B90}" type="pres">
      <dgm:prSet presAssocID="{6AB5CFD5-7CC8-4103-9C48-05B825507C4E}" presName="parTx" presStyleLbl="revTx" presStyleIdx="0" presStyleCnt="4">
        <dgm:presLayoutVars>
          <dgm:chMax val="0"/>
          <dgm:chPref val="0"/>
        </dgm:presLayoutVars>
      </dgm:prSet>
      <dgm:spPr/>
    </dgm:pt>
    <dgm:pt modelId="{96564E5F-038A-45C6-8F8A-51D1CF5B3FAB}" type="pres">
      <dgm:prSet presAssocID="{B1279797-E79F-4118-8290-FCE8A9E71CC8}" presName="sibTrans" presStyleCnt="0"/>
      <dgm:spPr/>
    </dgm:pt>
    <dgm:pt modelId="{A2343419-E670-490E-853D-A9CD0833AF5C}" type="pres">
      <dgm:prSet presAssocID="{039C3CB0-D32C-4D59-ADF6-979423BA809F}" presName="compNode" presStyleCnt="0"/>
      <dgm:spPr/>
    </dgm:pt>
    <dgm:pt modelId="{8DF77B3D-37CD-4F51-BAC0-B60AC965708A}" type="pres">
      <dgm:prSet presAssocID="{039C3CB0-D32C-4D59-ADF6-979423BA809F}" presName="bgRect" presStyleLbl="bgShp" presStyleIdx="1" presStyleCnt="4"/>
      <dgm:spPr/>
    </dgm:pt>
    <dgm:pt modelId="{2C8EF92D-58BD-45A5-8A47-7C90534ACC07}" type="pres">
      <dgm:prSet presAssocID="{039C3CB0-D32C-4D59-ADF6-979423BA809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7146A329-7F45-41BB-9EE2-F15F19BCF013}" type="pres">
      <dgm:prSet presAssocID="{039C3CB0-D32C-4D59-ADF6-979423BA809F}" presName="spaceRect" presStyleCnt="0"/>
      <dgm:spPr/>
    </dgm:pt>
    <dgm:pt modelId="{2AE8AA7A-26D2-4088-B009-4BEBC29FD93A}" type="pres">
      <dgm:prSet presAssocID="{039C3CB0-D32C-4D59-ADF6-979423BA809F}" presName="parTx" presStyleLbl="revTx" presStyleIdx="1" presStyleCnt="4">
        <dgm:presLayoutVars>
          <dgm:chMax val="0"/>
          <dgm:chPref val="0"/>
        </dgm:presLayoutVars>
      </dgm:prSet>
      <dgm:spPr/>
    </dgm:pt>
    <dgm:pt modelId="{670E1EBA-FB09-49A9-A463-99A95CB92639}" type="pres">
      <dgm:prSet presAssocID="{B05EC1C3-9DE0-4571-BC06-59EF2B8316A2}" presName="sibTrans" presStyleCnt="0"/>
      <dgm:spPr/>
    </dgm:pt>
    <dgm:pt modelId="{6AB9A42B-AFF4-4E80-A200-529DA8DF0008}" type="pres">
      <dgm:prSet presAssocID="{ED35A09B-E2ED-4F89-8F5B-107A52A408C6}" presName="compNode" presStyleCnt="0"/>
      <dgm:spPr/>
    </dgm:pt>
    <dgm:pt modelId="{0C83623A-F9D6-49A7-B79B-C3AB7130A3D9}" type="pres">
      <dgm:prSet presAssocID="{ED35A09B-E2ED-4F89-8F5B-107A52A408C6}" presName="bgRect" presStyleLbl="bgShp" presStyleIdx="2" presStyleCnt="4"/>
      <dgm:spPr/>
    </dgm:pt>
    <dgm:pt modelId="{3E164E91-014E-46ED-983C-E88994539E84}" type="pres">
      <dgm:prSet presAssocID="{ED35A09B-E2ED-4F89-8F5B-107A52A408C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gnifying glass"/>
        </a:ext>
      </dgm:extLst>
    </dgm:pt>
    <dgm:pt modelId="{A5B76C2F-1C3C-47EC-8C12-6590D542B346}" type="pres">
      <dgm:prSet presAssocID="{ED35A09B-E2ED-4F89-8F5B-107A52A408C6}" presName="spaceRect" presStyleCnt="0"/>
      <dgm:spPr/>
    </dgm:pt>
    <dgm:pt modelId="{DCF58280-BF4D-4D18-AF65-3666D9F688C8}" type="pres">
      <dgm:prSet presAssocID="{ED35A09B-E2ED-4F89-8F5B-107A52A408C6}" presName="parTx" presStyleLbl="revTx" presStyleIdx="2" presStyleCnt="4">
        <dgm:presLayoutVars>
          <dgm:chMax val="0"/>
          <dgm:chPref val="0"/>
        </dgm:presLayoutVars>
      </dgm:prSet>
      <dgm:spPr/>
    </dgm:pt>
    <dgm:pt modelId="{D8684DF0-7E4A-49F0-BEF0-FD81A3AC37CE}" type="pres">
      <dgm:prSet presAssocID="{7C87D469-9B0A-4E46-B2C0-2F87BE12A0FE}" presName="sibTrans" presStyleCnt="0"/>
      <dgm:spPr/>
    </dgm:pt>
    <dgm:pt modelId="{86FAB324-CE76-42BA-BFEF-7D76E6E9EB3B}" type="pres">
      <dgm:prSet presAssocID="{AA81CA22-B828-473E-8997-93C0ACBAEB4C}" presName="compNode" presStyleCnt="0"/>
      <dgm:spPr/>
    </dgm:pt>
    <dgm:pt modelId="{6544618B-B3D5-4244-99CE-D9D9D987CF05}" type="pres">
      <dgm:prSet presAssocID="{AA81CA22-B828-473E-8997-93C0ACBAEB4C}" presName="bgRect" presStyleLbl="bgShp" presStyleIdx="3" presStyleCnt="4"/>
      <dgm:spPr/>
    </dgm:pt>
    <dgm:pt modelId="{7DC11FA5-1172-411D-BA0B-5C2FBE689C77}" type="pres">
      <dgm:prSet presAssocID="{AA81CA22-B828-473E-8997-93C0ACBAEB4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itor"/>
        </a:ext>
      </dgm:extLst>
    </dgm:pt>
    <dgm:pt modelId="{0B4DC1E0-F87B-46A9-AFBA-D87FC8C738A0}" type="pres">
      <dgm:prSet presAssocID="{AA81CA22-B828-473E-8997-93C0ACBAEB4C}" presName="spaceRect" presStyleCnt="0"/>
      <dgm:spPr/>
    </dgm:pt>
    <dgm:pt modelId="{975A674C-881E-4A05-9634-33D336FDD329}" type="pres">
      <dgm:prSet presAssocID="{AA81CA22-B828-473E-8997-93C0ACBAEB4C}" presName="parTx" presStyleLbl="revTx" presStyleIdx="3" presStyleCnt="4">
        <dgm:presLayoutVars>
          <dgm:chMax val="0"/>
          <dgm:chPref val="0"/>
        </dgm:presLayoutVars>
      </dgm:prSet>
      <dgm:spPr/>
    </dgm:pt>
  </dgm:ptLst>
  <dgm:cxnLst>
    <dgm:cxn modelId="{34498C05-87F3-4C8F-A184-FA16FA55D6A7}" srcId="{85EC9C01-9817-445F-BB17-7508D5AEF070}" destId="{AA81CA22-B828-473E-8997-93C0ACBAEB4C}" srcOrd="3" destOrd="0" parTransId="{CCFB7F8B-7943-49BA-B310-FFA6D86F7FCC}" sibTransId="{67C355FA-0E46-4B40-A26C-FF3472C82F58}"/>
    <dgm:cxn modelId="{CF79BB1F-6460-4208-97D3-76C5267AAC14}" srcId="{85EC9C01-9817-445F-BB17-7508D5AEF070}" destId="{039C3CB0-D32C-4D59-ADF6-979423BA809F}" srcOrd="1" destOrd="0" parTransId="{91053756-5D73-4B29-8D4D-EC2DD5ED3CBA}" sibTransId="{B05EC1C3-9DE0-4571-BC06-59EF2B8316A2}"/>
    <dgm:cxn modelId="{7675D534-83BF-4611-BA20-4A3CE73B9FDE}" type="presOf" srcId="{85EC9C01-9817-445F-BB17-7508D5AEF070}" destId="{26CDFB1B-450B-4251-ACC5-8DC3672E1291}" srcOrd="0" destOrd="0" presId="urn:microsoft.com/office/officeart/2018/2/layout/IconVerticalSolidList"/>
    <dgm:cxn modelId="{557C744E-EBCC-44ED-9CFA-93E430CF7818}" type="presOf" srcId="{039C3CB0-D32C-4D59-ADF6-979423BA809F}" destId="{2AE8AA7A-26D2-4088-B009-4BEBC29FD93A}" srcOrd="0" destOrd="0" presId="urn:microsoft.com/office/officeart/2018/2/layout/IconVerticalSolidList"/>
    <dgm:cxn modelId="{B928DCB0-DBAD-423D-92D7-302AAF8979F6}" type="presOf" srcId="{AA81CA22-B828-473E-8997-93C0ACBAEB4C}" destId="{975A674C-881E-4A05-9634-33D336FDD329}" srcOrd="0" destOrd="0" presId="urn:microsoft.com/office/officeart/2018/2/layout/IconVerticalSolidList"/>
    <dgm:cxn modelId="{41F08CBB-70DB-459F-8375-86F0FF2EBE77}" srcId="{85EC9C01-9817-445F-BB17-7508D5AEF070}" destId="{ED35A09B-E2ED-4F89-8F5B-107A52A408C6}" srcOrd="2" destOrd="0" parTransId="{517B1E82-A450-4092-B6C3-A081C585323B}" sibTransId="{7C87D469-9B0A-4E46-B2C0-2F87BE12A0FE}"/>
    <dgm:cxn modelId="{FDB4BEC4-2D6F-43B1-8588-536DA66D2CD2}" type="presOf" srcId="{ED35A09B-E2ED-4F89-8F5B-107A52A408C6}" destId="{DCF58280-BF4D-4D18-AF65-3666D9F688C8}" srcOrd="0" destOrd="0" presId="urn:microsoft.com/office/officeart/2018/2/layout/IconVerticalSolidList"/>
    <dgm:cxn modelId="{B055ECD2-ACE4-47DF-B819-99197194B06C}" srcId="{85EC9C01-9817-445F-BB17-7508D5AEF070}" destId="{6AB5CFD5-7CC8-4103-9C48-05B825507C4E}" srcOrd="0" destOrd="0" parTransId="{E015312A-BE28-4C1E-A894-18D053A4FE0A}" sibTransId="{B1279797-E79F-4118-8290-FCE8A9E71CC8}"/>
    <dgm:cxn modelId="{89E0B4F7-CDB2-40D5-8205-7D60FA6E7C1E}" type="presOf" srcId="{6AB5CFD5-7CC8-4103-9C48-05B825507C4E}" destId="{B02DAD33-4CFE-472E-BDC7-972729327B90}" srcOrd="0" destOrd="0" presId="urn:microsoft.com/office/officeart/2018/2/layout/IconVerticalSolidList"/>
    <dgm:cxn modelId="{D8B4BEF1-D148-4416-B316-CFB6AC36C0DB}" type="presParOf" srcId="{26CDFB1B-450B-4251-ACC5-8DC3672E1291}" destId="{E0CD8DB4-1985-4C7D-AF7C-5E2E2F8F0BA6}" srcOrd="0" destOrd="0" presId="urn:microsoft.com/office/officeart/2018/2/layout/IconVerticalSolidList"/>
    <dgm:cxn modelId="{B7EF13B4-EE6D-453F-9341-5F5B12433ABA}" type="presParOf" srcId="{E0CD8DB4-1985-4C7D-AF7C-5E2E2F8F0BA6}" destId="{28D5F2C7-2DB6-4F06-B6EE-B48D1C4DDFFD}" srcOrd="0" destOrd="0" presId="urn:microsoft.com/office/officeart/2018/2/layout/IconVerticalSolidList"/>
    <dgm:cxn modelId="{57E75D65-DF10-4A7A-9500-82016833F366}" type="presParOf" srcId="{E0CD8DB4-1985-4C7D-AF7C-5E2E2F8F0BA6}" destId="{4712D8CF-817C-45BE-916F-FA9615615162}" srcOrd="1" destOrd="0" presId="urn:microsoft.com/office/officeart/2018/2/layout/IconVerticalSolidList"/>
    <dgm:cxn modelId="{76C96979-71D0-4383-83DC-9EDD80240E0F}" type="presParOf" srcId="{E0CD8DB4-1985-4C7D-AF7C-5E2E2F8F0BA6}" destId="{4337F354-A6CA-4350-8EE7-E438A0174DDC}" srcOrd="2" destOrd="0" presId="urn:microsoft.com/office/officeart/2018/2/layout/IconVerticalSolidList"/>
    <dgm:cxn modelId="{85276984-27C7-4DEE-9728-DC773830C1ED}" type="presParOf" srcId="{E0CD8DB4-1985-4C7D-AF7C-5E2E2F8F0BA6}" destId="{B02DAD33-4CFE-472E-BDC7-972729327B90}" srcOrd="3" destOrd="0" presId="urn:microsoft.com/office/officeart/2018/2/layout/IconVerticalSolidList"/>
    <dgm:cxn modelId="{EDFE8735-BD31-435D-9A6C-60A25B47F43C}" type="presParOf" srcId="{26CDFB1B-450B-4251-ACC5-8DC3672E1291}" destId="{96564E5F-038A-45C6-8F8A-51D1CF5B3FAB}" srcOrd="1" destOrd="0" presId="urn:microsoft.com/office/officeart/2018/2/layout/IconVerticalSolidList"/>
    <dgm:cxn modelId="{459680BF-A7BF-4564-9FFA-58341A556998}" type="presParOf" srcId="{26CDFB1B-450B-4251-ACC5-8DC3672E1291}" destId="{A2343419-E670-490E-853D-A9CD0833AF5C}" srcOrd="2" destOrd="0" presId="urn:microsoft.com/office/officeart/2018/2/layout/IconVerticalSolidList"/>
    <dgm:cxn modelId="{63C1A8F9-27F9-4A6B-BB17-18B880E72A1F}" type="presParOf" srcId="{A2343419-E670-490E-853D-A9CD0833AF5C}" destId="{8DF77B3D-37CD-4F51-BAC0-B60AC965708A}" srcOrd="0" destOrd="0" presId="urn:microsoft.com/office/officeart/2018/2/layout/IconVerticalSolidList"/>
    <dgm:cxn modelId="{B263D5C9-1A6A-41E6-809C-4D466FA1D54A}" type="presParOf" srcId="{A2343419-E670-490E-853D-A9CD0833AF5C}" destId="{2C8EF92D-58BD-45A5-8A47-7C90534ACC07}" srcOrd="1" destOrd="0" presId="urn:microsoft.com/office/officeart/2018/2/layout/IconVerticalSolidList"/>
    <dgm:cxn modelId="{F902EC63-C7AD-4F13-81FE-D58E0C0BF5D2}" type="presParOf" srcId="{A2343419-E670-490E-853D-A9CD0833AF5C}" destId="{7146A329-7F45-41BB-9EE2-F15F19BCF013}" srcOrd="2" destOrd="0" presId="urn:microsoft.com/office/officeart/2018/2/layout/IconVerticalSolidList"/>
    <dgm:cxn modelId="{A1C13933-12C4-4FCF-88F3-B1901D2FC328}" type="presParOf" srcId="{A2343419-E670-490E-853D-A9CD0833AF5C}" destId="{2AE8AA7A-26D2-4088-B009-4BEBC29FD93A}" srcOrd="3" destOrd="0" presId="urn:microsoft.com/office/officeart/2018/2/layout/IconVerticalSolidList"/>
    <dgm:cxn modelId="{E888C932-6303-4EC3-824F-986746AC2EFF}" type="presParOf" srcId="{26CDFB1B-450B-4251-ACC5-8DC3672E1291}" destId="{670E1EBA-FB09-49A9-A463-99A95CB92639}" srcOrd="3" destOrd="0" presId="urn:microsoft.com/office/officeart/2018/2/layout/IconVerticalSolidList"/>
    <dgm:cxn modelId="{871CDB03-2FA4-446F-92F8-BBABF2E7D888}" type="presParOf" srcId="{26CDFB1B-450B-4251-ACC5-8DC3672E1291}" destId="{6AB9A42B-AFF4-4E80-A200-529DA8DF0008}" srcOrd="4" destOrd="0" presId="urn:microsoft.com/office/officeart/2018/2/layout/IconVerticalSolidList"/>
    <dgm:cxn modelId="{0D1C19E4-9335-4C0E-8033-52ADE8E3A2A8}" type="presParOf" srcId="{6AB9A42B-AFF4-4E80-A200-529DA8DF0008}" destId="{0C83623A-F9D6-49A7-B79B-C3AB7130A3D9}" srcOrd="0" destOrd="0" presId="urn:microsoft.com/office/officeart/2018/2/layout/IconVerticalSolidList"/>
    <dgm:cxn modelId="{AC414523-4A4B-45EE-A94E-73B3DC4076AA}" type="presParOf" srcId="{6AB9A42B-AFF4-4E80-A200-529DA8DF0008}" destId="{3E164E91-014E-46ED-983C-E88994539E84}" srcOrd="1" destOrd="0" presId="urn:microsoft.com/office/officeart/2018/2/layout/IconVerticalSolidList"/>
    <dgm:cxn modelId="{3F4F36D6-F81A-4EE9-97E3-621D80831A5B}" type="presParOf" srcId="{6AB9A42B-AFF4-4E80-A200-529DA8DF0008}" destId="{A5B76C2F-1C3C-47EC-8C12-6590D542B346}" srcOrd="2" destOrd="0" presId="urn:microsoft.com/office/officeart/2018/2/layout/IconVerticalSolidList"/>
    <dgm:cxn modelId="{46019CD8-CF1F-4A2E-80FC-09FF9596861A}" type="presParOf" srcId="{6AB9A42B-AFF4-4E80-A200-529DA8DF0008}" destId="{DCF58280-BF4D-4D18-AF65-3666D9F688C8}" srcOrd="3" destOrd="0" presId="urn:microsoft.com/office/officeart/2018/2/layout/IconVerticalSolidList"/>
    <dgm:cxn modelId="{9D15B80F-1D85-45CE-B868-4161134C91CF}" type="presParOf" srcId="{26CDFB1B-450B-4251-ACC5-8DC3672E1291}" destId="{D8684DF0-7E4A-49F0-BEF0-FD81A3AC37CE}" srcOrd="5" destOrd="0" presId="urn:microsoft.com/office/officeart/2018/2/layout/IconVerticalSolidList"/>
    <dgm:cxn modelId="{CC626755-8C61-4C04-B1EC-5B6419FFB23F}" type="presParOf" srcId="{26CDFB1B-450B-4251-ACC5-8DC3672E1291}" destId="{86FAB324-CE76-42BA-BFEF-7D76E6E9EB3B}" srcOrd="6" destOrd="0" presId="urn:microsoft.com/office/officeart/2018/2/layout/IconVerticalSolidList"/>
    <dgm:cxn modelId="{55184EB5-B99F-41BB-9869-115EECB99F6B}" type="presParOf" srcId="{86FAB324-CE76-42BA-BFEF-7D76E6E9EB3B}" destId="{6544618B-B3D5-4244-99CE-D9D9D987CF05}" srcOrd="0" destOrd="0" presId="urn:microsoft.com/office/officeart/2018/2/layout/IconVerticalSolidList"/>
    <dgm:cxn modelId="{1FD92E5D-1397-481F-B3DE-160A653F312E}" type="presParOf" srcId="{86FAB324-CE76-42BA-BFEF-7D76E6E9EB3B}" destId="{7DC11FA5-1172-411D-BA0B-5C2FBE689C77}" srcOrd="1" destOrd="0" presId="urn:microsoft.com/office/officeart/2018/2/layout/IconVerticalSolidList"/>
    <dgm:cxn modelId="{7ED43C32-1FB6-4015-BB3E-436645511C13}" type="presParOf" srcId="{86FAB324-CE76-42BA-BFEF-7D76E6E9EB3B}" destId="{0B4DC1E0-F87B-46A9-AFBA-D87FC8C738A0}" srcOrd="2" destOrd="0" presId="urn:microsoft.com/office/officeart/2018/2/layout/IconVerticalSolidList"/>
    <dgm:cxn modelId="{9D29EBC8-0BFC-4167-BC68-E8EEB22209A3}" type="presParOf" srcId="{86FAB324-CE76-42BA-BFEF-7D76E6E9EB3B}" destId="{975A674C-881E-4A05-9634-33D336FDD32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FF1EC-E9CD-4764-8706-4D77926C7BED}">
      <dsp:nvSpPr>
        <dsp:cNvPr id="0" name=""/>
        <dsp:cNvSpPr/>
      </dsp:nvSpPr>
      <dsp:spPr>
        <a:xfrm>
          <a:off x="0" y="1804"/>
          <a:ext cx="6261100" cy="7689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E54641-5493-425E-A5DC-3778207F121E}">
      <dsp:nvSpPr>
        <dsp:cNvPr id="0" name=""/>
        <dsp:cNvSpPr/>
      </dsp:nvSpPr>
      <dsp:spPr>
        <a:xfrm>
          <a:off x="232606" y="174817"/>
          <a:ext cx="422920" cy="4229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30A3474-C429-4184-AE0E-A59C12978E6F}">
      <dsp:nvSpPr>
        <dsp:cNvPr id="0" name=""/>
        <dsp:cNvSpPr/>
      </dsp:nvSpPr>
      <dsp:spPr>
        <a:xfrm>
          <a:off x="888133" y="1804"/>
          <a:ext cx="5372966" cy="7689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380" tIns="81380" rIns="81380" bIns="81380" numCol="1" spcCol="1270" anchor="ctr" anchorCtr="0">
          <a:noAutofit/>
        </a:bodyPr>
        <a:lstStyle/>
        <a:p>
          <a:pPr marL="0" lvl="0" indent="0" algn="l" defTabSz="844550">
            <a:lnSpc>
              <a:spcPct val="90000"/>
            </a:lnSpc>
            <a:spcBef>
              <a:spcPct val="0"/>
            </a:spcBef>
            <a:spcAft>
              <a:spcPct val="35000"/>
            </a:spcAft>
            <a:buNone/>
          </a:pPr>
          <a:r>
            <a:rPr lang="en-GB" sz="1900" kern="1200"/>
            <a:t>This Viva will consist of:- </a:t>
          </a:r>
          <a:endParaRPr lang="en-US" sz="1900" kern="1200"/>
        </a:p>
      </dsp:txBody>
      <dsp:txXfrm>
        <a:off x="888133" y="1804"/>
        <a:ext cx="5372966" cy="768947"/>
      </dsp:txXfrm>
    </dsp:sp>
    <dsp:sp modelId="{21735738-44CA-40D9-8AC4-F538B9D644A4}">
      <dsp:nvSpPr>
        <dsp:cNvPr id="0" name=""/>
        <dsp:cNvSpPr/>
      </dsp:nvSpPr>
      <dsp:spPr>
        <a:xfrm>
          <a:off x="0" y="962988"/>
          <a:ext cx="6261100" cy="7689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FAA899-78ED-48B6-BAC7-33111D46647B}">
      <dsp:nvSpPr>
        <dsp:cNvPr id="0" name=""/>
        <dsp:cNvSpPr/>
      </dsp:nvSpPr>
      <dsp:spPr>
        <a:xfrm>
          <a:off x="232606" y="1136001"/>
          <a:ext cx="422920" cy="4229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2406E6-A05F-417B-82DA-F16BC8E74684}">
      <dsp:nvSpPr>
        <dsp:cNvPr id="0" name=""/>
        <dsp:cNvSpPr/>
      </dsp:nvSpPr>
      <dsp:spPr>
        <a:xfrm>
          <a:off x="888133" y="962988"/>
          <a:ext cx="5372966" cy="7689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380" tIns="81380" rIns="81380" bIns="81380" numCol="1" spcCol="1270" anchor="ctr" anchorCtr="0">
          <a:noAutofit/>
        </a:bodyPr>
        <a:lstStyle/>
        <a:p>
          <a:pPr marL="0" lvl="0" indent="0" algn="l" defTabSz="844550">
            <a:lnSpc>
              <a:spcPct val="90000"/>
            </a:lnSpc>
            <a:spcBef>
              <a:spcPct val="0"/>
            </a:spcBef>
            <a:spcAft>
              <a:spcPct val="35000"/>
            </a:spcAft>
            <a:buNone/>
          </a:pPr>
          <a:r>
            <a:rPr lang="en-GB" sz="1900" kern="1200"/>
            <a:t>Aims and Objectives for the project </a:t>
          </a:r>
          <a:endParaRPr lang="en-US" sz="1900" kern="1200"/>
        </a:p>
      </dsp:txBody>
      <dsp:txXfrm>
        <a:off x="888133" y="962988"/>
        <a:ext cx="5372966" cy="768947"/>
      </dsp:txXfrm>
    </dsp:sp>
    <dsp:sp modelId="{11FC202C-6404-4EA9-B092-70B069536214}">
      <dsp:nvSpPr>
        <dsp:cNvPr id="0" name=""/>
        <dsp:cNvSpPr/>
      </dsp:nvSpPr>
      <dsp:spPr>
        <a:xfrm>
          <a:off x="0" y="1924172"/>
          <a:ext cx="6261100" cy="7689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5121FF-C1F7-4660-95A6-F56ED5264FDC}">
      <dsp:nvSpPr>
        <dsp:cNvPr id="0" name=""/>
        <dsp:cNvSpPr/>
      </dsp:nvSpPr>
      <dsp:spPr>
        <a:xfrm>
          <a:off x="232606" y="2097185"/>
          <a:ext cx="422920" cy="4229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D04845-BBFA-40E9-8438-1998A5639F7E}">
      <dsp:nvSpPr>
        <dsp:cNvPr id="0" name=""/>
        <dsp:cNvSpPr/>
      </dsp:nvSpPr>
      <dsp:spPr>
        <a:xfrm>
          <a:off x="888133" y="1924172"/>
          <a:ext cx="5372966" cy="7689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380" tIns="81380" rIns="81380" bIns="81380" numCol="1" spcCol="1270" anchor="ctr" anchorCtr="0">
          <a:noAutofit/>
        </a:bodyPr>
        <a:lstStyle/>
        <a:p>
          <a:pPr marL="0" lvl="0" indent="0" algn="l" defTabSz="844550">
            <a:lnSpc>
              <a:spcPct val="90000"/>
            </a:lnSpc>
            <a:spcBef>
              <a:spcPct val="0"/>
            </a:spcBef>
            <a:spcAft>
              <a:spcPct val="35000"/>
            </a:spcAft>
            <a:buNone/>
          </a:pPr>
          <a:r>
            <a:rPr lang="en-GB" sz="1900" kern="1200" dirty="0"/>
            <a:t>The Literature review </a:t>
          </a:r>
          <a:endParaRPr lang="en-US" sz="1900" kern="1200" dirty="0"/>
        </a:p>
      </dsp:txBody>
      <dsp:txXfrm>
        <a:off x="888133" y="1924172"/>
        <a:ext cx="5372966" cy="768947"/>
      </dsp:txXfrm>
    </dsp:sp>
    <dsp:sp modelId="{BBDABC64-40CA-4197-B038-D6846010C8DC}">
      <dsp:nvSpPr>
        <dsp:cNvPr id="0" name=""/>
        <dsp:cNvSpPr/>
      </dsp:nvSpPr>
      <dsp:spPr>
        <a:xfrm>
          <a:off x="0" y="2885355"/>
          <a:ext cx="6261100" cy="7689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5D02D2-7428-485A-AFA6-67BFC3D08611}">
      <dsp:nvSpPr>
        <dsp:cNvPr id="0" name=""/>
        <dsp:cNvSpPr/>
      </dsp:nvSpPr>
      <dsp:spPr>
        <a:xfrm>
          <a:off x="232606" y="3058368"/>
          <a:ext cx="422920" cy="4229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C88F2D9-41B4-4C7A-90EB-3ED823DFF77A}">
      <dsp:nvSpPr>
        <dsp:cNvPr id="0" name=""/>
        <dsp:cNvSpPr/>
      </dsp:nvSpPr>
      <dsp:spPr>
        <a:xfrm>
          <a:off x="888133" y="2885355"/>
          <a:ext cx="5372966" cy="7689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380" tIns="81380" rIns="81380" bIns="81380" numCol="1" spcCol="1270" anchor="ctr" anchorCtr="0">
          <a:noAutofit/>
        </a:bodyPr>
        <a:lstStyle/>
        <a:p>
          <a:pPr marL="0" lvl="0" indent="0" algn="l" defTabSz="844550">
            <a:lnSpc>
              <a:spcPct val="90000"/>
            </a:lnSpc>
            <a:spcBef>
              <a:spcPct val="0"/>
            </a:spcBef>
            <a:spcAft>
              <a:spcPct val="35000"/>
            </a:spcAft>
            <a:buNone/>
          </a:pPr>
          <a:r>
            <a:rPr lang="en-GB" sz="1900" kern="1200" dirty="0"/>
            <a:t>Findings from the literature review </a:t>
          </a:r>
          <a:endParaRPr lang="en-US" sz="1900" kern="1200" dirty="0"/>
        </a:p>
      </dsp:txBody>
      <dsp:txXfrm>
        <a:off x="888133" y="2885355"/>
        <a:ext cx="5372966" cy="768947"/>
      </dsp:txXfrm>
    </dsp:sp>
    <dsp:sp modelId="{AD28809A-7E69-4400-B8FD-A02E9B6A0B84}">
      <dsp:nvSpPr>
        <dsp:cNvPr id="0" name=""/>
        <dsp:cNvSpPr/>
      </dsp:nvSpPr>
      <dsp:spPr>
        <a:xfrm>
          <a:off x="0" y="3846539"/>
          <a:ext cx="6261100" cy="7689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8D27F8-928F-4E38-A52C-020489DF6990}">
      <dsp:nvSpPr>
        <dsp:cNvPr id="0" name=""/>
        <dsp:cNvSpPr/>
      </dsp:nvSpPr>
      <dsp:spPr>
        <a:xfrm>
          <a:off x="232606" y="4019552"/>
          <a:ext cx="422920" cy="42292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F02A0A-EEE2-40A2-B620-CB1AF9165AA7}">
      <dsp:nvSpPr>
        <dsp:cNvPr id="0" name=""/>
        <dsp:cNvSpPr/>
      </dsp:nvSpPr>
      <dsp:spPr>
        <a:xfrm>
          <a:off x="888133" y="3846539"/>
          <a:ext cx="5372966" cy="7689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380" tIns="81380" rIns="81380" bIns="81380" numCol="1" spcCol="1270" anchor="ctr" anchorCtr="0">
          <a:noAutofit/>
        </a:bodyPr>
        <a:lstStyle/>
        <a:p>
          <a:pPr marL="0" lvl="0" indent="0" algn="l" defTabSz="844550">
            <a:lnSpc>
              <a:spcPct val="90000"/>
            </a:lnSpc>
            <a:spcBef>
              <a:spcPct val="0"/>
            </a:spcBef>
            <a:spcAft>
              <a:spcPct val="35000"/>
            </a:spcAft>
            <a:buNone/>
          </a:pPr>
          <a:r>
            <a:rPr lang="en-GB" sz="1900" kern="1200"/>
            <a:t>Screen Designs </a:t>
          </a:r>
          <a:endParaRPr lang="en-US" sz="1900" kern="1200"/>
        </a:p>
      </dsp:txBody>
      <dsp:txXfrm>
        <a:off x="888133" y="3846539"/>
        <a:ext cx="5372966" cy="768947"/>
      </dsp:txXfrm>
    </dsp:sp>
    <dsp:sp modelId="{E928AF40-E16D-4B49-8649-BFDD7CEB081A}">
      <dsp:nvSpPr>
        <dsp:cNvPr id="0" name=""/>
        <dsp:cNvSpPr/>
      </dsp:nvSpPr>
      <dsp:spPr>
        <a:xfrm>
          <a:off x="0" y="4807723"/>
          <a:ext cx="6261100" cy="7689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05AF2E-13F7-40CC-A77A-7A5DB150C6AC}">
      <dsp:nvSpPr>
        <dsp:cNvPr id="0" name=""/>
        <dsp:cNvSpPr/>
      </dsp:nvSpPr>
      <dsp:spPr>
        <a:xfrm>
          <a:off x="232606" y="4980736"/>
          <a:ext cx="422920" cy="42292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6F83B7-FB80-40C4-9706-11CFEDB8DC10}">
      <dsp:nvSpPr>
        <dsp:cNvPr id="0" name=""/>
        <dsp:cNvSpPr/>
      </dsp:nvSpPr>
      <dsp:spPr>
        <a:xfrm>
          <a:off x="888133" y="4807723"/>
          <a:ext cx="5372966" cy="7689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380" tIns="81380" rIns="81380" bIns="81380" numCol="1" spcCol="1270" anchor="ctr" anchorCtr="0">
          <a:noAutofit/>
        </a:bodyPr>
        <a:lstStyle/>
        <a:p>
          <a:pPr marL="0" lvl="0" indent="0" algn="l" defTabSz="844550">
            <a:lnSpc>
              <a:spcPct val="90000"/>
            </a:lnSpc>
            <a:spcBef>
              <a:spcPct val="0"/>
            </a:spcBef>
            <a:spcAft>
              <a:spcPct val="35000"/>
            </a:spcAft>
            <a:buNone/>
          </a:pPr>
          <a:r>
            <a:rPr lang="en-GB" sz="1900" kern="1200"/>
            <a:t>Project Plan</a:t>
          </a:r>
          <a:endParaRPr lang="en-US" sz="1900" kern="1200"/>
        </a:p>
      </dsp:txBody>
      <dsp:txXfrm>
        <a:off x="888133" y="4807723"/>
        <a:ext cx="5372966" cy="7689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D5F2C7-2DB6-4F06-B6EE-B48D1C4DDFFD}">
      <dsp:nvSpPr>
        <dsp:cNvPr id="0" name=""/>
        <dsp:cNvSpPr/>
      </dsp:nvSpPr>
      <dsp:spPr>
        <a:xfrm>
          <a:off x="0" y="2315"/>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12D8CF-817C-45BE-916F-FA9615615162}">
      <dsp:nvSpPr>
        <dsp:cNvPr id="0" name=""/>
        <dsp:cNvSpPr/>
      </dsp:nvSpPr>
      <dsp:spPr>
        <a:xfrm>
          <a:off x="354965" y="266339"/>
          <a:ext cx="645392" cy="645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02DAD33-4CFE-472E-BDC7-972729327B90}">
      <dsp:nvSpPr>
        <dsp:cNvPr id="0" name=""/>
        <dsp:cNvSpPr/>
      </dsp:nvSpPr>
      <dsp:spPr>
        <a:xfrm>
          <a:off x="1355324" y="2315"/>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977900">
            <a:lnSpc>
              <a:spcPct val="90000"/>
            </a:lnSpc>
            <a:spcBef>
              <a:spcPct val="0"/>
            </a:spcBef>
            <a:spcAft>
              <a:spcPct val="35000"/>
            </a:spcAft>
            <a:buNone/>
          </a:pPr>
          <a:r>
            <a:rPr lang="en-GB" sz="2200" kern="1200"/>
            <a:t>Journals</a:t>
          </a:r>
          <a:endParaRPr lang="en-US" sz="2200" kern="1200"/>
        </a:p>
      </dsp:txBody>
      <dsp:txXfrm>
        <a:off x="1355324" y="2315"/>
        <a:ext cx="4905775" cy="1173440"/>
      </dsp:txXfrm>
    </dsp:sp>
    <dsp:sp modelId="{8DF77B3D-37CD-4F51-BAC0-B60AC965708A}">
      <dsp:nvSpPr>
        <dsp:cNvPr id="0" name=""/>
        <dsp:cNvSpPr/>
      </dsp:nvSpPr>
      <dsp:spPr>
        <a:xfrm>
          <a:off x="0" y="1469116"/>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8EF92D-58BD-45A5-8A47-7C90534ACC07}">
      <dsp:nvSpPr>
        <dsp:cNvPr id="0" name=""/>
        <dsp:cNvSpPr/>
      </dsp:nvSpPr>
      <dsp:spPr>
        <a:xfrm>
          <a:off x="354965" y="1733140"/>
          <a:ext cx="645392" cy="645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AE8AA7A-26D2-4088-B009-4BEBC29FD93A}">
      <dsp:nvSpPr>
        <dsp:cNvPr id="0" name=""/>
        <dsp:cNvSpPr/>
      </dsp:nvSpPr>
      <dsp:spPr>
        <a:xfrm>
          <a:off x="1355324" y="1469116"/>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977900">
            <a:lnSpc>
              <a:spcPct val="90000"/>
            </a:lnSpc>
            <a:spcBef>
              <a:spcPct val="0"/>
            </a:spcBef>
            <a:spcAft>
              <a:spcPct val="35000"/>
            </a:spcAft>
            <a:buNone/>
          </a:pPr>
          <a:r>
            <a:rPr lang="en-GB" sz="2200" kern="1200" dirty="0"/>
            <a:t>Articles with accredited authors</a:t>
          </a:r>
          <a:endParaRPr lang="en-US" sz="2200" kern="1200" dirty="0"/>
        </a:p>
      </dsp:txBody>
      <dsp:txXfrm>
        <a:off x="1355324" y="1469116"/>
        <a:ext cx="4905775" cy="1173440"/>
      </dsp:txXfrm>
    </dsp:sp>
    <dsp:sp modelId="{0C83623A-F9D6-49A7-B79B-C3AB7130A3D9}">
      <dsp:nvSpPr>
        <dsp:cNvPr id="0" name=""/>
        <dsp:cNvSpPr/>
      </dsp:nvSpPr>
      <dsp:spPr>
        <a:xfrm>
          <a:off x="0" y="2935917"/>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164E91-014E-46ED-983C-E88994539E84}">
      <dsp:nvSpPr>
        <dsp:cNvPr id="0" name=""/>
        <dsp:cNvSpPr/>
      </dsp:nvSpPr>
      <dsp:spPr>
        <a:xfrm>
          <a:off x="354965" y="3199941"/>
          <a:ext cx="645392" cy="645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CF58280-BF4D-4D18-AF65-3666D9F688C8}">
      <dsp:nvSpPr>
        <dsp:cNvPr id="0" name=""/>
        <dsp:cNvSpPr/>
      </dsp:nvSpPr>
      <dsp:spPr>
        <a:xfrm>
          <a:off x="1355324" y="2935917"/>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977900">
            <a:lnSpc>
              <a:spcPct val="90000"/>
            </a:lnSpc>
            <a:spcBef>
              <a:spcPct val="0"/>
            </a:spcBef>
            <a:spcAft>
              <a:spcPct val="35000"/>
            </a:spcAft>
            <a:buNone/>
          </a:pPr>
          <a:r>
            <a:rPr lang="en-GB" sz="2200" kern="1200"/>
            <a:t>Studies </a:t>
          </a:r>
          <a:endParaRPr lang="en-US" sz="2200" kern="1200"/>
        </a:p>
      </dsp:txBody>
      <dsp:txXfrm>
        <a:off x="1355324" y="2935917"/>
        <a:ext cx="4905775" cy="1173440"/>
      </dsp:txXfrm>
    </dsp:sp>
    <dsp:sp modelId="{6544618B-B3D5-4244-99CE-D9D9D987CF05}">
      <dsp:nvSpPr>
        <dsp:cNvPr id="0" name=""/>
        <dsp:cNvSpPr/>
      </dsp:nvSpPr>
      <dsp:spPr>
        <a:xfrm>
          <a:off x="0" y="4402718"/>
          <a:ext cx="6261100" cy="117344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C11FA5-1172-411D-BA0B-5C2FBE689C77}">
      <dsp:nvSpPr>
        <dsp:cNvPr id="0" name=""/>
        <dsp:cNvSpPr/>
      </dsp:nvSpPr>
      <dsp:spPr>
        <a:xfrm>
          <a:off x="354965" y="4666742"/>
          <a:ext cx="645392" cy="645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A674C-881E-4A05-9634-33D336FDD329}">
      <dsp:nvSpPr>
        <dsp:cNvPr id="0" name=""/>
        <dsp:cNvSpPr/>
      </dsp:nvSpPr>
      <dsp:spPr>
        <a:xfrm>
          <a:off x="1355324" y="4402718"/>
          <a:ext cx="4905775" cy="1173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89" tIns="124189" rIns="124189" bIns="124189" numCol="1" spcCol="1270" anchor="ctr" anchorCtr="0">
          <a:noAutofit/>
        </a:bodyPr>
        <a:lstStyle/>
        <a:p>
          <a:pPr marL="0" lvl="0" indent="0" algn="l" defTabSz="977900">
            <a:lnSpc>
              <a:spcPct val="90000"/>
            </a:lnSpc>
            <a:spcBef>
              <a:spcPct val="0"/>
            </a:spcBef>
            <a:spcAft>
              <a:spcPct val="35000"/>
            </a:spcAft>
            <a:buNone/>
          </a:pPr>
          <a:r>
            <a:rPr lang="en-GB" sz="2200" kern="1200"/>
            <a:t>Websites</a:t>
          </a:r>
          <a:endParaRPr lang="en-US" sz="2200" kern="1200"/>
        </a:p>
      </dsp:txBody>
      <dsp:txXfrm>
        <a:off x="1355324" y="4402718"/>
        <a:ext cx="4905775" cy="117344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806F61-7BC8-431A-802B-40ED9061A17E}" type="datetimeFigureOut">
              <a:rPr lang="en-GB" smtClean="0"/>
              <a:t>18/01/2021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4ECC80-25B9-479B-B652-E6A5188CDEBA}" type="slidenum">
              <a:rPr lang="en-GB" smtClean="0"/>
              <a:t>‹#›</a:t>
            </a:fld>
            <a:endParaRPr lang="en-GB"/>
          </a:p>
        </p:txBody>
      </p:sp>
    </p:spTree>
    <p:extLst>
      <p:ext uri="{BB962C8B-B14F-4D97-AF65-F5344CB8AC3E}">
        <p14:creationId xmlns:p14="http://schemas.microsoft.com/office/powerpoint/2010/main" val="2162231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suggests that over 64.3 percent of adults within the UK are overweight, this is a massive percentage of the population which shows that fitness and nutrition are both massive problems that need to be dealt with. this source is good as it comes from a reputable source being the UK parliament, as well is fit for purpose as it talks directly about the information that is needed. This source is also very current as it was published in 2020 which means that the information inside is usable. </a:t>
            </a:r>
            <a:endParaRPr lang="en-GB" dirty="0"/>
          </a:p>
        </p:txBody>
      </p:sp>
      <p:sp>
        <p:nvSpPr>
          <p:cNvPr id="4" name="Slide Number Placeholder 3"/>
          <p:cNvSpPr>
            <a:spLocks noGrp="1"/>
          </p:cNvSpPr>
          <p:nvPr>
            <p:ph type="sldNum" sz="quarter" idx="5"/>
          </p:nvPr>
        </p:nvSpPr>
        <p:spPr/>
        <p:txBody>
          <a:bodyPr/>
          <a:lstStyle/>
          <a:p>
            <a:fld id="{5E4ECC80-25B9-479B-B652-E6A5188CDEBA}" type="slidenum">
              <a:rPr lang="en-GB" smtClean="0"/>
              <a:t>6</a:t>
            </a:fld>
            <a:endParaRPr lang="en-GB"/>
          </a:p>
        </p:txBody>
      </p:sp>
    </p:spTree>
    <p:extLst>
      <p:ext uri="{BB962C8B-B14F-4D97-AF65-F5344CB8AC3E}">
        <p14:creationId xmlns:p14="http://schemas.microsoft.com/office/powerpoint/2010/main" val="2405912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are many different methods that people can use when they are working out, weights, body weight and cardio vascular exercises Kiemute Oyibo and Julita Vassileva state “Males prefer push-up, squat, crunch, plank, and chair dip the most, with effectiveness being the most important driver” (4) This suggests men prefer the upper body exercises which are effective for them and gives then the ‘look’ that they want to achieve from these exercises, this is interesting and may show the motivation and the reasoning behind men working out with such methods. Whereas, Kiemute Oyibo and Julita Vassileva also state “females prefer squat, crunch, jumping jack, step up, and plank the most, with ease of performance being the most important driver” (5) This suggests women prefer the more lower body exercises which will allow them to sculpt the look that they want, this is shown as the exercises that were suggested were focused on what they wanted which was the development of the physique. This source is good for the project as all of the information fits in within the sections. This source is also credible as it was published in 2020 so the information is very current and can be used within the project.</a:t>
            </a:r>
            <a:endParaRPr lang="en-GB" dirty="0"/>
          </a:p>
        </p:txBody>
      </p:sp>
      <p:sp>
        <p:nvSpPr>
          <p:cNvPr id="4" name="Slide Number Placeholder 3"/>
          <p:cNvSpPr>
            <a:spLocks noGrp="1"/>
          </p:cNvSpPr>
          <p:nvPr>
            <p:ph type="sldNum" sz="quarter" idx="5"/>
          </p:nvPr>
        </p:nvSpPr>
        <p:spPr/>
        <p:txBody>
          <a:bodyPr/>
          <a:lstStyle/>
          <a:p>
            <a:fld id="{5E4ECC80-25B9-479B-B652-E6A5188CDEBA}" type="slidenum">
              <a:rPr lang="en-GB" smtClean="0"/>
              <a:t>7</a:t>
            </a:fld>
            <a:endParaRPr lang="en-GB"/>
          </a:p>
        </p:txBody>
      </p:sp>
    </p:spTree>
    <p:extLst>
      <p:ext uri="{BB962C8B-B14F-4D97-AF65-F5344CB8AC3E}">
        <p14:creationId xmlns:p14="http://schemas.microsoft.com/office/powerpoint/2010/main" val="3945580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Another question that needs to be asked it what motivation is open.edu states that “motivation is a ‘driving force’ through which people strive to achieve their goals and fulfil a need or uphold a value.” (8). This then suggests that motivation is what allows a person to be able to accomplish the goals, there are 3 very important words that can be taken from this the first is needs, this then suggests these are the things that hey people need to survive in the short term or long term future, then are the values to the person which could be things such as family health or wealth. The last word to be taken from this is goals, this is probably the most important and usually the most difficult to complete as these are sometimes personal things that may annoy the person such as weight issues or other issues such as them feeling to small which would motivate them to make changes. This last word is especially relevant when considering fitness which is how not seeing results would spur a person to download a fitness app to see if this could give them structure which would get them the results that they want.  </a:t>
            </a:r>
          </a:p>
          <a:p>
            <a:endParaRPr lang="en-GB" dirty="0"/>
          </a:p>
        </p:txBody>
      </p:sp>
      <p:sp>
        <p:nvSpPr>
          <p:cNvPr id="4" name="Slide Number Placeholder 3"/>
          <p:cNvSpPr>
            <a:spLocks noGrp="1"/>
          </p:cNvSpPr>
          <p:nvPr>
            <p:ph type="sldNum" sz="quarter" idx="5"/>
          </p:nvPr>
        </p:nvSpPr>
        <p:spPr/>
        <p:txBody>
          <a:bodyPr/>
          <a:lstStyle/>
          <a:p>
            <a:fld id="{5E4ECC80-25B9-479B-B652-E6A5188CDEBA}" type="slidenum">
              <a:rPr lang="en-GB" smtClean="0"/>
              <a:t>8</a:t>
            </a:fld>
            <a:endParaRPr lang="en-GB"/>
          </a:p>
        </p:txBody>
      </p:sp>
    </p:spTree>
    <p:extLst>
      <p:ext uri="{BB962C8B-B14F-4D97-AF65-F5344CB8AC3E}">
        <p14:creationId xmlns:p14="http://schemas.microsoft.com/office/powerpoint/2010/main" val="3695191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Another source from Salvador et al states “it showed that the reasons for using them were to have the achievement of fitness goals and the enjoyment of being able to share the results obtained with their contacts, so gamification could have a direct relationship with their use.” (12) This suggests that the gamification side of the applications allows users to get gratification from sharing their achievements with their contacts, this allows them to show their level and compare it to their friends. This shows how the how gamification gives users something to be proud of once they have finished a task. This source is good as the information links to the topic and all works within the project, this source is also recent as it was published in 2020 so the information is current. </a:t>
            </a:r>
            <a:endParaRPr lang="en-GB" dirty="0"/>
          </a:p>
        </p:txBody>
      </p:sp>
      <p:sp>
        <p:nvSpPr>
          <p:cNvPr id="4" name="Slide Number Placeholder 3"/>
          <p:cNvSpPr>
            <a:spLocks noGrp="1"/>
          </p:cNvSpPr>
          <p:nvPr>
            <p:ph type="sldNum" sz="quarter" idx="5"/>
          </p:nvPr>
        </p:nvSpPr>
        <p:spPr/>
        <p:txBody>
          <a:bodyPr/>
          <a:lstStyle/>
          <a:p>
            <a:fld id="{5E4ECC80-25B9-479B-B652-E6A5188CDEBA}" type="slidenum">
              <a:rPr lang="en-GB" smtClean="0"/>
              <a:t>9</a:t>
            </a:fld>
            <a:endParaRPr lang="en-GB"/>
          </a:p>
        </p:txBody>
      </p:sp>
    </p:spTree>
    <p:extLst>
      <p:ext uri="{BB962C8B-B14F-4D97-AF65-F5344CB8AC3E}">
        <p14:creationId xmlns:p14="http://schemas.microsoft.com/office/powerpoint/2010/main" val="2685074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From the research that was conducted, there have been some conclusions that have been found, one of which has come from the fitness in the UK section of the project. This has shown that there is a real need for these apps for motivation as there are more and more people who are becoming obese and morbidly obese each year which is putting stress on the NHS, GP’s are also doing their bit by giving people plans to help them lose weight but with little effect whereas an application with some elements of gamification may entice the user to follow the plan. Another conclusion is that many of the people who will use the application may be new gym goers so simple, intermediate and advanced workouts will be needed for each type of user. Another conclusion is the motivation that the users may have and how the application can then entice the users to then hit their goals, it was researched and the 3 types of motivation being needs, wants and goals were discovered and then gamification may be the way to do this, as similar applications use a level system that will entice the users and keep them returning to claim their rewards. For the solution to this problem a fitness app will be created to bridge the gap between the current features that they offer, one major difference is that the fitness app will be completely free which is a major difference between the other apps which have been discussed as a lot of these are paid applications. Some of the features from the other app which will be implemented is the simple list order from the apps with videos which will be implemented. </a:t>
            </a:r>
            <a:endParaRPr lang="en-GB" dirty="0"/>
          </a:p>
        </p:txBody>
      </p:sp>
      <p:sp>
        <p:nvSpPr>
          <p:cNvPr id="4" name="Slide Number Placeholder 3"/>
          <p:cNvSpPr>
            <a:spLocks noGrp="1"/>
          </p:cNvSpPr>
          <p:nvPr>
            <p:ph type="sldNum" sz="quarter" idx="5"/>
          </p:nvPr>
        </p:nvSpPr>
        <p:spPr/>
        <p:txBody>
          <a:bodyPr/>
          <a:lstStyle/>
          <a:p>
            <a:fld id="{5E4ECC80-25B9-479B-B652-E6A5188CDEBA}" type="slidenum">
              <a:rPr lang="en-GB" smtClean="0"/>
              <a:t>13</a:t>
            </a:fld>
            <a:endParaRPr lang="en-GB"/>
          </a:p>
        </p:txBody>
      </p:sp>
    </p:spTree>
    <p:extLst>
      <p:ext uri="{BB962C8B-B14F-4D97-AF65-F5344CB8AC3E}">
        <p14:creationId xmlns:p14="http://schemas.microsoft.com/office/powerpoint/2010/main" val="6745172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1/18/2021</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1/18/2021</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8.sv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png"/><Relationship Id="rId7"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hyperlink" Target="https://play.google.com/store/apps/details?id=softin.my.fast.fitnes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2.png"/><Relationship Id="rId7" Type="http://schemas.openxmlformats.org/officeDocument/2006/relationships/image" Target="../media/image3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hyperlink" Target="https://play.google.com/store/apps/details?id=com.workout.workoutb"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8D04E-7711-43A3-8A47-27D8FBF60CFF}"/>
              </a:ext>
            </a:extLst>
          </p:cNvPr>
          <p:cNvSpPr>
            <a:spLocks noGrp="1"/>
          </p:cNvSpPr>
          <p:nvPr>
            <p:ph type="ctrTitle"/>
          </p:nvPr>
        </p:nvSpPr>
        <p:spPr/>
        <p:txBody>
          <a:bodyPr/>
          <a:lstStyle/>
          <a:p>
            <a:r>
              <a:rPr lang="en-GB" dirty="0"/>
              <a:t>Interim Viva </a:t>
            </a:r>
          </a:p>
        </p:txBody>
      </p:sp>
      <p:sp>
        <p:nvSpPr>
          <p:cNvPr id="3" name="Subtitle 2">
            <a:extLst>
              <a:ext uri="{FF2B5EF4-FFF2-40B4-BE49-F238E27FC236}">
                <a16:creationId xmlns:a16="http://schemas.microsoft.com/office/drawing/2014/main" id="{3EE1131A-65B7-4F3E-9119-2A070ADCB90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50671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A773CA-28F4-49C2-BFA3-49A5867C7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5D7C72BA-4476-4E4B-BC37-9A75FD0C5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3009A16D-868B-4145-BBC6-555098537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992EB33-38E1-4175-8EE2-9BB8CC159C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7" name="Rectangle 16">
            <a:extLst>
              <a:ext uri="{FF2B5EF4-FFF2-40B4-BE49-F238E27FC236}">
                <a16:creationId xmlns:a16="http://schemas.microsoft.com/office/drawing/2014/main" id="{2DCAE5CF-5D29-4779-83E1-BDB64E4F3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84479FD-5BE5-48CC-8C48-BECC66F7F29B}"/>
              </a:ext>
            </a:extLst>
          </p:cNvPr>
          <p:cNvSpPr>
            <a:spLocks noGrp="1"/>
          </p:cNvSpPr>
          <p:nvPr>
            <p:ph type="title"/>
          </p:nvPr>
        </p:nvSpPr>
        <p:spPr>
          <a:xfrm>
            <a:off x="680321" y="2063262"/>
            <a:ext cx="3739279" cy="2661052"/>
          </a:xfrm>
        </p:spPr>
        <p:txBody>
          <a:bodyPr>
            <a:normAutofit/>
          </a:bodyPr>
          <a:lstStyle/>
          <a:p>
            <a:pPr algn="r"/>
            <a:r>
              <a:rPr lang="en-GB" sz="3700"/>
              <a:t>An Investigation into How Fitness Applications Motivate Their Users </a:t>
            </a:r>
          </a:p>
        </p:txBody>
      </p:sp>
      <p:graphicFrame>
        <p:nvGraphicFramePr>
          <p:cNvPr id="5" name="Content Placeholder 2">
            <a:extLst>
              <a:ext uri="{FF2B5EF4-FFF2-40B4-BE49-F238E27FC236}">
                <a16:creationId xmlns:a16="http://schemas.microsoft.com/office/drawing/2014/main" id="{5F6B5476-513F-4B91-86B8-B224531A631C}"/>
              </a:ext>
            </a:extLst>
          </p:cNvPr>
          <p:cNvGraphicFramePr>
            <a:graphicFrameLocks noGrp="1"/>
          </p:cNvGraphicFramePr>
          <p:nvPr>
            <p:ph idx="1"/>
            <p:extLst>
              <p:ext uri="{D42A27DB-BD31-4B8C-83A1-F6EECF244321}">
                <p14:modId xmlns:p14="http://schemas.microsoft.com/office/powerpoint/2010/main" val="3449627589"/>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04469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8DF5C3E-BDAB-40E6-A40B-8C05D8CD3F5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a:gradFill>
            <a:gsLst>
              <a:gs pos="0">
                <a:srgbClr val="F78925"/>
              </a:gs>
              <a:gs pos="50000">
                <a:srgbClr val="D54209"/>
              </a:gs>
              <a:gs pos="100000">
                <a:srgbClr val="8D0000"/>
              </a:gs>
            </a:gsLst>
            <a:lin ang="2520000" scaled="0"/>
          </a:gradFill>
        </p:spPr>
      </p:pic>
      <p:pic>
        <p:nvPicPr>
          <p:cNvPr id="12" name="Picture 11">
            <a:extLst>
              <a:ext uri="{FF2B5EF4-FFF2-40B4-BE49-F238E27FC236}">
                <a16:creationId xmlns:a16="http://schemas.microsoft.com/office/drawing/2014/main" id="{9D90C31A-86E3-472B-B929-496667598E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9DD3589A-DB65-424B-ACF1-5C8155F1C3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F784D76-D302-4160-A2D4-C2F4AB76D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6412862" cy="1368198"/>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E3AAABE-20B7-46BB-B94A-DCEDD93624FE}"/>
              </a:ext>
            </a:extLst>
          </p:cNvPr>
          <p:cNvSpPr>
            <a:spLocks noGrp="1"/>
          </p:cNvSpPr>
          <p:nvPr>
            <p:ph type="title"/>
          </p:nvPr>
        </p:nvSpPr>
        <p:spPr>
          <a:xfrm>
            <a:off x="680321" y="753228"/>
            <a:ext cx="5584677" cy="1080938"/>
          </a:xfrm>
        </p:spPr>
        <p:txBody>
          <a:bodyPr>
            <a:normAutofit/>
          </a:bodyPr>
          <a:lstStyle/>
          <a:p>
            <a:r>
              <a:rPr lang="en-GB">
                <a:solidFill>
                  <a:srgbClr val="FFFFFF"/>
                </a:solidFill>
              </a:rPr>
              <a:t>Aims and Objectives</a:t>
            </a:r>
          </a:p>
        </p:txBody>
      </p:sp>
      <p:pic>
        <p:nvPicPr>
          <p:cNvPr id="18" name="Picture 17">
            <a:extLst>
              <a:ext uri="{FF2B5EF4-FFF2-40B4-BE49-F238E27FC236}">
                <a16:creationId xmlns:a16="http://schemas.microsoft.com/office/drawing/2014/main" id="{608D9710-1A5F-4D24-B654-F2081DE6014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6409944" cy="258395"/>
          </a:xfrm>
          <a:prstGeom prst="rect">
            <a:avLst/>
          </a:prstGeom>
        </p:spPr>
      </p:pic>
      <p:sp>
        <p:nvSpPr>
          <p:cNvPr id="3" name="Content Placeholder 2">
            <a:extLst>
              <a:ext uri="{FF2B5EF4-FFF2-40B4-BE49-F238E27FC236}">
                <a16:creationId xmlns:a16="http://schemas.microsoft.com/office/drawing/2014/main" id="{FCD39549-5CD3-4334-9CCB-6D34AA89123C}"/>
              </a:ext>
            </a:extLst>
          </p:cNvPr>
          <p:cNvSpPr>
            <a:spLocks noGrp="1"/>
          </p:cNvSpPr>
          <p:nvPr>
            <p:ph idx="1"/>
          </p:nvPr>
        </p:nvSpPr>
        <p:spPr>
          <a:xfrm>
            <a:off x="680321" y="2336873"/>
            <a:ext cx="5104843" cy="3415857"/>
          </a:xfrm>
        </p:spPr>
        <p:txBody>
          <a:bodyPr>
            <a:normAutofit fontScale="70000" lnSpcReduction="20000"/>
          </a:bodyPr>
          <a:lstStyle/>
          <a:p>
            <a:pPr marL="0" indent="0">
              <a:buNone/>
            </a:pPr>
            <a:r>
              <a:rPr lang="en-GB" sz="2000" dirty="0">
                <a:solidFill>
                  <a:schemeClr val="bg1"/>
                </a:solidFill>
              </a:rPr>
              <a:t>Aims</a:t>
            </a:r>
          </a:p>
          <a:p>
            <a:r>
              <a:rPr lang="en-GB" sz="2000" dirty="0">
                <a:solidFill>
                  <a:schemeClr val="bg1"/>
                </a:solidFill>
              </a:rPr>
              <a:t>To Evaluate How Fitness Applications Motivate Their Users</a:t>
            </a:r>
          </a:p>
          <a:p>
            <a:pPr marL="0" indent="0">
              <a:buNone/>
            </a:pPr>
            <a:endParaRPr lang="en-GB" sz="2000" dirty="0">
              <a:solidFill>
                <a:schemeClr val="bg1"/>
              </a:solidFill>
            </a:endParaRPr>
          </a:p>
          <a:p>
            <a:pPr marL="0" indent="0">
              <a:buNone/>
            </a:pPr>
            <a:r>
              <a:rPr lang="en-GB" sz="2000" dirty="0">
                <a:solidFill>
                  <a:schemeClr val="bg1"/>
                </a:solidFill>
              </a:rPr>
              <a:t>Objectives</a:t>
            </a:r>
          </a:p>
          <a:p>
            <a:r>
              <a:rPr lang="en-GB" sz="2000" dirty="0">
                <a:solidFill>
                  <a:schemeClr val="bg1"/>
                </a:solidFill>
              </a:rPr>
              <a:t>Conduct an in-depth literature review into:- fitness in the UK, methods of working out, what is motivation, what is gamification and the current tools available </a:t>
            </a:r>
          </a:p>
          <a:p>
            <a:r>
              <a:rPr lang="en-GB" sz="2000" dirty="0">
                <a:solidFill>
                  <a:schemeClr val="bg1"/>
                </a:solidFill>
              </a:rPr>
              <a:t>Design and implement the fitness application</a:t>
            </a:r>
          </a:p>
          <a:p>
            <a:r>
              <a:rPr lang="en-GB" sz="2000" dirty="0">
                <a:solidFill>
                  <a:schemeClr val="bg1"/>
                </a:solidFill>
              </a:rPr>
              <a:t>Evaluate the system and whether the application motivates its users </a:t>
            </a:r>
          </a:p>
          <a:p>
            <a:r>
              <a:rPr lang="en-GB" sz="2000" dirty="0">
                <a:solidFill>
                  <a:schemeClr val="bg1"/>
                </a:solidFill>
              </a:rPr>
              <a:t>Critically evaluate the success of the application based on the users results</a:t>
            </a:r>
          </a:p>
          <a:p>
            <a:r>
              <a:rPr lang="en-GB" sz="2000" dirty="0">
                <a:solidFill>
                  <a:schemeClr val="bg1"/>
                </a:solidFill>
              </a:rPr>
              <a:t>Analyse any future developments of the application and how they can be implemented</a:t>
            </a:r>
          </a:p>
          <a:p>
            <a:endParaRPr lang="en-GB" sz="1100" dirty="0">
              <a:solidFill>
                <a:srgbClr val="FFFFFF"/>
              </a:solidFill>
            </a:endParaRPr>
          </a:p>
        </p:txBody>
      </p:sp>
      <p:sp useBgFill="1">
        <p:nvSpPr>
          <p:cNvPr id="20" name="Rectangle 19">
            <a:extLst>
              <a:ext uri="{FF2B5EF4-FFF2-40B4-BE49-F238E27FC236}">
                <a16:creationId xmlns:a16="http://schemas.microsoft.com/office/drawing/2014/main" id="{2B57E7D2-A94B-4A8D-B58F-D3E30C235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3163" y="642795"/>
            <a:ext cx="4812406" cy="5575125"/>
          </a:xfrm>
          <a:prstGeom prst="rect">
            <a:avLst/>
          </a:prstGeom>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Dumbbell">
            <a:extLst>
              <a:ext uri="{FF2B5EF4-FFF2-40B4-BE49-F238E27FC236}">
                <a16:creationId xmlns:a16="http://schemas.microsoft.com/office/drawing/2014/main" id="{016AC223-025E-4A46-B630-EF4E910A4B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043933" y="1336393"/>
            <a:ext cx="4178419" cy="4178419"/>
          </a:xfrm>
          <a:prstGeom prst="rect">
            <a:avLst/>
          </a:prstGeom>
          <a:ln>
            <a:noFill/>
          </a:ln>
          <a:effectLst/>
        </p:spPr>
      </p:pic>
    </p:spTree>
    <p:extLst>
      <p:ext uri="{BB962C8B-B14F-4D97-AF65-F5344CB8AC3E}">
        <p14:creationId xmlns:p14="http://schemas.microsoft.com/office/powerpoint/2010/main" val="376272112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A773CA-28F4-49C2-BFA3-49A5867C7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5D7C72BA-4476-4E4B-BC37-9A75FD0C5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3009A16D-868B-4145-BBC6-555098537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992EB33-38E1-4175-8EE2-9BB8CC159C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7" name="Rectangle 16">
            <a:extLst>
              <a:ext uri="{FF2B5EF4-FFF2-40B4-BE49-F238E27FC236}">
                <a16:creationId xmlns:a16="http://schemas.microsoft.com/office/drawing/2014/main" id="{2DCAE5CF-5D29-4779-83E1-BDB64E4F3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D9EFB07-D6BB-452B-923F-6257D9A1E089}"/>
              </a:ext>
            </a:extLst>
          </p:cNvPr>
          <p:cNvSpPr>
            <a:spLocks noGrp="1"/>
          </p:cNvSpPr>
          <p:nvPr>
            <p:ph type="title"/>
          </p:nvPr>
        </p:nvSpPr>
        <p:spPr>
          <a:xfrm>
            <a:off x="646112" y="2078517"/>
            <a:ext cx="3739279" cy="2661052"/>
          </a:xfrm>
        </p:spPr>
        <p:txBody>
          <a:bodyPr>
            <a:normAutofit/>
          </a:bodyPr>
          <a:lstStyle/>
          <a:p>
            <a:pPr algn="r"/>
            <a:r>
              <a:rPr lang="en-GB" sz="4400" dirty="0"/>
              <a:t>What Source Materials Were Used?</a:t>
            </a:r>
          </a:p>
        </p:txBody>
      </p:sp>
      <p:graphicFrame>
        <p:nvGraphicFramePr>
          <p:cNvPr id="5" name="Content Placeholder 2">
            <a:extLst>
              <a:ext uri="{FF2B5EF4-FFF2-40B4-BE49-F238E27FC236}">
                <a16:creationId xmlns:a16="http://schemas.microsoft.com/office/drawing/2014/main" id="{F69B2260-EB94-4758-878F-978AAC21359B}"/>
              </a:ext>
            </a:extLst>
          </p:cNvPr>
          <p:cNvGraphicFramePr>
            <a:graphicFrameLocks noGrp="1"/>
          </p:cNvGraphicFramePr>
          <p:nvPr>
            <p:ph idx="1"/>
            <p:extLst>
              <p:ext uri="{D42A27DB-BD31-4B8C-83A1-F6EECF244321}">
                <p14:modId xmlns:p14="http://schemas.microsoft.com/office/powerpoint/2010/main" val="357385070"/>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15626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1BE18-FCC7-4EC1-B839-4380C3BF88AB}"/>
              </a:ext>
            </a:extLst>
          </p:cNvPr>
          <p:cNvSpPr>
            <a:spLocks noGrp="1"/>
          </p:cNvSpPr>
          <p:nvPr>
            <p:ph type="title"/>
          </p:nvPr>
        </p:nvSpPr>
        <p:spPr/>
        <p:txBody>
          <a:bodyPr/>
          <a:lstStyle/>
          <a:p>
            <a:r>
              <a:rPr lang="en-GB" dirty="0"/>
              <a:t>Literature Review</a:t>
            </a:r>
          </a:p>
        </p:txBody>
      </p:sp>
      <p:sp>
        <p:nvSpPr>
          <p:cNvPr id="3" name="Content Placeholder 2">
            <a:extLst>
              <a:ext uri="{FF2B5EF4-FFF2-40B4-BE49-F238E27FC236}">
                <a16:creationId xmlns:a16="http://schemas.microsoft.com/office/drawing/2014/main" id="{E3725131-9C9A-48C9-BA14-3351C4B1A3F5}"/>
              </a:ext>
            </a:extLst>
          </p:cNvPr>
          <p:cNvSpPr>
            <a:spLocks noGrp="1"/>
          </p:cNvSpPr>
          <p:nvPr>
            <p:ph idx="1"/>
          </p:nvPr>
        </p:nvSpPr>
        <p:spPr>
          <a:xfrm>
            <a:off x="680321" y="2336873"/>
            <a:ext cx="9613861" cy="4055538"/>
          </a:xfrm>
        </p:spPr>
        <p:txBody>
          <a:bodyPr>
            <a:normAutofit lnSpcReduction="10000"/>
          </a:bodyPr>
          <a:lstStyle/>
          <a:p>
            <a:pPr marL="0" indent="0">
              <a:buNone/>
            </a:pPr>
            <a:r>
              <a:rPr lang="en-GB" dirty="0"/>
              <a:t>Literature Review Topics </a:t>
            </a:r>
          </a:p>
          <a:p>
            <a:pPr marL="0" indent="0">
              <a:buNone/>
            </a:pPr>
            <a:endParaRPr lang="en-GB" dirty="0"/>
          </a:p>
          <a:p>
            <a:r>
              <a:rPr lang="en-GB" dirty="0"/>
              <a:t>Fitness in the UK</a:t>
            </a:r>
          </a:p>
          <a:p>
            <a:endParaRPr lang="en-GB" dirty="0"/>
          </a:p>
          <a:p>
            <a:r>
              <a:rPr lang="en-GB" dirty="0"/>
              <a:t>Methods of Working Out</a:t>
            </a:r>
          </a:p>
          <a:p>
            <a:endParaRPr lang="en-GB" dirty="0"/>
          </a:p>
          <a:p>
            <a:r>
              <a:rPr lang="en-GB" dirty="0"/>
              <a:t>What is Motivation</a:t>
            </a:r>
          </a:p>
          <a:p>
            <a:endParaRPr lang="en-GB" dirty="0"/>
          </a:p>
          <a:p>
            <a:r>
              <a:rPr lang="en-GB" dirty="0"/>
              <a:t>What is Gamification</a:t>
            </a:r>
          </a:p>
          <a:p>
            <a:endParaRPr lang="en-GB" dirty="0"/>
          </a:p>
        </p:txBody>
      </p:sp>
    </p:spTree>
    <p:extLst>
      <p:ext uri="{BB962C8B-B14F-4D97-AF65-F5344CB8AC3E}">
        <p14:creationId xmlns:p14="http://schemas.microsoft.com/office/powerpoint/2010/main" val="808847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106B9FE-7E5A-4047-B5D3-C3C24BD3E8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60EBA20-0A64-45D5-B937-FE93DCA01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85632" y="0"/>
            <a:ext cx="340636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3EAD5E5B-543A-4690-8C75-BACF7FFB40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pic>
        <p:nvPicPr>
          <p:cNvPr id="14" name="Picture 13">
            <a:extLst>
              <a:ext uri="{FF2B5EF4-FFF2-40B4-BE49-F238E27FC236}">
                <a16:creationId xmlns:a16="http://schemas.microsoft.com/office/drawing/2014/main" id="{98739700-980C-4F96-84CD-97157DFE86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59089"/>
            <a:ext cx="9107362" cy="321164"/>
          </a:xfrm>
          <a:prstGeom prst="rect">
            <a:avLst/>
          </a:prstGeom>
        </p:spPr>
      </p:pic>
      <p:sp>
        <p:nvSpPr>
          <p:cNvPr id="16" name="Rectangle 15">
            <a:extLst>
              <a:ext uri="{FF2B5EF4-FFF2-40B4-BE49-F238E27FC236}">
                <a16:creationId xmlns:a16="http://schemas.microsoft.com/office/drawing/2014/main" id="{52A2FDCB-3B06-44F3-A0AA-2C056C3E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9107363" cy="1368198"/>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13ED7D6-7FA1-45BF-A1F2-4EDAC6C2E303}"/>
              </a:ext>
            </a:extLst>
          </p:cNvPr>
          <p:cNvSpPr>
            <a:spLocks noGrp="1"/>
          </p:cNvSpPr>
          <p:nvPr>
            <p:ph type="title"/>
          </p:nvPr>
        </p:nvSpPr>
        <p:spPr>
          <a:xfrm>
            <a:off x="680321" y="753228"/>
            <a:ext cx="7461844" cy="1080938"/>
          </a:xfrm>
        </p:spPr>
        <p:txBody>
          <a:bodyPr>
            <a:normAutofit/>
          </a:bodyPr>
          <a:lstStyle/>
          <a:p>
            <a:r>
              <a:rPr lang="en-GB" dirty="0">
                <a:solidFill>
                  <a:srgbClr val="FFFFFF"/>
                </a:solidFill>
              </a:rPr>
              <a:t>Source 1 – Fitness in the UK</a:t>
            </a:r>
          </a:p>
        </p:txBody>
      </p:sp>
      <p:sp>
        <p:nvSpPr>
          <p:cNvPr id="3" name="Content Placeholder 2">
            <a:extLst>
              <a:ext uri="{FF2B5EF4-FFF2-40B4-BE49-F238E27FC236}">
                <a16:creationId xmlns:a16="http://schemas.microsoft.com/office/drawing/2014/main" id="{FB08F15C-71DE-473E-A8CF-42497698E6C6}"/>
              </a:ext>
            </a:extLst>
          </p:cNvPr>
          <p:cNvSpPr>
            <a:spLocks noGrp="1"/>
          </p:cNvSpPr>
          <p:nvPr>
            <p:ph idx="1"/>
          </p:nvPr>
        </p:nvSpPr>
        <p:spPr>
          <a:xfrm>
            <a:off x="680321" y="2336873"/>
            <a:ext cx="7461844" cy="4117193"/>
          </a:xfrm>
        </p:spPr>
        <p:txBody>
          <a:bodyPr>
            <a:normAutofit/>
          </a:bodyPr>
          <a:lstStyle/>
          <a:p>
            <a:r>
              <a:rPr lang="en-GB" sz="1800" dirty="0"/>
              <a:t>Over 64.3% of adults in the UK are over weight or obese </a:t>
            </a:r>
          </a:p>
          <a:p>
            <a:endParaRPr lang="en-GB" sz="1800" dirty="0"/>
          </a:p>
          <a:p>
            <a:r>
              <a:rPr lang="en-GB" sz="1800" dirty="0"/>
              <a:t>GP’s can give advice such as diet plans and simple exercise plans to patients, but this may not motivate the to succeed</a:t>
            </a:r>
          </a:p>
          <a:p>
            <a:endParaRPr lang="en-GB" sz="1800" dirty="0"/>
          </a:p>
          <a:p>
            <a:r>
              <a:rPr lang="en-GB" sz="1800" dirty="0"/>
              <a:t>Over 10% of people in Britain hold a gym membership which is over 5.7 million and is on the rise</a:t>
            </a:r>
          </a:p>
          <a:p>
            <a:endParaRPr lang="en-GB" sz="1800" dirty="0"/>
          </a:p>
          <a:p>
            <a:r>
              <a:rPr lang="en-GB" sz="1800" dirty="0"/>
              <a:t>These numbers are only increasing year on year </a:t>
            </a:r>
          </a:p>
          <a:p>
            <a:endParaRPr lang="en-GB" sz="1800" dirty="0"/>
          </a:p>
          <a:p>
            <a:r>
              <a:rPr lang="en-GB" sz="1800" dirty="0"/>
              <a:t>There is a need shown here by doctors and GP’s for an app that can both instruct users but also motivate users to continue</a:t>
            </a:r>
          </a:p>
          <a:p>
            <a:pPr marL="0" indent="0">
              <a:buNone/>
            </a:pPr>
            <a:endParaRPr lang="en-GB" sz="1800" dirty="0"/>
          </a:p>
          <a:p>
            <a:pPr marL="0" indent="0">
              <a:buNone/>
            </a:pPr>
            <a:endParaRPr lang="en-GB" sz="1800" dirty="0"/>
          </a:p>
        </p:txBody>
      </p:sp>
    </p:spTree>
    <p:extLst>
      <p:ext uri="{BB962C8B-B14F-4D97-AF65-F5344CB8AC3E}">
        <p14:creationId xmlns:p14="http://schemas.microsoft.com/office/powerpoint/2010/main" val="299233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106B9FE-7E5A-4047-B5D3-C3C24BD3E8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60EBA20-0A64-45D5-B937-FE93DCA01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85632" y="0"/>
            <a:ext cx="340636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3EAD5E5B-543A-4690-8C75-BACF7FFB40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pic>
        <p:nvPicPr>
          <p:cNvPr id="14" name="Picture 13">
            <a:extLst>
              <a:ext uri="{FF2B5EF4-FFF2-40B4-BE49-F238E27FC236}">
                <a16:creationId xmlns:a16="http://schemas.microsoft.com/office/drawing/2014/main" id="{98739700-980C-4F96-84CD-97157DFE86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59089"/>
            <a:ext cx="9107362" cy="321164"/>
          </a:xfrm>
          <a:prstGeom prst="rect">
            <a:avLst/>
          </a:prstGeom>
        </p:spPr>
      </p:pic>
      <p:sp>
        <p:nvSpPr>
          <p:cNvPr id="16" name="Rectangle 15">
            <a:extLst>
              <a:ext uri="{FF2B5EF4-FFF2-40B4-BE49-F238E27FC236}">
                <a16:creationId xmlns:a16="http://schemas.microsoft.com/office/drawing/2014/main" id="{52A2FDCB-3B06-44F3-A0AA-2C056C3E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9107363" cy="1368198"/>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39302BC-C4C7-40E5-84CC-3A3A8CAFFC08}"/>
              </a:ext>
            </a:extLst>
          </p:cNvPr>
          <p:cNvSpPr>
            <a:spLocks noGrp="1"/>
          </p:cNvSpPr>
          <p:nvPr>
            <p:ph type="title"/>
          </p:nvPr>
        </p:nvSpPr>
        <p:spPr>
          <a:xfrm>
            <a:off x="680321" y="753228"/>
            <a:ext cx="7461844" cy="1080938"/>
          </a:xfrm>
        </p:spPr>
        <p:txBody>
          <a:bodyPr>
            <a:normAutofit/>
          </a:bodyPr>
          <a:lstStyle/>
          <a:p>
            <a:r>
              <a:rPr lang="en-GB" dirty="0">
                <a:solidFill>
                  <a:srgbClr val="FFFFFF"/>
                </a:solidFill>
              </a:rPr>
              <a:t>Source 2 – Methods of working out</a:t>
            </a:r>
          </a:p>
        </p:txBody>
      </p:sp>
      <p:sp>
        <p:nvSpPr>
          <p:cNvPr id="3" name="Content Placeholder 2">
            <a:extLst>
              <a:ext uri="{FF2B5EF4-FFF2-40B4-BE49-F238E27FC236}">
                <a16:creationId xmlns:a16="http://schemas.microsoft.com/office/drawing/2014/main" id="{68A4B738-6266-4ABE-BCF7-37AB0686942F}"/>
              </a:ext>
            </a:extLst>
          </p:cNvPr>
          <p:cNvSpPr>
            <a:spLocks noGrp="1"/>
          </p:cNvSpPr>
          <p:nvPr>
            <p:ph idx="1"/>
          </p:nvPr>
        </p:nvSpPr>
        <p:spPr>
          <a:xfrm>
            <a:off x="680321" y="2336873"/>
            <a:ext cx="7461844" cy="3911527"/>
          </a:xfrm>
        </p:spPr>
        <p:txBody>
          <a:bodyPr>
            <a:normAutofit fontScale="92500" lnSpcReduction="10000"/>
          </a:bodyPr>
          <a:lstStyle/>
          <a:p>
            <a:r>
              <a:rPr lang="en-GB" sz="1800" dirty="0"/>
              <a:t>Males prefer exercises that build the physique such as push ups, squats and chair dips the most</a:t>
            </a:r>
          </a:p>
          <a:p>
            <a:endParaRPr lang="en-GB" sz="1800" dirty="0"/>
          </a:p>
          <a:p>
            <a:r>
              <a:rPr lang="en-GB" sz="1800" dirty="0"/>
              <a:t>This allows them to build the look that they are after</a:t>
            </a:r>
          </a:p>
          <a:p>
            <a:endParaRPr lang="en-GB" sz="1800" dirty="0"/>
          </a:p>
          <a:p>
            <a:r>
              <a:rPr lang="en-GB" sz="1800" dirty="0"/>
              <a:t>Females prefer exercises for the lower body with the performance of the exercise being the biggest factor squat, jumping jacks and step ups the most</a:t>
            </a:r>
          </a:p>
          <a:p>
            <a:endParaRPr lang="en-GB" sz="1800" dirty="0"/>
          </a:p>
          <a:p>
            <a:r>
              <a:rPr lang="en-GB" sz="1800" dirty="0"/>
              <a:t>This allows them to be able to sculpt the different aspects of the body</a:t>
            </a:r>
          </a:p>
          <a:p>
            <a:endParaRPr lang="en-GB" sz="1800" dirty="0"/>
          </a:p>
          <a:p>
            <a:r>
              <a:rPr lang="en-GB" sz="1800" dirty="0"/>
              <a:t>All exercise programs should start with cardio and then follow with either body weight or weighted exercises </a:t>
            </a:r>
          </a:p>
        </p:txBody>
      </p:sp>
    </p:spTree>
    <p:extLst>
      <p:ext uri="{BB962C8B-B14F-4D97-AF65-F5344CB8AC3E}">
        <p14:creationId xmlns:p14="http://schemas.microsoft.com/office/powerpoint/2010/main" val="3586016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610D2AE-07EF-436A-9755-AA8DF4B93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6CACDD17-9043-46DF-882D-420365B79C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7" name="Rectangle 26">
            <a:extLst>
              <a:ext uri="{FF2B5EF4-FFF2-40B4-BE49-F238E27FC236}">
                <a16:creationId xmlns:a16="http://schemas.microsoft.com/office/drawing/2014/main" id="{CF2D8AD5-434A-4C0E-9F5B-C1AFD645F3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641536E-3A67-48CD-84C3-904C88018A44}"/>
              </a:ext>
            </a:extLst>
          </p:cNvPr>
          <p:cNvSpPr>
            <a:spLocks noGrp="1"/>
          </p:cNvSpPr>
          <p:nvPr>
            <p:ph type="title"/>
          </p:nvPr>
        </p:nvSpPr>
        <p:spPr>
          <a:xfrm>
            <a:off x="680321" y="753228"/>
            <a:ext cx="4136123" cy="1080938"/>
          </a:xfrm>
        </p:spPr>
        <p:txBody>
          <a:bodyPr>
            <a:normAutofit/>
          </a:bodyPr>
          <a:lstStyle/>
          <a:p>
            <a:r>
              <a:rPr lang="en-GB" sz="2400"/>
              <a:t>Source 3 – What is motivation</a:t>
            </a:r>
          </a:p>
        </p:txBody>
      </p:sp>
      <p:pic>
        <p:nvPicPr>
          <p:cNvPr id="29" name="Picture 28">
            <a:extLst>
              <a:ext uri="{FF2B5EF4-FFF2-40B4-BE49-F238E27FC236}">
                <a16:creationId xmlns:a16="http://schemas.microsoft.com/office/drawing/2014/main" id="{E92B246D-47CC-40F8-8DE7-B65D409E9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02D42F04-8673-4B96-A6A1-A1BE03E8017B}"/>
              </a:ext>
            </a:extLst>
          </p:cNvPr>
          <p:cNvSpPr>
            <a:spLocks noGrp="1"/>
          </p:cNvSpPr>
          <p:nvPr>
            <p:ph idx="1"/>
          </p:nvPr>
        </p:nvSpPr>
        <p:spPr>
          <a:xfrm>
            <a:off x="680321" y="2336873"/>
            <a:ext cx="4136123" cy="3599316"/>
          </a:xfrm>
        </p:spPr>
        <p:txBody>
          <a:bodyPr>
            <a:normAutofit/>
          </a:bodyPr>
          <a:lstStyle/>
          <a:p>
            <a:r>
              <a:rPr lang="en-GB" sz="1700" dirty="0"/>
              <a:t>There are three type of motivation:-</a:t>
            </a:r>
          </a:p>
          <a:p>
            <a:r>
              <a:rPr lang="en-GB" sz="1700" dirty="0"/>
              <a:t>Needs – what people need to survive </a:t>
            </a:r>
          </a:p>
          <a:p>
            <a:r>
              <a:rPr lang="en-GB" sz="1700" dirty="0"/>
              <a:t>Wants – what people want </a:t>
            </a:r>
          </a:p>
          <a:p>
            <a:r>
              <a:rPr lang="en-GB" sz="1700" dirty="0"/>
              <a:t>Goals – what people want to achieve </a:t>
            </a:r>
          </a:p>
          <a:p>
            <a:endParaRPr lang="en-GB" sz="1700" dirty="0"/>
          </a:p>
          <a:p>
            <a:r>
              <a:rPr lang="en-GB" sz="1700" dirty="0"/>
              <a:t>Motivation is greatest when a challenge is set to the user such as complete a weeks worth of workouts which will entice them to complete the workouts</a:t>
            </a:r>
          </a:p>
          <a:p>
            <a:endParaRPr lang="en-GB" sz="1700" dirty="0"/>
          </a:p>
          <a:p>
            <a:endParaRPr lang="en-GB" sz="1700" dirty="0"/>
          </a:p>
          <a:p>
            <a:pPr marL="0" indent="0">
              <a:buNone/>
            </a:pPr>
            <a:endParaRPr lang="en-GB" sz="1700" dirty="0"/>
          </a:p>
          <a:p>
            <a:pPr marL="0" indent="0">
              <a:buNone/>
            </a:pPr>
            <a:endParaRPr lang="en-GB" sz="1700" dirty="0"/>
          </a:p>
        </p:txBody>
      </p:sp>
      <p:pic>
        <p:nvPicPr>
          <p:cNvPr id="20" name="Graphic 19" descr="Onboarding">
            <a:extLst>
              <a:ext uri="{FF2B5EF4-FFF2-40B4-BE49-F238E27FC236}">
                <a16:creationId xmlns:a16="http://schemas.microsoft.com/office/drawing/2014/main" id="{90576499-EFC0-41BF-8BE8-A8305DD6781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623497" y="609600"/>
            <a:ext cx="5608320" cy="5608320"/>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3163976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106B9FE-7E5A-4047-B5D3-C3C24BD3E8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60EBA20-0A64-45D5-B937-FE93DCA01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85632" y="0"/>
            <a:ext cx="340636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3EAD5E5B-543A-4690-8C75-BACF7FFB40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pic>
        <p:nvPicPr>
          <p:cNvPr id="14" name="Picture 13">
            <a:extLst>
              <a:ext uri="{FF2B5EF4-FFF2-40B4-BE49-F238E27FC236}">
                <a16:creationId xmlns:a16="http://schemas.microsoft.com/office/drawing/2014/main" id="{98739700-980C-4F96-84CD-97157DFE86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59089"/>
            <a:ext cx="9107362" cy="321164"/>
          </a:xfrm>
          <a:prstGeom prst="rect">
            <a:avLst/>
          </a:prstGeom>
        </p:spPr>
      </p:pic>
      <p:sp>
        <p:nvSpPr>
          <p:cNvPr id="16" name="Rectangle 15">
            <a:extLst>
              <a:ext uri="{FF2B5EF4-FFF2-40B4-BE49-F238E27FC236}">
                <a16:creationId xmlns:a16="http://schemas.microsoft.com/office/drawing/2014/main" id="{52A2FDCB-3B06-44F3-A0AA-2C056C3E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9107363" cy="1368198"/>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176EAA3-EA79-479B-B2C0-F550F2673483}"/>
              </a:ext>
            </a:extLst>
          </p:cNvPr>
          <p:cNvSpPr>
            <a:spLocks noGrp="1"/>
          </p:cNvSpPr>
          <p:nvPr>
            <p:ph type="title"/>
          </p:nvPr>
        </p:nvSpPr>
        <p:spPr>
          <a:xfrm>
            <a:off x="680321" y="753228"/>
            <a:ext cx="7461844" cy="1080938"/>
          </a:xfrm>
        </p:spPr>
        <p:txBody>
          <a:bodyPr>
            <a:normAutofit/>
          </a:bodyPr>
          <a:lstStyle/>
          <a:p>
            <a:r>
              <a:rPr lang="en-GB">
                <a:solidFill>
                  <a:srgbClr val="FFFFFF"/>
                </a:solidFill>
              </a:rPr>
              <a:t>Source 4 – What is gamification</a:t>
            </a:r>
          </a:p>
        </p:txBody>
      </p:sp>
      <p:sp>
        <p:nvSpPr>
          <p:cNvPr id="3" name="Content Placeholder 2">
            <a:extLst>
              <a:ext uri="{FF2B5EF4-FFF2-40B4-BE49-F238E27FC236}">
                <a16:creationId xmlns:a16="http://schemas.microsoft.com/office/drawing/2014/main" id="{B3E45B1B-CFE8-4BE4-982F-AD990AE3C9CD}"/>
              </a:ext>
            </a:extLst>
          </p:cNvPr>
          <p:cNvSpPr>
            <a:spLocks noGrp="1"/>
          </p:cNvSpPr>
          <p:nvPr>
            <p:ph idx="1"/>
          </p:nvPr>
        </p:nvSpPr>
        <p:spPr>
          <a:xfrm>
            <a:off x="680321" y="2336873"/>
            <a:ext cx="7461844" cy="4037294"/>
          </a:xfrm>
        </p:spPr>
        <p:txBody>
          <a:bodyPr>
            <a:normAutofit lnSpcReduction="10000"/>
          </a:bodyPr>
          <a:lstStyle/>
          <a:p>
            <a:r>
              <a:rPr lang="en-GB" sz="1800" dirty="0"/>
              <a:t>Gamification is the use of game elements in non game contexts </a:t>
            </a:r>
          </a:p>
          <a:p>
            <a:endParaRPr lang="en-GB" sz="1800" dirty="0"/>
          </a:p>
          <a:p>
            <a:r>
              <a:rPr lang="en-GB" sz="1800" dirty="0"/>
              <a:t>Such as a levelling up system in a fitness application </a:t>
            </a:r>
          </a:p>
          <a:p>
            <a:endParaRPr lang="en-GB" sz="1800" dirty="0"/>
          </a:p>
          <a:p>
            <a:r>
              <a:rPr lang="en-GB" sz="1800" dirty="0"/>
              <a:t>This is where the user is rewarded for the work and gets points which can allow them to level up, this can then be shown to friends or posted on a leaderboard </a:t>
            </a:r>
          </a:p>
          <a:p>
            <a:endParaRPr lang="en-GB" sz="1800" dirty="0"/>
          </a:p>
          <a:p>
            <a:r>
              <a:rPr lang="en-GB" sz="1800" dirty="0"/>
              <a:t>That gamification is a massive part of other fitness applications in motivating people</a:t>
            </a:r>
          </a:p>
          <a:p>
            <a:endParaRPr lang="en-GB" sz="1800" dirty="0"/>
          </a:p>
          <a:p>
            <a:r>
              <a:rPr lang="en-GB" sz="1800" dirty="0"/>
              <a:t>In my app every time a workout is completed the user will receive points that they can use to level up</a:t>
            </a:r>
          </a:p>
          <a:p>
            <a:pPr marL="0" indent="0">
              <a:buNone/>
            </a:pPr>
            <a:endParaRPr lang="en-GB" sz="1800" dirty="0"/>
          </a:p>
          <a:p>
            <a:pPr marL="0" indent="0">
              <a:buNone/>
            </a:pPr>
            <a:endParaRPr lang="en-GB" sz="1800" dirty="0"/>
          </a:p>
        </p:txBody>
      </p:sp>
    </p:spTree>
    <p:extLst>
      <p:ext uri="{BB962C8B-B14F-4D97-AF65-F5344CB8AC3E}">
        <p14:creationId xmlns:p14="http://schemas.microsoft.com/office/powerpoint/2010/main" val="3942615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22" name="Rectangle 12">
            <a:extLst>
              <a:ext uri="{FF2B5EF4-FFF2-40B4-BE49-F238E27FC236}">
                <a16:creationId xmlns:a16="http://schemas.microsoft.com/office/drawing/2014/main" id="{F4979F40-3A44-4CCB-9EB7-F8318BCE5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14">
            <a:extLst>
              <a:ext uri="{FF2B5EF4-FFF2-40B4-BE49-F238E27FC236}">
                <a16:creationId xmlns:a16="http://schemas.microsoft.com/office/drawing/2014/main" id="{15291D39-6B03-4BB5-BFC6-CBF11E90BF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16">
            <a:extLst>
              <a:ext uri="{FF2B5EF4-FFF2-40B4-BE49-F238E27FC236}">
                <a16:creationId xmlns:a16="http://schemas.microsoft.com/office/drawing/2014/main" id="{AFD071FA-0514-4371-9568-86216A1F4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8">
            <a:extLst>
              <a:ext uri="{FF2B5EF4-FFF2-40B4-BE49-F238E27FC236}">
                <a16:creationId xmlns:a16="http://schemas.microsoft.com/office/drawing/2014/main" id="{5211DDA4-E7B5-4325-A844-B7F59B084B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5FD5FED-D3A5-4177-A133-798D32503B5F}"/>
              </a:ext>
            </a:extLst>
          </p:cNvPr>
          <p:cNvSpPr>
            <a:spLocks noGrp="1"/>
          </p:cNvSpPr>
          <p:nvPr>
            <p:ph type="title"/>
          </p:nvPr>
        </p:nvSpPr>
        <p:spPr>
          <a:xfrm>
            <a:off x="680321" y="753228"/>
            <a:ext cx="4136123" cy="1080938"/>
          </a:xfrm>
        </p:spPr>
        <p:txBody>
          <a:bodyPr>
            <a:normAutofit/>
          </a:bodyPr>
          <a:lstStyle/>
          <a:p>
            <a:r>
              <a:rPr lang="en-GB" sz="2400"/>
              <a:t>Current Tools Available</a:t>
            </a:r>
          </a:p>
        </p:txBody>
      </p:sp>
      <p:pic>
        <p:nvPicPr>
          <p:cNvPr id="21" name="Picture 20">
            <a:extLst>
              <a:ext uri="{FF2B5EF4-FFF2-40B4-BE49-F238E27FC236}">
                <a16:creationId xmlns:a16="http://schemas.microsoft.com/office/drawing/2014/main" id="{0D58E222-6309-4F79-AC20-9D3C69CD9B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2AB4CD1F-6B60-4C7C-A55E-A107C201A76A}"/>
              </a:ext>
            </a:extLst>
          </p:cNvPr>
          <p:cNvSpPr>
            <a:spLocks noGrp="1"/>
          </p:cNvSpPr>
          <p:nvPr>
            <p:ph idx="1"/>
          </p:nvPr>
        </p:nvSpPr>
        <p:spPr>
          <a:xfrm>
            <a:off x="582667" y="3194807"/>
            <a:ext cx="3656289" cy="1187777"/>
          </a:xfrm>
        </p:spPr>
        <p:txBody>
          <a:bodyPr>
            <a:normAutofit/>
          </a:bodyPr>
          <a:lstStyle/>
          <a:p>
            <a:r>
              <a:rPr lang="en-GB" sz="1400" dirty="0"/>
              <a:t>Fitness and Bodybuilding by vgfit.com</a:t>
            </a:r>
          </a:p>
          <a:p>
            <a:endParaRPr lang="en-GB" sz="1400" dirty="0"/>
          </a:p>
          <a:p>
            <a:r>
              <a:rPr lang="en-GB" sz="1400" u="sng" dirty="0">
                <a:hlinkClick r:id="rId4">
                  <a:extLst>
                    <a:ext uri="{A12FA001-AC4F-418D-AE19-62706E023703}">
                      <ahyp:hlinkClr xmlns:ahyp="http://schemas.microsoft.com/office/drawing/2018/hyperlinkcolor" val="tx"/>
                    </a:ext>
                  </a:extLst>
                </a:hlinkClick>
              </a:rPr>
              <a:t>https://play.google.com/store/apps/details?id=softin.my.fast.fitness</a:t>
            </a:r>
            <a:endParaRPr lang="en-GB" sz="1400" dirty="0"/>
          </a:p>
          <a:p>
            <a:endParaRPr lang="en-GB" sz="1400" dirty="0"/>
          </a:p>
          <a:p>
            <a:endParaRPr lang="en-GB" sz="1400" dirty="0"/>
          </a:p>
        </p:txBody>
      </p:sp>
      <p:grpSp>
        <p:nvGrpSpPr>
          <p:cNvPr id="4" name="Group 3">
            <a:extLst>
              <a:ext uri="{FF2B5EF4-FFF2-40B4-BE49-F238E27FC236}">
                <a16:creationId xmlns:a16="http://schemas.microsoft.com/office/drawing/2014/main" id="{B76B9C3E-F131-4FF5-B044-0920D4D9454F}"/>
              </a:ext>
            </a:extLst>
          </p:cNvPr>
          <p:cNvGrpSpPr/>
          <p:nvPr/>
        </p:nvGrpSpPr>
        <p:grpSpPr>
          <a:xfrm>
            <a:off x="4816444" y="2113873"/>
            <a:ext cx="7252717" cy="3236619"/>
            <a:chOff x="0" y="0"/>
            <a:chExt cx="5276215" cy="2354580"/>
          </a:xfrm>
        </p:grpSpPr>
        <p:pic>
          <p:nvPicPr>
            <p:cNvPr id="5" name="Picture 4">
              <a:extLst>
                <a:ext uri="{FF2B5EF4-FFF2-40B4-BE49-F238E27FC236}">
                  <a16:creationId xmlns:a16="http://schemas.microsoft.com/office/drawing/2014/main" id="{3AF3F0F7-8D4B-4F98-84D0-D74996B4C3E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318260" cy="2343785"/>
            </a:xfrm>
            <a:prstGeom prst="rect">
              <a:avLst/>
            </a:prstGeom>
          </p:spPr>
        </p:pic>
        <p:pic>
          <p:nvPicPr>
            <p:cNvPr id="6" name="Picture 5">
              <a:extLst>
                <a:ext uri="{FF2B5EF4-FFF2-40B4-BE49-F238E27FC236}">
                  <a16:creationId xmlns:a16="http://schemas.microsoft.com/office/drawing/2014/main" id="{756AA692-13A7-4F9B-8E12-0014BE5479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36520" y="0"/>
              <a:ext cx="1323975" cy="2354580"/>
            </a:xfrm>
            <a:prstGeom prst="rect">
              <a:avLst/>
            </a:prstGeom>
          </p:spPr>
        </p:pic>
        <p:pic>
          <p:nvPicPr>
            <p:cNvPr id="7" name="Picture 6">
              <a:extLst>
                <a:ext uri="{FF2B5EF4-FFF2-40B4-BE49-F238E27FC236}">
                  <a16:creationId xmlns:a16="http://schemas.microsoft.com/office/drawing/2014/main" id="{7DFE615F-1EC9-45A6-B02F-5CEC05B4B55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18260" y="0"/>
              <a:ext cx="1318260" cy="2343785"/>
            </a:xfrm>
            <a:prstGeom prst="rect">
              <a:avLst/>
            </a:prstGeom>
          </p:spPr>
        </p:pic>
        <p:pic>
          <p:nvPicPr>
            <p:cNvPr id="8" name="Picture 7">
              <a:extLst>
                <a:ext uri="{FF2B5EF4-FFF2-40B4-BE49-F238E27FC236}">
                  <a16:creationId xmlns:a16="http://schemas.microsoft.com/office/drawing/2014/main" id="{EBA103EC-33FC-4F07-A2C7-4D4031C8DA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54780" y="0"/>
              <a:ext cx="1321435" cy="2349500"/>
            </a:xfrm>
            <a:prstGeom prst="rect">
              <a:avLst/>
            </a:prstGeom>
          </p:spPr>
        </p:pic>
      </p:grpSp>
      <p:graphicFrame>
        <p:nvGraphicFramePr>
          <p:cNvPr id="9" name="Table 8">
            <a:extLst>
              <a:ext uri="{FF2B5EF4-FFF2-40B4-BE49-F238E27FC236}">
                <a16:creationId xmlns:a16="http://schemas.microsoft.com/office/drawing/2014/main" id="{E2EFB040-FBD3-447C-AEFD-1CA8506CA0CE}"/>
              </a:ext>
            </a:extLst>
          </p:cNvPr>
          <p:cNvGraphicFramePr>
            <a:graphicFrameLocks noGrp="1"/>
          </p:cNvGraphicFramePr>
          <p:nvPr>
            <p:extLst>
              <p:ext uri="{D42A27DB-BD31-4B8C-83A1-F6EECF244321}">
                <p14:modId xmlns:p14="http://schemas.microsoft.com/office/powerpoint/2010/main" val="812353259"/>
              </p:ext>
            </p:extLst>
          </p:nvPr>
        </p:nvGraphicFramePr>
        <p:xfrm>
          <a:off x="5550765" y="5622131"/>
          <a:ext cx="5725160" cy="681736"/>
        </p:xfrm>
        <a:graphic>
          <a:graphicData uri="http://schemas.openxmlformats.org/drawingml/2006/table">
            <a:tbl>
              <a:tblPr firstRow="1" firstCol="1" bandRow="1">
                <a:tableStyleId>{5C22544A-7EE6-4342-B048-85BDC9FD1C3A}</a:tableStyleId>
              </a:tblPr>
              <a:tblGrid>
                <a:gridCol w="2862580">
                  <a:extLst>
                    <a:ext uri="{9D8B030D-6E8A-4147-A177-3AD203B41FA5}">
                      <a16:colId xmlns:a16="http://schemas.microsoft.com/office/drawing/2014/main" val="3031879207"/>
                    </a:ext>
                  </a:extLst>
                </a:gridCol>
                <a:gridCol w="2862580">
                  <a:extLst>
                    <a:ext uri="{9D8B030D-6E8A-4147-A177-3AD203B41FA5}">
                      <a16:colId xmlns:a16="http://schemas.microsoft.com/office/drawing/2014/main" val="3705154798"/>
                    </a:ext>
                  </a:extLst>
                </a:gridCol>
              </a:tblGrid>
              <a:tr h="0">
                <a:tc>
                  <a:txBody>
                    <a:bodyPr/>
                    <a:lstStyle/>
                    <a:p>
                      <a:pPr>
                        <a:lnSpc>
                          <a:spcPct val="107000"/>
                        </a:lnSpc>
                        <a:spcAft>
                          <a:spcPts val="0"/>
                        </a:spcAft>
                      </a:pPr>
                      <a:r>
                        <a:rPr lang="en-GB" sz="1100" dirty="0">
                          <a:effectLst/>
                        </a:rPr>
                        <a:t>Strengths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a:effectLst/>
                        </a:rPr>
                        <a:t>Weaknesses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1847169677"/>
                  </a:ext>
                </a:extLst>
              </a:tr>
              <a:tr h="0">
                <a:tc>
                  <a:txBody>
                    <a:bodyPr/>
                    <a:lstStyle/>
                    <a:p>
                      <a:pPr>
                        <a:lnSpc>
                          <a:spcPct val="107000"/>
                        </a:lnSpc>
                        <a:spcAft>
                          <a:spcPts val="0"/>
                        </a:spcAft>
                      </a:pPr>
                      <a:r>
                        <a:rPr lang="en-GB" sz="1100" dirty="0">
                          <a:effectLst/>
                        </a:rPr>
                        <a:t>Very Simple menu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dirty="0">
                          <a:solidFill>
                            <a:schemeClr val="tx1"/>
                          </a:solidFill>
                          <a:effectLst/>
                        </a:rPr>
                        <a:t>Some parts are paid elements </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3231675165"/>
                  </a:ext>
                </a:extLst>
              </a:tr>
              <a:tr h="0">
                <a:tc>
                  <a:txBody>
                    <a:bodyPr/>
                    <a:lstStyle/>
                    <a:p>
                      <a:pPr>
                        <a:lnSpc>
                          <a:spcPct val="107000"/>
                        </a:lnSpc>
                        <a:spcAft>
                          <a:spcPts val="0"/>
                        </a:spcAft>
                      </a:pPr>
                      <a:r>
                        <a:rPr lang="en-GB" sz="1100" dirty="0">
                          <a:effectLst/>
                        </a:rPr>
                        <a:t>Very good videos for exercises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dirty="0">
                          <a:solidFill>
                            <a:schemeClr val="tx1"/>
                          </a:solidFill>
                          <a:effectLst/>
                        </a:rPr>
                        <a:t>Diet plans are too complicated </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785873991"/>
                  </a:ext>
                </a:extLst>
              </a:tr>
              <a:tr h="0">
                <a:tc>
                  <a:txBody>
                    <a:bodyPr/>
                    <a:lstStyle/>
                    <a:p>
                      <a:pPr>
                        <a:lnSpc>
                          <a:spcPct val="107000"/>
                        </a:lnSpc>
                        <a:spcAft>
                          <a:spcPts val="0"/>
                        </a:spcAft>
                      </a:pPr>
                      <a:r>
                        <a:rPr lang="en-GB" sz="1100" dirty="0">
                          <a:effectLst/>
                        </a:rPr>
                        <a:t>Can create custom workouts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1488294638"/>
                  </a:ext>
                </a:extLst>
              </a:tr>
            </a:tbl>
          </a:graphicData>
        </a:graphic>
      </p:graphicFrame>
    </p:spTree>
    <p:extLst>
      <p:ext uri="{BB962C8B-B14F-4D97-AF65-F5344CB8AC3E}">
        <p14:creationId xmlns:p14="http://schemas.microsoft.com/office/powerpoint/2010/main" val="1447686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22" name="Rectangle 12">
            <a:extLst>
              <a:ext uri="{FF2B5EF4-FFF2-40B4-BE49-F238E27FC236}">
                <a16:creationId xmlns:a16="http://schemas.microsoft.com/office/drawing/2014/main" id="{F4979F40-3A44-4CCB-9EB7-F8318BCE5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14">
            <a:extLst>
              <a:ext uri="{FF2B5EF4-FFF2-40B4-BE49-F238E27FC236}">
                <a16:creationId xmlns:a16="http://schemas.microsoft.com/office/drawing/2014/main" id="{15291D39-6B03-4BB5-BFC6-CBF11E90BF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16">
            <a:extLst>
              <a:ext uri="{FF2B5EF4-FFF2-40B4-BE49-F238E27FC236}">
                <a16:creationId xmlns:a16="http://schemas.microsoft.com/office/drawing/2014/main" id="{AFD071FA-0514-4371-9568-86216A1F4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8">
            <a:extLst>
              <a:ext uri="{FF2B5EF4-FFF2-40B4-BE49-F238E27FC236}">
                <a16:creationId xmlns:a16="http://schemas.microsoft.com/office/drawing/2014/main" id="{5211DDA4-E7B5-4325-A844-B7F59B084B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5FD5FED-D3A5-4177-A133-798D32503B5F}"/>
              </a:ext>
            </a:extLst>
          </p:cNvPr>
          <p:cNvSpPr>
            <a:spLocks noGrp="1"/>
          </p:cNvSpPr>
          <p:nvPr>
            <p:ph type="title"/>
          </p:nvPr>
        </p:nvSpPr>
        <p:spPr>
          <a:xfrm>
            <a:off x="680321" y="753228"/>
            <a:ext cx="4136123" cy="1080938"/>
          </a:xfrm>
        </p:spPr>
        <p:txBody>
          <a:bodyPr>
            <a:normAutofit/>
          </a:bodyPr>
          <a:lstStyle/>
          <a:p>
            <a:r>
              <a:rPr lang="en-GB" sz="2400"/>
              <a:t>Current Tools Available</a:t>
            </a:r>
          </a:p>
        </p:txBody>
      </p:sp>
      <p:pic>
        <p:nvPicPr>
          <p:cNvPr id="21" name="Picture 20">
            <a:extLst>
              <a:ext uri="{FF2B5EF4-FFF2-40B4-BE49-F238E27FC236}">
                <a16:creationId xmlns:a16="http://schemas.microsoft.com/office/drawing/2014/main" id="{0D58E222-6309-4F79-AC20-9D3C69CD9B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2AB4CD1F-6B60-4C7C-A55E-A107C201A76A}"/>
              </a:ext>
            </a:extLst>
          </p:cNvPr>
          <p:cNvSpPr>
            <a:spLocks noGrp="1"/>
          </p:cNvSpPr>
          <p:nvPr>
            <p:ph idx="1"/>
          </p:nvPr>
        </p:nvSpPr>
        <p:spPr>
          <a:xfrm>
            <a:off x="582667" y="3194807"/>
            <a:ext cx="3656289" cy="1187777"/>
          </a:xfrm>
        </p:spPr>
        <p:txBody>
          <a:bodyPr>
            <a:normAutofit/>
          </a:bodyPr>
          <a:lstStyle/>
          <a:p>
            <a:r>
              <a:rPr lang="en-GB" sz="1400" dirty="0"/>
              <a:t>Home Workout - No Equipment by Leap Fitness Group</a:t>
            </a:r>
          </a:p>
          <a:p>
            <a:r>
              <a:rPr lang="en-GB" sz="1400" u="sng" dirty="0"/>
              <a:t>https://play.google.com/store/apps/details?id=homeworkout.homeworkouts.noequipment</a:t>
            </a:r>
            <a:endParaRPr lang="en-GB" sz="1400" dirty="0"/>
          </a:p>
          <a:p>
            <a:endParaRPr lang="en-GB" sz="1400" dirty="0"/>
          </a:p>
        </p:txBody>
      </p:sp>
      <p:graphicFrame>
        <p:nvGraphicFramePr>
          <p:cNvPr id="9" name="Table 8">
            <a:extLst>
              <a:ext uri="{FF2B5EF4-FFF2-40B4-BE49-F238E27FC236}">
                <a16:creationId xmlns:a16="http://schemas.microsoft.com/office/drawing/2014/main" id="{E2EFB040-FBD3-447C-AEFD-1CA8506CA0CE}"/>
              </a:ext>
            </a:extLst>
          </p:cNvPr>
          <p:cNvGraphicFramePr>
            <a:graphicFrameLocks noGrp="1"/>
          </p:cNvGraphicFramePr>
          <p:nvPr>
            <p:extLst>
              <p:ext uri="{D42A27DB-BD31-4B8C-83A1-F6EECF244321}">
                <p14:modId xmlns:p14="http://schemas.microsoft.com/office/powerpoint/2010/main" val="2539344889"/>
              </p:ext>
            </p:extLst>
          </p:nvPr>
        </p:nvGraphicFramePr>
        <p:xfrm>
          <a:off x="5550765" y="5622131"/>
          <a:ext cx="5725160" cy="685800"/>
        </p:xfrm>
        <a:graphic>
          <a:graphicData uri="http://schemas.openxmlformats.org/drawingml/2006/table">
            <a:tbl>
              <a:tblPr firstRow="1" firstCol="1" bandRow="1">
                <a:tableStyleId>{5C22544A-7EE6-4342-B048-85BDC9FD1C3A}</a:tableStyleId>
              </a:tblPr>
              <a:tblGrid>
                <a:gridCol w="2862580">
                  <a:extLst>
                    <a:ext uri="{9D8B030D-6E8A-4147-A177-3AD203B41FA5}">
                      <a16:colId xmlns:a16="http://schemas.microsoft.com/office/drawing/2014/main" val="3031879207"/>
                    </a:ext>
                  </a:extLst>
                </a:gridCol>
                <a:gridCol w="2862580">
                  <a:extLst>
                    <a:ext uri="{9D8B030D-6E8A-4147-A177-3AD203B41FA5}">
                      <a16:colId xmlns:a16="http://schemas.microsoft.com/office/drawing/2014/main" val="3705154798"/>
                    </a:ext>
                  </a:extLst>
                </a:gridCol>
              </a:tblGrid>
              <a:tr h="0">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Strengths </a:t>
                      </a:r>
                    </a:p>
                  </a:txBody>
                  <a:tcPr marL="68580" marR="6858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Weaknesses </a:t>
                      </a:r>
                    </a:p>
                  </a:txBody>
                  <a:tcPr marL="68580" marR="6858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1847169677"/>
                  </a:ext>
                </a:extLst>
              </a:tr>
              <a:tr h="0">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Simple menu </a:t>
                      </a: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Paid application</a:t>
                      </a: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3231675165"/>
                  </a:ext>
                </a:extLst>
              </a:tr>
              <a:tr h="0">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Very good tips for exercises </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Plans are too complicated not concise</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785873991"/>
                  </a:ext>
                </a:extLst>
              </a:tr>
              <a:tr h="0">
                <a:tc>
                  <a:txBody>
                    <a:bodyPr/>
                    <a:lstStyle/>
                    <a:p>
                      <a:pPr>
                        <a:lnSpc>
                          <a:spcPct val="107000"/>
                        </a:lnSpc>
                        <a:spcAft>
                          <a:spcPts val="0"/>
                        </a:spcAft>
                      </a:pPr>
                      <a:r>
                        <a:rPr lang="en-GB"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No videos for exercises </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1488294638"/>
                  </a:ext>
                </a:extLst>
              </a:tr>
            </a:tbl>
          </a:graphicData>
        </a:graphic>
      </p:graphicFrame>
      <p:grpSp>
        <p:nvGrpSpPr>
          <p:cNvPr id="15" name="Group 14">
            <a:extLst>
              <a:ext uri="{FF2B5EF4-FFF2-40B4-BE49-F238E27FC236}">
                <a16:creationId xmlns:a16="http://schemas.microsoft.com/office/drawing/2014/main" id="{57C16522-3451-448E-8B3A-45E619862E6F}"/>
              </a:ext>
            </a:extLst>
          </p:cNvPr>
          <p:cNvGrpSpPr/>
          <p:nvPr/>
        </p:nvGrpSpPr>
        <p:grpSpPr>
          <a:xfrm>
            <a:off x="4816444" y="2113873"/>
            <a:ext cx="7230554" cy="3224834"/>
            <a:chOff x="0" y="0"/>
            <a:chExt cx="5303520" cy="2365375"/>
          </a:xfrm>
        </p:grpSpPr>
        <p:pic>
          <p:nvPicPr>
            <p:cNvPr id="16" name="Picture 15">
              <a:extLst>
                <a:ext uri="{FF2B5EF4-FFF2-40B4-BE49-F238E27FC236}">
                  <a16:creationId xmlns:a16="http://schemas.microsoft.com/office/drawing/2014/main" id="{84BA49EE-022D-43F3-8854-7E410D03EF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7640" y="0"/>
              <a:ext cx="1325880" cy="2365375"/>
            </a:xfrm>
            <a:prstGeom prst="rect">
              <a:avLst/>
            </a:prstGeom>
          </p:spPr>
        </p:pic>
        <p:pic>
          <p:nvPicPr>
            <p:cNvPr id="17" name="Picture 16">
              <a:extLst>
                <a:ext uri="{FF2B5EF4-FFF2-40B4-BE49-F238E27FC236}">
                  <a16:creationId xmlns:a16="http://schemas.microsoft.com/office/drawing/2014/main" id="{D4661BCD-DA8D-4E51-B967-4FCD6274AF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25880" y="0"/>
              <a:ext cx="1325880" cy="2365375"/>
            </a:xfrm>
            <a:prstGeom prst="rect">
              <a:avLst/>
            </a:prstGeom>
          </p:spPr>
        </p:pic>
        <p:pic>
          <p:nvPicPr>
            <p:cNvPr id="18" name="Picture 17">
              <a:extLst>
                <a:ext uri="{FF2B5EF4-FFF2-40B4-BE49-F238E27FC236}">
                  <a16:creationId xmlns:a16="http://schemas.microsoft.com/office/drawing/2014/main" id="{05D5BF2F-3D4B-4868-BC0D-99CFA2F8D4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51760" y="0"/>
              <a:ext cx="1322705" cy="2360930"/>
            </a:xfrm>
            <a:prstGeom prst="rect">
              <a:avLst/>
            </a:prstGeom>
          </p:spPr>
        </p:pic>
        <p:pic>
          <p:nvPicPr>
            <p:cNvPr id="19" name="Picture 18">
              <a:extLst>
                <a:ext uri="{FF2B5EF4-FFF2-40B4-BE49-F238E27FC236}">
                  <a16:creationId xmlns:a16="http://schemas.microsoft.com/office/drawing/2014/main" id="{A0C0CEA0-E1DB-4934-AB5C-60BD23591DD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1323340" cy="2362200"/>
            </a:xfrm>
            <a:prstGeom prst="rect">
              <a:avLst/>
            </a:prstGeom>
          </p:spPr>
        </p:pic>
      </p:grpSp>
    </p:spTree>
    <p:extLst>
      <p:ext uri="{BB962C8B-B14F-4D97-AF65-F5344CB8AC3E}">
        <p14:creationId xmlns:p14="http://schemas.microsoft.com/office/powerpoint/2010/main" val="487016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22" name="Rectangle 12">
            <a:extLst>
              <a:ext uri="{FF2B5EF4-FFF2-40B4-BE49-F238E27FC236}">
                <a16:creationId xmlns:a16="http://schemas.microsoft.com/office/drawing/2014/main" id="{F4979F40-3A44-4CCB-9EB7-F8318BCE5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14">
            <a:extLst>
              <a:ext uri="{FF2B5EF4-FFF2-40B4-BE49-F238E27FC236}">
                <a16:creationId xmlns:a16="http://schemas.microsoft.com/office/drawing/2014/main" id="{15291D39-6B03-4BB5-BFC6-CBF11E90BF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16">
            <a:extLst>
              <a:ext uri="{FF2B5EF4-FFF2-40B4-BE49-F238E27FC236}">
                <a16:creationId xmlns:a16="http://schemas.microsoft.com/office/drawing/2014/main" id="{AFD071FA-0514-4371-9568-86216A1F4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8">
            <a:extLst>
              <a:ext uri="{FF2B5EF4-FFF2-40B4-BE49-F238E27FC236}">
                <a16:creationId xmlns:a16="http://schemas.microsoft.com/office/drawing/2014/main" id="{5211DDA4-E7B5-4325-A844-B7F59B084B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5FD5FED-D3A5-4177-A133-798D32503B5F}"/>
              </a:ext>
            </a:extLst>
          </p:cNvPr>
          <p:cNvSpPr>
            <a:spLocks noGrp="1"/>
          </p:cNvSpPr>
          <p:nvPr>
            <p:ph type="title"/>
          </p:nvPr>
        </p:nvSpPr>
        <p:spPr>
          <a:xfrm>
            <a:off x="680321" y="753228"/>
            <a:ext cx="4136123" cy="1080938"/>
          </a:xfrm>
        </p:spPr>
        <p:txBody>
          <a:bodyPr>
            <a:normAutofit/>
          </a:bodyPr>
          <a:lstStyle/>
          <a:p>
            <a:r>
              <a:rPr lang="en-GB" sz="2400"/>
              <a:t>Current Tools Available</a:t>
            </a:r>
          </a:p>
        </p:txBody>
      </p:sp>
      <p:pic>
        <p:nvPicPr>
          <p:cNvPr id="21" name="Picture 20">
            <a:extLst>
              <a:ext uri="{FF2B5EF4-FFF2-40B4-BE49-F238E27FC236}">
                <a16:creationId xmlns:a16="http://schemas.microsoft.com/office/drawing/2014/main" id="{0D58E222-6309-4F79-AC20-9D3C69CD9B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2AB4CD1F-6B60-4C7C-A55E-A107C201A76A}"/>
              </a:ext>
            </a:extLst>
          </p:cNvPr>
          <p:cNvSpPr>
            <a:spLocks noGrp="1"/>
          </p:cNvSpPr>
          <p:nvPr>
            <p:ph idx="1"/>
          </p:nvPr>
        </p:nvSpPr>
        <p:spPr>
          <a:xfrm>
            <a:off x="582667" y="3194808"/>
            <a:ext cx="3656289" cy="1244028"/>
          </a:xfrm>
        </p:spPr>
        <p:txBody>
          <a:bodyPr>
            <a:normAutofit/>
          </a:bodyPr>
          <a:lstStyle/>
          <a:p>
            <a:r>
              <a:rPr lang="en-GB" sz="1400" dirty="0"/>
              <a:t>Pro Gym Workout </a:t>
            </a:r>
          </a:p>
          <a:p>
            <a:endParaRPr lang="en-GB" sz="1400" dirty="0"/>
          </a:p>
          <a:p>
            <a:r>
              <a:rPr lang="en-GB" sz="1400" u="sng" dirty="0">
                <a:hlinkClick r:id="rId4">
                  <a:extLst>
                    <a:ext uri="{A12FA001-AC4F-418D-AE19-62706E023703}">
                      <ahyp:hlinkClr xmlns:ahyp="http://schemas.microsoft.com/office/drawing/2018/hyperlinkcolor" val="tx"/>
                    </a:ext>
                  </a:extLst>
                </a:hlinkClick>
              </a:rPr>
              <a:t>https://play.google.com/store/apps/details?id=com.workout.workoutb</a:t>
            </a:r>
            <a:endParaRPr lang="en-GB" sz="1400" dirty="0"/>
          </a:p>
          <a:p>
            <a:endParaRPr lang="en-GB" sz="1400" dirty="0"/>
          </a:p>
        </p:txBody>
      </p:sp>
      <p:graphicFrame>
        <p:nvGraphicFramePr>
          <p:cNvPr id="9" name="Table 8">
            <a:extLst>
              <a:ext uri="{FF2B5EF4-FFF2-40B4-BE49-F238E27FC236}">
                <a16:creationId xmlns:a16="http://schemas.microsoft.com/office/drawing/2014/main" id="{E2EFB040-FBD3-447C-AEFD-1CA8506CA0CE}"/>
              </a:ext>
            </a:extLst>
          </p:cNvPr>
          <p:cNvGraphicFramePr>
            <a:graphicFrameLocks noGrp="1"/>
          </p:cNvGraphicFramePr>
          <p:nvPr>
            <p:extLst>
              <p:ext uri="{D42A27DB-BD31-4B8C-83A1-F6EECF244321}">
                <p14:modId xmlns:p14="http://schemas.microsoft.com/office/powerpoint/2010/main" val="2207044400"/>
              </p:ext>
            </p:extLst>
          </p:nvPr>
        </p:nvGraphicFramePr>
        <p:xfrm>
          <a:off x="5550765" y="5622131"/>
          <a:ext cx="5725160" cy="685800"/>
        </p:xfrm>
        <a:graphic>
          <a:graphicData uri="http://schemas.openxmlformats.org/drawingml/2006/table">
            <a:tbl>
              <a:tblPr firstRow="1" firstCol="1" bandRow="1">
                <a:tableStyleId>{5C22544A-7EE6-4342-B048-85BDC9FD1C3A}</a:tableStyleId>
              </a:tblPr>
              <a:tblGrid>
                <a:gridCol w="2862580">
                  <a:extLst>
                    <a:ext uri="{9D8B030D-6E8A-4147-A177-3AD203B41FA5}">
                      <a16:colId xmlns:a16="http://schemas.microsoft.com/office/drawing/2014/main" val="3031879207"/>
                    </a:ext>
                  </a:extLst>
                </a:gridCol>
                <a:gridCol w="2862580">
                  <a:extLst>
                    <a:ext uri="{9D8B030D-6E8A-4147-A177-3AD203B41FA5}">
                      <a16:colId xmlns:a16="http://schemas.microsoft.com/office/drawing/2014/main" val="3705154798"/>
                    </a:ext>
                  </a:extLst>
                </a:gridCol>
              </a:tblGrid>
              <a:tr h="0">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Strengths </a:t>
                      </a:r>
                    </a:p>
                  </a:txBody>
                  <a:tcPr marL="68580" marR="6858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Weaknesses </a:t>
                      </a:r>
                    </a:p>
                  </a:txBody>
                  <a:tcPr marL="68580" marR="68580" marT="0" marB="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1847169677"/>
                  </a:ext>
                </a:extLst>
              </a:tr>
              <a:tr h="0">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Very good menu </a:t>
                      </a: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Paid application</a:t>
                      </a: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3231675165"/>
                  </a:ext>
                </a:extLst>
              </a:tr>
              <a:tr h="0">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Very good videos for exercises </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Plans are too complicated not concise</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785873991"/>
                  </a:ext>
                </a:extLst>
              </a:tr>
              <a:tr h="0">
                <a:tc>
                  <a:txBody>
                    <a:bodyPr/>
                    <a:lstStyle/>
                    <a:p>
                      <a:pPr>
                        <a:lnSpc>
                          <a:spcPct val="107000"/>
                        </a:lnSpc>
                        <a:spcAft>
                          <a:spcPts val="0"/>
                        </a:spcAft>
                      </a:pPr>
                      <a:r>
                        <a:rPr lang="en-GB"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Very good detail for exercises</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tc>
                  <a:txBody>
                    <a:bodyPr/>
                    <a:lstStyle/>
                    <a:p>
                      <a:pPr>
                        <a:lnSpc>
                          <a:spcPct val="107000"/>
                        </a:lnSpc>
                        <a:spcAft>
                          <a:spcPts val="0"/>
                        </a:spcAft>
                      </a:pPr>
                      <a:r>
                        <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85000"/>
                        <a:lumOff val="15000"/>
                      </a:schemeClr>
                    </a:solidFill>
                  </a:tcPr>
                </a:tc>
                <a:extLst>
                  <a:ext uri="{0D108BD9-81ED-4DB2-BD59-A6C34878D82A}">
                    <a16:rowId xmlns:a16="http://schemas.microsoft.com/office/drawing/2014/main" val="1488294638"/>
                  </a:ext>
                </a:extLst>
              </a:tr>
            </a:tbl>
          </a:graphicData>
        </a:graphic>
      </p:graphicFrame>
      <p:grpSp>
        <p:nvGrpSpPr>
          <p:cNvPr id="20" name="Group 19">
            <a:extLst>
              <a:ext uri="{FF2B5EF4-FFF2-40B4-BE49-F238E27FC236}">
                <a16:creationId xmlns:a16="http://schemas.microsoft.com/office/drawing/2014/main" id="{3E50B803-5B3A-4B23-936B-1857D4636C42}"/>
              </a:ext>
            </a:extLst>
          </p:cNvPr>
          <p:cNvGrpSpPr/>
          <p:nvPr/>
        </p:nvGrpSpPr>
        <p:grpSpPr>
          <a:xfrm>
            <a:off x="4816444" y="2113872"/>
            <a:ext cx="7230554" cy="3225887"/>
            <a:chOff x="0" y="0"/>
            <a:chExt cx="6193790" cy="2763520"/>
          </a:xfrm>
        </p:grpSpPr>
        <p:pic>
          <p:nvPicPr>
            <p:cNvPr id="26" name="Picture 25">
              <a:extLst>
                <a:ext uri="{FF2B5EF4-FFF2-40B4-BE49-F238E27FC236}">
                  <a16:creationId xmlns:a16="http://schemas.microsoft.com/office/drawing/2014/main" id="{E73AA0C4-BEDC-42FB-885A-329D5F43135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4480" y="0"/>
              <a:ext cx="1546860" cy="2749550"/>
            </a:xfrm>
            <a:prstGeom prst="rect">
              <a:avLst/>
            </a:prstGeom>
          </p:spPr>
        </p:pic>
        <p:pic>
          <p:nvPicPr>
            <p:cNvPr id="27" name="Picture 26">
              <a:extLst>
                <a:ext uri="{FF2B5EF4-FFF2-40B4-BE49-F238E27FC236}">
                  <a16:creationId xmlns:a16="http://schemas.microsoft.com/office/drawing/2014/main" id="{053A4BC8-867E-47DE-8FF6-F90832D639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554480" cy="2763520"/>
            </a:xfrm>
            <a:prstGeom prst="rect">
              <a:avLst/>
            </a:prstGeom>
          </p:spPr>
        </p:pic>
        <p:pic>
          <p:nvPicPr>
            <p:cNvPr id="28" name="Picture 27">
              <a:extLst>
                <a:ext uri="{FF2B5EF4-FFF2-40B4-BE49-F238E27FC236}">
                  <a16:creationId xmlns:a16="http://schemas.microsoft.com/office/drawing/2014/main" id="{C84860BC-5DD4-49B4-B515-971E7A4AD37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1340" y="0"/>
              <a:ext cx="1546860" cy="2750185"/>
            </a:xfrm>
            <a:prstGeom prst="rect">
              <a:avLst/>
            </a:prstGeom>
          </p:spPr>
        </p:pic>
        <p:pic>
          <p:nvPicPr>
            <p:cNvPr id="29" name="Picture 28">
              <a:extLst>
                <a:ext uri="{FF2B5EF4-FFF2-40B4-BE49-F238E27FC236}">
                  <a16:creationId xmlns:a16="http://schemas.microsoft.com/office/drawing/2014/main" id="{169DC7CC-B863-4CF7-B0B7-9D440914CC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48200" y="0"/>
              <a:ext cx="1545590" cy="2749550"/>
            </a:xfrm>
            <a:prstGeom prst="rect">
              <a:avLst/>
            </a:prstGeom>
          </p:spPr>
        </p:pic>
      </p:grpSp>
    </p:spTree>
    <p:extLst>
      <p:ext uri="{BB962C8B-B14F-4D97-AF65-F5344CB8AC3E}">
        <p14:creationId xmlns:p14="http://schemas.microsoft.com/office/powerpoint/2010/main" val="3257620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C270D-4F7C-417D-B8CD-59AD57A8901F}"/>
              </a:ext>
            </a:extLst>
          </p:cNvPr>
          <p:cNvSpPr>
            <a:spLocks noGrp="1"/>
          </p:cNvSpPr>
          <p:nvPr>
            <p:ph type="title"/>
          </p:nvPr>
        </p:nvSpPr>
        <p:spPr/>
        <p:txBody>
          <a:bodyPr/>
          <a:lstStyle/>
          <a:p>
            <a:r>
              <a:rPr lang="en-GB" dirty="0"/>
              <a:t>Discussion of Findings</a:t>
            </a:r>
          </a:p>
        </p:txBody>
      </p:sp>
      <p:sp>
        <p:nvSpPr>
          <p:cNvPr id="3" name="Content Placeholder 2">
            <a:extLst>
              <a:ext uri="{FF2B5EF4-FFF2-40B4-BE49-F238E27FC236}">
                <a16:creationId xmlns:a16="http://schemas.microsoft.com/office/drawing/2014/main" id="{C6F177B2-4920-449A-9325-F3076C5E61D9}"/>
              </a:ext>
            </a:extLst>
          </p:cNvPr>
          <p:cNvSpPr>
            <a:spLocks noGrp="1"/>
          </p:cNvSpPr>
          <p:nvPr>
            <p:ph idx="1"/>
          </p:nvPr>
        </p:nvSpPr>
        <p:spPr>
          <a:xfrm>
            <a:off x="680321" y="2336873"/>
            <a:ext cx="9613861" cy="4188214"/>
          </a:xfrm>
        </p:spPr>
        <p:txBody>
          <a:bodyPr>
            <a:normAutofit lnSpcReduction="10000"/>
          </a:bodyPr>
          <a:lstStyle/>
          <a:p>
            <a:r>
              <a:rPr lang="en-GB" dirty="0"/>
              <a:t>There is a need for a fitness application to motivate individuals</a:t>
            </a:r>
          </a:p>
          <a:p>
            <a:endParaRPr lang="en-GB" dirty="0"/>
          </a:p>
          <a:p>
            <a:r>
              <a:rPr lang="en-GB" dirty="0"/>
              <a:t>Obesity is a massive problem which the NHS only has a simple solution which does not encourage motivation</a:t>
            </a:r>
          </a:p>
          <a:p>
            <a:endParaRPr lang="en-GB" dirty="0"/>
          </a:p>
          <a:p>
            <a:r>
              <a:rPr lang="en-GB" dirty="0"/>
              <a:t>Gamification is the best way to motivate users </a:t>
            </a:r>
          </a:p>
          <a:p>
            <a:endParaRPr lang="en-GB" dirty="0"/>
          </a:p>
          <a:p>
            <a:r>
              <a:rPr lang="en-GB" dirty="0"/>
              <a:t>There are 3 main types of motivation needs, wants and goals</a:t>
            </a:r>
          </a:p>
          <a:p>
            <a:endParaRPr lang="en-GB" dirty="0"/>
          </a:p>
          <a:p>
            <a:r>
              <a:rPr lang="en-GB" dirty="0"/>
              <a:t>Most fitness application are paid </a:t>
            </a:r>
          </a:p>
        </p:txBody>
      </p:sp>
    </p:spTree>
    <p:extLst>
      <p:ext uri="{BB962C8B-B14F-4D97-AF65-F5344CB8AC3E}">
        <p14:creationId xmlns:p14="http://schemas.microsoft.com/office/powerpoint/2010/main" val="3399383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73574-C617-49AC-96D7-8E8B975CC122}"/>
              </a:ext>
            </a:extLst>
          </p:cNvPr>
          <p:cNvSpPr>
            <a:spLocks noGrp="1"/>
          </p:cNvSpPr>
          <p:nvPr>
            <p:ph type="title"/>
          </p:nvPr>
        </p:nvSpPr>
        <p:spPr/>
        <p:txBody>
          <a:bodyPr/>
          <a:lstStyle/>
          <a:p>
            <a:r>
              <a:rPr lang="en-GB" dirty="0"/>
              <a:t>Screen Designs</a:t>
            </a:r>
          </a:p>
        </p:txBody>
      </p:sp>
      <p:pic>
        <p:nvPicPr>
          <p:cNvPr id="6" name="Picture 5">
            <a:extLst>
              <a:ext uri="{FF2B5EF4-FFF2-40B4-BE49-F238E27FC236}">
                <a16:creationId xmlns:a16="http://schemas.microsoft.com/office/drawing/2014/main" id="{0AB6B85C-5606-40CF-8AE4-BCDF67024B10}"/>
              </a:ext>
            </a:extLst>
          </p:cNvPr>
          <p:cNvPicPr>
            <a:picLocks noChangeAspect="1"/>
          </p:cNvPicPr>
          <p:nvPr/>
        </p:nvPicPr>
        <p:blipFill>
          <a:blip r:embed="rId2"/>
          <a:stretch>
            <a:fillRect/>
          </a:stretch>
        </p:blipFill>
        <p:spPr>
          <a:xfrm>
            <a:off x="412633" y="2739748"/>
            <a:ext cx="3162300" cy="3609975"/>
          </a:xfrm>
          <a:prstGeom prst="rect">
            <a:avLst/>
          </a:prstGeom>
        </p:spPr>
      </p:pic>
      <p:pic>
        <p:nvPicPr>
          <p:cNvPr id="7" name="Picture 6">
            <a:extLst>
              <a:ext uri="{FF2B5EF4-FFF2-40B4-BE49-F238E27FC236}">
                <a16:creationId xmlns:a16="http://schemas.microsoft.com/office/drawing/2014/main" id="{741D7E62-4F12-4CFA-9983-0E1B9FD39668}"/>
              </a:ext>
            </a:extLst>
          </p:cNvPr>
          <p:cNvPicPr>
            <a:picLocks noChangeAspect="1"/>
          </p:cNvPicPr>
          <p:nvPr/>
        </p:nvPicPr>
        <p:blipFill>
          <a:blip r:embed="rId3"/>
          <a:stretch>
            <a:fillRect/>
          </a:stretch>
        </p:blipFill>
        <p:spPr>
          <a:xfrm>
            <a:off x="8617067" y="2630210"/>
            <a:ext cx="3162300" cy="3829050"/>
          </a:xfrm>
          <a:prstGeom prst="rect">
            <a:avLst/>
          </a:prstGeom>
        </p:spPr>
      </p:pic>
    </p:spTree>
    <p:extLst>
      <p:ext uri="{BB962C8B-B14F-4D97-AF65-F5344CB8AC3E}">
        <p14:creationId xmlns:p14="http://schemas.microsoft.com/office/powerpoint/2010/main" val="1040645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635D0-BFBA-427B-B3A1-7F57304385A9}"/>
              </a:ext>
            </a:extLst>
          </p:cNvPr>
          <p:cNvSpPr>
            <a:spLocks noGrp="1"/>
          </p:cNvSpPr>
          <p:nvPr>
            <p:ph type="title"/>
          </p:nvPr>
        </p:nvSpPr>
        <p:spPr/>
        <p:txBody>
          <a:bodyPr/>
          <a:lstStyle/>
          <a:p>
            <a:r>
              <a:rPr lang="en-GB" dirty="0"/>
              <a:t>Screen Designs </a:t>
            </a:r>
          </a:p>
        </p:txBody>
      </p:sp>
      <p:pic>
        <p:nvPicPr>
          <p:cNvPr id="3" name="Picture 2">
            <a:extLst>
              <a:ext uri="{FF2B5EF4-FFF2-40B4-BE49-F238E27FC236}">
                <a16:creationId xmlns:a16="http://schemas.microsoft.com/office/drawing/2014/main" id="{73B2B1F8-3201-4E2C-B749-4F96D22DB3CB}"/>
              </a:ext>
            </a:extLst>
          </p:cNvPr>
          <p:cNvPicPr>
            <a:picLocks noChangeAspect="1"/>
          </p:cNvPicPr>
          <p:nvPr/>
        </p:nvPicPr>
        <p:blipFill>
          <a:blip r:embed="rId2"/>
          <a:stretch>
            <a:fillRect/>
          </a:stretch>
        </p:blipFill>
        <p:spPr>
          <a:xfrm>
            <a:off x="8362848" y="2228578"/>
            <a:ext cx="3615144" cy="4412070"/>
          </a:xfrm>
          <a:prstGeom prst="rect">
            <a:avLst/>
          </a:prstGeom>
        </p:spPr>
      </p:pic>
      <p:pic>
        <p:nvPicPr>
          <p:cNvPr id="4" name="Picture 3">
            <a:extLst>
              <a:ext uri="{FF2B5EF4-FFF2-40B4-BE49-F238E27FC236}">
                <a16:creationId xmlns:a16="http://schemas.microsoft.com/office/drawing/2014/main" id="{A5D5CF4A-DC8C-429E-A63D-FDD68F470D14}"/>
              </a:ext>
            </a:extLst>
          </p:cNvPr>
          <p:cNvPicPr>
            <a:picLocks noChangeAspect="1"/>
          </p:cNvPicPr>
          <p:nvPr/>
        </p:nvPicPr>
        <p:blipFill rotWithShape="1">
          <a:blip r:embed="rId3"/>
          <a:srcRect l="2007" t="1072" r="2705" b="1517"/>
          <a:stretch/>
        </p:blipFill>
        <p:spPr>
          <a:xfrm>
            <a:off x="214008" y="2228578"/>
            <a:ext cx="3540565" cy="4412070"/>
          </a:xfrm>
          <a:prstGeom prst="rect">
            <a:avLst/>
          </a:prstGeom>
        </p:spPr>
      </p:pic>
    </p:spTree>
    <p:extLst>
      <p:ext uri="{BB962C8B-B14F-4D97-AF65-F5344CB8AC3E}">
        <p14:creationId xmlns:p14="http://schemas.microsoft.com/office/powerpoint/2010/main" val="4271872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0F5F6-8C79-4B1E-884C-B4C53A0453E2}"/>
              </a:ext>
            </a:extLst>
          </p:cNvPr>
          <p:cNvSpPr>
            <a:spLocks noGrp="1"/>
          </p:cNvSpPr>
          <p:nvPr>
            <p:ph type="title"/>
          </p:nvPr>
        </p:nvSpPr>
        <p:spPr/>
        <p:txBody>
          <a:bodyPr/>
          <a:lstStyle/>
          <a:p>
            <a:r>
              <a:rPr lang="en-GB" dirty="0"/>
              <a:t>Screen Designs</a:t>
            </a:r>
          </a:p>
        </p:txBody>
      </p:sp>
      <p:pic>
        <p:nvPicPr>
          <p:cNvPr id="3" name="Picture 2">
            <a:extLst>
              <a:ext uri="{FF2B5EF4-FFF2-40B4-BE49-F238E27FC236}">
                <a16:creationId xmlns:a16="http://schemas.microsoft.com/office/drawing/2014/main" id="{69EF50A5-2CB2-4FD9-BC60-84270024DB8E}"/>
              </a:ext>
            </a:extLst>
          </p:cNvPr>
          <p:cNvPicPr>
            <a:picLocks noChangeAspect="1"/>
          </p:cNvPicPr>
          <p:nvPr/>
        </p:nvPicPr>
        <p:blipFill>
          <a:blip r:embed="rId2"/>
          <a:stretch>
            <a:fillRect/>
          </a:stretch>
        </p:blipFill>
        <p:spPr>
          <a:xfrm>
            <a:off x="430243" y="2563982"/>
            <a:ext cx="3057525" cy="3771900"/>
          </a:xfrm>
          <a:prstGeom prst="rect">
            <a:avLst/>
          </a:prstGeom>
        </p:spPr>
      </p:pic>
      <p:pic>
        <p:nvPicPr>
          <p:cNvPr id="4" name="Picture 3">
            <a:extLst>
              <a:ext uri="{FF2B5EF4-FFF2-40B4-BE49-F238E27FC236}">
                <a16:creationId xmlns:a16="http://schemas.microsoft.com/office/drawing/2014/main" id="{8DAE8FC9-BFD2-4D75-92B1-15E855BDA063}"/>
              </a:ext>
            </a:extLst>
          </p:cNvPr>
          <p:cNvPicPr>
            <a:picLocks noChangeAspect="1"/>
          </p:cNvPicPr>
          <p:nvPr/>
        </p:nvPicPr>
        <p:blipFill>
          <a:blip r:embed="rId3"/>
          <a:stretch>
            <a:fillRect/>
          </a:stretch>
        </p:blipFill>
        <p:spPr>
          <a:xfrm>
            <a:off x="8573240" y="2563982"/>
            <a:ext cx="3124200" cy="3762375"/>
          </a:xfrm>
          <a:prstGeom prst="rect">
            <a:avLst/>
          </a:prstGeom>
        </p:spPr>
      </p:pic>
    </p:spTree>
    <p:extLst>
      <p:ext uri="{BB962C8B-B14F-4D97-AF65-F5344CB8AC3E}">
        <p14:creationId xmlns:p14="http://schemas.microsoft.com/office/powerpoint/2010/main" val="2467113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4D5BD-E0DD-4FDF-9F0E-19A9A7FAF19C}"/>
              </a:ext>
            </a:extLst>
          </p:cNvPr>
          <p:cNvSpPr>
            <a:spLocks noGrp="1"/>
          </p:cNvSpPr>
          <p:nvPr>
            <p:ph type="title"/>
          </p:nvPr>
        </p:nvSpPr>
        <p:spPr/>
        <p:txBody>
          <a:bodyPr/>
          <a:lstStyle/>
          <a:p>
            <a:r>
              <a:rPr lang="en-GB" dirty="0"/>
              <a:t>Screen Designs </a:t>
            </a:r>
          </a:p>
        </p:txBody>
      </p:sp>
      <p:pic>
        <p:nvPicPr>
          <p:cNvPr id="4" name="Picture 3">
            <a:extLst>
              <a:ext uri="{FF2B5EF4-FFF2-40B4-BE49-F238E27FC236}">
                <a16:creationId xmlns:a16="http://schemas.microsoft.com/office/drawing/2014/main" id="{A37A3048-370C-49B1-A32D-0923AB68985F}"/>
              </a:ext>
            </a:extLst>
          </p:cNvPr>
          <p:cNvPicPr>
            <a:picLocks noChangeAspect="1"/>
          </p:cNvPicPr>
          <p:nvPr/>
        </p:nvPicPr>
        <p:blipFill>
          <a:blip r:embed="rId2"/>
          <a:stretch>
            <a:fillRect/>
          </a:stretch>
        </p:blipFill>
        <p:spPr>
          <a:xfrm>
            <a:off x="364632" y="2544053"/>
            <a:ext cx="3028950" cy="3705225"/>
          </a:xfrm>
          <a:prstGeom prst="rect">
            <a:avLst/>
          </a:prstGeom>
        </p:spPr>
      </p:pic>
      <p:pic>
        <p:nvPicPr>
          <p:cNvPr id="5" name="Picture 4">
            <a:extLst>
              <a:ext uri="{FF2B5EF4-FFF2-40B4-BE49-F238E27FC236}">
                <a16:creationId xmlns:a16="http://schemas.microsoft.com/office/drawing/2014/main" id="{7C1548D7-825E-499E-B8D5-D6AFBDBD5EA9}"/>
              </a:ext>
            </a:extLst>
          </p:cNvPr>
          <p:cNvPicPr>
            <a:picLocks noChangeAspect="1"/>
          </p:cNvPicPr>
          <p:nvPr/>
        </p:nvPicPr>
        <p:blipFill>
          <a:blip r:embed="rId3"/>
          <a:stretch>
            <a:fillRect/>
          </a:stretch>
        </p:blipFill>
        <p:spPr>
          <a:xfrm>
            <a:off x="8741268" y="2510715"/>
            <a:ext cx="3086100" cy="3771900"/>
          </a:xfrm>
          <a:prstGeom prst="rect">
            <a:avLst/>
          </a:prstGeom>
        </p:spPr>
      </p:pic>
    </p:spTree>
    <p:extLst>
      <p:ext uri="{BB962C8B-B14F-4D97-AF65-F5344CB8AC3E}">
        <p14:creationId xmlns:p14="http://schemas.microsoft.com/office/powerpoint/2010/main" val="2791517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C8321-36AE-408B-851E-AF9397E10940}"/>
              </a:ext>
            </a:extLst>
          </p:cNvPr>
          <p:cNvSpPr>
            <a:spLocks noGrp="1"/>
          </p:cNvSpPr>
          <p:nvPr>
            <p:ph type="title"/>
          </p:nvPr>
        </p:nvSpPr>
        <p:spPr/>
        <p:txBody>
          <a:bodyPr/>
          <a:lstStyle/>
          <a:p>
            <a:r>
              <a:rPr lang="en-GB" dirty="0"/>
              <a:t>Project Plan – Proposal</a:t>
            </a:r>
          </a:p>
        </p:txBody>
      </p:sp>
      <p:pic>
        <p:nvPicPr>
          <p:cNvPr id="3" name="Picture 2">
            <a:extLst>
              <a:ext uri="{FF2B5EF4-FFF2-40B4-BE49-F238E27FC236}">
                <a16:creationId xmlns:a16="http://schemas.microsoft.com/office/drawing/2014/main" id="{D3C449D5-4837-46A5-BC24-8460D6AA060B}"/>
              </a:ext>
            </a:extLst>
          </p:cNvPr>
          <p:cNvPicPr>
            <a:picLocks noChangeAspect="1"/>
          </p:cNvPicPr>
          <p:nvPr/>
        </p:nvPicPr>
        <p:blipFill rotWithShape="1">
          <a:blip r:embed="rId2"/>
          <a:srcRect t="14869" r="34096" b="38731"/>
          <a:stretch/>
        </p:blipFill>
        <p:spPr>
          <a:xfrm>
            <a:off x="770651" y="2423033"/>
            <a:ext cx="10650698" cy="4061708"/>
          </a:xfrm>
          <a:prstGeom prst="rect">
            <a:avLst/>
          </a:prstGeom>
        </p:spPr>
      </p:pic>
    </p:spTree>
    <p:extLst>
      <p:ext uri="{BB962C8B-B14F-4D97-AF65-F5344CB8AC3E}">
        <p14:creationId xmlns:p14="http://schemas.microsoft.com/office/powerpoint/2010/main" val="373480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A1802-3220-4DF5-9A76-306058860A7D}"/>
              </a:ext>
            </a:extLst>
          </p:cNvPr>
          <p:cNvSpPr>
            <a:spLocks noGrp="1"/>
          </p:cNvSpPr>
          <p:nvPr>
            <p:ph type="title"/>
          </p:nvPr>
        </p:nvSpPr>
        <p:spPr/>
        <p:txBody>
          <a:bodyPr/>
          <a:lstStyle/>
          <a:p>
            <a:r>
              <a:rPr lang="en-GB" dirty="0"/>
              <a:t>Project Plan – Interim Viva</a:t>
            </a:r>
          </a:p>
        </p:txBody>
      </p:sp>
      <p:pic>
        <p:nvPicPr>
          <p:cNvPr id="5" name="Picture 4">
            <a:extLst>
              <a:ext uri="{FF2B5EF4-FFF2-40B4-BE49-F238E27FC236}">
                <a16:creationId xmlns:a16="http://schemas.microsoft.com/office/drawing/2014/main" id="{8285A2FB-BAC9-48A3-9477-3C6F98A9707F}"/>
              </a:ext>
            </a:extLst>
          </p:cNvPr>
          <p:cNvPicPr>
            <a:picLocks noChangeAspect="1"/>
          </p:cNvPicPr>
          <p:nvPr/>
        </p:nvPicPr>
        <p:blipFill>
          <a:blip r:embed="rId2"/>
          <a:stretch>
            <a:fillRect/>
          </a:stretch>
        </p:blipFill>
        <p:spPr>
          <a:xfrm>
            <a:off x="254089" y="3229584"/>
            <a:ext cx="11683821" cy="1429256"/>
          </a:xfrm>
          <a:prstGeom prst="rect">
            <a:avLst/>
          </a:prstGeom>
        </p:spPr>
      </p:pic>
    </p:spTree>
    <p:extLst>
      <p:ext uri="{BB962C8B-B14F-4D97-AF65-F5344CB8AC3E}">
        <p14:creationId xmlns:p14="http://schemas.microsoft.com/office/powerpoint/2010/main" val="329390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48840-B3E0-4B6A-890D-907E6DE658D2}"/>
              </a:ext>
            </a:extLst>
          </p:cNvPr>
          <p:cNvSpPr>
            <a:spLocks noGrp="1"/>
          </p:cNvSpPr>
          <p:nvPr>
            <p:ph type="title"/>
          </p:nvPr>
        </p:nvSpPr>
        <p:spPr/>
        <p:txBody>
          <a:bodyPr/>
          <a:lstStyle/>
          <a:p>
            <a:r>
              <a:rPr lang="en-GB" dirty="0"/>
              <a:t>Project Plan – Designing The Application </a:t>
            </a:r>
          </a:p>
        </p:txBody>
      </p:sp>
      <p:pic>
        <p:nvPicPr>
          <p:cNvPr id="5" name="Picture 4">
            <a:extLst>
              <a:ext uri="{FF2B5EF4-FFF2-40B4-BE49-F238E27FC236}">
                <a16:creationId xmlns:a16="http://schemas.microsoft.com/office/drawing/2014/main" id="{B5896386-5C31-4D3F-BCB9-609F11A7E594}"/>
              </a:ext>
            </a:extLst>
          </p:cNvPr>
          <p:cNvPicPr>
            <a:picLocks noChangeAspect="1"/>
          </p:cNvPicPr>
          <p:nvPr/>
        </p:nvPicPr>
        <p:blipFill>
          <a:blip r:embed="rId2"/>
          <a:stretch>
            <a:fillRect/>
          </a:stretch>
        </p:blipFill>
        <p:spPr>
          <a:xfrm>
            <a:off x="514951" y="3377428"/>
            <a:ext cx="11319048" cy="1646407"/>
          </a:xfrm>
          <a:prstGeom prst="rect">
            <a:avLst/>
          </a:prstGeom>
        </p:spPr>
      </p:pic>
    </p:spTree>
    <p:extLst>
      <p:ext uri="{BB962C8B-B14F-4D97-AF65-F5344CB8AC3E}">
        <p14:creationId xmlns:p14="http://schemas.microsoft.com/office/powerpoint/2010/main" val="2419350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B6CB6-A13F-411A-9053-B9E662EBD715}"/>
              </a:ext>
            </a:extLst>
          </p:cNvPr>
          <p:cNvSpPr>
            <a:spLocks noGrp="1"/>
          </p:cNvSpPr>
          <p:nvPr>
            <p:ph type="title"/>
          </p:nvPr>
        </p:nvSpPr>
        <p:spPr/>
        <p:txBody>
          <a:bodyPr/>
          <a:lstStyle/>
          <a:p>
            <a:r>
              <a:rPr lang="en-GB" dirty="0"/>
              <a:t>Project Plan – Creating The Application</a:t>
            </a:r>
          </a:p>
        </p:txBody>
      </p:sp>
      <p:pic>
        <p:nvPicPr>
          <p:cNvPr id="5" name="Picture 4">
            <a:extLst>
              <a:ext uri="{FF2B5EF4-FFF2-40B4-BE49-F238E27FC236}">
                <a16:creationId xmlns:a16="http://schemas.microsoft.com/office/drawing/2014/main" id="{C7DCA14A-9BEA-4387-9315-296F3CDF3D51}"/>
              </a:ext>
            </a:extLst>
          </p:cNvPr>
          <p:cNvPicPr>
            <a:picLocks noChangeAspect="1"/>
          </p:cNvPicPr>
          <p:nvPr/>
        </p:nvPicPr>
        <p:blipFill>
          <a:blip r:embed="rId2"/>
          <a:stretch>
            <a:fillRect/>
          </a:stretch>
        </p:blipFill>
        <p:spPr>
          <a:xfrm>
            <a:off x="399847" y="3614076"/>
            <a:ext cx="11546622" cy="862316"/>
          </a:xfrm>
          <a:prstGeom prst="rect">
            <a:avLst/>
          </a:prstGeom>
        </p:spPr>
      </p:pic>
    </p:spTree>
    <p:extLst>
      <p:ext uri="{BB962C8B-B14F-4D97-AF65-F5344CB8AC3E}">
        <p14:creationId xmlns:p14="http://schemas.microsoft.com/office/powerpoint/2010/main" val="3305291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B0186-8D7B-482C-A0B4-3EC7F09E8CE8}"/>
              </a:ext>
            </a:extLst>
          </p:cNvPr>
          <p:cNvSpPr>
            <a:spLocks noGrp="1"/>
          </p:cNvSpPr>
          <p:nvPr>
            <p:ph type="title"/>
          </p:nvPr>
        </p:nvSpPr>
        <p:spPr/>
        <p:txBody>
          <a:bodyPr/>
          <a:lstStyle/>
          <a:p>
            <a:r>
              <a:rPr lang="en-GB" dirty="0"/>
              <a:t>Project Plan – Final Report </a:t>
            </a:r>
          </a:p>
        </p:txBody>
      </p:sp>
      <p:pic>
        <p:nvPicPr>
          <p:cNvPr id="7" name="Picture 6">
            <a:extLst>
              <a:ext uri="{FF2B5EF4-FFF2-40B4-BE49-F238E27FC236}">
                <a16:creationId xmlns:a16="http://schemas.microsoft.com/office/drawing/2014/main" id="{8E5B0E37-D1F7-4C1B-A5DF-0769896885E0}"/>
              </a:ext>
            </a:extLst>
          </p:cNvPr>
          <p:cNvPicPr>
            <a:picLocks noChangeAspect="1"/>
          </p:cNvPicPr>
          <p:nvPr/>
        </p:nvPicPr>
        <p:blipFill>
          <a:blip r:embed="rId2"/>
          <a:stretch>
            <a:fillRect/>
          </a:stretch>
        </p:blipFill>
        <p:spPr>
          <a:xfrm>
            <a:off x="509452" y="3268494"/>
            <a:ext cx="11173095" cy="1558452"/>
          </a:xfrm>
          <a:prstGeom prst="rect">
            <a:avLst/>
          </a:prstGeom>
        </p:spPr>
      </p:pic>
    </p:spTree>
    <p:extLst>
      <p:ext uri="{BB962C8B-B14F-4D97-AF65-F5344CB8AC3E}">
        <p14:creationId xmlns:p14="http://schemas.microsoft.com/office/powerpoint/2010/main" val="30493528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FD4B1-6C45-4BC8-9A0E-CCFAAC85B0DE}"/>
              </a:ext>
            </a:extLst>
          </p:cNvPr>
          <p:cNvSpPr>
            <a:spLocks noGrp="1"/>
          </p:cNvSpPr>
          <p:nvPr>
            <p:ph type="title"/>
          </p:nvPr>
        </p:nvSpPr>
        <p:spPr/>
        <p:txBody>
          <a:bodyPr/>
          <a:lstStyle/>
          <a:p>
            <a:r>
              <a:rPr lang="en-GB" dirty="0"/>
              <a:t>Project Plan – Final Viva </a:t>
            </a:r>
          </a:p>
        </p:txBody>
      </p:sp>
      <p:pic>
        <p:nvPicPr>
          <p:cNvPr id="5" name="Picture 4">
            <a:extLst>
              <a:ext uri="{FF2B5EF4-FFF2-40B4-BE49-F238E27FC236}">
                <a16:creationId xmlns:a16="http://schemas.microsoft.com/office/drawing/2014/main" id="{B285E47E-0625-46C1-B566-6211761B5EC6}"/>
              </a:ext>
            </a:extLst>
          </p:cNvPr>
          <p:cNvPicPr>
            <a:picLocks noChangeAspect="1"/>
          </p:cNvPicPr>
          <p:nvPr/>
        </p:nvPicPr>
        <p:blipFill>
          <a:blip r:embed="rId2"/>
          <a:stretch>
            <a:fillRect/>
          </a:stretch>
        </p:blipFill>
        <p:spPr>
          <a:xfrm>
            <a:off x="118353" y="3505126"/>
            <a:ext cx="11955294" cy="897079"/>
          </a:xfrm>
          <a:prstGeom prst="rect">
            <a:avLst/>
          </a:prstGeom>
        </p:spPr>
      </p:pic>
    </p:spTree>
    <p:extLst>
      <p:ext uri="{BB962C8B-B14F-4D97-AF65-F5344CB8AC3E}">
        <p14:creationId xmlns:p14="http://schemas.microsoft.com/office/powerpoint/2010/main" val="5271135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47A8-91B5-4E7B-8B70-4DDF2AE3B82D}"/>
              </a:ext>
            </a:extLst>
          </p:cNvPr>
          <p:cNvSpPr>
            <a:spLocks noGrp="1"/>
          </p:cNvSpPr>
          <p:nvPr>
            <p:ph type="title"/>
          </p:nvPr>
        </p:nvSpPr>
        <p:spPr/>
        <p:txBody>
          <a:bodyPr/>
          <a:lstStyle/>
          <a:p>
            <a:r>
              <a:rPr lang="en-GB" dirty="0"/>
              <a:t>Project Plan – Exhibition</a:t>
            </a:r>
          </a:p>
        </p:txBody>
      </p:sp>
      <p:pic>
        <p:nvPicPr>
          <p:cNvPr id="5" name="Picture 4">
            <a:extLst>
              <a:ext uri="{FF2B5EF4-FFF2-40B4-BE49-F238E27FC236}">
                <a16:creationId xmlns:a16="http://schemas.microsoft.com/office/drawing/2014/main" id="{A2BB8388-F403-4456-8A2E-31F105ED92A1}"/>
              </a:ext>
            </a:extLst>
          </p:cNvPr>
          <p:cNvPicPr>
            <a:picLocks noChangeAspect="1"/>
          </p:cNvPicPr>
          <p:nvPr/>
        </p:nvPicPr>
        <p:blipFill>
          <a:blip r:embed="rId2"/>
          <a:stretch>
            <a:fillRect/>
          </a:stretch>
        </p:blipFill>
        <p:spPr>
          <a:xfrm>
            <a:off x="853258" y="3861881"/>
            <a:ext cx="10485483" cy="840941"/>
          </a:xfrm>
          <a:prstGeom prst="rect">
            <a:avLst/>
          </a:prstGeom>
        </p:spPr>
      </p:pic>
    </p:spTree>
    <p:extLst>
      <p:ext uri="{BB962C8B-B14F-4D97-AF65-F5344CB8AC3E}">
        <p14:creationId xmlns:p14="http://schemas.microsoft.com/office/powerpoint/2010/main" val="1790116925"/>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1747</Words>
  <Application>Microsoft Office PowerPoint</Application>
  <PresentationFormat>Widescreen</PresentationFormat>
  <Paragraphs>138</Paragraphs>
  <Slides>24</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Trebuchet MS</vt:lpstr>
      <vt:lpstr>Berlin</vt:lpstr>
      <vt:lpstr>Interim Viva </vt:lpstr>
      <vt:lpstr>An Investigation into How Fitness Applications Motivate Their Users </vt:lpstr>
      <vt:lpstr>Aims and Objectives</vt:lpstr>
      <vt:lpstr>What Source Materials Were Used?</vt:lpstr>
      <vt:lpstr>Literature Review</vt:lpstr>
      <vt:lpstr>Source 1 – Fitness in the UK</vt:lpstr>
      <vt:lpstr>Source 2 – Methods of working out</vt:lpstr>
      <vt:lpstr>Source 3 – What is motivation</vt:lpstr>
      <vt:lpstr>Source 4 – What is gamification</vt:lpstr>
      <vt:lpstr>Current Tools Available</vt:lpstr>
      <vt:lpstr>Current Tools Available</vt:lpstr>
      <vt:lpstr>Current Tools Available</vt:lpstr>
      <vt:lpstr>Discussion of Findings</vt:lpstr>
      <vt:lpstr>Screen Designs</vt:lpstr>
      <vt:lpstr>Screen Designs </vt:lpstr>
      <vt:lpstr>Screen Designs</vt:lpstr>
      <vt:lpstr>Screen Designs </vt:lpstr>
      <vt:lpstr>Project Plan – Proposal</vt:lpstr>
      <vt:lpstr>Project Plan – Interim Viva</vt:lpstr>
      <vt:lpstr>Project Plan – Designing The Application </vt:lpstr>
      <vt:lpstr>Project Plan – Creating The Application</vt:lpstr>
      <vt:lpstr>Project Plan – Final Report </vt:lpstr>
      <vt:lpstr>Project Plan – Final Viva </vt:lpstr>
      <vt:lpstr>Project Plan – Exhibition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Interim Viva </dc:title>
  <dc:creator>Nathan Williams</dc:creator>
  <cp:lastModifiedBy>Nathan Williams</cp:lastModifiedBy>
  <cp:revision>7</cp:revision>
  <dcterms:created xsi:type="dcterms:W3CDTF">2021-01-14T20:04:55Z</dcterms:created>
  <dcterms:modified xsi:type="dcterms:W3CDTF">2021-01-18T15:50:17Z</dcterms:modified>
</cp:coreProperties>
</file>