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256" r:id="rId5"/>
    <p:sldId id="258" r:id="rId6"/>
    <p:sldId id="262" r:id="rId7"/>
    <p:sldId id="260" r:id="rId8"/>
    <p:sldId id="263" r:id="rId9"/>
    <p:sldId id="264" r:id="rId10"/>
    <p:sldId id="272" r:id="rId11"/>
    <p:sldId id="259" r:id="rId12"/>
    <p:sldId id="265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107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://www.hse.gov.uk/pUbns/priced/l153.pdf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designingbuildings.co.uk/wiki/Method_statement_for_construction" TargetMode="External"/><Relationship Id="rId5" Type="http://schemas.openxmlformats.org/officeDocument/2006/relationships/hyperlink" Target="https://www.handshq.com/resources/free-risk-assessment-method-statement-template/download-method-statement.html" TargetMode="External"/><Relationship Id="rId4" Type="http://schemas.openxmlformats.org/officeDocument/2006/relationships/hyperlink" Target="https://www.hsdirect.co.uk/free-info/free-method-statement-download.html?gclid=Cj0KCQjwt5zsBRD8ARIsAJfI4Bj8F9ACBFenl0PTlcV1JIB1wXbD5j0Ybs2DT8Hkql275nS7Y-Udv0kaAjaHEALw_wc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823449" y="3717032"/>
            <a:ext cx="548522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METHOD STATEMENTS</a:t>
            </a: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8" name="Rectangle 7"/>
          <p:cNvSpPr/>
          <p:nvPr/>
        </p:nvSpPr>
        <p:spPr>
          <a:xfrm>
            <a:off x="246639" y="437822"/>
            <a:ext cx="871296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Managing Health, Safety and Welfare</a:t>
            </a: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METHOD STATEMENTS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PURPOSE OF METHOD STATEMENTS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99592" y="2060848"/>
            <a:ext cx="748883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/>
              <a:t>Describe how the work will be carried out in a safely manner.</a:t>
            </a:r>
          </a:p>
          <a:p>
            <a:pPr>
              <a:spcBef>
                <a:spcPts val="1200"/>
              </a:spcBef>
            </a:pPr>
            <a:r>
              <a:rPr lang="en-GB" sz="2400" dirty="0"/>
              <a:t>In construction, they are used for: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Describe the construction method, resources and equipment/plant needed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Describe safety measures for specific tasks and activities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Other purposes (waste management, site layout, etc.)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METHOD STATEMENTS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PURPOSE OF METHOD STATEMENTS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83998" y="2204864"/>
            <a:ext cx="7488402" cy="381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solidFill>
                  <a:srgbClr val="2B2B2B"/>
                </a:solidFill>
                <a:latin typeface="+mj-lt"/>
              </a:rPr>
              <a:t>Not compulsory</a:t>
            </a:r>
          </a:p>
          <a:p>
            <a:pPr>
              <a:spcBef>
                <a:spcPts val="1200"/>
              </a:spcBef>
            </a:pPr>
            <a:r>
              <a:rPr lang="en-GB" sz="2400" dirty="0">
                <a:solidFill>
                  <a:srgbClr val="2B2B2B"/>
                </a:solidFill>
                <a:latin typeface="+mj-lt"/>
              </a:rPr>
              <a:t>Usually used for specific works or higher risk work, and large variety of works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>
                <a:solidFill>
                  <a:srgbClr val="2B2B2B"/>
                </a:solidFill>
                <a:latin typeface="+mj-lt"/>
              </a:rPr>
              <a:t>to provide information to employees about how the work should be done, and the precautions needed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>
                <a:solidFill>
                  <a:srgbClr val="2B2B2B"/>
                </a:solidFill>
                <a:latin typeface="+mj-lt"/>
              </a:rPr>
              <a:t>to help planning and programming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>
                <a:latin typeface="+mj-lt"/>
              </a:rPr>
              <a:t>To be used as documentation for H&amp;S (for the HSE)</a:t>
            </a:r>
          </a:p>
          <a:p>
            <a:pPr marL="800100" lvl="1" indent="-342900">
              <a:spcBef>
                <a:spcPts val="1200"/>
              </a:spcBef>
              <a:buFontTx/>
              <a:buChar char="-"/>
            </a:pPr>
            <a:r>
              <a:rPr lang="en-GB" sz="2400" dirty="0">
                <a:latin typeface="+mj-lt"/>
              </a:rPr>
              <a:t>RAMS (risk managements and method statements)</a:t>
            </a:r>
          </a:p>
        </p:txBody>
      </p:sp>
    </p:spTree>
    <p:extLst>
      <p:ext uri="{BB962C8B-B14F-4D97-AF65-F5344CB8AC3E}">
        <p14:creationId xmlns:p14="http://schemas.microsoft.com/office/powerpoint/2010/main" val="1673441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METHOD STATEMENTS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CHARACTERISTICS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2849" y="2085046"/>
            <a:ext cx="8352928" cy="381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Can develop specific works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By a competent person (familiar with the works), and peer-reviewed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a lengthy document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Should include all the information needed to develop the work safely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a clear and concise way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Include drawings and pictures when needed</a:t>
            </a:r>
          </a:p>
        </p:txBody>
      </p:sp>
    </p:spTree>
    <p:extLst>
      <p:ext uri="{BB962C8B-B14F-4D97-AF65-F5344CB8AC3E}">
        <p14:creationId xmlns:p14="http://schemas.microsoft.com/office/powerpoint/2010/main" val="40239683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METHOD STATEMENTS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CHARACTERISTICS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2849" y="2085046"/>
            <a:ext cx="835292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It can provide evidence that: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Significant H&amp;S risks have been identified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co-operation of workers has been ensured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Safe, coordinated systems of work have been put in place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Workers have been involved in the process</a:t>
            </a:r>
          </a:p>
        </p:txBody>
      </p:sp>
    </p:spTree>
    <p:extLst>
      <p:ext uri="{BB962C8B-B14F-4D97-AF65-F5344CB8AC3E}">
        <p14:creationId xmlns:p14="http://schemas.microsoft.com/office/powerpoint/2010/main" val="2780034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METHOD STATEMENTS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CHARACTERISTICS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3998" y="2047478"/>
            <a:ext cx="7848872" cy="43088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HSE suggests that those </a:t>
            </a:r>
            <a:r>
              <a:rPr lang="en-GB" sz="2400" dirty="0"/>
              <a:t>preparing method statements should consider: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Is there a safer way of doing this task?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Will workers actually implement the controls as planned?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Do controls make the job difficult or inconvenient?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Are there small changes that will improve the intended method?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How will controls work in adverse conditions?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Will workers require additional briefing or instructions?</a:t>
            </a:r>
          </a:p>
          <a:p>
            <a:pPr>
              <a:spcBef>
                <a:spcPts val="1200"/>
              </a:spcBef>
            </a:pPr>
            <a:r>
              <a:rPr lang="en-GB" sz="2400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2400" b="0" i="0" dirty="0">
              <a:solidFill>
                <a:srgbClr val="2B2B2B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4768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METHOD STATEMENTS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lvl="1"/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WHEN?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3998" y="2207959"/>
            <a:ext cx="784887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Tender method statement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Tender process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First approach to the construction works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so defined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2B2B2B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1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Construction method statement</a:t>
            </a:r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Pre-construction stage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Much more detailed</a:t>
            </a:r>
          </a:p>
        </p:txBody>
      </p:sp>
    </p:spTree>
    <p:extLst>
      <p:ext uri="{BB962C8B-B14F-4D97-AF65-F5344CB8AC3E}">
        <p14:creationId xmlns:p14="http://schemas.microsoft.com/office/powerpoint/2010/main" val="2415735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METHOD STATEMENTS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WHAT INFORMATION CAN BE CONTAINED?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2849" y="1357349"/>
            <a:ext cx="8352928" cy="55040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The organisation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The project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The specific activity the method statement is for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A description of the work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Start date and duration of the task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Hours of work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Plant and equipment required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Who the assessor is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Who has key responsibilities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Hazards associated with the task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Hazards associated with the site and environment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Precautions needed to protect workers, and other people that could be affected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Reference to other documents such as risk assessments that apply to the task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The planned work procedure, the sequence of work and control measures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PPE requirements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Training procedures and specially-trained operators needed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Management arrangements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Monitoring arrangements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First aid and welfare arrangements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Emergency procedures</a:t>
            </a:r>
            <a:endParaRPr lang="en-GB" sz="1600" b="0" i="0" dirty="0">
              <a:solidFill>
                <a:srgbClr val="2B2B2B"/>
              </a:solidFill>
              <a:effectLst/>
              <a:latin typeface="Montserrat"/>
            </a:endParaRPr>
          </a:p>
        </p:txBody>
      </p:sp>
    </p:spTree>
    <p:extLst>
      <p:ext uri="{BB962C8B-B14F-4D97-AF65-F5344CB8AC3E}">
        <p14:creationId xmlns:p14="http://schemas.microsoft.com/office/powerpoint/2010/main" val="10605897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METHOD STATEMENTS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TYPICAL STRUCTURE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123728" y="1810425"/>
            <a:ext cx="4572000" cy="455509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Project details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Activity and description of work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Date and duration of work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Responsibilities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Work procedure and control measures including the sequence of work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PPE requirements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Management arrangements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Monitoring arrangements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First aid provision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Welfare provision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Emergency procedures</a:t>
            </a:r>
            <a:endParaRPr lang="en-GB" sz="2000" b="0" i="0" dirty="0">
              <a:solidFill>
                <a:srgbClr val="2B2B2B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03447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METHOD STATEMENTS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DIFFERENCE WITH RISK ASSESSMENT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3998" y="2047478"/>
            <a:ext cx="784887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Risk assessment</a:t>
            </a:r>
          </a:p>
          <a:p>
            <a:endParaRPr lang="en-GB" sz="2400" b="0" i="0" dirty="0">
              <a:solidFill>
                <a:srgbClr val="2B2B2B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0" i="0" dirty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It is an assessment of risk: what the risks are and how to control them. </a:t>
            </a:r>
          </a:p>
          <a:p>
            <a:r>
              <a:rPr lang="en-GB" sz="2400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5 steps:</a:t>
            </a:r>
          </a:p>
          <a:p>
            <a:pPr marL="342900" indent="-342900">
              <a:buFontTx/>
              <a:buChar char="-"/>
            </a:pPr>
            <a:r>
              <a:rPr lang="en-GB" sz="2400" b="0" i="0" dirty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Identify the hazards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Decide who might be injured and how</a:t>
            </a:r>
          </a:p>
          <a:p>
            <a:pPr marL="342900" indent="-342900">
              <a:buFontTx/>
              <a:buChar char="-"/>
            </a:pPr>
            <a:r>
              <a:rPr lang="en-GB" sz="2400" b="0" i="0" dirty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Evaluate the risks and put measures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Record significant findings</a:t>
            </a:r>
          </a:p>
          <a:p>
            <a:pPr marL="342900" indent="-342900">
              <a:buFontTx/>
              <a:buChar char="-"/>
            </a:pPr>
            <a:r>
              <a:rPr lang="en-GB" sz="2400" b="0" i="0" dirty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Review the assessment and update it</a:t>
            </a:r>
          </a:p>
          <a:p>
            <a:endParaRPr lang="en-GB" sz="2400" dirty="0">
              <a:solidFill>
                <a:srgbClr val="2B2B2B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b="0" i="0" dirty="0">
              <a:solidFill>
                <a:srgbClr val="2B2B2B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78121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METHOD STATEMENTS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DIFFERENCE WITH RISK ASSESSMENT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3998" y="1827828"/>
            <a:ext cx="784887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i="0" dirty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Method statement</a:t>
            </a:r>
          </a:p>
          <a:p>
            <a:r>
              <a:rPr lang="en-GB" sz="2400" b="0" i="0" dirty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Detailed instructions of how the work should be carried out, including: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Sequence of work</a:t>
            </a:r>
          </a:p>
          <a:p>
            <a:pPr marL="342900" indent="-342900">
              <a:buFontTx/>
              <a:buChar char="-"/>
            </a:pPr>
            <a:r>
              <a:rPr lang="en-GB" sz="2400" b="0" i="0" dirty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Management arrangements</a:t>
            </a:r>
          </a:p>
          <a:p>
            <a:pPr marL="342900" indent="-342900">
              <a:buFontTx/>
              <a:buChar char="-"/>
            </a:pPr>
            <a:endParaRPr lang="en-GB" sz="2400" dirty="0">
              <a:solidFill>
                <a:srgbClr val="2B2B2B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0" i="0" dirty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Usually found with a risk assessment. The risk assessment will specify where it is needed to make a more detailed description</a:t>
            </a:r>
          </a:p>
          <a:p>
            <a:endParaRPr lang="en-GB" sz="2400" dirty="0">
              <a:solidFill>
                <a:srgbClr val="2B2B2B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0" i="0" dirty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Risk assessments identify the risks and controls</a:t>
            </a:r>
          </a:p>
          <a:p>
            <a:r>
              <a:rPr lang="en-GB" sz="2400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Method statements specifies how to complete the work and in what order</a:t>
            </a:r>
            <a:endParaRPr lang="en-GB" sz="2400" b="0" i="0" dirty="0">
              <a:solidFill>
                <a:srgbClr val="2B2B2B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92581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METHOD STATEMENTS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FOR MORE INFO </a:t>
            </a:r>
            <a:r>
              <a:rPr lang="en-US" sz="2800" b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&amp; EXAMPLES/TEMPLATES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83998" y="1917112"/>
            <a:ext cx="784844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https://www.hsdirect.co.uk/free-info/free-method-statement-download.html?gclid=Cj0KCQjwt5zsBRD8ARIsAJfI4Bj8F9ACBFenl0PTlcV1JIB1wXbD5j0Ybs2DT8Hkql275nS7Y-Udv0kaAjaHEALw_wcB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683998" y="3284904"/>
            <a:ext cx="78484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https://www.handshq.com/resources/free-risk-assessment-method-statement-template/download-method-statement.html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83998" y="1634994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HS Direct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83998" y="303959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Hands HQ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83998" y="4581128"/>
            <a:ext cx="79204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https://www.designingbuildings.co.uk/wiki/Method_statement_for_construction</a:t>
            </a:r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683998" y="422057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Design Buildings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83998" y="5754627"/>
            <a:ext cx="45811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7"/>
              </a:rPr>
              <a:t>http://www.hse.gov.uk/pUbns/priced/l153.pdf</a:t>
            </a:r>
            <a:endParaRPr lang="en-GB" dirty="0"/>
          </a:p>
        </p:txBody>
      </p:sp>
      <p:sp>
        <p:nvSpPr>
          <p:cNvPr id="17" name="Rectangle 16"/>
          <p:cNvSpPr/>
          <p:nvPr/>
        </p:nvSpPr>
        <p:spPr>
          <a:xfrm>
            <a:off x="683998" y="538529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HSE</a:t>
            </a:r>
          </a:p>
        </p:txBody>
      </p:sp>
    </p:spTree>
    <p:extLst>
      <p:ext uri="{BB962C8B-B14F-4D97-AF65-F5344CB8AC3E}">
        <p14:creationId xmlns:p14="http://schemas.microsoft.com/office/powerpoint/2010/main" val="5411769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BA6C8EBCAA418226F242F7876712" ma:contentTypeVersion="11" ma:contentTypeDescription="Create a new document." ma:contentTypeScope="" ma:versionID="6224b611f5ffe386836a465907514dbe">
  <xsd:schema xmlns:xsd="http://www.w3.org/2001/XMLSchema" xmlns:xs="http://www.w3.org/2001/XMLSchema" xmlns:p="http://schemas.microsoft.com/office/2006/metadata/properties" xmlns:ns3="9c361958-d63d-4444-9986-5debd40b8faa" xmlns:ns4="d6763200-d287-43bd-9663-450c381dd6d6" targetNamespace="http://schemas.microsoft.com/office/2006/metadata/properties" ma:root="true" ma:fieldsID="81d96693cf7985b39159bafc1c2bab6e" ns3:_="" ns4:_="">
    <xsd:import namespace="9c361958-d63d-4444-9986-5debd40b8faa"/>
    <xsd:import namespace="d6763200-d287-43bd-9663-450c381dd6d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61958-d63d-4444-9986-5debd40b8fa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63200-d287-43bd-9663-450c381dd6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C9F7F99-698D-4938-83EF-C388D32F594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2617679-4E2D-4E98-97DF-643BF335D84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361958-d63d-4444-9986-5debd40b8faa"/>
    <ds:schemaRef ds:uri="d6763200-d287-43bd-9663-450c381dd6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B1EA29B-3E78-4323-A7F0-4DD7491E8D55}">
  <ds:schemaRefs>
    <ds:schemaRef ds:uri="http://purl.org/dc/elements/1.1/"/>
    <ds:schemaRef ds:uri="http://schemas.microsoft.com/office/2006/metadata/properties"/>
    <ds:schemaRef ds:uri="d6763200-d287-43bd-9663-450c381dd6d6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9c361958-d63d-4444-9986-5debd40b8faa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1849</TotalTime>
  <Words>702</Words>
  <Application>Microsoft Office PowerPoint</Application>
  <PresentationFormat>On-screen Show (4:3)</PresentationFormat>
  <Paragraphs>132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Montserrat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Deborah Hughes</cp:lastModifiedBy>
  <cp:revision>44</cp:revision>
  <dcterms:created xsi:type="dcterms:W3CDTF">2015-09-15T12:16:09Z</dcterms:created>
  <dcterms:modified xsi:type="dcterms:W3CDTF">2020-02-04T08:54:34Z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0x01010085ECBA6C8EBCAA418226F242F7876712</vt:lpwstr>
  </property>
</Properties>
</file>