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33"/>
    <a:srgbClr val="CCCCFF"/>
    <a:srgbClr val="CC99FF"/>
    <a:srgbClr val="FFFF00"/>
    <a:srgbClr val="FFFFCC"/>
    <a:srgbClr val="FFCCFF"/>
    <a:srgbClr val="FF99FF"/>
    <a:srgbClr val="FF3300"/>
    <a:srgbClr val="00FF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930" autoAdjust="0"/>
    <p:restoredTop sz="94660"/>
  </p:normalViewPr>
  <p:slideViewPr>
    <p:cSldViewPr snapToGrid="0">
      <p:cViewPr>
        <p:scale>
          <a:sx n="90" d="100"/>
          <a:sy n="90" d="100"/>
        </p:scale>
        <p:origin x="106" y="3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harles" userId="ca484757ff5fbabf" providerId="LiveId" clId="{7442819D-0622-4726-96F3-CF57663B67FB}"/>
    <pc:docChg chg="custSel modSld">
      <pc:chgData name="jade charles" userId="ca484757ff5fbabf" providerId="LiveId" clId="{7442819D-0622-4726-96F3-CF57663B67FB}" dt="2022-09-18T15:02:50.059" v="339" actId="20577"/>
      <pc:docMkLst>
        <pc:docMk/>
      </pc:docMkLst>
      <pc:sldChg chg="modSp mod">
        <pc:chgData name="jade charles" userId="ca484757ff5fbabf" providerId="LiveId" clId="{7442819D-0622-4726-96F3-CF57663B67FB}" dt="2022-09-18T15:02:50.059" v="339" actId="20577"/>
        <pc:sldMkLst>
          <pc:docMk/>
          <pc:sldMk cId="1256189505" sldId="256"/>
        </pc:sldMkLst>
        <pc:spChg chg="mod">
          <ac:chgData name="jade charles" userId="ca484757ff5fbabf" providerId="LiveId" clId="{7442819D-0622-4726-96F3-CF57663B67FB}" dt="2022-09-18T14:39:17.765" v="266" actId="20577"/>
          <ac:spMkLst>
            <pc:docMk/>
            <pc:sldMk cId="1256189505" sldId="256"/>
            <ac:spMk id="3" creationId="{63C5F1FF-9DF2-407B-B68F-4B421CDC3A88}"/>
          </ac:spMkLst>
        </pc:spChg>
        <pc:spChg chg="mod">
          <ac:chgData name="jade charles" userId="ca484757ff5fbabf" providerId="LiveId" clId="{7442819D-0622-4726-96F3-CF57663B67FB}" dt="2022-09-18T14:25:08.748" v="242" actId="20577"/>
          <ac:spMkLst>
            <pc:docMk/>
            <pc:sldMk cId="1256189505" sldId="256"/>
            <ac:spMk id="6" creationId="{91B26DB4-7470-44F7-B8A1-F7165D2D7C7B}"/>
          </ac:spMkLst>
        </pc:spChg>
        <pc:spChg chg="mod">
          <ac:chgData name="jade charles" userId="ca484757ff5fbabf" providerId="LiveId" clId="{7442819D-0622-4726-96F3-CF57663B67FB}" dt="2022-09-18T14:55:55.765" v="323" actId="20577"/>
          <ac:spMkLst>
            <pc:docMk/>
            <pc:sldMk cId="1256189505" sldId="256"/>
            <ac:spMk id="18" creationId="{4DD619E0-37CC-45DE-88C3-CA50FEBE2887}"/>
          </ac:spMkLst>
        </pc:spChg>
        <pc:spChg chg="mod">
          <ac:chgData name="jade charles" userId="ca484757ff5fbabf" providerId="LiveId" clId="{7442819D-0622-4726-96F3-CF57663B67FB}" dt="2022-09-18T15:02:50.059" v="339" actId="20577"/>
          <ac:spMkLst>
            <pc:docMk/>
            <pc:sldMk cId="1256189505" sldId="256"/>
            <ac:spMk id="19" creationId="{4E31521B-CCB7-4172-835F-405608DDE2A3}"/>
          </ac:spMkLst>
        </pc:spChg>
      </pc:sldChg>
    </pc:docChg>
  </pc:docChgLst>
  <pc:docChgLst>
    <pc:chgData name="jade charles" userId="ca484757ff5fbabf" providerId="LiveId" clId="{3CB207A6-519D-4173-A164-111AC760C4BF}"/>
    <pc:docChg chg="undo custSel modSld">
      <pc:chgData name="jade charles" userId="ca484757ff5fbabf" providerId="LiveId" clId="{3CB207A6-519D-4173-A164-111AC760C4BF}" dt="2022-09-17T17:00:17.601" v="23056" actId="114"/>
      <pc:docMkLst>
        <pc:docMk/>
      </pc:docMkLst>
      <pc:sldChg chg="addSp delSp modSp mod">
        <pc:chgData name="jade charles" userId="ca484757ff5fbabf" providerId="LiveId" clId="{3CB207A6-519D-4173-A164-111AC760C4BF}" dt="2022-09-17T17:00:17.601" v="23056" actId="114"/>
        <pc:sldMkLst>
          <pc:docMk/>
          <pc:sldMk cId="1256189505" sldId="256"/>
        </pc:sldMkLst>
        <pc:spChg chg="add mod">
          <ac:chgData name="jade charles" userId="ca484757ff5fbabf" providerId="LiveId" clId="{3CB207A6-519D-4173-A164-111AC760C4BF}" dt="2022-09-17T16:57:57.574" v="22995" actId="20577"/>
          <ac:spMkLst>
            <pc:docMk/>
            <pc:sldMk cId="1256189505" sldId="256"/>
            <ac:spMk id="3" creationId="{63C5F1FF-9DF2-407B-B68F-4B421CDC3A88}"/>
          </ac:spMkLst>
        </pc:spChg>
        <pc:spChg chg="mod">
          <ac:chgData name="jade charles" userId="ca484757ff5fbabf" providerId="LiveId" clId="{3CB207A6-519D-4173-A164-111AC760C4BF}" dt="2022-09-17T16:51:47.132" v="22872" actId="114"/>
          <ac:spMkLst>
            <pc:docMk/>
            <pc:sldMk cId="1256189505" sldId="256"/>
            <ac:spMk id="4" creationId="{4C4DABE6-CD37-40B7-B7AA-547AD7725280}"/>
          </ac:spMkLst>
        </pc:spChg>
        <pc:spChg chg="mod">
          <ac:chgData name="jade charles" userId="ca484757ff5fbabf" providerId="LiveId" clId="{3CB207A6-519D-4173-A164-111AC760C4BF}" dt="2022-09-17T16:21:22.291" v="22594" actId="1076"/>
          <ac:spMkLst>
            <pc:docMk/>
            <pc:sldMk cId="1256189505" sldId="256"/>
            <ac:spMk id="5" creationId="{AB0851B0-C336-487D-86EC-592D02B62B2B}"/>
          </ac:spMkLst>
        </pc:spChg>
        <pc:spChg chg="add del mod">
          <ac:chgData name="jade charles" userId="ca484757ff5fbabf" providerId="LiveId" clId="{3CB207A6-519D-4173-A164-111AC760C4BF}" dt="2022-09-17T16:57:30.376" v="22994" actId="1076"/>
          <ac:spMkLst>
            <pc:docMk/>
            <pc:sldMk cId="1256189505" sldId="256"/>
            <ac:spMk id="6" creationId="{91B26DB4-7470-44F7-B8A1-F7165D2D7C7B}"/>
          </ac:spMkLst>
        </pc:spChg>
        <pc:spChg chg="add del">
          <ac:chgData name="jade charles" userId="ca484757ff5fbabf" providerId="LiveId" clId="{3CB207A6-519D-4173-A164-111AC760C4BF}" dt="2022-09-16T17:53:22.414" v="9202" actId="22"/>
          <ac:spMkLst>
            <pc:docMk/>
            <pc:sldMk cId="1256189505" sldId="256"/>
            <ac:spMk id="7" creationId="{36C3DF0A-E29C-439F-ABCF-536BD03F22BE}"/>
          </ac:spMkLst>
        </pc:spChg>
        <pc:spChg chg="add del mod">
          <ac:chgData name="jade charles" userId="ca484757ff5fbabf" providerId="LiveId" clId="{3CB207A6-519D-4173-A164-111AC760C4BF}" dt="2022-09-17T11:20:48.794" v="12130" actId="478"/>
          <ac:spMkLst>
            <pc:docMk/>
            <pc:sldMk cId="1256189505" sldId="256"/>
            <ac:spMk id="8" creationId="{EC205C6A-AA59-4525-963C-EAB48E27D632}"/>
          </ac:spMkLst>
        </pc:spChg>
        <pc:spChg chg="add del mod">
          <ac:chgData name="jade charles" userId="ca484757ff5fbabf" providerId="LiveId" clId="{3CB207A6-519D-4173-A164-111AC760C4BF}" dt="2022-09-16T17:57:42.322" v="9246"/>
          <ac:spMkLst>
            <pc:docMk/>
            <pc:sldMk cId="1256189505" sldId="256"/>
            <ac:spMk id="9" creationId="{62A68E6F-184E-410C-88E2-8A1D8FD8C7F9}"/>
          </ac:spMkLst>
        </pc:spChg>
        <pc:spChg chg="add del mod">
          <ac:chgData name="jade charles" userId="ca484757ff5fbabf" providerId="LiveId" clId="{3CB207A6-519D-4173-A164-111AC760C4BF}" dt="2022-09-17T11:20:46.814" v="12129" actId="478"/>
          <ac:spMkLst>
            <pc:docMk/>
            <pc:sldMk cId="1256189505" sldId="256"/>
            <ac:spMk id="10" creationId="{70616645-0231-4066-96D2-544A96EB951A}"/>
          </ac:spMkLst>
        </pc:spChg>
        <pc:spChg chg="add del mod">
          <ac:chgData name="jade charles" userId="ca484757ff5fbabf" providerId="LiveId" clId="{3CB207A6-519D-4173-A164-111AC760C4BF}" dt="2022-09-17T11:34:10.344" v="12207"/>
          <ac:spMkLst>
            <pc:docMk/>
            <pc:sldMk cId="1256189505" sldId="256"/>
            <ac:spMk id="11" creationId="{C26E4CE9-1BEA-4B3E-8528-22C96A73CEE3}"/>
          </ac:spMkLst>
        </pc:spChg>
        <pc:spChg chg="add del mod">
          <ac:chgData name="jade charles" userId="ca484757ff5fbabf" providerId="LiveId" clId="{3CB207A6-519D-4173-A164-111AC760C4BF}" dt="2022-09-17T11:45:04.550" v="12418" actId="478"/>
          <ac:spMkLst>
            <pc:docMk/>
            <pc:sldMk cId="1256189505" sldId="256"/>
            <ac:spMk id="12" creationId="{668184E9-DD41-426D-8A4D-F4BA560F4373}"/>
          </ac:spMkLst>
        </pc:spChg>
        <pc:spChg chg="add del mod">
          <ac:chgData name="jade charles" userId="ca484757ff5fbabf" providerId="LiveId" clId="{3CB207A6-519D-4173-A164-111AC760C4BF}" dt="2022-09-17T12:00:48.967" v="12706"/>
          <ac:spMkLst>
            <pc:docMk/>
            <pc:sldMk cId="1256189505" sldId="256"/>
            <ac:spMk id="13" creationId="{2C76595E-0064-4A9F-BD89-602362492234}"/>
          </ac:spMkLst>
        </pc:spChg>
        <pc:spChg chg="add del mod">
          <ac:chgData name="jade charles" userId="ca484757ff5fbabf" providerId="LiveId" clId="{3CB207A6-519D-4173-A164-111AC760C4BF}" dt="2022-09-17T15:00:52.713" v="18390" actId="478"/>
          <ac:spMkLst>
            <pc:docMk/>
            <pc:sldMk cId="1256189505" sldId="256"/>
            <ac:spMk id="14" creationId="{D352C314-D384-4201-910B-C8C23587A0E7}"/>
          </ac:spMkLst>
        </pc:spChg>
        <pc:spChg chg="add del mod">
          <ac:chgData name="jade charles" userId="ca484757ff5fbabf" providerId="LiveId" clId="{3CB207A6-519D-4173-A164-111AC760C4BF}" dt="2022-09-17T13:27:32.210" v="16243" actId="767"/>
          <ac:spMkLst>
            <pc:docMk/>
            <pc:sldMk cId="1256189505" sldId="256"/>
            <ac:spMk id="16" creationId="{5E811586-B62E-47EE-A4EC-1AB1ECD80F5C}"/>
          </ac:spMkLst>
        </pc:spChg>
        <pc:spChg chg="add mod">
          <ac:chgData name="jade charles" userId="ca484757ff5fbabf" providerId="LiveId" clId="{3CB207A6-519D-4173-A164-111AC760C4BF}" dt="2022-09-17T16:52:51.859" v="22934" actId="1076"/>
          <ac:spMkLst>
            <pc:docMk/>
            <pc:sldMk cId="1256189505" sldId="256"/>
            <ac:spMk id="17" creationId="{79272422-730A-47F5-ADD8-1EF22B0946F1}"/>
          </ac:spMkLst>
        </pc:spChg>
        <pc:spChg chg="add mod">
          <ac:chgData name="jade charles" userId="ca484757ff5fbabf" providerId="LiveId" clId="{3CB207A6-519D-4173-A164-111AC760C4BF}" dt="2022-09-17T16:21:43.293" v="22598" actId="1076"/>
          <ac:spMkLst>
            <pc:docMk/>
            <pc:sldMk cId="1256189505" sldId="256"/>
            <ac:spMk id="18" creationId="{4DD619E0-37CC-45DE-88C3-CA50FEBE2887}"/>
          </ac:spMkLst>
        </pc:spChg>
        <pc:spChg chg="add del mod">
          <ac:chgData name="jade charles" userId="ca484757ff5fbabf" providerId="LiveId" clId="{3CB207A6-519D-4173-A164-111AC760C4BF}" dt="2022-09-17T17:00:17.601" v="23056" actId="114"/>
          <ac:spMkLst>
            <pc:docMk/>
            <pc:sldMk cId="1256189505" sldId="256"/>
            <ac:spMk id="19" creationId="{4E31521B-CCB7-4172-835F-405608DDE2A3}"/>
          </ac:spMkLst>
        </pc:spChg>
        <pc:picChg chg="add del mod">
          <ac:chgData name="jade charles" userId="ca484757ff5fbabf" providerId="LiveId" clId="{3CB207A6-519D-4173-A164-111AC760C4BF}" dt="2022-09-17T11:34:52.998" v="12208" actId="478"/>
          <ac:picMkLst>
            <pc:docMk/>
            <pc:sldMk cId="1256189505" sldId="256"/>
            <ac:picMk id="15" creationId="{DC4BB6DB-67EE-4DC4-AC3E-3E22F9A93DB7}"/>
          </ac:picMkLst>
        </pc:picChg>
        <pc:picChg chg="add del mod">
          <ac:chgData name="jade charles" userId="ca484757ff5fbabf" providerId="LiveId" clId="{3CB207A6-519D-4173-A164-111AC760C4BF}" dt="2022-09-16T18:05:12.187" v="9289" actId="478"/>
          <ac:picMkLst>
            <pc:docMk/>
            <pc:sldMk cId="1256189505" sldId="256"/>
            <ac:picMk id="1026" creationId="{19CEF3B5-9E16-4D86-B3DB-BD02DF002A6E}"/>
          </ac:picMkLst>
        </pc:picChg>
        <pc:picChg chg="add del mod">
          <ac:chgData name="jade charles" userId="ca484757ff5fbabf" providerId="LiveId" clId="{3CB207A6-519D-4173-A164-111AC760C4BF}" dt="2022-09-16T18:09:45.563" v="9317"/>
          <ac:picMkLst>
            <pc:docMk/>
            <pc:sldMk cId="1256189505" sldId="256"/>
            <ac:picMk id="1028" creationId="{0B0C9A76-6B4B-49EC-B684-05A9377264D8}"/>
          </ac:picMkLst>
        </pc:picChg>
        <pc:picChg chg="add del mod">
          <ac:chgData name="jade charles" userId="ca484757ff5fbabf" providerId="LiveId" clId="{3CB207A6-519D-4173-A164-111AC760C4BF}" dt="2022-09-17T11:20:25.902" v="12126"/>
          <ac:picMkLst>
            <pc:docMk/>
            <pc:sldMk cId="1256189505" sldId="256"/>
            <ac:picMk id="1030" creationId="{F385E67A-FDF1-4582-821C-264F304498BC}"/>
          </ac:picMkLst>
        </pc:picChg>
        <pc:picChg chg="add del mod">
          <ac:chgData name="jade charles" userId="ca484757ff5fbabf" providerId="LiveId" clId="{3CB207A6-519D-4173-A164-111AC760C4BF}" dt="2022-09-17T11:32:12.217" v="12196" actId="478"/>
          <ac:picMkLst>
            <pc:docMk/>
            <pc:sldMk cId="1256189505" sldId="256"/>
            <ac:picMk id="1032" creationId="{5A90BC2B-49F5-4E48-8CFF-3FD165EC6ECA}"/>
          </ac:picMkLst>
        </pc:picChg>
        <pc:picChg chg="add mod">
          <ac:chgData name="jade charles" userId="ca484757ff5fbabf" providerId="LiveId" clId="{3CB207A6-519D-4173-A164-111AC760C4BF}" dt="2022-09-17T16:52:21.057" v="22877" actId="1076"/>
          <ac:picMkLst>
            <pc:docMk/>
            <pc:sldMk cId="1256189505" sldId="256"/>
            <ac:picMk id="1034" creationId="{0187F7DE-0902-4C2D-AC9C-7C4F4F3D4EAA}"/>
          </ac:picMkLst>
        </pc:picChg>
      </pc:sldChg>
      <pc:sldChg chg="addSp delSp modSp mod">
        <pc:chgData name="jade charles" userId="ca484757ff5fbabf" providerId="LiveId" clId="{3CB207A6-519D-4173-A164-111AC760C4BF}" dt="2022-09-17T16:41:35.495" v="22834" actId="1076"/>
        <pc:sldMkLst>
          <pc:docMk/>
          <pc:sldMk cId="2186175605" sldId="257"/>
        </pc:sldMkLst>
        <pc:spChg chg="add del">
          <ac:chgData name="jade charles" userId="ca484757ff5fbabf" providerId="LiveId" clId="{3CB207A6-519D-4173-A164-111AC760C4BF}" dt="2022-09-17T12:59:41.702" v="16223" actId="478"/>
          <ac:spMkLst>
            <pc:docMk/>
            <pc:sldMk cId="2186175605" sldId="257"/>
            <ac:spMk id="2" creationId="{3C526CA7-FE67-4ACC-A29E-75E2566A4F18}"/>
          </ac:spMkLst>
        </pc:spChg>
        <pc:spChg chg="mod">
          <ac:chgData name="jade charles" userId="ca484757ff5fbabf" providerId="LiveId" clId="{3CB207A6-519D-4173-A164-111AC760C4BF}" dt="2022-09-17T16:41:35.495" v="22834" actId="1076"/>
          <ac:spMkLst>
            <pc:docMk/>
            <pc:sldMk cId="2186175605" sldId="257"/>
            <ac:spMk id="3" creationId="{E96C02D5-58A6-4266-BF9A-2157729E27DE}"/>
          </ac:spMkLst>
        </pc:spChg>
        <pc:spChg chg="add mod">
          <ac:chgData name="jade charles" userId="ca484757ff5fbabf" providerId="LiveId" clId="{3CB207A6-519D-4173-A164-111AC760C4BF}" dt="2022-09-17T16:08:52.346" v="22417" actId="1582"/>
          <ac:spMkLst>
            <pc:docMk/>
            <pc:sldMk cId="2186175605" sldId="257"/>
            <ac:spMk id="4" creationId="{0A8F4697-97F2-42EE-95D4-1F24B1BDA42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FE41E1-449B-410B-B191-990FAFC337C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Jade Charles    Student number: 2211091</a:t>
            </a:r>
          </a:p>
        </p:txBody>
      </p:sp>
      <p:sp>
        <p:nvSpPr>
          <p:cNvPr id="3" name="Date Placeholder 2">
            <a:extLst>
              <a:ext uri="{FF2B5EF4-FFF2-40B4-BE49-F238E27FC236}">
                <a16:creationId xmlns:a16="http://schemas.microsoft.com/office/drawing/2014/main" id="{0348BEA0-4434-43A0-8A6C-4D4111398CC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FD67CD-A702-476C-B4EF-2F2B1526E004}" type="datetimeFigureOut">
              <a:rPr lang="en-GB" smtClean="0"/>
              <a:t>18/09/2022</a:t>
            </a:fld>
            <a:endParaRPr lang="en-GB" dirty="0"/>
          </a:p>
        </p:txBody>
      </p:sp>
      <p:sp>
        <p:nvSpPr>
          <p:cNvPr id="4" name="Footer Placeholder 3">
            <a:extLst>
              <a:ext uri="{FF2B5EF4-FFF2-40B4-BE49-F238E27FC236}">
                <a16:creationId xmlns:a16="http://schemas.microsoft.com/office/drawing/2014/main" id="{87A5DCEE-2F3D-46CE-A1FD-D6C48F664C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1FB34542-3F34-4F2C-BA05-8B3DD655D02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084735B-14F5-4945-876F-9A39A54EAE5B}" type="slidenum">
              <a:rPr lang="en-GB" smtClean="0"/>
              <a:t>‹#›</a:t>
            </a:fld>
            <a:endParaRPr lang="en-GB" dirty="0"/>
          </a:p>
        </p:txBody>
      </p:sp>
    </p:spTree>
    <p:extLst>
      <p:ext uri="{BB962C8B-B14F-4D97-AF65-F5344CB8AC3E}">
        <p14:creationId xmlns:p14="http://schemas.microsoft.com/office/powerpoint/2010/main" val="3313574474"/>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Jade Charles    Student number: 2211091</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10D472-C050-4002-9721-E11A53E8BE9E}" type="datetimeFigureOut">
              <a:rPr lang="en-GB" smtClean="0"/>
              <a:t>17/09/2022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F12B04-D2B3-4E4E-90ED-6267C34866B9}" type="slidenum">
              <a:rPr lang="en-GB" smtClean="0"/>
              <a:t>‹#›</a:t>
            </a:fld>
            <a:endParaRPr lang="en-GB" dirty="0"/>
          </a:p>
        </p:txBody>
      </p:sp>
    </p:spTree>
    <p:extLst>
      <p:ext uri="{BB962C8B-B14F-4D97-AF65-F5344CB8AC3E}">
        <p14:creationId xmlns:p14="http://schemas.microsoft.com/office/powerpoint/2010/main" val="162190613"/>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83E96-6807-46ED-BF57-92C1DE792A7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F5A56BB-13CD-48B8-98E9-F22D63FA63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FEBFC1-F260-4897-BE9E-ED37F6A8EEF6}"/>
              </a:ext>
            </a:extLst>
          </p:cNvPr>
          <p:cNvSpPr>
            <a:spLocks noGrp="1"/>
          </p:cNvSpPr>
          <p:nvPr>
            <p:ph type="dt" sz="half" idx="10"/>
          </p:nvPr>
        </p:nvSpPr>
        <p:spPr/>
        <p:txBody>
          <a:bodyPr/>
          <a:lstStyle/>
          <a:p>
            <a:fld id="{95D7B063-913A-44AF-A7E0-9743E68FF5A8}" type="datetime1">
              <a:rPr lang="en-GB" smtClean="0"/>
              <a:t>17/09/2022</a:t>
            </a:fld>
            <a:endParaRPr lang="en-GB" dirty="0"/>
          </a:p>
        </p:txBody>
      </p:sp>
      <p:sp>
        <p:nvSpPr>
          <p:cNvPr id="5" name="Footer Placeholder 4">
            <a:extLst>
              <a:ext uri="{FF2B5EF4-FFF2-40B4-BE49-F238E27FC236}">
                <a16:creationId xmlns:a16="http://schemas.microsoft.com/office/drawing/2014/main" id="{9C2C9154-FE97-4860-9836-2ED439A1BEB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11F50DD-2EE3-496D-895B-CE2B8BC7D393}"/>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1969766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F9C1F-3670-4AF8-8DA4-19053CAAB6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65A970-BF10-49E8-AA72-B66F0944CE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1CA5C0-66EB-4767-9FB0-1F8C735042E6}"/>
              </a:ext>
            </a:extLst>
          </p:cNvPr>
          <p:cNvSpPr>
            <a:spLocks noGrp="1"/>
          </p:cNvSpPr>
          <p:nvPr>
            <p:ph type="dt" sz="half" idx="10"/>
          </p:nvPr>
        </p:nvSpPr>
        <p:spPr/>
        <p:txBody>
          <a:bodyPr/>
          <a:lstStyle/>
          <a:p>
            <a:fld id="{817850F0-041C-407E-B25A-430EE9EBD2E4}" type="datetime1">
              <a:rPr lang="en-GB" smtClean="0"/>
              <a:t>17/09/2022</a:t>
            </a:fld>
            <a:endParaRPr lang="en-GB" dirty="0"/>
          </a:p>
        </p:txBody>
      </p:sp>
      <p:sp>
        <p:nvSpPr>
          <p:cNvPr id="5" name="Footer Placeholder 4">
            <a:extLst>
              <a:ext uri="{FF2B5EF4-FFF2-40B4-BE49-F238E27FC236}">
                <a16:creationId xmlns:a16="http://schemas.microsoft.com/office/drawing/2014/main" id="{69B7F47C-760A-4447-A923-7847C9DABB4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F4F6443-7581-41D5-A89C-DF0D088952E6}"/>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783277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3A801-E2AA-4ED9-B903-05FF65A807A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8FE579D-A51C-4396-8BE6-CF4D4EC004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B0DED37-BCFD-4CA6-B97B-D9E560152B59}"/>
              </a:ext>
            </a:extLst>
          </p:cNvPr>
          <p:cNvSpPr>
            <a:spLocks noGrp="1"/>
          </p:cNvSpPr>
          <p:nvPr>
            <p:ph type="dt" sz="half" idx="10"/>
          </p:nvPr>
        </p:nvSpPr>
        <p:spPr/>
        <p:txBody>
          <a:bodyPr/>
          <a:lstStyle/>
          <a:p>
            <a:fld id="{0E4516ED-5DBA-4D3A-A71A-85EAE981201B}" type="datetime1">
              <a:rPr lang="en-GB" smtClean="0"/>
              <a:t>17/09/2022</a:t>
            </a:fld>
            <a:endParaRPr lang="en-GB" dirty="0"/>
          </a:p>
        </p:txBody>
      </p:sp>
      <p:sp>
        <p:nvSpPr>
          <p:cNvPr id="5" name="Footer Placeholder 4">
            <a:extLst>
              <a:ext uri="{FF2B5EF4-FFF2-40B4-BE49-F238E27FC236}">
                <a16:creationId xmlns:a16="http://schemas.microsoft.com/office/drawing/2014/main" id="{0E879955-FF76-4918-8C61-32404F4E453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64EC260-D710-4643-B9A3-20FB8F2D7179}"/>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1057843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1577B-861E-48A7-94EC-BB49C19A7F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8C4824-9785-4E92-BADC-0ABF1227E3B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C30B199-845A-4394-9906-A07AD9FA22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80CC21-D0DE-45DA-BEAA-9F9014E64FBE}"/>
              </a:ext>
            </a:extLst>
          </p:cNvPr>
          <p:cNvSpPr>
            <a:spLocks noGrp="1"/>
          </p:cNvSpPr>
          <p:nvPr>
            <p:ph type="dt" sz="half" idx="10"/>
          </p:nvPr>
        </p:nvSpPr>
        <p:spPr/>
        <p:txBody>
          <a:bodyPr/>
          <a:lstStyle/>
          <a:p>
            <a:fld id="{E2681950-C768-410C-8F79-A1748BE6C24F}" type="datetime1">
              <a:rPr lang="en-GB" smtClean="0"/>
              <a:t>17/09/2022</a:t>
            </a:fld>
            <a:endParaRPr lang="en-GB" dirty="0"/>
          </a:p>
        </p:txBody>
      </p:sp>
      <p:sp>
        <p:nvSpPr>
          <p:cNvPr id="6" name="Footer Placeholder 5">
            <a:extLst>
              <a:ext uri="{FF2B5EF4-FFF2-40B4-BE49-F238E27FC236}">
                <a16:creationId xmlns:a16="http://schemas.microsoft.com/office/drawing/2014/main" id="{096651A8-CF65-472A-89D8-B53651D7FEB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F8A24B0-6588-4C89-9801-7BE83E953952}"/>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923239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39180-9DD9-48EB-B7DD-46D3D1660D6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D37264-86F6-4C39-8231-7E38DD4118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5F935A1-78FE-4524-8F9F-BB54ACFC1E8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41B5E00-094B-4A44-B12C-E948C126459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A72DC5-024A-413F-860F-6CA6E7D58D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17752D9-AB04-4E03-A8A1-A3777E5A0752}"/>
              </a:ext>
            </a:extLst>
          </p:cNvPr>
          <p:cNvSpPr>
            <a:spLocks noGrp="1"/>
          </p:cNvSpPr>
          <p:nvPr>
            <p:ph type="dt" sz="half" idx="10"/>
          </p:nvPr>
        </p:nvSpPr>
        <p:spPr/>
        <p:txBody>
          <a:bodyPr/>
          <a:lstStyle/>
          <a:p>
            <a:fld id="{72848B0C-E2D4-41EE-8972-F99B8402414A}" type="datetime1">
              <a:rPr lang="en-GB" smtClean="0"/>
              <a:t>17/09/2022</a:t>
            </a:fld>
            <a:endParaRPr lang="en-GB" dirty="0"/>
          </a:p>
        </p:txBody>
      </p:sp>
      <p:sp>
        <p:nvSpPr>
          <p:cNvPr id="8" name="Footer Placeholder 7">
            <a:extLst>
              <a:ext uri="{FF2B5EF4-FFF2-40B4-BE49-F238E27FC236}">
                <a16:creationId xmlns:a16="http://schemas.microsoft.com/office/drawing/2014/main" id="{6A2597F7-6315-4961-8E43-5E31C1D3552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01487DD-7521-418C-9844-952D59CD979F}"/>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178429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BB1C2-DDDF-417E-A646-A8638199D0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EC6C33-0968-4F64-84F7-607ED9586766}"/>
              </a:ext>
            </a:extLst>
          </p:cNvPr>
          <p:cNvSpPr>
            <a:spLocks noGrp="1"/>
          </p:cNvSpPr>
          <p:nvPr>
            <p:ph type="dt" sz="half" idx="10"/>
          </p:nvPr>
        </p:nvSpPr>
        <p:spPr/>
        <p:txBody>
          <a:bodyPr/>
          <a:lstStyle/>
          <a:p>
            <a:fld id="{FE640AF8-B8FC-4220-86C5-CB6DB29F711C}" type="datetime1">
              <a:rPr lang="en-GB" smtClean="0"/>
              <a:t>17/09/2022</a:t>
            </a:fld>
            <a:endParaRPr lang="en-GB" dirty="0"/>
          </a:p>
        </p:txBody>
      </p:sp>
      <p:sp>
        <p:nvSpPr>
          <p:cNvPr id="4" name="Footer Placeholder 3">
            <a:extLst>
              <a:ext uri="{FF2B5EF4-FFF2-40B4-BE49-F238E27FC236}">
                <a16:creationId xmlns:a16="http://schemas.microsoft.com/office/drawing/2014/main" id="{7D592356-30C4-4E3F-BB15-1C812D2C0705}"/>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BC7D9F2-6C35-42D6-82BB-8F36D148ABBA}"/>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2057495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DA45F7-E99C-40E7-BCE1-E279215D8385}"/>
              </a:ext>
            </a:extLst>
          </p:cNvPr>
          <p:cNvSpPr>
            <a:spLocks noGrp="1"/>
          </p:cNvSpPr>
          <p:nvPr>
            <p:ph type="dt" sz="half" idx="10"/>
          </p:nvPr>
        </p:nvSpPr>
        <p:spPr/>
        <p:txBody>
          <a:bodyPr/>
          <a:lstStyle/>
          <a:p>
            <a:fld id="{0E1B8912-EC5D-4890-9558-FCCF4791DAF8}" type="datetime1">
              <a:rPr lang="en-GB" smtClean="0"/>
              <a:t>17/09/2022</a:t>
            </a:fld>
            <a:endParaRPr lang="en-GB" dirty="0"/>
          </a:p>
        </p:txBody>
      </p:sp>
      <p:sp>
        <p:nvSpPr>
          <p:cNvPr id="3" name="Footer Placeholder 2">
            <a:extLst>
              <a:ext uri="{FF2B5EF4-FFF2-40B4-BE49-F238E27FC236}">
                <a16:creationId xmlns:a16="http://schemas.microsoft.com/office/drawing/2014/main" id="{B75CFE17-48C2-445F-A498-54937C46495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9F5C0516-E192-4099-9D14-D8880E70AD1C}"/>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1643308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C4B1E-2A70-420D-B6F9-681F5C09A4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D1750FA-2F33-4B0A-B70B-040B658687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7412E5E-CD52-471E-A732-A2EA37903C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34A037-2EA2-49CE-B64B-3E844F37ACE1}"/>
              </a:ext>
            </a:extLst>
          </p:cNvPr>
          <p:cNvSpPr>
            <a:spLocks noGrp="1"/>
          </p:cNvSpPr>
          <p:nvPr>
            <p:ph type="dt" sz="half" idx="10"/>
          </p:nvPr>
        </p:nvSpPr>
        <p:spPr/>
        <p:txBody>
          <a:bodyPr/>
          <a:lstStyle/>
          <a:p>
            <a:fld id="{EECEF584-09D6-4289-B61E-3E0F3341FCF4}" type="datetime1">
              <a:rPr lang="en-GB" smtClean="0"/>
              <a:t>17/09/2022</a:t>
            </a:fld>
            <a:endParaRPr lang="en-GB" dirty="0"/>
          </a:p>
        </p:txBody>
      </p:sp>
      <p:sp>
        <p:nvSpPr>
          <p:cNvPr id="6" name="Footer Placeholder 5">
            <a:extLst>
              <a:ext uri="{FF2B5EF4-FFF2-40B4-BE49-F238E27FC236}">
                <a16:creationId xmlns:a16="http://schemas.microsoft.com/office/drawing/2014/main" id="{B873323A-2F11-428D-813A-523CE4E85EE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5962A57-7FDA-4C5F-AA59-6A3D5A98B653}"/>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1728404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71158-3F29-4D58-9D51-A543DFC47D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87C9CD-3BE8-4D6B-9D59-AF7C49A34A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BF6175BC-DE5C-4122-9685-6FF5B1DD0F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98D541-2563-4475-B0F1-E5C8D27E094F}"/>
              </a:ext>
            </a:extLst>
          </p:cNvPr>
          <p:cNvSpPr>
            <a:spLocks noGrp="1"/>
          </p:cNvSpPr>
          <p:nvPr>
            <p:ph type="dt" sz="half" idx="10"/>
          </p:nvPr>
        </p:nvSpPr>
        <p:spPr/>
        <p:txBody>
          <a:bodyPr/>
          <a:lstStyle/>
          <a:p>
            <a:fld id="{CBC4EB37-F001-42B1-8EC8-1682F4F6E664}" type="datetime1">
              <a:rPr lang="en-GB" smtClean="0"/>
              <a:t>17/09/2022</a:t>
            </a:fld>
            <a:endParaRPr lang="en-GB" dirty="0"/>
          </a:p>
        </p:txBody>
      </p:sp>
      <p:sp>
        <p:nvSpPr>
          <p:cNvPr id="6" name="Footer Placeholder 5">
            <a:extLst>
              <a:ext uri="{FF2B5EF4-FFF2-40B4-BE49-F238E27FC236}">
                <a16:creationId xmlns:a16="http://schemas.microsoft.com/office/drawing/2014/main" id="{ABC8A083-4505-42BA-98FC-C45680A16A9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E9F60B0-FEEF-4973-B12F-CEC314A746E6}"/>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39790936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6EBE4-115E-45F7-961C-B3B4E75B254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08B715-707F-4F61-B47B-BB03CA0876A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6A8CD8-B9E8-4A71-8AE0-BA2D385205E9}"/>
              </a:ext>
            </a:extLst>
          </p:cNvPr>
          <p:cNvSpPr>
            <a:spLocks noGrp="1"/>
          </p:cNvSpPr>
          <p:nvPr>
            <p:ph type="dt" sz="half" idx="10"/>
          </p:nvPr>
        </p:nvSpPr>
        <p:spPr/>
        <p:txBody>
          <a:bodyPr/>
          <a:lstStyle/>
          <a:p>
            <a:fld id="{9A486728-38B7-424C-82E7-0044A17CC0DC}" type="datetime1">
              <a:rPr lang="en-GB" smtClean="0"/>
              <a:t>17/09/2022</a:t>
            </a:fld>
            <a:endParaRPr lang="en-GB" dirty="0"/>
          </a:p>
        </p:txBody>
      </p:sp>
      <p:sp>
        <p:nvSpPr>
          <p:cNvPr id="5" name="Footer Placeholder 4">
            <a:extLst>
              <a:ext uri="{FF2B5EF4-FFF2-40B4-BE49-F238E27FC236}">
                <a16:creationId xmlns:a16="http://schemas.microsoft.com/office/drawing/2014/main" id="{2C9F5A28-02C6-41DF-A044-185C5703416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C79CCA2-62C1-419F-A953-ABC34B329777}"/>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2462142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51F471-B4FC-4F9F-9DE5-0244D2AB10E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1399FE-E277-4D41-8940-62586A23C4A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121457-105E-4E3E-951B-9936A46AE460}"/>
              </a:ext>
            </a:extLst>
          </p:cNvPr>
          <p:cNvSpPr>
            <a:spLocks noGrp="1"/>
          </p:cNvSpPr>
          <p:nvPr>
            <p:ph type="dt" sz="half" idx="10"/>
          </p:nvPr>
        </p:nvSpPr>
        <p:spPr/>
        <p:txBody>
          <a:bodyPr/>
          <a:lstStyle/>
          <a:p>
            <a:fld id="{D54A7E81-E632-4A77-982F-0920964084D3}" type="datetime1">
              <a:rPr lang="en-GB" smtClean="0"/>
              <a:t>17/09/2022</a:t>
            </a:fld>
            <a:endParaRPr lang="en-GB" dirty="0"/>
          </a:p>
        </p:txBody>
      </p:sp>
      <p:sp>
        <p:nvSpPr>
          <p:cNvPr id="5" name="Footer Placeholder 4">
            <a:extLst>
              <a:ext uri="{FF2B5EF4-FFF2-40B4-BE49-F238E27FC236}">
                <a16:creationId xmlns:a16="http://schemas.microsoft.com/office/drawing/2014/main" id="{38297FCE-C08A-4A4B-928D-E0E753CC081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9860E34-5E9F-4415-9860-0412DAB4B1BA}"/>
              </a:ext>
            </a:extLst>
          </p:cNvPr>
          <p:cNvSpPr>
            <a:spLocks noGrp="1"/>
          </p:cNvSpPr>
          <p:nvPr>
            <p:ph type="sldNum" sz="quarter" idx="12"/>
          </p:nvPr>
        </p:nvSpPr>
        <p:spPr/>
        <p:txBody>
          <a:bodyPr/>
          <a:lstStyle/>
          <a:p>
            <a:fld id="{7FDC4C15-581B-4CE7-AD9D-4AB93A51E350}" type="slidenum">
              <a:rPr lang="en-GB" smtClean="0"/>
              <a:t>‹#›</a:t>
            </a:fld>
            <a:endParaRPr lang="en-GB" dirty="0"/>
          </a:p>
        </p:txBody>
      </p:sp>
    </p:spTree>
    <p:extLst>
      <p:ext uri="{BB962C8B-B14F-4D97-AF65-F5344CB8AC3E}">
        <p14:creationId xmlns:p14="http://schemas.microsoft.com/office/powerpoint/2010/main" val="3530607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D12E7B-3809-4AB0-9556-B492CDDB723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D33F93-EA00-4689-A1BB-9A74970CD2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AF699-090D-4882-A89D-638BECF3CA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2FC057-EDA2-4AE0-8F4F-653AC6E8EDDA}" type="datetime1">
              <a:rPr lang="en-GB" smtClean="0"/>
              <a:t>17/09/2022</a:t>
            </a:fld>
            <a:endParaRPr lang="en-GB" dirty="0"/>
          </a:p>
        </p:txBody>
      </p:sp>
      <p:sp>
        <p:nvSpPr>
          <p:cNvPr id="5" name="Footer Placeholder 4">
            <a:extLst>
              <a:ext uri="{FF2B5EF4-FFF2-40B4-BE49-F238E27FC236}">
                <a16:creationId xmlns:a16="http://schemas.microsoft.com/office/drawing/2014/main" id="{8D285BD8-EE38-4863-85A5-FAA352A90E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8C6CA73C-908A-48B8-8B1F-FBD6ED5756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DC4C15-581B-4CE7-AD9D-4AB93A51E350}" type="slidenum">
              <a:rPr lang="en-GB" smtClean="0"/>
              <a:t>‹#›</a:t>
            </a:fld>
            <a:endParaRPr lang="en-GB" dirty="0"/>
          </a:p>
        </p:txBody>
      </p:sp>
    </p:spTree>
    <p:extLst>
      <p:ext uri="{BB962C8B-B14F-4D97-AF65-F5344CB8AC3E}">
        <p14:creationId xmlns:p14="http://schemas.microsoft.com/office/powerpoint/2010/main" val="9936280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sylmaaconsulting.com/critical-thinking-skills-at-work-plac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C4DABE6-CD37-40B7-B7AA-547AD7725280}"/>
              </a:ext>
            </a:extLst>
          </p:cNvPr>
          <p:cNvSpPr txBox="1"/>
          <p:nvPr/>
        </p:nvSpPr>
        <p:spPr>
          <a:xfrm>
            <a:off x="55109" y="311302"/>
            <a:ext cx="2585690" cy="5278368"/>
          </a:xfrm>
          <a:prstGeom prst="rect">
            <a:avLst/>
          </a:prstGeom>
          <a:solidFill>
            <a:srgbClr val="FFCCFF"/>
          </a:solidFill>
          <a:ln w="38100">
            <a:solidFill>
              <a:srgbClr val="FF00FF"/>
            </a:solidFill>
          </a:ln>
        </p:spPr>
        <p:txBody>
          <a:bodyPr wrap="square" rtlCol="0">
            <a:spAutoFit/>
          </a:bodyPr>
          <a:lstStyle/>
          <a:p>
            <a:pPr algn="ctr"/>
            <a:r>
              <a:rPr lang="en-GB" sz="1000" b="1" u="sng" dirty="0">
                <a:latin typeface="Arial" panose="020B0604020202020204" pitchFamily="34" charset="0"/>
                <a:cs typeface="Arial" panose="020B0604020202020204" pitchFamily="34" charset="0"/>
              </a:rPr>
              <a:t>Introduction into critical thinking in education</a:t>
            </a:r>
          </a:p>
          <a:p>
            <a:endParaRPr lang="en-GB" sz="1000" b="1" u="sng" dirty="0">
              <a:latin typeface="Arial" panose="020B0604020202020204" pitchFamily="34" charset="0"/>
              <a:cs typeface="Arial" panose="020B0604020202020204" pitchFamily="34" charset="0"/>
            </a:endParaRPr>
          </a:p>
          <a:p>
            <a:r>
              <a:rPr lang="en-GB" sz="1000" b="1" u="sng" dirty="0">
                <a:latin typeface="Arial" panose="020B0604020202020204" pitchFamily="34" charset="0"/>
                <a:cs typeface="Arial" panose="020B0604020202020204" pitchFamily="34" charset="0"/>
              </a:rPr>
              <a:t>What is critical thinking?</a:t>
            </a:r>
          </a:p>
          <a:p>
            <a:r>
              <a:rPr lang="en-GB" sz="900" dirty="0">
                <a:latin typeface="Arial" panose="020B0604020202020204" pitchFamily="34" charset="0"/>
                <a:cs typeface="Arial" panose="020B0604020202020204" pitchFamily="34" charset="0"/>
              </a:rPr>
              <a:t>According to Eales-Reynolds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 critical thinking is a vital set of skills used to look at information that’s been provided and question its substance. For example, asking how or why did that happen? Even on information that has always been believed as factual. </a:t>
            </a:r>
          </a:p>
          <a:p>
            <a:r>
              <a:rPr lang="en-GB" sz="900" dirty="0">
                <a:latin typeface="Arial" panose="020B0604020202020204" pitchFamily="34" charset="0"/>
                <a:cs typeface="Arial" panose="020B0604020202020204" pitchFamily="34" charset="0"/>
              </a:rPr>
              <a:t>Using a challenging approach in education, it will allow a person to gain more information and develop a wider understanding or meaning. The deeper the understanding the more confident an individual will be contributing in the classroom, exchanging ideas, gathering information for assignments or even taking part in class debates.  </a:t>
            </a:r>
          </a:p>
          <a:p>
            <a:r>
              <a:rPr lang="en-GB" sz="900" dirty="0">
                <a:latin typeface="Arial" panose="020B0604020202020204" pitchFamily="34" charset="0"/>
                <a:cs typeface="Arial" panose="020B0604020202020204" pitchFamily="34" charset="0"/>
              </a:rPr>
              <a:t>Eales-Reynolds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(2010) believes that to be a good critical thinker, a person needs to have an open mind, willing to look at personal beliefs, and views that others have suggested with out any discrimination. Once all the information has been examined a conclusion can be constructed without opinions, or based solely on personal experiences. </a:t>
            </a:r>
          </a:p>
          <a:p>
            <a:r>
              <a:rPr lang="en-GB" sz="900" dirty="0">
                <a:latin typeface="Arial" panose="020B0604020202020204" pitchFamily="34" charset="0"/>
                <a:cs typeface="Arial" panose="020B0604020202020204" pitchFamily="34" charset="0"/>
              </a:rPr>
              <a:t>Eales-Reynolds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 (2010) claims that employers are having difficulty finding graduates who are critical thinkers, as they have the ability to analyse, problem solve and think objectively when faced with issues.</a:t>
            </a:r>
          </a:p>
          <a:p>
            <a:r>
              <a:rPr lang="en-GB" sz="900" dirty="0">
                <a:latin typeface="Arial" panose="020B0604020202020204" pitchFamily="34" charset="0"/>
                <a:cs typeface="Arial" panose="020B0604020202020204" pitchFamily="34" charset="0"/>
              </a:rPr>
              <a:t>To summarise, Eales-Reynolds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2010) study suggests that critical thinking is questioning any information, which will benefit a person academically, and in daily life by widening an individuals knowledge.</a:t>
            </a:r>
          </a:p>
        </p:txBody>
      </p:sp>
      <p:sp>
        <p:nvSpPr>
          <p:cNvPr id="5" name="TextBox 4">
            <a:extLst>
              <a:ext uri="{FF2B5EF4-FFF2-40B4-BE49-F238E27FC236}">
                <a16:creationId xmlns:a16="http://schemas.microsoft.com/office/drawing/2014/main" id="{AB0851B0-C336-487D-86EC-592D02B62B2B}"/>
              </a:ext>
            </a:extLst>
          </p:cNvPr>
          <p:cNvSpPr txBox="1"/>
          <p:nvPr/>
        </p:nvSpPr>
        <p:spPr>
          <a:xfrm>
            <a:off x="55109" y="32307"/>
            <a:ext cx="2585690" cy="230832"/>
          </a:xfrm>
          <a:prstGeom prst="rect">
            <a:avLst/>
          </a:prstGeom>
          <a:noFill/>
          <a:ln>
            <a:solidFill>
              <a:schemeClr val="accent1"/>
            </a:solidFill>
            <a:prstDash val="sysDash"/>
          </a:ln>
        </p:spPr>
        <p:txBody>
          <a:bodyPr wrap="square" rtlCol="0">
            <a:spAutoFit/>
          </a:bodyPr>
          <a:lstStyle/>
          <a:p>
            <a:r>
              <a:rPr lang="en-GB" sz="900" dirty="0">
                <a:latin typeface="Arial" panose="020B0604020202020204" pitchFamily="34" charset="0"/>
                <a:cs typeface="Arial" panose="020B0604020202020204" pitchFamily="34" charset="0"/>
              </a:rPr>
              <a:t>Jade Charles        2211091        ECGE4005P/C</a:t>
            </a:r>
          </a:p>
        </p:txBody>
      </p:sp>
      <p:sp>
        <p:nvSpPr>
          <p:cNvPr id="6" name="TextBox 5">
            <a:extLst>
              <a:ext uri="{FF2B5EF4-FFF2-40B4-BE49-F238E27FC236}">
                <a16:creationId xmlns:a16="http://schemas.microsoft.com/office/drawing/2014/main" id="{91B26DB4-7470-44F7-B8A1-F7165D2D7C7B}"/>
              </a:ext>
            </a:extLst>
          </p:cNvPr>
          <p:cNvSpPr txBox="1"/>
          <p:nvPr/>
        </p:nvSpPr>
        <p:spPr>
          <a:xfrm>
            <a:off x="2763506" y="53589"/>
            <a:ext cx="2585690" cy="6740307"/>
          </a:xfrm>
          <a:prstGeom prst="rect">
            <a:avLst/>
          </a:prstGeom>
          <a:solidFill>
            <a:schemeClr val="accent6">
              <a:lumMod val="20000"/>
              <a:lumOff val="80000"/>
            </a:schemeClr>
          </a:solidFill>
          <a:ln w="38100">
            <a:solidFill>
              <a:srgbClr val="00FF00"/>
            </a:solidFill>
          </a:ln>
        </p:spPr>
        <p:txBody>
          <a:bodyPr wrap="square" rtlCol="0">
            <a:spAutoFit/>
          </a:bodyPr>
          <a:lstStyle/>
          <a:p>
            <a:r>
              <a:rPr lang="en-GB" sz="1000" b="1" u="sng" dirty="0">
                <a:latin typeface="Arial" panose="020B0604020202020204" pitchFamily="34" charset="0"/>
                <a:cs typeface="Arial" panose="020B0604020202020204" pitchFamily="34" charset="0"/>
              </a:rPr>
              <a:t>Time management</a:t>
            </a:r>
          </a:p>
          <a:p>
            <a:r>
              <a:rPr lang="en-GB" sz="900" dirty="0">
                <a:latin typeface="Arial" panose="020B0604020202020204" pitchFamily="34" charset="0"/>
                <a:cs typeface="Arial" panose="020B0604020202020204" pitchFamily="34" charset="0"/>
              </a:rPr>
              <a:t>According to 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 there are three major time management issues that individuals like students face: planning, procrastination and perfectionism.</a:t>
            </a:r>
          </a:p>
          <a:p>
            <a:r>
              <a:rPr lang="en-GB" sz="900" dirty="0">
                <a:latin typeface="Arial" panose="020B0604020202020204" pitchFamily="34" charset="0"/>
                <a:cs typeface="Arial" panose="020B0604020202020204" pitchFamily="34" charset="0"/>
              </a:rPr>
              <a:t>Firstly, 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 states that problems arise when students have not made a practical plan or a plan that is unrealistic and hard to stick too, which can lead to students falling behind on their work and possibly missing deadlines. </a:t>
            </a:r>
          </a:p>
          <a:p>
            <a:r>
              <a:rPr lang="en-GB" sz="900" dirty="0">
                <a:latin typeface="Arial" panose="020B0604020202020204" pitchFamily="34" charset="0"/>
                <a:cs typeface="Arial" panose="020B0604020202020204" pitchFamily="34" charset="0"/>
              </a:rPr>
              <a:t>The second issue being procrastination, which is when someone allows themselves to become distracted or avoid starting an important task or assignment, although pragmatically it is the right time. On the other hand, Moore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2010) states if the mind has been studying for a long period of time, then the brain may be seeking a distraction as it is over worked, which will lead to poor concentration and no longer able to focus. This can result into producing a poor standard of work or receiving a lower pass mark than anticipated.</a:t>
            </a:r>
          </a:p>
          <a:p>
            <a:r>
              <a:rPr lang="en-GB" sz="900" dirty="0">
                <a:latin typeface="Arial" panose="020B0604020202020204" pitchFamily="34" charset="0"/>
                <a:cs typeface="Arial" panose="020B0604020202020204" pitchFamily="34" charset="0"/>
              </a:rPr>
              <a:t>The third issue stated by 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 is perfectionism, this can affect students academically, due to time being wasted trying to aim for perfection. This issue can result in too much time being spent on a single task, which can lead to deadlines not being met.</a:t>
            </a:r>
          </a:p>
          <a:p>
            <a:r>
              <a:rPr lang="en-GB" sz="900" dirty="0">
                <a:latin typeface="Arial" panose="020B0604020202020204" pitchFamily="34" charset="0"/>
                <a:cs typeface="Arial" panose="020B0604020202020204" pitchFamily="34" charset="0"/>
              </a:rPr>
              <a:t>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 continues to explain how a student can manage their time effectively and suggests using a daily list, diary, timesheet or even a blank calendar at the beginning of the academic year to be able to view important events long term. </a:t>
            </a:r>
          </a:p>
          <a:p>
            <a:r>
              <a:rPr lang="en-GB" sz="900" dirty="0">
                <a:latin typeface="Arial" panose="020B0604020202020204" pitchFamily="34" charset="0"/>
                <a:cs typeface="Arial" panose="020B0604020202020204" pitchFamily="34" charset="0"/>
              </a:rPr>
              <a:t>Simple diary record keeping can also be useful to distribute tasks on a weekly basis, or even a daily list where a person can gain immediate satisfaction once seeing tasks being marked as completed, suggests 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a:t>
            </a:r>
          </a:p>
          <a:p>
            <a:r>
              <a:rPr lang="en-GB" sz="900" dirty="0">
                <a:latin typeface="Arial" panose="020B0604020202020204" pitchFamily="34" charset="0"/>
                <a:cs typeface="Arial" panose="020B0604020202020204" pitchFamily="34" charset="0"/>
              </a:rPr>
              <a:t>Another simple strategy is to make a chart, look at tasks or important events and list them into three columns; priority, important and pending. A student will be able to highlight the urgent tasks, which will show where time needs to be allocated (Moore e</a:t>
            </a:r>
            <a:r>
              <a:rPr lang="en-GB" sz="900" i="1" dirty="0">
                <a:latin typeface="Arial" panose="020B0604020202020204" pitchFamily="34" charset="0"/>
                <a:cs typeface="Arial" panose="020B0604020202020204" pitchFamily="34" charset="0"/>
              </a:rPr>
              <a:t>t al</a:t>
            </a:r>
            <a:r>
              <a:rPr lang="en-GB" sz="900" dirty="0">
                <a:latin typeface="Arial" panose="020B0604020202020204" pitchFamily="34" charset="0"/>
                <a:cs typeface="Arial" panose="020B0604020202020204" pitchFamily="34" charset="0"/>
              </a:rPr>
              <a:t>. 2010).</a:t>
            </a:r>
            <a:endParaRPr lang="en-GB" sz="900" u="sng" dirty="0">
              <a:latin typeface="Arial" panose="020B0604020202020204" pitchFamily="34" charset="0"/>
              <a:cs typeface="Arial" panose="020B0604020202020204" pitchFamily="34" charset="0"/>
            </a:endParaRPr>
          </a:p>
          <a:p>
            <a:endParaRPr lang="en-GB" sz="800" u="sng"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3C5F1FF-9DF2-407B-B68F-4B421CDC3A88}"/>
              </a:ext>
            </a:extLst>
          </p:cNvPr>
          <p:cNvSpPr txBox="1"/>
          <p:nvPr/>
        </p:nvSpPr>
        <p:spPr>
          <a:xfrm>
            <a:off x="5438841" y="38316"/>
            <a:ext cx="3281969" cy="6778910"/>
          </a:xfrm>
          <a:prstGeom prst="rect">
            <a:avLst/>
          </a:prstGeom>
          <a:solidFill>
            <a:schemeClr val="accent1">
              <a:lumMod val="20000"/>
              <a:lumOff val="80000"/>
            </a:schemeClr>
          </a:solidFill>
          <a:ln w="38100">
            <a:solidFill>
              <a:srgbClr val="00B0F0"/>
            </a:solidFill>
            <a:prstDash val="solid"/>
          </a:ln>
        </p:spPr>
        <p:txBody>
          <a:bodyPr wrap="square" rtlCol="0">
            <a:spAutoFit/>
          </a:bodyPr>
          <a:lstStyle/>
          <a:p>
            <a:r>
              <a:rPr lang="en-GB" sz="1000" b="1" u="sng" dirty="0">
                <a:latin typeface="Arial" panose="020B0604020202020204" pitchFamily="34" charset="0"/>
                <a:cs typeface="Arial" panose="020B0604020202020204" pitchFamily="34" charset="0"/>
              </a:rPr>
              <a:t>Note taking </a:t>
            </a:r>
          </a:p>
          <a:p>
            <a:r>
              <a:rPr lang="en-GB" sz="900" dirty="0">
                <a:latin typeface="Arial" panose="020B0604020202020204" pitchFamily="34" charset="0"/>
                <a:cs typeface="Arial" panose="020B0604020202020204" pitchFamily="34" charset="0"/>
              </a:rPr>
              <a:t>Wilson and Bedford (2020) suggests different techniques that can be used when making notes, and point out that students need to find a style of note taking that they find the easiest to follow.</a:t>
            </a:r>
          </a:p>
          <a:p>
            <a:r>
              <a:rPr lang="en-GB" sz="900" dirty="0">
                <a:latin typeface="Arial" panose="020B0604020202020204" pitchFamily="34" charset="0"/>
                <a:cs typeface="Arial" panose="020B0604020202020204" pitchFamily="34" charset="0"/>
              </a:rPr>
              <a:t>For example, when taking notes whilst working with books or handouts, it is useful to use headings on notes made, and include the referencing information needed.  </a:t>
            </a:r>
          </a:p>
          <a:p>
            <a:r>
              <a:rPr lang="en-GB" sz="900" dirty="0">
                <a:latin typeface="Arial" panose="020B0604020202020204" pitchFamily="34" charset="0"/>
                <a:cs typeface="Arial" panose="020B0604020202020204" pitchFamily="34" charset="0"/>
              </a:rPr>
              <a:t>Although, more of a time consuming technique, Wilson and Bedford (2020) states that once a section of useful information has been found, paraphrase the information straight onto the notes. </a:t>
            </a:r>
          </a:p>
          <a:p>
            <a:r>
              <a:rPr lang="en-GB" sz="900" dirty="0">
                <a:latin typeface="Arial" panose="020B0604020202020204" pitchFamily="34" charset="0"/>
                <a:cs typeface="Arial" panose="020B0604020202020204" pitchFamily="34" charset="0"/>
              </a:rPr>
              <a:t>Another suggested method, is to use headings followed by bullets points that shows a list of subjects that need to be  investigated or examined further. Wilson and Bedford (2020) believes that using this way will make a person think deeper about what needs covering, and also easy to look back over when revising. </a:t>
            </a:r>
          </a:p>
          <a:p>
            <a:r>
              <a:rPr lang="en-GB" sz="900" dirty="0">
                <a:latin typeface="Arial" panose="020B0604020202020204" pitchFamily="34" charset="0"/>
                <a:cs typeface="Arial" panose="020B0604020202020204" pitchFamily="34" charset="0"/>
              </a:rPr>
              <a:t>Using the headings with bullet points method is similar to linear note taking, which also identifies the key points, although with this technique a student can develop a personal style of writing, which may involve shorthand abbreviations or even symbols. </a:t>
            </a:r>
          </a:p>
          <a:p>
            <a:r>
              <a:rPr lang="en-GB" sz="900" dirty="0">
                <a:latin typeface="Arial" panose="020B0604020202020204" pitchFamily="34" charset="0"/>
                <a:cs typeface="Arial" panose="020B0604020202020204" pitchFamily="34" charset="0"/>
              </a:rPr>
              <a:t>Wilson and Bedford (2020) indicate a more exciting  and stimulating way of note making is to create a mind map, which allows a student to highlight the areas of topics that need examining in greater depth. Each point is clearly labelled, areas related to the heading will be listed to indicate further information that needs following up. </a:t>
            </a:r>
          </a:p>
          <a:p>
            <a:r>
              <a:rPr lang="en-GB" sz="900" dirty="0">
                <a:latin typeface="Arial" panose="020B0604020202020204" pitchFamily="34" charset="0"/>
                <a:cs typeface="Arial" panose="020B0604020202020204" pitchFamily="34" charset="0"/>
              </a:rPr>
              <a:t>Similarly, Godfrey (2018) agrees that when students are note taking, it is important to log details such as, page numbers, the date the notes where made, and reference details needed to show where the information has been found. Godfrey (2018) also states to use abbreviations, similarly to Wilson and Bedford (2020) suggestion, although Godfrey (2020) highlights the importance of writing what the letters stand for to avoid confusion when looking back. </a:t>
            </a:r>
          </a:p>
          <a:p>
            <a:r>
              <a:rPr lang="en-GB" sz="900" dirty="0">
                <a:latin typeface="Arial" panose="020B0604020202020204" pitchFamily="34" charset="0"/>
                <a:cs typeface="Arial" panose="020B0604020202020204" pitchFamily="34" charset="0"/>
              </a:rPr>
              <a:t>Godfrey (2020) suggests that once students have completed taking notes, it is important to analysis the information and to check it against the criteria, this will make sure all key points have been met.</a:t>
            </a:r>
          </a:p>
          <a:p>
            <a:r>
              <a:rPr lang="en-GB" sz="900" dirty="0">
                <a:latin typeface="Arial" panose="020B0604020202020204" pitchFamily="34" charset="0"/>
                <a:cs typeface="Arial" panose="020B0604020202020204" pitchFamily="34" charset="0"/>
              </a:rPr>
              <a:t>According to Godfrey (2020) the students who received better grades and marks in their assignments are those who use a note making method, opposed to the students who do not. This could result in key information being missed or the student not demonstrating a full understanding of the task. </a:t>
            </a:r>
          </a:p>
          <a:p>
            <a:endParaRPr lang="en-GB" sz="900" dirty="0">
              <a:latin typeface="Arial" panose="020B0604020202020204" pitchFamily="34" charset="0"/>
              <a:cs typeface="Arial" panose="020B0604020202020204" pitchFamily="34" charset="0"/>
            </a:endParaRPr>
          </a:p>
        </p:txBody>
      </p:sp>
      <p:sp>
        <p:nvSpPr>
          <p:cNvPr id="17" name="TextBox 13">
            <a:extLst>
              <a:ext uri="{FF2B5EF4-FFF2-40B4-BE49-F238E27FC236}">
                <a16:creationId xmlns:a16="http://schemas.microsoft.com/office/drawing/2014/main" id="{79272422-730A-47F5-ADD8-1EF22B0946F1}"/>
              </a:ext>
            </a:extLst>
          </p:cNvPr>
          <p:cNvSpPr txBox="1"/>
          <p:nvPr/>
        </p:nvSpPr>
        <p:spPr>
          <a:xfrm>
            <a:off x="0" y="6610249"/>
            <a:ext cx="3110523" cy="215444"/>
          </a:xfrm>
          <a:prstGeom prst="rect">
            <a:avLst/>
          </a:prstGeom>
          <a:noFill/>
          <a:ln>
            <a:noFill/>
            <a:prstDash val="sysDash"/>
          </a:ln>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800" dirty="0">
                <a:latin typeface="Arial" panose="020B0604020202020204" pitchFamily="34" charset="0"/>
                <a:cs typeface="Arial" panose="020B0604020202020204" pitchFamily="34" charset="0"/>
              </a:rPr>
              <a:t>(Source: Sylmaaconsulting, 2020) </a:t>
            </a:r>
          </a:p>
        </p:txBody>
      </p:sp>
      <p:pic>
        <p:nvPicPr>
          <p:cNvPr id="1034" name="Picture 10" descr="See the source image">
            <a:extLst>
              <a:ext uri="{FF2B5EF4-FFF2-40B4-BE49-F238E27FC236}">
                <a16:creationId xmlns:a16="http://schemas.microsoft.com/office/drawing/2014/main" id="{0187F7DE-0902-4C2D-AC9C-7C4F4F3D4E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65" y="5698723"/>
            <a:ext cx="2562177" cy="889536"/>
          </a:xfrm>
          <a:prstGeom prst="rect">
            <a:avLst/>
          </a:prstGeom>
          <a:noFill/>
          <a:ln w="38100">
            <a:solidFill>
              <a:srgbClr val="FF0000"/>
            </a:solidFill>
            <a:prstDash val="solid"/>
          </a:ln>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4DD619E0-37CC-45DE-88C3-CA50FEBE2887}"/>
              </a:ext>
            </a:extLst>
          </p:cNvPr>
          <p:cNvSpPr txBox="1"/>
          <p:nvPr/>
        </p:nvSpPr>
        <p:spPr>
          <a:xfrm>
            <a:off x="8810455" y="53589"/>
            <a:ext cx="3281969" cy="3293209"/>
          </a:xfrm>
          <a:prstGeom prst="rect">
            <a:avLst/>
          </a:prstGeom>
          <a:solidFill>
            <a:schemeClr val="accent2">
              <a:lumMod val="20000"/>
              <a:lumOff val="80000"/>
            </a:schemeClr>
          </a:solidFill>
          <a:ln w="38100">
            <a:solidFill>
              <a:srgbClr val="FF9933"/>
            </a:solidFill>
          </a:ln>
        </p:spPr>
        <p:txBody>
          <a:bodyPr wrap="square" rtlCol="0">
            <a:spAutoFit/>
          </a:bodyPr>
          <a:lstStyle/>
          <a:p>
            <a:r>
              <a:rPr lang="en-GB" sz="1000" b="1" u="sng" dirty="0">
                <a:latin typeface="Arial" panose="020B0604020202020204" pitchFamily="34" charset="0"/>
                <a:cs typeface="Arial" panose="020B0604020202020204" pitchFamily="34" charset="0"/>
              </a:rPr>
              <a:t>Plagiarism</a:t>
            </a:r>
          </a:p>
          <a:p>
            <a:r>
              <a:rPr lang="en-GB" sz="900" dirty="0">
                <a:latin typeface="Arial" panose="020B0604020202020204" pitchFamily="34" charset="0"/>
                <a:cs typeface="Arial" panose="020B0604020202020204" pitchFamily="34" charset="0"/>
              </a:rPr>
              <a:t>Wilson and Bedford (2013) indicates that the meaning of plagiarism, is when a piece of work has been presented as unique, although there is evidence that this is not the case, and in fact the work belongs to someone else. Wilson and Bedford (2013) point out that it may be a genuine mistake, where the student has perhaps forgotten to attach a referencing list to show where the information has been obtained. However, Wilson and Bedford (2013) claims that an organisation such as a university, could possibly discipline the student, as if they have consciously made the decision to copy someone else's work and presented it as their own. This could result in the student failing the module or even being removed from the course, as plagiarism is viewed as stealing.</a:t>
            </a:r>
          </a:p>
          <a:p>
            <a:r>
              <a:rPr lang="en-GB" sz="900" dirty="0">
                <a:latin typeface="Arial" panose="020B0604020202020204" pitchFamily="34" charset="0"/>
                <a:cs typeface="Arial" panose="020B0604020202020204" pitchFamily="34" charset="0"/>
              </a:rPr>
              <a:t>Wilson and Bedford (2013) stress how important citing and referencing correctly is, to avoid being accused of plagiarism, and suggest students need to paraphrase when taking notes and only use their own words. On the other hand, Wilson and Bedford (2013) suggest, when note taking, if there is a statement the student would like to use word for word, then it is extremely important they add quotation marks to remind themselves that the statement is from the author. </a:t>
            </a:r>
          </a:p>
        </p:txBody>
      </p:sp>
      <p:sp>
        <p:nvSpPr>
          <p:cNvPr id="19" name="TextBox 18">
            <a:extLst>
              <a:ext uri="{FF2B5EF4-FFF2-40B4-BE49-F238E27FC236}">
                <a16:creationId xmlns:a16="http://schemas.microsoft.com/office/drawing/2014/main" id="{4E31521B-CCB7-4172-835F-405608DDE2A3}"/>
              </a:ext>
            </a:extLst>
          </p:cNvPr>
          <p:cNvSpPr txBox="1"/>
          <p:nvPr/>
        </p:nvSpPr>
        <p:spPr>
          <a:xfrm>
            <a:off x="8810454" y="3409373"/>
            <a:ext cx="3281970" cy="3416320"/>
          </a:xfrm>
          <a:prstGeom prst="rect">
            <a:avLst/>
          </a:prstGeom>
          <a:solidFill>
            <a:srgbClr val="FFFFCC"/>
          </a:solidFill>
          <a:ln w="38100">
            <a:solidFill>
              <a:srgbClr val="FFFF00"/>
            </a:solidFill>
          </a:ln>
        </p:spPr>
        <p:txBody>
          <a:bodyPr wrap="square" rtlCol="0">
            <a:spAutoFit/>
          </a:bodyPr>
          <a:lstStyle/>
          <a:p>
            <a:r>
              <a:rPr lang="en-GB" sz="900" b="1" u="sng" dirty="0">
                <a:latin typeface="Arial" panose="020B0604020202020204" pitchFamily="34" charset="0"/>
                <a:cs typeface="Arial" panose="020B0604020202020204" pitchFamily="34" charset="0"/>
              </a:rPr>
              <a:t>Conclusion</a:t>
            </a:r>
          </a:p>
          <a:p>
            <a:r>
              <a:rPr lang="en-GB" sz="900" dirty="0">
                <a:latin typeface="Arial" panose="020B0604020202020204" pitchFamily="34" charset="0"/>
                <a:cs typeface="Arial" panose="020B0604020202020204" pitchFamily="34" charset="0"/>
              </a:rPr>
              <a:t>All of this points to the conclusion that without these three skills, students may struggle to apply critical thinking in their academic work. The arguments presented suggests critical thinking allows a student to widen their knowledge by questioning everything and looking deeper into information that has been found, states Eales-Reynolds </a:t>
            </a:r>
            <a:r>
              <a:rPr lang="en-GB" sz="900" i="1" dirty="0">
                <a:latin typeface="Arial" panose="020B0604020202020204" pitchFamily="34" charset="0"/>
                <a:cs typeface="Arial" panose="020B0604020202020204" pitchFamily="34" charset="0"/>
              </a:rPr>
              <a:t>et al</a:t>
            </a:r>
            <a:r>
              <a:rPr lang="en-GB" sz="900" dirty="0">
                <a:latin typeface="Arial" panose="020B0604020202020204" pitchFamily="34" charset="0"/>
                <a:cs typeface="Arial" panose="020B0604020202020204" pitchFamily="34" charset="0"/>
              </a:rPr>
              <a:t>.(2010).</a:t>
            </a:r>
          </a:p>
          <a:p>
            <a:r>
              <a:rPr lang="en-GB" sz="900" dirty="0">
                <a:latin typeface="Arial" panose="020B0604020202020204" pitchFamily="34" charset="0"/>
                <a:cs typeface="Arial" panose="020B0604020202020204" pitchFamily="34" charset="0"/>
              </a:rPr>
              <a:t>Therefore having a strong understanding of plagiarism, as suggested by Wilson and Bedford (2013) students can confidently present their work knowing it has been referenced accordingly, and therefore can not be mistaken for another authors work.</a:t>
            </a:r>
          </a:p>
          <a:p>
            <a:r>
              <a:rPr lang="en-GB" sz="900" dirty="0">
                <a:latin typeface="Arial" panose="020B0604020202020204" pitchFamily="34" charset="0"/>
                <a:cs typeface="Arial" panose="020B0604020202020204" pitchFamily="34" charset="0"/>
              </a:rPr>
              <a:t>Furthermore, note taking efficiently whilst researching can ensure key points have been met, and highlights the areas  that may need to be looked at in much more detail, according to Godfrey (2020.) Notably, this could be the difference in a student passing the module or receiving either a low or top mark in an assignment (Godfrey, 2020).</a:t>
            </a:r>
          </a:p>
          <a:p>
            <a:r>
              <a:rPr lang="en-GB" sz="900" dirty="0">
                <a:latin typeface="Arial" panose="020B0604020202020204" pitchFamily="34" charset="0"/>
                <a:cs typeface="Arial" panose="020B0604020202020204" pitchFamily="34" charset="0"/>
              </a:rPr>
              <a:t>Time management skills are crucial for a student, so being able to use a tool to help distribute study time, will ensure deadlines are being met, whilst providing a high standard of work as the student has been able to look at the task as a critical thinker (Moore </a:t>
            </a:r>
            <a:r>
              <a:rPr lang="en-GB" sz="900" i="1" dirty="0">
                <a:latin typeface="Arial" panose="020B0604020202020204" pitchFamily="34" charset="0"/>
                <a:cs typeface="Arial" panose="020B0604020202020204" pitchFamily="34" charset="0"/>
              </a:rPr>
              <a:t>et al. </a:t>
            </a:r>
            <a:r>
              <a:rPr lang="en-GB" sz="900" dirty="0">
                <a:latin typeface="Arial" panose="020B0604020202020204" pitchFamily="34" charset="0"/>
                <a:cs typeface="Arial" panose="020B0604020202020204" pitchFamily="34" charset="0"/>
              </a:rPr>
              <a:t>2010).</a:t>
            </a:r>
          </a:p>
          <a:p>
            <a:endParaRPr lang="en-GB" sz="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6189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96C02D5-58A6-4266-BF9A-2157729E27DE}"/>
              </a:ext>
            </a:extLst>
          </p:cNvPr>
          <p:cNvSpPr txBox="1"/>
          <p:nvPr/>
        </p:nvSpPr>
        <p:spPr>
          <a:xfrm>
            <a:off x="0" y="725073"/>
            <a:ext cx="11951432" cy="3906390"/>
          </a:xfrm>
          <a:prstGeom prst="rect">
            <a:avLst/>
          </a:prstGeom>
          <a:solidFill>
            <a:schemeClr val="bg1"/>
          </a:solidFill>
          <a:ln w="57150">
            <a:solidFill>
              <a:srgbClr val="7030A0"/>
            </a:solidFill>
          </a:ln>
        </p:spPr>
        <p:txBody>
          <a:bodyPr wrap="square" rtlCol="0">
            <a:spAutoFit/>
          </a:bodyPr>
          <a:lstStyle/>
          <a:p>
            <a:r>
              <a:rPr lang="en-GB" sz="2400" b="1" u="sng" dirty="0">
                <a:latin typeface="Arial" panose="020B0604020202020204" pitchFamily="34" charset="0"/>
                <a:cs typeface="Arial" panose="020B0604020202020204" pitchFamily="34" charset="0"/>
              </a:rPr>
              <a:t>References</a:t>
            </a: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Bedford, and Wilson, E. (2013). </a:t>
            </a:r>
            <a:r>
              <a:rPr lang="en-GB" sz="1600" i="1" dirty="0">
                <a:effectLst/>
                <a:latin typeface="Arial" panose="020B0604020202020204" pitchFamily="34" charset="0"/>
                <a:ea typeface="Calibri" panose="020F0502020204030204" pitchFamily="34" charset="0"/>
                <a:cs typeface="Arial" panose="020B0604020202020204" pitchFamily="34" charset="0"/>
              </a:rPr>
              <a:t>Study skills for foundation degrees </a:t>
            </a:r>
            <a:r>
              <a:rPr lang="en-GB" sz="1600" dirty="0">
                <a:effectLst/>
                <a:latin typeface="Arial" panose="020B0604020202020204" pitchFamily="34" charset="0"/>
                <a:ea typeface="Calibri" panose="020F0502020204030204" pitchFamily="34" charset="0"/>
                <a:cs typeface="Arial" panose="020B0604020202020204" pitchFamily="34" charset="0"/>
              </a:rPr>
              <a:t>(Second edition.). Routledge.</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Bedford, and Wilson, E. (2020). </a:t>
            </a:r>
            <a:r>
              <a:rPr lang="en-GB" sz="1600" i="1" dirty="0">
                <a:effectLst/>
                <a:latin typeface="Arial" panose="020B0604020202020204" pitchFamily="34" charset="0"/>
                <a:ea typeface="Calibri" panose="020F0502020204030204" pitchFamily="34" charset="0"/>
                <a:cs typeface="Arial" panose="020B0604020202020204" pitchFamily="34" charset="0"/>
              </a:rPr>
              <a:t>Study skills for foundation degrees </a:t>
            </a:r>
            <a:r>
              <a:rPr lang="en-GB" sz="1600" dirty="0">
                <a:effectLst/>
                <a:latin typeface="Arial" panose="020B0604020202020204" pitchFamily="34" charset="0"/>
                <a:ea typeface="Calibri" panose="020F0502020204030204" pitchFamily="34" charset="0"/>
                <a:cs typeface="Arial" panose="020B0604020202020204" pitchFamily="34" charset="0"/>
              </a:rPr>
              <a:t>(Third edition.). Routledge.</a:t>
            </a:r>
          </a:p>
          <a:p>
            <a:pPr>
              <a:lnSpc>
                <a:spcPct val="107000"/>
              </a:lnSpc>
              <a:spcAft>
                <a:spcPts val="800"/>
              </a:spcAft>
            </a:pPr>
            <a:r>
              <a:rPr lang="fr-FR" sz="1600" dirty="0" err="1">
                <a:effectLst/>
                <a:latin typeface="Arial" panose="020B0604020202020204" pitchFamily="34" charset="0"/>
                <a:ea typeface="Calibri" panose="020F0502020204030204" pitchFamily="34" charset="0"/>
                <a:cs typeface="Arial" panose="020B0604020202020204" pitchFamily="34" charset="0"/>
              </a:rPr>
              <a:t>Eales</a:t>
            </a:r>
            <a:r>
              <a:rPr lang="fr-FR" sz="1600" dirty="0">
                <a:effectLst/>
                <a:latin typeface="Arial" panose="020B0604020202020204" pitchFamily="34" charset="0"/>
                <a:ea typeface="Calibri" panose="020F0502020204030204" pitchFamily="34" charset="0"/>
                <a:cs typeface="Arial" panose="020B0604020202020204" pitchFamily="34" charset="0"/>
              </a:rPr>
              <a:t>-Reynolds, L. et al. </a:t>
            </a:r>
            <a:r>
              <a:rPr lang="en-GB" sz="1600" dirty="0">
                <a:effectLst/>
                <a:latin typeface="Arial" panose="020B0604020202020204" pitchFamily="34" charset="0"/>
                <a:ea typeface="Calibri" panose="020F0502020204030204" pitchFamily="34" charset="0"/>
                <a:cs typeface="Arial" panose="020B0604020202020204" pitchFamily="34" charset="0"/>
              </a:rPr>
              <a:t>(2010) </a:t>
            </a:r>
            <a:r>
              <a:rPr lang="en-GB" sz="1600" i="1" dirty="0">
                <a:effectLst/>
                <a:latin typeface="Arial" panose="020B0604020202020204" pitchFamily="34" charset="0"/>
                <a:ea typeface="Calibri" panose="020F0502020204030204" pitchFamily="34" charset="0"/>
                <a:cs typeface="Arial" panose="020B0604020202020204" pitchFamily="34" charset="0"/>
              </a:rPr>
              <a:t>Critical Thinking Skills for Education Students.</a:t>
            </a:r>
            <a:r>
              <a:rPr lang="en-GB" sz="1600" dirty="0">
                <a:effectLst/>
                <a:latin typeface="Arial" panose="020B0604020202020204" pitchFamily="34" charset="0"/>
                <a:ea typeface="Calibri" panose="020F0502020204030204" pitchFamily="34" charset="0"/>
                <a:cs typeface="Arial" panose="020B0604020202020204" pitchFamily="34" charset="0"/>
              </a:rPr>
              <a:t> London: SAGE Publications, Ltd.</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Godfrey, J. (2018) </a:t>
            </a:r>
            <a:r>
              <a:rPr lang="en-GB" sz="1600" i="1" dirty="0">
                <a:effectLst/>
                <a:latin typeface="Arial" panose="020B0604020202020204" pitchFamily="34" charset="0"/>
                <a:ea typeface="Calibri" panose="020F0502020204030204" pitchFamily="34" charset="0"/>
                <a:cs typeface="Arial" panose="020B0604020202020204" pitchFamily="34" charset="0"/>
              </a:rPr>
              <a:t>How to use your reading in your essays. </a:t>
            </a:r>
            <a:r>
              <a:rPr lang="en-GB" sz="1600" dirty="0">
                <a:effectLst/>
                <a:latin typeface="Arial" panose="020B0604020202020204" pitchFamily="34" charset="0"/>
                <a:ea typeface="Calibri" panose="020F0502020204030204" pitchFamily="34" charset="0"/>
                <a:cs typeface="Arial" panose="020B0604020202020204" pitchFamily="34" charset="0"/>
              </a:rPr>
              <a:t>(Third edition). Hampshire; Palgrave Macmillan</a:t>
            </a:r>
            <a:r>
              <a:rPr lang="en-GB" sz="1600" i="1" dirty="0">
                <a:effectLst/>
                <a:latin typeface="Arial" panose="020B0604020202020204" pitchFamily="34" charset="0"/>
                <a:ea typeface="Calibri" panose="020F0502020204030204" pitchFamily="34" charset="0"/>
                <a:cs typeface="Arial" panose="020B0604020202020204" pitchFamily="34" charset="0"/>
              </a:rPr>
              <a:t>. </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Moore, S. </a:t>
            </a:r>
            <a:r>
              <a:rPr lang="en-GB" sz="1600" i="1" dirty="0">
                <a:effectLst/>
                <a:latin typeface="Arial" panose="020B0604020202020204" pitchFamily="34" charset="0"/>
                <a:ea typeface="Calibri" panose="020F0502020204030204" pitchFamily="34" charset="0"/>
                <a:cs typeface="Arial" panose="020B0604020202020204" pitchFamily="34" charset="0"/>
              </a:rPr>
              <a:t>et al</a:t>
            </a:r>
            <a:r>
              <a:rPr lang="en-GB" sz="1600" dirty="0">
                <a:effectLst/>
                <a:latin typeface="Arial" panose="020B0604020202020204" pitchFamily="34" charset="0"/>
                <a:ea typeface="Calibri" panose="020F0502020204030204" pitchFamily="34" charset="0"/>
                <a:cs typeface="Arial" panose="020B0604020202020204" pitchFamily="34" charset="0"/>
              </a:rPr>
              <a:t>. (2010) </a:t>
            </a:r>
            <a:r>
              <a:rPr lang="en-GB" sz="1600" i="1" dirty="0">
                <a:effectLst/>
                <a:latin typeface="Arial" panose="020B0604020202020204" pitchFamily="34" charset="0"/>
                <a:ea typeface="Calibri" panose="020F0502020204030204" pitchFamily="34" charset="0"/>
                <a:cs typeface="Arial" panose="020B0604020202020204" pitchFamily="34" charset="0"/>
              </a:rPr>
              <a:t>The Ultimate Study Skills Handbook. </a:t>
            </a:r>
            <a:r>
              <a:rPr lang="en-GB" sz="1600" dirty="0">
                <a:effectLst/>
                <a:latin typeface="Arial" panose="020B0604020202020204" pitchFamily="34" charset="0"/>
                <a:ea typeface="Calibri" panose="020F0502020204030204" pitchFamily="34" charset="0"/>
                <a:cs typeface="Arial" panose="020B0604020202020204" pitchFamily="34" charset="0"/>
              </a:rPr>
              <a:t>Berkshire: Open University Press.</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Sylmaaconsulting.com (2020) ‘</a:t>
            </a:r>
            <a:r>
              <a:rPr lang="en-GB" sz="1600" i="1" dirty="0">
                <a:effectLst/>
                <a:latin typeface="Arial" panose="020B0604020202020204" pitchFamily="34" charset="0"/>
                <a:ea typeface="Calibri" panose="020F0502020204030204" pitchFamily="34" charset="0"/>
                <a:cs typeface="Arial" panose="020B0604020202020204" pitchFamily="34" charset="0"/>
              </a:rPr>
              <a:t>Critical Thinking Skills At Work Place</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Critical Thinking Skills At Work Place – </a:t>
            </a:r>
            <a:r>
              <a:rPr lang="en-GB" sz="1600" u="sng" dirty="0" err="1">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Sylmaa</a:t>
            </a:r>
            <a:r>
              <a:rPr lang="en-GB" sz="16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 Consulting</a:t>
            </a:r>
            <a:r>
              <a:rPr lang="en-GB" sz="1600" dirty="0">
                <a:effectLst/>
                <a:latin typeface="Arial" panose="020B0604020202020204" pitchFamily="34" charset="0"/>
                <a:ea typeface="Calibri" panose="020F0502020204030204" pitchFamily="34" charset="0"/>
                <a:cs typeface="Arial" panose="020B0604020202020204" pitchFamily="34" charset="0"/>
              </a:rPr>
              <a:t> [Accessed: 17.09.2022]</a:t>
            </a:r>
          </a:p>
          <a:p>
            <a:endParaRPr lang="en-GB" sz="8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endParaRPr lang="en-GB" sz="800" dirty="0"/>
          </a:p>
          <a:p>
            <a:endParaRPr lang="en-GB" sz="800" dirty="0"/>
          </a:p>
          <a:p>
            <a:endParaRPr lang="en-GB" sz="800" dirty="0"/>
          </a:p>
        </p:txBody>
      </p:sp>
      <p:sp>
        <p:nvSpPr>
          <p:cNvPr id="4" name="TextBox 3">
            <a:extLst>
              <a:ext uri="{FF2B5EF4-FFF2-40B4-BE49-F238E27FC236}">
                <a16:creationId xmlns:a16="http://schemas.microsoft.com/office/drawing/2014/main" id="{0A8F4697-97F2-42EE-95D4-1F24B1BDA425}"/>
              </a:ext>
            </a:extLst>
          </p:cNvPr>
          <p:cNvSpPr txBox="1"/>
          <p:nvPr/>
        </p:nvSpPr>
        <p:spPr>
          <a:xfrm>
            <a:off x="88167" y="106837"/>
            <a:ext cx="5198207" cy="276999"/>
          </a:xfrm>
          <a:prstGeom prst="rect">
            <a:avLst/>
          </a:prstGeom>
          <a:noFill/>
          <a:ln w="12700">
            <a:solidFill>
              <a:schemeClr val="accent1"/>
            </a:solidFill>
            <a:prstDash val="sysDash"/>
          </a:ln>
        </p:spPr>
        <p:txBody>
          <a:bodyPr wrap="square" rtlCol="0">
            <a:spAutoFit/>
          </a:bodyPr>
          <a:lstStyle/>
          <a:p>
            <a:r>
              <a:rPr lang="en-GB" sz="1200" dirty="0">
                <a:latin typeface="Arial" panose="020B0604020202020204" pitchFamily="34" charset="0"/>
                <a:cs typeface="Arial" panose="020B0604020202020204" pitchFamily="34" charset="0"/>
              </a:rPr>
              <a:t>Jade Charles        2211091        ECGE4005P/C</a:t>
            </a:r>
          </a:p>
        </p:txBody>
      </p:sp>
    </p:spTree>
    <p:extLst>
      <p:ext uri="{BB962C8B-B14F-4D97-AF65-F5344CB8AC3E}">
        <p14:creationId xmlns:p14="http://schemas.microsoft.com/office/powerpoint/2010/main" val="21861756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1718</Words>
  <Application>Microsoft Office PowerPoint</Application>
  <PresentationFormat>Widescreen</PresentationFormat>
  <Paragraphs>50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jade charles</dc:creator>
  <cp:lastModifiedBy>jade charles</cp:lastModifiedBy>
  <cp:revision>1</cp:revision>
  <dcterms:created xsi:type="dcterms:W3CDTF">2022-09-10T14:02:29Z</dcterms:created>
  <dcterms:modified xsi:type="dcterms:W3CDTF">2022-09-20T16:42:52Z</dcterms:modified>
</cp:coreProperties>
</file>