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7"/>
  </p:notesMasterIdLst>
  <p:sldIdLst>
    <p:sldId id="256" r:id="rId2"/>
    <p:sldId id="260" r:id="rId3"/>
    <p:sldId id="258" r:id="rId4"/>
    <p:sldId id="259" r:id="rId5"/>
    <p:sldId id="261"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85CBC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71" autoAdjust="0"/>
    <p:restoredTop sz="94660"/>
  </p:normalViewPr>
  <p:slideViewPr>
    <p:cSldViewPr snapToGrid="0">
      <p:cViewPr varScale="1">
        <p:scale>
          <a:sx n="55" d="100"/>
          <a:sy n="55" d="100"/>
        </p:scale>
        <p:origin x="614"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notesMaster" Target="notesMasters/notesMaster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59A93C7-CAAB-4D2D-860C-7263522996D0}" type="datetimeFigureOut">
              <a:rPr lang="en-GB" smtClean="0"/>
              <a:t>28/11/2017</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637DCA-ABDA-43FF-B09E-48B350C04F43}" type="slidenum">
              <a:rPr lang="en-GB" smtClean="0"/>
              <a:t>‹#›</a:t>
            </a:fld>
            <a:endParaRPr lang="en-GB" dirty="0"/>
          </a:p>
        </p:txBody>
      </p:sp>
    </p:spTree>
    <p:extLst>
      <p:ext uri="{BB962C8B-B14F-4D97-AF65-F5344CB8AC3E}">
        <p14:creationId xmlns:p14="http://schemas.microsoft.com/office/powerpoint/2010/main" val="12746092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637DCA-ABDA-43FF-B09E-48B350C04F43}" type="slidenum">
              <a:rPr lang="en-GB" smtClean="0"/>
              <a:t>1</a:t>
            </a:fld>
            <a:endParaRPr lang="en-GB" dirty="0"/>
          </a:p>
        </p:txBody>
      </p:sp>
    </p:spTree>
    <p:extLst>
      <p:ext uri="{BB962C8B-B14F-4D97-AF65-F5344CB8AC3E}">
        <p14:creationId xmlns:p14="http://schemas.microsoft.com/office/powerpoint/2010/main" val="115182958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DCE6018B-9DE6-4CE7-AE47-9D3665DD1C08}" type="datetimeFigureOut">
              <a:rPr lang="en-GB" smtClean="0"/>
              <a:t>28/11/2017</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C0955FA1-0DAE-4DA5-96D5-F5D4B748601E}" type="slidenum">
              <a:rPr lang="en-GB" smtClean="0"/>
              <a:t>‹#›</a:t>
            </a:fld>
            <a:endParaRPr lang="en-GB" dirty="0"/>
          </a:p>
        </p:txBody>
      </p:sp>
    </p:spTree>
    <p:extLst>
      <p:ext uri="{BB962C8B-B14F-4D97-AF65-F5344CB8AC3E}">
        <p14:creationId xmlns:p14="http://schemas.microsoft.com/office/powerpoint/2010/main" val="16885337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CE6018B-9DE6-4CE7-AE47-9D3665DD1C08}" type="datetimeFigureOut">
              <a:rPr lang="en-GB" smtClean="0"/>
              <a:t>28/11/2017</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C0955FA1-0DAE-4DA5-96D5-F5D4B748601E}" type="slidenum">
              <a:rPr lang="en-GB" smtClean="0"/>
              <a:t>‹#›</a:t>
            </a:fld>
            <a:endParaRPr lang="en-GB" dirty="0"/>
          </a:p>
        </p:txBody>
      </p:sp>
    </p:spTree>
    <p:extLst>
      <p:ext uri="{BB962C8B-B14F-4D97-AF65-F5344CB8AC3E}">
        <p14:creationId xmlns:p14="http://schemas.microsoft.com/office/powerpoint/2010/main" val="36684457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DCE6018B-9DE6-4CE7-AE47-9D3665DD1C08}" type="datetimeFigureOut">
              <a:rPr lang="en-GB" smtClean="0"/>
              <a:t>28/11/2017</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C0955FA1-0DAE-4DA5-96D5-F5D4B748601E}" type="slidenum">
              <a:rPr lang="en-GB" smtClean="0"/>
              <a:t>‹#›</a:t>
            </a:fld>
            <a:endParaRPr lang="en-GB" dirty="0"/>
          </a:p>
        </p:txBody>
      </p:sp>
    </p:spTree>
    <p:extLst>
      <p:ext uri="{BB962C8B-B14F-4D97-AF65-F5344CB8AC3E}">
        <p14:creationId xmlns:p14="http://schemas.microsoft.com/office/powerpoint/2010/main" val="11758544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DCE6018B-9DE6-4CE7-AE47-9D3665DD1C08}" type="datetimeFigureOut">
              <a:rPr lang="en-GB" smtClean="0"/>
              <a:t>28/11/2017</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C0955FA1-0DAE-4DA5-96D5-F5D4B748601E}" type="slidenum">
              <a:rPr lang="en-GB" smtClean="0"/>
              <a:t>‹#›</a:t>
            </a:fld>
            <a:endParaRPr lang="en-GB" dirty="0"/>
          </a:p>
        </p:txBody>
      </p:sp>
    </p:spTree>
    <p:extLst>
      <p:ext uri="{BB962C8B-B14F-4D97-AF65-F5344CB8AC3E}">
        <p14:creationId xmlns:p14="http://schemas.microsoft.com/office/powerpoint/2010/main" val="24606310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DCE6018B-9DE6-4CE7-AE47-9D3665DD1C08}" type="datetimeFigureOut">
              <a:rPr lang="en-GB" smtClean="0"/>
              <a:t>28/11/2017</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C0955FA1-0DAE-4DA5-96D5-F5D4B748601E}" type="slidenum">
              <a:rPr lang="en-GB" smtClean="0"/>
              <a:t>‹#›</a:t>
            </a:fld>
            <a:endParaRPr lang="en-GB" dirty="0"/>
          </a:p>
        </p:txBody>
      </p:sp>
    </p:spTree>
    <p:extLst>
      <p:ext uri="{BB962C8B-B14F-4D97-AF65-F5344CB8AC3E}">
        <p14:creationId xmlns:p14="http://schemas.microsoft.com/office/powerpoint/2010/main" val="5719572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DCE6018B-9DE6-4CE7-AE47-9D3665DD1C08}" type="datetimeFigureOut">
              <a:rPr lang="en-GB" smtClean="0"/>
              <a:t>28/11/2017</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C0955FA1-0DAE-4DA5-96D5-F5D4B748601E}" type="slidenum">
              <a:rPr lang="en-GB" smtClean="0"/>
              <a:t>‹#›</a:t>
            </a:fld>
            <a:endParaRPr lang="en-GB" dirty="0"/>
          </a:p>
        </p:txBody>
      </p:sp>
    </p:spTree>
    <p:extLst>
      <p:ext uri="{BB962C8B-B14F-4D97-AF65-F5344CB8AC3E}">
        <p14:creationId xmlns:p14="http://schemas.microsoft.com/office/powerpoint/2010/main" val="8613089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CE6018B-9DE6-4CE7-AE47-9D3665DD1C08}" type="datetimeFigureOut">
              <a:rPr lang="en-GB" smtClean="0"/>
              <a:t>28/11/2017</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C0955FA1-0DAE-4DA5-96D5-F5D4B748601E}" type="slidenum">
              <a:rPr lang="en-GB" smtClean="0"/>
              <a:t>‹#›</a:t>
            </a:fld>
            <a:endParaRPr lang="en-GB" dirty="0"/>
          </a:p>
        </p:txBody>
      </p:sp>
    </p:spTree>
    <p:extLst>
      <p:ext uri="{BB962C8B-B14F-4D97-AF65-F5344CB8AC3E}">
        <p14:creationId xmlns:p14="http://schemas.microsoft.com/office/powerpoint/2010/main" val="18443602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CE6018B-9DE6-4CE7-AE47-9D3665DD1C08}" type="datetimeFigureOut">
              <a:rPr lang="en-GB" smtClean="0"/>
              <a:t>28/11/2017</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C0955FA1-0DAE-4DA5-96D5-F5D4B748601E}" type="slidenum">
              <a:rPr lang="en-GB" smtClean="0"/>
              <a:t>‹#›</a:t>
            </a:fld>
            <a:endParaRPr lang="en-GB" dirty="0"/>
          </a:p>
        </p:txBody>
      </p:sp>
    </p:spTree>
    <p:extLst>
      <p:ext uri="{BB962C8B-B14F-4D97-AF65-F5344CB8AC3E}">
        <p14:creationId xmlns:p14="http://schemas.microsoft.com/office/powerpoint/2010/main" val="36950645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CE6018B-9DE6-4CE7-AE47-9D3665DD1C08}" type="datetimeFigureOut">
              <a:rPr lang="en-GB" smtClean="0"/>
              <a:t>28/11/2017</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C0955FA1-0DAE-4DA5-96D5-F5D4B748601E}" type="slidenum">
              <a:rPr lang="en-GB" smtClean="0"/>
              <a:t>‹#›</a:t>
            </a:fld>
            <a:endParaRPr lang="en-GB" dirty="0"/>
          </a:p>
        </p:txBody>
      </p:sp>
    </p:spTree>
    <p:extLst>
      <p:ext uri="{BB962C8B-B14F-4D97-AF65-F5344CB8AC3E}">
        <p14:creationId xmlns:p14="http://schemas.microsoft.com/office/powerpoint/2010/main" val="30198345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CE6018B-9DE6-4CE7-AE47-9D3665DD1C08}" type="datetimeFigureOut">
              <a:rPr lang="en-GB" smtClean="0"/>
              <a:t>28/11/2017</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C0955FA1-0DAE-4DA5-96D5-F5D4B748601E}" type="slidenum">
              <a:rPr lang="en-GB" smtClean="0"/>
              <a:t>‹#›</a:t>
            </a:fld>
            <a:endParaRPr lang="en-GB" dirty="0"/>
          </a:p>
        </p:txBody>
      </p:sp>
    </p:spTree>
    <p:extLst>
      <p:ext uri="{BB962C8B-B14F-4D97-AF65-F5344CB8AC3E}">
        <p14:creationId xmlns:p14="http://schemas.microsoft.com/office/powerpoint/2010/main" val="17253154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CE6018B-9DE6-4CE7-AE47-9D3665DD1C08}" type="datetimeFigureOut">
              <a:rPr lang="en-GB" smtClean="0"/>
              <a:t>28/11/2017</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C0955FA1-0DAE-4DA5-96D5-F5D4B748601E}" type="slidenum">
              <a:rPr lang="en-GB" smtClean="0"/>
              <a:t>‹#›</a:t>
            </a:fld>
            <a:endParaRPr lang="en-GB" dirty="0"/>
          </a:p>
        </p:txBody>
      </p:sp>
    </p:spTree>
    <p:extLst>
      <p:ext uri="{BB962C8B-B14F-4D97-AF65-F5344CB8AC3E}">
        <p14:creationId xmlns:p14="http://schemas.microsoft.com/office/powerpoint/2010/main" val="5465573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CE6018B-9DE6-4CE7-AE47-9D3665DD1C08}" type="datetimeFigureOut">
              <a:rPr lang="en-GB" smtClean="0"/>
              <a:t>28/11/2017</a:t>
            </a:fld>
            <a:endParaRPr lang="en-GB"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0955FA1-0DAE-4DA5-96D5-F5D4B748601E}" type="slidenum">
              <a:rPr lang="en-GB" smtClean="0"/>
              <a:t>‹#›</a:t>
            </a:fld>
            <a:endParaRPr lang="en-GB" dirty="0"/>
          </a:p>
        </p:txBody>
      </p:sp>
    </p:spTree>
    <p:extLst>
      <p:ext uri="{BB962C8B-B14F-4D97-AF65-F5344CB8AC3E}">
        <p14:creationId xmlns:p14="http://schemas.microsoft.com/office/powerpoint/2010/main" val="412711019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hyperlink" Target="https://outlook.office.com/owa/?realm=uwtsd.ac.uk" TargetMode="External"/><Relationship Id="rId3" Type="http://schemas.openxmlformats.org/officeDocument/2006/relationships/hyperlink" Target="http://www.carmarthenshire.gov.wales/home/residents/education-schools/eco-schools.aspx#.Wh3DNIZl90w" TargetMode="External"/><Relationship Id="rId7" Type="http://schemas.openxmlformats.org/officeDocument/2006/relationships/hyperlink" Target="http://www.bbc.co.uk/earth/story/20160420-how-nature-is-good-for-our-health-and-happiness" TargetMode="External"/><Relationship Id="rId2" Type="http://schemas.openxmlformats.org/officeDocument/2006/relationships/hyperlink" Target="http://bigynprimaryschool.co.uk/aspectpolicies/" TargetMode="External"/><Relationship Id="rId1" Type="http://schemas.openxmlformats.org/officeDocument/2006/relationships/slideLayout" Target="../slideLayouts/slideLayout2.xml"/><Relationship Id="rId6" Type="http://schemas.openxmlformats.org/officeDocument/2006/relationships/hyperlink" Target="https://www.atl.org.uk/Images/Playing%20to%20learn%20%20-%20Feb%202012.pdf" TargetMode="External"/><Relationship Id="rId5" Type="http://schemas.openxmlformats.org/officeDocument/2006/relationships/hyperlink" Target="https://www.cdc.gov/parents/essentials/consequences/whyimportant.html" TargetMode="External"/><Relationship Id="rId10" Type="http://schemas.openxmlformats.org/officeDocument/2006/relationships/hyperlink" Target="https://static1.squarespace.com/static/552bcd30e4b02ed06b97c76d/t/591adab6197aead051a14054/1494932151856/Eco-Schools+and+the+SDGs.pdf" TargetMode="External"/><Relationship Id="rId4" Type="http://schemas.openxmlformats.org/officeDocument/2006/relationships/hyperlink" Target="http://www.cefnhengoed.net/" TargetMode="External"/><Relationship Id="rId9" Type="http://schemas.openxmlformats.org/officeDocument/2006/relationships/hyperlink" Target="http://www.estyn.gov.wales/" TargetMode="External"/></Relationships>
</file>

<file path=ppt/slides/_rels/slide3.xml.rels><?xml version="1.0" encoding="UTF-8" standalone="yes"?>
<Relationships xmlns="http://schemas.openxmlformats.org/package/2006/relationships"><Relationship Id="rId8" Type="http://schemas.openxmlformats.org/officeDocument/2006/relationships/hyperlink" Target="https://northeastwalesesdgc.files.wordpress.com/2013/04/ecoschools_english_06compressed.pdf" TargetMode="External"/><Relationship Id="rId3" Type="http://schemas.openxmlformats.org/officeDocument/2006/relationships/hyperlink" Target="http://www.playengland.org.uk/" TargetMode="External"/><Relationship Id="rId7" Type="http://schemas.openxmlformats.org/officeDocument/2006/relationships/hyperlink" Target="https://www.keepwalestidy.cymru/Pages/Category/eco-schools" TargetMode="External"/><Relationship Id="rId2" Type="http://schemas.openxmlformats.org/officeDocument/2006/relationships/hyperlink" Target="https://link.springer.com/chapter/10.1007/978-1-4615-4277-3_7" TargetMode="External"/><Relationship Id="rId1" Type="http://schemas.openxmlformats.org/officeDocument/2006/relationships/slideLayout" Target="../slideLayouts/slideLayout2.xml"/><Relationship Id="rId6" Type="http://schemas.openxmlformats.org/officeDocument/2006/relationships/hyperlink" Target="http://www.keepbritaintidy.org/our-cause/educate-future-generations" TargetMode="External"/><Relationship Id="rId5" Type="http://schemas.openxmlformats.org/officeDocument/2006/relationships/hyperlink" Target="https://www.greenschoolsproject.org.uk/eco-schools-why-bother/" TargetMode="External"/><Relationship Id="rId4" Type="http://schemas.openxmlformats.org/officeDocument/2006/relationships/hyperlink" Target="http://www.soutwark.gov.uk/" TargetMode="External"/><Relationship Id="rId9" Type="http://schemas.openxmlformats.org/officeDocument/2006/relationships/hyperlink" Target="https://www.leportschools.com/" TargetMode="External"/></Relationships>
</file>

<file path=ppt/slides/_rels/slide4.xml.rels><?xml version="1.0" encoding="UTF-8" standalone="yes"?>
<Relationships xmlns="http://schemas.openxmlformats.org/package/2006/relationships"><Relationship Id="rId8" Type="http://schemas.openxmlformats.org/officeDocument/2006/relationships/hyperlink" Target="http://www.rctcbc.gov.uk/EN/Resident/SchoolsandLearning/EcoSchools.aspx" TargetMode="External"/><Relationship Id="rId3" Type="http://schemas.openxmlformats.org/officeDocument/2006/relationships/hyperlink" Target="http://www.journals.sagepub.com/" TargetMode="External"/><Relationship Id="rId7" Type="http://schemas.openxmlformats.org/officeDocument/2006/relationships/hyperlink" Target="https://www.ncbi.nlm.nih.gov/pmc/articles/PMC2731445/" TargetMode="External"/><Relationship Id="rId2" Type="http://schemas.openxmlformats.org/officeDocument/2006/relationships/hyperlink" Target="http://www.eco-schools.org.uk/wp-content/uploads/2016/12/Early-Years-Eco-Schools-Leadership-Pack.pdf" TargetMode="External"/><Relationship Id="rId1" Type="http://schemas.openxmlformats.org/officeDocument/2006/relationships/slideLayout" Target="../slideLayouts/slideLayout2.xml"/><Relationship Id="rId6" Type="http://schemas.openxmlformats.org/officeDocument/2006/relationships/hyperlink" Target="http://www.pearsonschoolsandfecolleges.co.uk/FEAndVocational/Childcare/BTEC/BTEC-Firsts-in-Childrens-Play-Learning-and-Development-2013/Samples/BTECFirstsinCPLDDraftStudentBookSamples/BTECFirstsinCPLD2013SBUnit2DRAFT.pdf" TargetMode="External"/><Relationship Id="rId5" Type="http://schemas.openxmlformats.org/officeDocument/2006/relationships/hyperlink" Target="http://www.eajournals.org/" TargetMode="External"/><Relationship Id="rId4" Type="http://schemas.openxmlformats.org/officeDocument/2006/relationships/hyperlink" Target="http://www.cyc-net.org/features/viewpoints/c-posreinforce.html"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ro.uow.edu.au/cgi/viewcontent.cgi?article=1043&amp;context=edupapers" TargetMode="External"/><Relationship Id="rId7" Type="http://schemas.openxmlformats.org/officeDocument/2006/relationships/hyperlink" Target="https://www.youtube.com/watch?v=NYnTmgnUmmo" TargetMode="External"/><Relationship Id="rId2" Type="http://schemas.openxmlformats.org/officeDocument/2006/relationships/hyperlink" Target="https://www.unicef.org.uk/what-we-do/un-convention-child-rights/" TargetMode="External"/><Relationship Id="rId1" Type="http://schemas.openxmlformats.org/officeDocument/2006/relationships/slideLayout" Target="../slideLayouts/slideLayout2.xml"/><Relationship Id="rId6" Type="http://schemas.openxmlformats.org/officeDocument/2006/relationships/hyperlink" Target="http://www.westlothian.gov.uk/" TargetMode="External"/><Relationship Id="rId5" Type="http://schemas.openxmlformats.org/officeDocument/2006/relationships/hyperlink" Target="http://gov.wales/docs/dcells/publications/150803-fp-framework-en.pdf" TargetMode="External"/><Relationship Id="rId4" Type="http://schemas.openxmlformats.org/officeDocument/2006/relationships/hyperlink" Target="http://www.wales.gov.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85CBCD"/>
        </a:solidFill>
        <a:effectLst/>
      </p:bgPr>
    </p:bg>
    <p:spTree>
      <p:nvGrpSpPr>
        <p:cNvPr id="1" name=""/>
        <p:cNvGrpSpPr/>
        <p:nvPr/>
      </p:nvGrpSpPr>
      <p:grpSpPr>
        <a:xfrm>
          <a:off x="0" y="0"/>
          <a:ext cx="0" cy="0"/>
          <a:chOff x="0" y="0"/>
          <a:chExt cx="0" cy="0"/>
        </a:xfrm>
      </p:grpSpPr>
      <p:sp>
        <p:nvSpPr>
          <p:cNvPr id="5" name="Horizontal Scroll 4"/>
          <p:cNvSpPr/>
          <p:nvPr/>
        </p:nvSpPr>
        <p:spPr>
          <a:xfrm>
            <a:off x="319027" y="-35420"/>
            <a:ext cx="11704320" cy="435322"/>
          </a:xfrm>
          <a:prstGeom prst="horizontalScroll">
            <a:avLst/>
          </a:prstGeom>
        </p:spPr>
        <p:style>
          <a:lnRef idx="1">
            <a:schemeClr val="accent4"/>
          </a:lnRef>
          <a:fillRef idx="2">
            <a:schemeClr val="accent4"/>
          </a:fillRef>
          <a:effectRef idx="1">
            <a:schemeClr val="accent4"/>
          </a:effectRef>
          <a:fontRef idx="minor">
            <a:schemeClr val="dk1"/>
          </a:fontRef>
        </p:style>
        <p:txBody>
          <a:bodyPr rtlCol="0" anchor="ctr"/>
          <a:lstStyle/>
          <a:p>
            <a:pPr algn="ctr"/>
            <a:endParaRPr lang="en-GB" dirty="0"/>
          </a:p>
        </p:txBody>
      </p:sp>
      <p:sp>
        <p:nvSpPr>
          <p:cNvPr id="6" name="TextBox 5"/>
          <p:cNvSpPr txBox="1"/>
          <p:nvPr/>
        </p:nvSpPr>
        <p:spPr>
          <a:xfrm>
            <a:off x="1418827" y="2696"/>
            <a:ext cx="9862456" cy="369332"/>
          </a:xfrm>
          <a:prstGeom prst="rect">
            <a:avLst/>
          </a:prstGeom>
          <a:noFill/>
        </p:spPr>
        <p:txBody>
          <a:bodyPr wrap="square" rtlCol="0">
            <a:spAutoFit/>
          </a:bodyPr>
          <a:lstStyle/>
          <a:p>
            <a:r>
              <a:rPr lang="en-GB" b="1" dirty="0" smtClean="0">
                <a:latin typeface="Arial" panose="020B0604020202020204" pitchFamily="34" charset="0"/>
                <a:cs typeface="Arial" panose="020B0604020202020204" pitchFamily="34" charset="0"/>
              </a:rPr>
              <a:t>Education for Sustainable Development and Global Citizenship in Wales: Eco-Schools</a:t>
            </a:r>
            <a:endParaRPr lang="en-GB" b="1" dirty="0">
              <a:latin typeface="Arial" panose="020B0604020202020204" pitchFamily="34" charset="0"/>
              <a:cs typeface="Arial" panose="020B0604020202020204" pitchFamily="34" charset="0"/>
            </a:endParaRPr>
          </a:p>
        </p:txBody>
      </p:sp>
      <p:sp>
        <p:nvSpPr>
          <p:cNvPr id="7" name="TextBox 6"/>
          <p:cNvSpPr txBox="1"/>
          <p:nvPr/>
        </p:nvSpPr>
        <p:spPr>
          <a:xfrm>
            <a:off x="1906164" y="309787"/>
            <a:ext cx="8530046" cy="307777"/>
          </a:xfrm>
          <a:prstGeom prst="rect">
            <a:avLst/>
          </a:prstGeom>
          <a:noFill/>
        </p:spPr>
        <p:txBody>
          <a:bodyPr wrap="square" rtlCol="0">
            <a:spAutoFit/>
          </a:bodyPr>
          <a:lstStyle/>
          <a:p>
            <a:r>
              <a:rPr lang="en-GB" sz="1400" dirty="0" smtClean="0">
                <a:latin typeface="Arial" panose="020B0604020202020204" pitchFamily="34" charset="0"/>
                <a:cs typeface="Arial" panose="020B0604020202020204" pitchFamily="34" charset="0"/>
              </a:rPr>
              <a:t>        Mellisa Wray, Mollie Wright, Alannah McCann, Rebecca Evans, Emily Norton-Lovering.</a:t>
            </a:r>
            <a:endParaRPr lang="en-GB" sz="1400" dirty="0">
              <a:latin typeface="Arial" panose="020B0604020202020204" pitchFamily="34" charset="0"/>
              <a:cs typeface="Arial" panose="020B0604020202020204" pitchFamily="34" charset="0"/>
            </a:endParaRPr>
          </a:p>
        </p:txBody>
      </p:sp>
      <p:sp>
        <p:nvSpPr>
          <p:cNvPr id="15" name="Rectangle 14"/>
          <p:cNvSpPr/>
          <p:nvPr/>
        </p:nvSpPr>
        <p:spPr>
          <a:xfrm>
            <a:off x="40543" y="604220"/>
            <a:ext cx="3636809" cy="3080379"/>
          </a:xfrm>
          <a:prstGeom prst="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endParaRPr lang="en-GB" sz="1400" dirty="0">
              <a:latin typeface="Arial" panose="020B0604020202020204" pitchFamily="34" charset="0"/>
              <a:cs typeface="Arial" panose="020B0604020202020204" pitchFamily="34" charset="0"/>
            </a:endParaRPr>
          </a:p>
        </p:txBody>
      </p:sp>
      <p:sp>
        <p:nvSpPr>
          <p:cNvPr id="20" name="TextBox 19"/>
          <p:cNvSpPr txBox="1"/>
          <p:nvPr/>
        </p:nvSpPr>
        <p:spPr>
          <a:xfrm>
            <a:off x="107576" y="617560"/>
            <a:ext cx="3442448" cy="3354765"/>
          </a:xfrm>
          <a:prstGeom prst="rect">
            <a:avLst/>
          </a:prstGeom>
          <a:noFill/>
        </p:spPr>
        <p:txBody>
          <a:bodyPr wrap="square" rtlCol="0">
            <a:spAutoFit/>
          </a:bodyPr>
          <a:lstStyle/>
          <a:p>
            <a:pPr algn="just">
              <a:lnSpc>
                <a:spcPct val="150000"/>
              </a:lnSpc>
            </a:pPr>
            <a:r>
              <a:rPr lang="en-GB" sz="1200" b="1" dirty="0" smtClean="0">
                <a:latin typeface="Arial" panose="020B0604020202020204" pitchFamily="34" charset="0"/>
                <a:cs typeface="Arial" panose="020B0604020202020204" pitchFamily="34" charset="0"/>
              </a:rPr>
              <a:t>What is the ESDGC?</a:t>
            </a:r>
          </a:p>
          <a:p>
            <a:pPr algn="just">
              <a:lnSpc>
                <a:spcPct val="150000"/>
              </a:lnSpc>
            </a:pPr>
            <a:r>
              <a:rPr lang="en-GB" sz="1200" dirty="0" smtClean="0">
                <a:latin typeface="Arial" panose="020B0604020202020204" pitchFamily="34" charset="0"/>
                <a:cs typeface="Arial" panose="020B0604020202020204" pitchFamily="34" charset="0"/>
              </a:rPr>
              <a:t>According to the Welsh Government (2008) Education for Sustainable Development and Global Citizenship (ESDGC) is an educational programme that prepares our future generations for life in the 21</a:t>
            </a:r>
            <a:r>
              <a:rPr lang="en-GB" sz="1200" baseline="30000" dirty="0" smtClean="0">
                <a:latin typeface="Arial" panose="020B0604020202020204" pitchFamily="34" charset="0"/>
                <a:cs typeface="Arial" panose="020B0604020202020204" pitchFamily="34" charset="0"/>
              </a:rPr>
              <a:t>st</a:t>
            </a:r>
            <a:r>
              <a:rPr lang="en-GB" sz="1200" dirty="0" smtClean="0">
                <a:latin typeface="Arial" panose="020B0604020202020204" pitchFamily="34" charset="0"/>
                <a:cs typeface="Arial" panose="020B0604020202020204" pitchFamily="34" charset="0"/>
              </a:rPr>
              <a:t> century. Furthermore the Welsh Government (2008) states that the ESDGC  is generally about the links between society, the economy and the environment and the programme allows us to see how are lives are affecting our economic environment. </a:t>
            </a:r>
          </a:p>
          <a:p>
            <a:endParaRPr lang="en-GB" sz="1400" b="1" dirty="0">
              <a:latin typeface="Arial" panose="020B0604020202020204" pitchFamily="34" charset="0"/>
              <a:cs typeface="Arial" panose="020B0604020202020204" pitchFamily="34" charset="0"/>
            </a:endParaRPr>
          </a:p>
        </p:txBody>
      </p:sp>
      <p:sp>
        <p:nvSpPr>
          <p:cNvPr id="13" name="Rectangle 12"/>
          <p:cNvSpPr/>
          <p:nvPr/>
        </p:nvSpPr>
        <p:spPr>
          <a:xfrm>
            <a:off x="3720066" y="617560"/>
            <a:ext cx="3999838" cy="2502158"/>
          </a:xfrm>
          <a:prstGeom prst="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endParaRPr lang="en-GB" dirty="0"/>
          </a:p>
        </p:txBody>
      </p:sp>
      <p:sp>
        <p:nvSpPr>
          <p:cNvPr id="18" name="TextBox 17"/>
          <p:cNvSpPr txBox="1"/>
          <p:nvPr/>
        </p:nvSpPr>
        <p:spPr>
          <a:xfrm>
            <a:off x="3684496" y="617560"/>
            <a:ext cx="4047565" cy="2769989"/>
          </a:xfrm>
          <a:prstGeom prst="rect">
            <a:avLst/>
          </a:prstGeom>
          <a:noFill/>
        </p:spPr>
        <p:txBody>
          <a:bodyPr wrap="square" rtlCol="0">
            <a:spAutoFit/>
          </a:bodyPr>
          <a:lstStyle/>
          <a:p>
            <a:pPr algn="just">
              <a:lnSpc>
                <a:spcPct val="150000"/>
              </a:lnSpc>
            </a:pPr>
            <a:r>
              <a:rPr lang="en-GB" sz="1200" b="1" dirty="0" smtClean="0">
                <a:latin typeface="Arial" panose="020B0604020202020204" pitchFamily="34" charset="0"/>
                <a:cs typeface="Arial" panose="020B0604020202020204" pitchFamily="34" charset="0"/>
              </a:rPr>
              <a:t>Seven Step Framework</a:t>
            </a:r>
          </a:p>
          <a:p>
            <a:pPr algn="just">
              <a:lnSpc>
                <a:spcPct val="150000"/>
              </a:lnSpc>
            </a:pPr>
            <a:r>
              <a:rPr lang="en-GB" sz="1200" dirty="0" smtClean="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According to Liverpool John Moores University (</a:t>
            </a:r>
            <a:r>
              <a:rPr lang="en-GB" sz="1200" dirty="0" smtClean="0">
                <a:latin typeface="Arial" panose="020B0604020202020204" pitchFamily="34" charset="0"/>
                <a:cs typeface="Arial" panose="020B0604020202020204" pitchFamily="34" charset="0"/>
              </a:rPr>
              <a:t>2014) </a:t>
            </a:r>
            <a:r>
              <a:rPr lang="en-GB" sz="1200" dirty="0">
                <a:latin typeface="Arial" panose="020B0604020202020204" pitchFamily="34" charset="0"/>
                <a:cs typeface="Arial" panose="020B0604020202020204" pitchFamily="34" charset="0"/>
              </a:rPr>
              <a:t>an eco-school is required to follow a seven-step framework, establishing an eco-committee, conducting an environmental review, developing an action plan, allocating roles to individuals including pupils and staff; along with involving the whole school and also wider community through creating and eco-code linking to the desired curriculum. </a:t>
            </a:r>
            <a:r>
              <a:rPr lang="en-GB" sz="1200" dirty="0" smtClean="0">
                <a:latin typeface="Arial" panose="020B0604020202020204" pitchFamily="34" charset="0"/>
                <a:cs typeface="Arial" panose="020B0604020202020204" pitchFamily="34" charset="0"/>
              </a:rPr>
              <a:t> </a:t>
            </a:r>
          </a:p>
          <a:p>
            <a:endParaRPr lang="en-GB" sz="1200" dirty="0">
              <a:latin typeface="Arial" panose="020B0604020202020204" pitchFamily="34" charset="0"/>
              <a:cs typeface="Arial" panose="020B0604020202020204" pitchFamily="34" charset="0"/>
            </a:endParaRPr>
          </a:p>
        </p:txBody>
      </p:sp>
      <p:sp>
        <p:nvSpPr>
          <p:cNvPr id="19" name="Rectangle 18"/>
          <p:cNvSpPr/>
          <p:nvPr/>
        </p:nvSpPr>
        <p:spPr>
          <a:xfrm>
            <a:off x="7768922" y="617561"/>
            <a:ext cx="4423078" cy="3687430"/>
          </a:xfrm>
          <a:prstGeom prst="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endParaRPr lang="en-GB" dirty="0"/>
          </a:p>
        </p:txBody>
      </p:sp>
      <p:sp>
        <p:nvSpPr>
          <p:cNvPr id="21" name="TextBox 20"/>
          <p:cNvSpPr txBox="1"/>
          <p:nvPr/>
        </p:nvSpPr>
        <p:spPr>
          <a:xfrm>
            <a:off x="7877788" y="589686"/>
            <a:ext cx="4314211" cy="4247317"/>
          </a:xfrm>
          <a:prstGeom prst="rect">
            <a:avLst/>
          </a:prstGeom>
          <a:noFill/>
        </p:spPr>
        <p:txBody>
          <a:bodyPr wrap="square" rtlCol="0">
            <a:spAutoFit/>
          </a:bodyPr>
          <a:lstStyle/>
          <a:p>
            <a:pPr algn="just">
              <a:lnSpc>
                <a:spcPct val="150000"/>
              </a:lnSpc>
            </a:pPr>
            <a:r>
              <a:rPr lang="en-GB" sz="1200" b="1" dirty="0">
                <a:latin typeface="Arial" panose="020B0604020202020204" pitchFamily="34" charset="0"/>
                <a:cs typeface="Arial" panose="020B0604020202020204" pitchFamily="34" charset="0"/>
              </a:rPr>
              <a:t>Why are rewards important for children?</a:t>
            </a:r>
          </a:p>
          <a:p>
            <a:pPr algn="just">
              <a:lnSpc>
                <a:spcPct val="150000"/>
              </a:lnSpc>
            </a:pPr>
            <a:r>
              <a:rPr lang="en-GB" sz="1200" dirty="0">
                <a:latin typeface="Arial" panose="020B0604020202020204" pitchFamily="34" charset="0"/>
                <a:cs typeface="Arial" panose="020B0604020202020204" pitchFamily="34" charset="0"/>
              </a:rPr>
              <a:t>According to the Centres for Disease Control and Prevention (2014) rewards can be used to encourage children’s good </a:t>
            </a:r>
            <a:r>
              <a:rPr lang="en-GB" sz="1200" dirty="0" smtClean="0">
                <a:latin typeface="Arial" panose="020B0604020202020204" pitchFamily="34" charset="0"/>
                <a:cs typeface="Arial" panose="020B0604020202020204" pitchFamily="34" charset="0"/>
              </a:rPr>
              <a:t>that </a:t>
            </a:r>
            <a:r>
              <a:rPr lang="en-GB" sz="1200" dirty="0">
                <a:latin typeface="Arial" panose="020B0604020202020204" pitchFamily="34" charset="0"/>
                <a:cs typeface="Arial" panose="020B0604020202020204" pitchFamily="34" charset="0"/>
              </a:rPr>
              <a:t>we desire. The West Lothian Child and Adolescent Mental Health Services (CAHMS, 2014) states that adults are able to teach children to behave appropriately through praise and positive reinforcement</a:t>
            </a:r>
            <a:r>
              <a:rPr lang="en-GB" sz="1200" dirty="0" smtClean="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Similarly, Maag (2001) notes that Skinner advocates  positively reinforcing good behaviours in children which will likely encourage the imitation of good behaviours. The  Estyn Report (2014) shows us that rewards are important for children as it allows them to feel valued and also allows them to extend their knowledge on the ESDGC. </a:t>
            </a:r>
            <a:endParaRPr lang="en-GB" sz="1200" dirty="0" smtClean="0">
              <a:latin typeface="Arial" panose="020B0604020202020204" pitchFamily="34" charset="0"/>
              <a:cs typeface="Arial" panose="020B0604020202020204" pitchFamily="34" charset="0"/>
            </a:endParaRPr>
          </a:p>
          <a:p>
            <a:pPr algn="just">
              <a:lnSpc>
                <a:spcPct val="150000"/>
              </a:lnSpc>
            </a:pPr>
            <a:endParaRPr lang="en-GB" sz="1200" dirty="0" smtClean="0">
              <a:latin typeface="Arial" panose="020B0604020202020204" pitchFamily="34" charset="0"/>
              <a:cs typeface="Arial" panose="020B0604020202020204" pitchFamily="34" charset="0"/>
            </a:endParaRPr>
          </a:p>
          <a:p>
            <a:pPr algn="just">
              <a:lnSpc>
                <a:spcPct val="150000"/>
              </a:lnSpc>
            </a:pPr>
            <a:endParaRPr lang="en-GB" sz="1200" dirty="0">
              <a:latin typeface="Arial" panose="020B0604020202020204" pitchFamily="34" charset="0"/>
              <a:cs typeface="Arial" panose="020B0604020202020204" pitchFamily="34" charset="0"/>
            </a:endParaRPr>
          </a:p>
        </p:txBody>
      </p:sp>
      <p:sp>
        <p:nvSpPr>
          <p:cNvPr id="22" name="Rectangle 21"/>
          <p:cNvSpPr/>
          <p:nvPr/>
        </p:nvSpPr>
        <p:spPr>
          <a:xfrm>
            <a:off x="7755474" y="4332866"/>
            <a:ext cx="4382984" cy="2485771"/>
          </a:xfrm>
          <a:prstGeom prst="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endParaRPr lang="en-GB" dirty="0"/>
          </a:p>
        </p:txBody>
      </p:sp>
      <p:sp>
        <p:nvSpPr>
          <p:cNvPr id="23" name="TextBox 22"/>
          <p:cNvSpPr txBox="1"/>
          <p:nvPr/>
        </p:nvSpPr>
        <p:spPr>
          <a:xfrm>
            <a:off x="7810798" y="4403216"/>
            <a:ext cx="4254855" cy="2492990"/>
          </a:xfrm>
          <a:prstGeom prst="rect">
            <a:avLst/>
          </a:prstGeom>
          <a:noFill/>
        </p:spPr>
        <p:txBody>
          <a:bodyPr wrap="square" rtlCol="0">
            <a:spAutoFit/>
          </a:bodyPr>
          <a:lstStyle/>
          <a:p>
            <a:r>
              <a:rPr lang="en-GB" sz="1200" b="1" dirty="0" smtClean="0">
                <a:latin typeface="Arial" panose="020B0604020202020204" pitchFamily="34" charset="0"/>
                <a:cs typeface="Arial" panose="020B0604020202020204" pitchFamily="34" charset="0"/>
              </a:rPr>
              <a:t>Eco-Committee</a:t>
            </a:r>
          </a:p>
          <a:p>
            <a:pPr algn="just">
              <a:lnSpc>
                <a:spcPct val="150000"/>
              </a:lnSpc>
            </a:pPr>
            <a:r>
              <a:rPr lang="en-GB" sz="1200" dirty="0" smtClean="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Schools undertaking the eco-school programmes are responsible for providing an eco-committee modelled by practitioners; however led by the </a:t>
            </a:r>
            <a:r>
              <a:rPr lang="en-GB" sz="1200" dirty="0" smtClean="0">
                <a:latin typeface="Arial" panose="020B0604020202020204" pitchFamily="34" charset="0"/>
                <a:cs typeface="Arial" panose="020B0604020202020204" pitchFamily="34" charset="0"/>
              </a:rPr>
              <a:t>pupils (Eco-Schools</a:t>
            </a:r>
            <a:r>
              <a:rPr lang="en-GB" sz="1200" dirty="0">
                <a:latin typeface="Arial" panose="020B0604020202020204" pitchFamily="34" charset="0"/>
                <a:cs typeface="Arial" panose="020B0604020202020204" pitchFamily="34" charset="0"/>
              </a:rPr>
              <a:t>, </a:t>
            </a:r>
            <a:r>
              <a:rPr lang="en-GB" sz="1200" dirty="0" smtClean="0">
                <a:latin typeface="Arial" panose="020B0604020202020204" pitchFamily="34" charset="0"/>
                <a:cs typeface="Arial" panose="020B0604020202020204" pitchFamily="34" charset="0"/>
              </a:rPr>
              <a:t>2014). Bandura’s social learning theory </a:t>
            </a:r>
            <a:r>
              <a:rPr lang="en-GB" sz="1200" dirty="0">
                <a:latin typeface="Arial" panose="020B0604020202020204" pitchFamily="34" charset="0"/>
                <a:cs typeface="Arial" panose="020B0604020202020204" pitchFamily="34" charset="0"/>
              </a:rPr>
              <a:t>proposes children learn through modelling and imitation; therefore children should be exposed to environments that adopt good </a:t>
            </a:r>
            <a:r>
              <a:rPr lang="en-GB" sz="1200" dirty="0" smtClean="0">
                <a:latin typeface="Arial" panose="020B0604020202020204" pitchFamily="34" charset="0"/>
                <a:cs typeface="Arial" panose="020B0604020202020204" pitchFamily="34" charset="0"/>
              </a:rPr>
              <a:t>models in </a:t>
            </a:r>
            <a:r>
              <a:rPr lang="en-GB" sz="1200" dirty="0">
                <a:latin typeface="Arial" panose="020B0604020202020204" pitchFamily="34" charset="0"/>
                <a:cs typeface="Arial" panose="020B0604020202020204" pitchFamily="34" charset="0"/>
              </a:rPr>
              <a:t>order for children to grow and progress into competent beings </a:t>
            </a:r>
            <a:r>
              <a:rPr lang="en-GB" sz="1200" dirty="0" smtClean="0">
                <a:latin typeface="Arial" panose="020B0604020202020204" pitchFamily="34" charset="0"/>
                <a:cs typeface="Arial" panose="020B0604020202020204" pitchFamily="34" charset="0"/>
              </a:rPr>
              <a:t>(Taylor </a:t>
            </a:r>
            <a:r>
              <a:rPr lang="en-GB" sz="1200" dirty="0">
                <a:latin typeface="Arial" panose="020B0604020202020204" pitchFamily="34" charset="0"/>
                <a:cs typeface="Arial" panose="020B0604020202020204" pitchFamily="34" charset="0"/>
              </a:rPr>
              <a:t>and </a:t>
            </a:r>
            <a:r>
              <a:rPr lang="en-GB" sz="1200" dirty="0" smtClean="0">
                <a:latin typeface="Arial" panose="020B0604020202020204" pitchFamily="34" charset="0"/>
                <a:cs typeface="Arial" panose="020B0604020202020204" pitchFamily="34" charset="0"/>
              </a:rPr>
              <a:t>Mackenney, 2008</a:t>
            </a:r>
            <a:r>
              <a:rPr lang="en-GB" sz="1200" dirty="0">
                <a:latin typeface="Arial" panose="020B0604020202020204" pitchFamily="34" charset="0"/>
                <a:cs typeface="Arial" panose="020B0604020202020204" pitchFamily="34" charset="0"/>
              </a:rPr>
              <a:t>). </a:t>
            </a:r>
          </a:p>
        </p:txBody>
      </p:sp>
      <p:sp>
        <p:nvSpPr>
          <p:cNvPr id="24" name="Rectangle 23"/>
          <p:cNvSpPr/>
          <p:nvPr/>
        </p:nvSpPr>
        <p:spPr>
          <a:xfrm>
            <a:off x="3707481" y="3162565"/>
            <a:ext cx="3994451" cy="3656072"/>
          </a:xfrm>
          <a:prstGeom prst="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endParaRPr lang="en-GB" dirty="0"/>
          </a:p>
        </p:txBody>
      </p:sp>
      <p:sp>
        <p:nvSpPr>
          <p:cNvPr id="25" name="TextBox 24"/>
          <p:cNvSpPr txBox="1"/>
          <p:nvPr/>
        </p:nvSpPr>
        <p:spPr>
          <a:xfrm>
            <a:off x="3756927" y="3115227"/>
            <a:ext cx="3840662" cy="3693319"/>
          </a:xfrm>
          <a:prstGeom prst="rect">
            <a:avLst/>
          </a:prstGeom>
          <a:noFill/>
        </p:spPr>
        <p:txBody>
          <a:bodyPr wrap="square" rtlCol="0">
            <a:spAutoFit/>
          </a:bodyPr>
          <a:lstStyle/>
          <a:p>
            <a:pPr lvl="0" algn="just">
              <a:lnSpc>
                <a:spcPct val="150000"/>
              </a:lnSpc>
            </a:pPr>
            <a:r>
              <a:rPr lang="en-GB" sz="1200" b="1" dirty="0">
                <a:solidFill>
                  <a:prstClr val="black"/>
                </a:solidFill>
                <a:latin typeface="Arial" panose="020B0604020202020204" pitchFamily="34" charset="0"/>
                <a:cs typeface="Arial" panose="020B0604020202020204" pitchFamily="34" charset="0"/>
              </a:rPr>
              <a:t>Whole School Approach</a:t>
            </a:r>
          </a:p>
          <a:p>
            <a:pPr lvl="0" algn="just">
              <a:lnSpc>
                <a:spcPct val="150000"/>
              </a:lnSpc>
            </a:pPr>
            <a:r>
              <a:rPr lang="en-GB" sz="1200" dirty="0">
                <a:solidFill>
                  <a:prstClr val="black"/>
                </a:solidFill>
                <a:latin typeface="Arial" panose="020B0604020202020204" pitchFamily="34" charset="0"/>
                <a:cs typeface="Arial" panose="020B0604020202020204" pitchFamily="34" charset="0"/>
              </a:rPr>
              <a:t>According to the Government office for London (2008) schools have an unique </a:t>
            </a:r>
            <a:r>
              <a:rPr lang="en-GB" sz="1200" dirty="0" smtClean="0">
                <a:solidFill>
                  <a:prstClr val="black"/>
                </a:solidFill>
                <a:latin typeface="Arial" panose="020B0604020202020204" pitchFamily="34" charset="0"/>
                <a:cs typeface="Arial" panose="020B0604020202020204" pitchFamily="34" charset="0"/>
              </a:rPr>
              <a:t>opportunity </a:t>
            </a:r>
            <a:r>
              <a:rPr lang="en-GB" sz="1200" dirty="0">
                <a:solidFill>
                  <a:prstClr val="black"/>
                </a:solidFill>
                <a:latin typeface="Arial" panose="020B0604020202020204" pitchFamily="34" charset="0"/>
                <a:cs typeface="Arial" panose="020B0604020202020204" pitchFamily="34" charset="0"/>
              </a:rPr>
              <a:t>to promote education for sustainability by </a:t>
            </a:r>
            <a:r>
              <a:rPr lang="en-GB" sz="1200" dirty="0" smtClean="0">
                <a:solidFill>
                  <a:prstClr val="black"/>
                </a:solidFill>
                <a:latin typeface="Arial" panose="020B0604020202020204" pitchFamily="34" charset="0"/>
                <a:cs typeface="Arial" panose="020B0604020202020204" pitchFamily="34" charset="0"/>
              </a:rPr>
              <a:t>engaging </a:t>
            </a:r>
            <a:r>
              <a:rPr lang="en-GB" sz="1200" dirty="0">
                <a:solidFill>
                  <a:prstClr val="black"/>
                </a:solidFill>
                <a:latin typeface="Arial" panose="020B0604020202020204" pitchFamily="34" charset="0"/>
                <a:cs typeface="Arial" panose="020B0604020202020204" pitchFamily="34" charset="0"/>
              </a:rPr>
              <a:t>in an whole school </a:t>
            </a:r>
            <a:r>
              <a:rPr lang="en-GB" sz="1200" dirty="0" smtClean="0">
                <a:solidFill>
                  <a:prstClr val="black"/>
                </a:solidFill>
                <a:latin typeface="Arial" panose="020B0604020202020204" pitchFamily="34" charset="0"/>
                <a:cs typeface="Arial" panose="020B0604020202020204" pitchFamily="34" charset="0"/>
              </a:rPr>
              <a:t>approach. </a:t>
            </a:r>
            <a:r>
              <a:rPr lang="en-GB" sz="1200" dirty="0">
                <a:solidFill>
                  <a:prstClr val="black"/>
                </a:solidFill>
                <a:latin typeface="Arial" panose="020B0604020202020204" pitchFamily="34" charset="0"/>
                <a:cs typeface="Arial" panose="020B0604020202020204" pitchFamily="34" charset="0"/>
              </a:rPr>
              <a:t>Eco-schools (2014) suggest that through a whole school approach we can teach children ways we can reduce our carbon footprint. Furthermore according to Wien (2008) in order to enhance a </a:t>
            </a:r>
            <a:r>
              <a:rPr lang="en-GB" sz="1200" dirty="0" smtClean="0">
                <a:solidFill>
                  <a:prstClr val="black"/>
                </a:solidFill>
                <a:latin typeface="Arial" panose="020B0604020202020204" pitchFamily="34" charset="0"/>
                <a:cs typeface="Arial" panose="020B0604020202020204" pitchFamily="34" charset="0"/>
              </a:rPr>
              <a:t>child's </a:t>
            </a:r>
            <a:r>
              <a:rPr lang="en-GB" sz="1200" dirty="0">
                <a:solidFill>
                  <a:prstClr val="black"/>
                </a:solidFill>
                <a:latin typeface="Arial" panose="020B0604020202020204" pitchFamily="34" charset="0"/>
                <a:cs typeface="Arial" panose="020B0604020202020204" pitchFamily="34" charset="0"/>
              </a:rPr>
              <a:t>knowledge of the world the reggio emilia highlight that children should be given the opportunity to engage in their local community where they are respected, valued and </a:t>
            </a:r>
            <a:r>
              <a:rPr lang="en-GB" sz="1200" dirty="0" smtClean="0">
                <a:solidFill>
                  <a:prstClr val="black"/>
                </a:solidFill>
                <a:latin typeface="Arial" panose="020B0604020202020204" pitchFamily="34" charset="0"/>
                <a:cs typeface="Arial" panose="020B0604020202020204" pitchFamily="34" charset="0"/>
              </a:rPr>
              <a:t>understood </a:t>
            </a:r>
            <a:r>
              <a:rPr lang="en-GB" sz="1200" dirty="0">
                <a:solidFill>
                  <a:prstClr val="black"/>
                </a:solidFill>
                <a:latin typeface="Arial" panose="020B0604020202020204" pitchFamily="34" charset="0"/>
                <a:cs typeface="Arial" panose="020B0604020202020204" pitchFamily="34" charset="0"/>
              </a:rPr>
              <a:t>as </a:t>
            </a:r>
            <a:r>
              <a:rPr lang="en-GB" sz="1200" dirty="0" smtClean="0">
                <a:solidFill>
                  <a:prstClr val="black"/>
                </a:solidFill>
                <a:latin typeface="Arial" panose="020B0604020202020204" pitchFamily="34" charset="0"/>
                <a:cs typeface="Arial" panose="020B0604020202020204" pitchFamily="34" charset="0"/>
              </a:rPr>
              <a:t>competent </a:t>
            </a:r>
            <a:r>
              <a:rPr lang="en-GB" sz="1200" dirty="0">
                <a:solidFill>
                  <a:prstClr val="black"/>
                </a:solidFill>
                <a:latin typeface="Arial" panose="020B0604020202020204" pitchFamily="34" charset="0"/>
                <a:cs typeface="Arial" panose="020B0604020202020204" pitchFamily="34" charset="0"/>
              </a:rPr>
              <a:t>beings.</a:t>
            </a:r>
          </a:p>
        </p:txBody>
      </p:sp>
      <p:sp>
        <p:nvSpPr>
          <p:cNvPr id="26" name="Rectangle 25"/>
          <p:cNvSpPr/>
          <p:nvPr/>
        </p:nvSpPr>
        <p:spPr>
          <a:xfrm>
            <a:off x="71140" y="3740368"/>
            <a:ext cx="3563472" cy="3016475"/>
          </a:xfrm>
          <a:prstGeom prst="rect">
            <a:avLst/>
          </a:prstGeom>
        </p:spPr>
        <p:style>
          <a:lnRef idx="1">
            <a:schemeClr val="accent4"/>
          </a:lnRef>
          <a:fillRef idx="2">
            <a:schemeClr val="accent4"/>
          </a:fillRef>
          <a:effectRef idx="1">
            <a:schemeClr val="accent4"/>
          </a:effectRef>
          <a:fontRef idx="minor">
            <a:schemeClr val="dk1"/>
          </a:fontRef>
        </p:style>
        <p:txBody>
          <a:bodyPr rtlCol="0" anchor="ctr"/>
          <a:lstStyle/>
          <a:p>
            <a:pPr lvl="0" algn="just">
              <a:lnSpc>
                <a:spcPct val="150000"/>
              </a:lnSpc>
            </a:pPr>
            <a:r>
              <a:rPr lang="en-GB" sz="1200" b="1" dirty="0">
                <a:solidFill>
                  <a:prstClr val="black"/>
                </a:solidFill>
                <a:latin typeface="Arial" panose="020B0604020202020204" pitchFamily="34" charset="0"/>
                <a:cs typeface="Arial" panose="020B0604020202020204" pitchFamily="34" charset="0"/>
              </a:rPr>
              <a:t>About Eco-Schools</a:t>
            </a:r>
          </a:p>
          <a:p>
            <a:pPr lvl="0" algn="just">
              <a:lnSpc>
                <a:spcPct val="150000"/>
              </a:lnSpc>
            </a:pPr>
            <a:r>
              <a:rPr lang="en-GB" sz="1200" dirty="0">
                <a:solidFill>
                  <a:prstClr val="black"/>
                </a:solidFill>
                <a:latin typeface="Arial" panose="020B0604020202020204" pitchFamily="34" charset="0"/>
                <a:cs typeface="Arial" panose="020B0604020202020204" pitchFamily="34" charset="0"/>
              </a:rPr>
              <a:t>Eco-Schools (</a:t>
            </a:r>
            <a:r>
              <a:rPr lang="en-GB" sz="1200" dirty="0" smtClean="0">
                <a:solidFill>
                  <a:prstClr val="black"/>
                </a:solidFill>
                <a:latin typeface="Arial" panose="020B0604020202020204" pitchFamily="34" charset="0"/>
                <a:cs typeface="Arial" panose="020B0604020202020204" pitchFamily="34" charset="0"/>
              </a:rPr>
              <a:t>2014)  </a:t>
            </a:r>
            <a:r>
              <a:rPr lang="en-GB" sz="1200" dirty="0">
                <a:solidFill>
                  <a:prstClr val="black"/>
                </a:solidFill>
                <a:latin typeface="Arial" panose="020B0604020202020204" pitchFamily="34" charset="0"/>
                <a:cs typeface="Arial" panose="020B0604020202020204" pitchFamily="34" charset="0"/>
              </a:rPr>
              <a:t>is an international programme that currently 18 million children attend . It is operated by the Foundation for Environmental Education (FEE) and launched in 1994;  providing a framework for learning and action based on 9 key themes (Eco-Schools, </a:t>
            </a:r>
            <a:r>
              <a:rPr lang="en-GB" sz="1200" dirty="0" smtClean="0">
                <a:solidFill>
                  <a:prstClr val="black"/>
                </a:solidFill>
                <a:latin typeface="Arial" panose="020B0604020202020204" pitchFamily="34" charset="0"/>
                <a:cs typeface="Arial" panose="020B0604020202020204" pitchFamily="34" charset="0"/>
              </a:rPr>
              <a:t>2014). </a:t>
            </a:r>
            <a:r>
              <a:rPr lang="en-GB" sz="1200" dirty="0">
                <a:solidFill>
                  <a:prstClr val="black"/>
                </a:solidFill>
                <a:latin typeface="Arial" panose="020B0604020202020204" pitchFamily="34" charset="0"/>
                <a:cs typeface="Arial" panose="020B0604020202020204" pitchFamily="34" charset="0"/>
              </a:rPr>
              <a:t>The programme offers rewards for the level of sustainability the schools offer, for example the green flag (Eco-Schools, </a:t>
            </a:r>
            <a:r>
              <a:rPr lang="en-GB" sz="1200" dirty="0" smtClean="0">
                <a:solidFill>
                  <a:prstClr val="black"/>
                </a:solidFill>
                <a:latin typeface="Arial" panose="020B0604020202020204" pitchFamily="34" charset="0"/>
                <a:cs typeface="Arial" panose="020B0604020202020204" pitchFamily="34" charset="0"/>
              </a:rPr>
              <a:t>2014]. </a:t>
            </a:r>
            <a:endParaRPr lang="en-GB" sz="1200" dirty="0">
              <a:solidFill>
                <a:prstClr val="black"/>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3487660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12943" y="325678"/>
            <a:ext cx="11140858" cy="6263012"/>
          </a:xfrm>
        </p:spPr>
        <p:txBody>
          <a:bodyPr>
            <a:normAutofit fontScale="92500" lnSpcReduction="20000"/>
          </a:bodyPr>
          <a:lstStyle/>
          <a:p>
            <a:pPr algn="just">
              <a:lnSpc>
                <a:spcPct val="150000"/>
              </a:lnSpc>
            </a:pPr>
            <a:r>
              <a:rPr lang="en-GB" sz="1300" dirty="0">
                <a:latin typeface="Arial" panose="020B0604020202020204" pitchFamily="34" charset="0"/>
                <a:cs typeface="Arial" panose="020B0604020202020204" pitchFamily="34" charset="0"/>
              </a:rPr>
              <a:t>Reference List </a:t>
            </a:r>
          </a:p>
          <a:p>
            <a:pPr algn="just">
              <a:lnSpc>
                <a:spcPct val="150000"/>
              </a:lnSpc>
            </a:pPr>
            <a:r>
              <a:rPr lang="en-GB" sz="1300" dirty="0" err="1">
                <a:latin typeface="Arial" panose="020B0604020202020204" pitchFamily="34" charset="0"/>
                <a:cs typeface="Arial" panose="020B0604020202020204" pitchFamily="34" charset="0"/>
              </a:rPr>
              <a:t>Bigyn</a:t>
            </a:r>
            <a:r>
              <a:rPr lang="en-GB" sz="1300" dirty="0">
                <a:latin typeface="Arial" panose="020B0604020202020204" pitchFamily="34" charset="0"/>
                <a:cs typeface="Arial" panose="020B0604020202020204" pitchFamily="34" charset="0"/>
              </a:rPr>
              <a:t> School. (No Date) ‘Aspect Policies’ </a:t>
            </a:r>
            <a:r>
              <a:rPr lang="en-GB" sz="1300" u="sng" dirty="0">
                <a:latin typeface="Arial" panose="020B0604020202020204" pitchFamily="34" charset="0"/>
                <a:cs typeface="Arial" panose="020B0604020202020204" pitchFamily="34" charset="0"/>
                <a:hlinkClick r:id="rId2"/>
              </a:rPr>
              <a:t>http://bigynprimaryschool.co.uk/aspectpolicies/</a:t>
            </a:r>
            <a:r>
              <a:rPr lang="en-GB" sz="1300" dirty="0">
                <a:latin typeface="Arial" panose="020B0604020202020204" pitchFamily="34" charset="0"/>
                <a:cs typeface="Arial" panose="020B0604020202020204" pitchFamily="34" charset="0"/>
              </a:rPr>
              <a:t> [Date Accessed: 17</a:t>
            </a:r>
            <a:r>
              <a:rPr lang="en-GB" sz="1300" baseline="30000" dirty="0">
                <a:latin typeface="Arial" panose="020B0604020202020204" pitchFamily="34" charset="0"/>
                <a:cs typeface="Arial" panose="020B0604020202020204" pitchFamily="34" charset="0"/>
              </a:rPr>
              <a:t>th</a:t>
            </a:r>
            <a:r>
              <a:rPr lang="en-GB" sz="1300" dirty="0">
                <a:latin typeface="Arial" panose="020B0604020202020204" pitchFamily="34" charset="0"/>
                <a:cs typeface="Arial" panose="020B0604020202020204" pitchFamily="34" charset="0"/>
              </a:rPr>
              <a:t> November 2017]. </a:t>
            </a:r>
          </a:p>
          <a:p>
            <a:pPr algn="just">
              <a:lnSpc>
                <a:spcPct val="150000"/>
              </a:lnSpc>
            </a:pPr>
            <a:r>
              <a:rPr lang="en-GB" sz="1300" dirty="0">
                <a:latin typeface="Arial" panose="020B0604020202020204" pitchFamily="34" charset="0"/>
                <a:cs typeface="Arial" panose="020B0604020202020204" pitchFamily="34" charset="0"/>
              </a:rPr>
              <a:t>Booth, T. and </a:t>
            </a:r>
            <a:r>
              <a:rPr lang="en-GB" sz="1300" dirty="0" err="1">
                <a:latin typeface="Arial" panose="020B0604020202020204" pitchFamily="34" charset="0"/>
                <a:cs typeface="Arial" panose="020B0604020202020204" pitchFamily="34" charset="0"/>
              </a:rPr>
              <a:t>Ainscow</a:t>
            </a:r>
            <a:r>
              <a:rPr lang="en-GB" sz="1300" dirty="0">
                <a:latin typeface="Arial" panose="020B0604020202020204" pitchFamily="34" charset="0"/>
                <a:cs typeface="Arial" panose="020B0604020202020204" pitchFamily="34" charset="0"/>
              </a:rPr>
              <a:t>, M. (2011) </a:t>
            </a:r>
            <a:r>
              <a:rPr lang="en-GB" sz="1300" i="1" dirty="0">
                <a:latin typeface="Arial" panose="020B0604020202020204" pitchFamily="34" charset="0"/>
                <a:cs typeface="Arial" panose="020B0604020202020204" pitchFamily="34" charset="0"/>
              </a:rPr>
              <a:t>Index for Inclusion: Developing Learning and Participation in Schools</a:t>
            </a:r>
            <a:r>
              <a:rPr lang="en-GB" sz="1300" dirty="0">
                <a:latin typeface="Arial" panose="020B0604020202020204" pitchFamily="34" charset="0"/>
                <a:cs typeface="Arial" panose="020B0604020202020204" pitchFamily="34" charset="0"/>
              </a:rPr>
              <a:t> (3</a:t>
            </a:r>
            <a:r>
              <a:rPr lang="en-GB" sz="1300" baseline="30000" dirty="0">
                <a:latin typeface="Arial" panose="020B0604020202020204" pitchFamily="34" charset="0"/>
                <a:cs typeface="Arial" panose="020B0604020202020204" pitchFamily="34" charset="0"/>
              </a:rPr>
              <a:t>rd</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ed</a:t>
            </a:r>
            <a:r>
              <a:rPr lang="en-GB" sz="1300" dirty="0">
                <a:latin typeface="Arial" panose="020B0604020202020204" pitchFamily="34" charset="0"/>
                <a:cs typeface="Arial" panose="020B0604020202020204" pitchFamily="34" charset="0"/>
              </a:rPr>
              <a:t>). Bristol: </a:t>
            </a:r>
            <a:r>
              <a:rPr lang="en-GB" sz="1300" dirty="0" err="1">
                <a:latin typeface="Arial" panose="020B0604020202020204" pitchFamily="34" charset="0"/>
                <a:cs typeface="Arial" panose="020B0604020202020204" pitchFamily="34" charset="0"/>
              </a:rPr>
              <a:t>Center</a:t>
            </a:r>
            <a:r>
              <a:rPr lang="en-GB" sz="1300" dirty="0">
                <a:latin typeface="Arial" panose="020B0604020202020204" pitchFamily="34" charset="0"/>
                <a:cs typeface="Arial" panose="020B0604020202020204" pitchFamily="34" charset="0"/>
              </a:rPr>
              <a:t> for Studies on Inclusive Education.</a:t>
            </a:r>
          </a:p>
          <a:p>
            <a:pPr algn="just">
              <a:lnSpc>
                <a:spcPct val="150000"/>
              </a:lnSpc>
            </a:pPr>
            <a:r>
              <a:rPr lang="en-GB" sz="1300" dirty="0">
                <a:latin typeface="Arial" panose="020B0604020202020204" pitchFamily="34" charset="0"/>
                <a:cs typeface="Arial" panose="020B0604020202020204" pitchFamily="34" charset="0"/>
              </a:rPr>
              <a:t>Bradford, H. (2009) </a:t>
            </a:r>
            <a:r>
              <a:rPr lang="en-GB" sz="1300" i="1" dirty="0">
                <a:latin typeface="Arial" panose="020B0604020202020204" pitchFamily="34" charset="0"/>
                <a:cs typeface="Arial" panose="020B0604020202020204" pitchFamily="34" charset="0"/>
              </a:rPr>
              <a:t>Communication, Language and Literacy in the Early Years Foundation Stage</a:t>
            </a:r>
            <a:r>
              <a:rPr lang="en-GB" sz="1300" dirty="0">
                <a:latin typeface="Arial" panose="020B0604020202020204" pitchFamily="34" charset="0"/>
                <a:cs typeface="Arial" panose="020B0604020202020204" pitchFamily="34" charset="0"/>
              </a:rPr>
              <a:t>. Oxon: Routledge. </a:t>
            </a:r>
          </a:p>
          <a:p>
            <a:pPr algn="just">
              <a:lnSpc>
                <a:spcPct val="150000"/>
              </a:lnSpc>
            </a:pPr>
            <a:r>
              <a:rPr lang="en-GB" sz="1300" dirty="0">
                <a:latin typeface="Arial" panose="020B0604020202020204" pitchFamily="34" charset="0"/>
                <a:cs typeface="Arial" panose="020B0604020202020204" pitchFamily="34" charset="0"/>
              </a:rPr>
              <a:t>Carmarthenshire County Council. (2017) ‘Eco Schools’ </a:t>
            </a:r>
            <a:r>
              <a:rPr lang="en-GB" sz="1300" u="sng" dirty="0">
                <a:latin typeface="Arial" panose="020B0604020202020204" pitchFamily="34" charset="0"/>
                <a:cs typeface="Arial" panose="020B0604020202020204" pitchFamily="34" charset="0"/>
                <a:hlinkClick r:id="rId3"/>
              </a:rPr>
              <a:t>http://www.carmarthenshire.gov.wales/home/residents/education-schools/eco-schools.aspx#.Wh3DNIZl90w</a:t>
            </a:r>
            <a:r>
              <a:rPr lang="en-GB" sz="1300" dirty="0">
                <a:latin typeface="Arial" panose="020B0604020202020204" pitchFamily="34" charset="0"/>
                <a:cs typeface="Arial" panose="020B0604020202020204" pitchFamily="34" charset="0"/>
              </a:rPr>
              <a:t> [Date Accessed: 22</a:t>
            </a:r>
            <a:r>
              <a:rPr lang="en-GB" sz="1300" baseline="30000" dirty="0">
                <a:latin typeface="Arial" panose="020B0604020202020204" pitchFamily="34" charset="0"/>
                <a:cs typeface="Arial" panose="020B0604020202020204" pitchFamily="34" charset="0"/>
              </a:rPr>
              <a:t>nd</a:t>
            </a:r>
            <a:r>
              <a:rPr lang="en-GB" sz="1300" dirty="0">
                <a:latin typeface="Arial" panose="020B0604020202020204" pitchFamily="34" charset="0"/>
                <a:cs typeface="Arial" panose="020B0604020202020204" pitchFamily="34" charset="0"/>
              </a:rPr>
              <a:t> November 2017]. </a:t>
            </a:r>
          </a:p>
          <a:p>
            <a:pPr algn="just">
              <a:lnSpc>
                <a:spcPct val="150000"/>
              </a:lnSpc>
            </a:pPr>
            <a:r>
              <a:rPr lang="en-GB" sz="1300" dirty="0" err="1">
                <a:latin typeface="Arial" panose="020B0604020202020204" pitchFamily="34" charset="0"/>
                <a:cs typeface="Arial" panose="020B0604020202020204" pitchFamily="34" charset="0"/>
              </a:rPr>
              <a:t>Cefn</a:t>
            </a:r>
            <a:r>
              <a:rPr lang="en-GB" sz="1300" dirty="0">
                <a:latin typeface="Arial" panose="020B0604020202020204" pitchFamily="34" charset="0"/>
                <a:cs typeface="Arial" panose="020B0604020202020204" pitchFamily="34" charset="0"/>
              </a:rPr>
              <a:t> </a:t>
            </a:r>
            <a:r>
              <a:rPr lang="en-GB" sz="1300" dirty="0" err="1">
                <a:latin typeface="Arial" panose="020B0604020202020204" pitchFamily="34" charset="0"/>
                <a:cs typeface="Arial" panose="020B0604020202020204" pitchFamily="34" charset="0"/>
              </a:rPr>
              <a:t>Hengoed</a:t>
            </a:r>
            <a:r>
              <a:rPr lang="en-GB" sz="1300" dirty="0">
                <a:latin typeface="Arial" panose="020B0604020202020204" pitchFamily="34" charset="0"/>
                <a:cs typeface="Arial" panose="020B0604020202020204" pitchFamily="34" charset="0"/>
              </a:rPr>
              <a:t> Community School. (2011) ‘Eco Schools’ </a:t>
            </a:r>
            <a:r>
              <a:rPr lang="en-GB" sz="1300" u="sng" dirty="0">
                <a:latin typeface="Arial" panose="020B0604020202020204" pitchFamily="34" charset="0"/>
                <a:cs typeface="Arial" panose="020B0604020202020204" pitchFamily="34" charset="0"/>
                <a:hlinkClick r:id="rId4"/>
              </a:rPr>
              <a:t>http://www.cefnhengoed.net/</a:t>
            </a:r>
            <a:r>
              <a:rPr lang="en-GB" sz="1300" dirty="0">
                <a:latin typeface="Arial" panose="020B0604020202020204" pitchFamily="34" charset="0"/>
                <a:cs typeface="Arial" panose="020B0604020202020204" pitchFamily="34" charset="0"/>
              </a:rPr>
              <a:t> [Date Accessed: 22</a:t>
            </a:r>
            <a:r>
              <a:rPr lang="en-GB" sz="1300" baseline="30000" dirty="0">
                <a:latin typeface="Arial" panose="020B0604020202020204" pitchFamily="34" charset="0"/>
                <a:cs typeface="Arial" panose="020B0604020202020204" pitchFamily="34" charset="0"/>
              </a:rPr>
              <a:t>nd</a:t>
            </a:r>
            <a:r>
              <a:rPr lang="en-GB" sz="1300" dirty="0">
                <a:latin typeface="Arial" panose="020B0604020202020204" pitchFamily="34" charset="0"/>
                <a:cs typeface="Arial" panose="020B0604020202020204" pitchFamily="34" charset="0"/>
              </a:rPr>
              <a:t> November 2017]. </a:t>
            </a:r>
          </a:p>
          <a:p>
            <a:pPr algn="just">
              <a:lnSpc>
                <a:spcPct val="150000"/>
              </a:lnSpc>
            </a:pPr>
            <a:r>
              <a:rPr lang="en-GB" sz="1300" dirty="0" err="1">
                <a:latin typeface="Arial" panose="020B0604020202020204" pitchFamily="34" charset="0"/>
                <a:cs typeface="Arial" panose="020B0604020202020204" pitchFamily="34" charset="0"/>
              </a:rPr>
              <a:t>Centers</a:t>
            </a:r>
            <a:r>
              <a:rPr lang="en-GB" sz="1300" dirty="0">
                <a:latin typeface="Arial" panose="020B0604020202020204" pitchFamily="34" charset="0"/>
                <a:cs typeface="Arial" panose="020B0604020202020204" pitchFamily="34" charset="0"/>
              </a:rPr>
              <a:t> for Disease Control and Prevention. (2014) ‘Why are Discipline and Consequences important?’ </a:t>
            </a:r>
            <a:r>
              <a:rPr lang="en-GB" sz="1300" u="sng" dirty="0">
                <a:latin typeface="Arial" panose="020B0604020202020204" pitchFamily="34" charset="0"/>
                <a:cs typeface="Arial" panose="020B0604020202020204" pitchFamily="34" charset="0"/>
                <a:hlinkClick r:id="rId5"/>
              </a:rPr>
              <a:t>https://www.cdc.gov/parents/essentials/consequences/whyimportant.html</a:t>
            </a:r>
            <a:r>
              <a:rPr lang="en-GB" sz="1300" dirty="0">
                <a:latin typeface="Arial" panose="020B0604020202020204" pitchFamily="34" charset="0"/>
                <a:cs typeface="Arial" panose="020B0604020202020204" pitchFamily="34" charset="0"/>
              </a:rPr>
              <a:t> [Date Accessed: 15</a:t>
            </a:r>
            <a:r>
              <a:rPr lang="en-GB" sz="1300" baseline="30000" dirty="0">
                <a:latin typeface="Arial" panose="020B0604020202020204" pitchFamily="34" charset="0"/>
                <a:cs typeface="Arial" panose="020B0604020202020204" pitchFamily="34" charset="0"/>
              </a:rPr>
              <a:t>th</a:t>
            </a:r>
            <a:r>
              <a:rPr lang="en-GB" sz="1300" dirty="0">
                <a:latin typeface="Arial" panose="020B0604020202020204" pitchFamily="34" charset="0"/>
                <a:cs typeface="Arial" panose="020B0604020202020204" pitchFamily="34" charset="0"/>
              </a:rPr>
              <a:t> November 2017]. </a:t>
            </a:r>
          </a:p>
          <a:p>
            <a:pPr algn="just">
              <a:lnSpc>
                <a:spcPct val="150000"/>
              </a:lnSpc>
            </a:pPr>
            <a:r>
              <a:rPr lang="en-GB" sz="1300" dirty="0" err="1">
                <a:latin typeface="Arial" panose="020B0604020202020204" pitchFamily="34" charset="0"/>
                <a:cs typeface="Arial" panose="020B0604020202020204" pitchFamily="34" charset="0"/>
              </a:rPr>
              <a:t>Chilvers</a:t>
            </a:r>
            <a:r>
              <a:rPr lang="en-GB" sz="1300" dirty="0">
                <a:latin typeface="Arial" panose="020B0604020202020204" pitchFamily="34" charset="0"/>
                <a:cs typeface="Arial" panose="020B0604020202020204" pitchFamily="34" charset="0"/>
              </a:rPr>
              <a:t>, D. (2016) ‘Playing to Learn’ </a:t>
            </a:r>
            <a:r>
              <a:rPr lang="en-GB" sz="1300" u="sng" dirty="0">
                <a:latin typeface="Arial" panose="020B0604020202020204" pitchFamily="34" charset="0"/>
                <a:cs typeface="Arial" panose="020B0604020202020204" pitchFamily="34" charset="0"/>
                <a:hlinkClick r:id="rId6"/>
              </a:rPr>
              <a:t>https://www.atl.org.uk/Images/Playing%20to%20learn%20%20-%20Feb%202012.pdf</a:t>
            </a:r>
            <a:r>
              <a:rPr lang="en-GB" sz="1300" dirty="0">
                <a:latin typeface="Arial" panose="020B0604020202020204" pitchFamily="34" charset="0"/>
                <a:cs typeface="Arial" panose="020B0604020202020204" pitchFamily="34" charset="0"/>
              </a:rPr>
              <a:t> [Date Accessed: 21</a:t>
            </a:r>
            <a:r>
              <a:rPr lang="en-GB" sz="1300" baseline="30000" dirty="0">
                <a:latin typeface="Arial" panose="020B0604020202020204" pitchFamily="34" charset="0"/>
                <a:cs typeface="Arial" panose="020B0604020202020204" pitchFamily="34" charset="0"/>
              </a:rPr>
              <a:t>st</a:t>
            </a:r>
            <a:r>
              <a:rPr lang="en-GB" sz="1300" dirty="0">
                <a:latin typeface="Arial" panose="020B0604020202020204" pitchFamily="34" charset="0"/>
                <a:cs typeface="Arial" panose="020B0604020202020204" pitchFamily="34" charset="0"/>
              </a:rPr>
              <a:t> November 2017]. </a:t>
            </a:r>
          </a:p>
          <a:p>
            <a:pPr algn="just">
              <a:lnSpc>
                <a:spcPct val="150000"/>
              </a:lnSpc>
            </a:pPr>
            <a:r>
              <a:rPr lang="en-GB" sz="1300" dirty="0">
                <a:latin typeface="Arial" panose="020B0604020202020204" pitchFamily="34" charset="0"/>
                <a:cs typeface="Arial" panose="020B0604020202020204" pitchFamily="34" charset="0"/>
              </a:rPr>
              <a:t>Coles, J. (2016) ‘How nature is good for our health and happiness’ </a:t>
            </a:r>
            <a:r>
              <a:rPr lang="en-GB" sz="1300" u="sng" dirty="0">
                <a:latin typeface="Arial" panose="020B0604020202020204" pitchFamily="34" charset="0"/>
                <a:cs typeface="Arial" panose="020B0604020202020204" pitchFamily="34" charset="0"/>
                <a:hlinkClick r:id="rId7"/>
              </a:rPr>
              <a:t>http://www.bbc.co.uk/earth/story/20160420-how-nature-is-good-for-our-health-and-happiness</a:t>
            </a:r>
            <a:r>
              <a:rPr lang="en-GB" sz="1300" dirty="0">
                <a:latin typeface="Arial" panose="020B0604020202020204" pitchFamily="34" charset="0"/>
                <a:cs typeface="Arial" panose="020B0604020202020204" pitchFamily="34" charset="0"/>
              </a:rPr>
              <a:t> [Accessed: 26th November 2017].</a:t>
            </a:r>
          </a:p>
          <a:p>
            <a:pPr algn="just">
              <a:lnSpc>
                <a:spcPct val="150000"/>
              </a:lnSpc>
            </a:pPr>
            <a:r>
              <a:rPr lang="en-GB" sz="1300" dirty="0">
                <a:latin typeface="Arial" panose="020B0604020202020204" pitchFamily="34" charset="0"/>
                <a:cs typeface="Arial" panose="020B0604020202020204" pitchFamily="34" charset="0"/>
              </a:rPr>
              <a:t>Eco-School. (2014). ‘Eco-Schools Themes’ </a:t>
            </a:r>
            <a:r>
              <a:rPr lang="en-GB" sz="1300" u="sng" dirty="0">
                <a:latin typeface="Arial" panose="020B0604020202020204" pitchFamily="34" charset="0"/>
                <a:cs typeface="Arial" panose="020B0604020202020204" pitchFamily="34" charset="0"/>
                <a:hlinkClick r:id="rId8"/>
              </a:rPr>
              <a:t>https://outlook.office.com/owa/?realm=uwtsd.ac.uk</a:t>
            </a:r>
            <a:r>
              <a:rPr lang="en-GB" sz="1300" dirty="0">
                <a:latin typeface="Arial" panose="020B0604020202020204" pitchFamily="34" charset="0"/>
                <a:cs typeface="Arial" panose="020B0604020202020204" pitchFamily="34" charset="0"/>
              </a:rPr>
              <a:t> [Accessed: 26th November 2017]. </a:t>
            </a:r>
          </a:p>
          <a:p>
            <a:pPr algn="just">
              <a:lnSpc>
                <a:spcPct val="150000"/>
              </a:lnSpc>
            </a:pPr>
            <a:r>
              <a:rPr lang="en-GB" sz="1300" dirty="0">
                <a:latin typeface="Arial" panose="020B0604020202020204" pitchFamily="34" charset="0"/>
                <a:cs typeface="Arial" panose="020B0604020202020204" pitchFamily="34" charset="0"/>
              </a:rPr>
              <a:t>Estyn. (2014) ‘ESDGC Progress in Education for Sustainable Development and Global Citizenship’ </a:t>
            </a:r>
            <a:r>
              <a:rPr lang="en-GB" sz="1300" u="sng" dirty="0">
                <a:latin typeface="Arial" panose="020B0604020202020204" pitchFamily="34" charset="0"/>
                <a:cs typeface="Arial" panose="020B0604020202020204" pitchFamily="34" charset="0"/>
                <a:hlinkClick r:id="rId9"/>
              </a:rPr>
              <a:t>www.estyn.gov.wales</a:t>
            </a:r>
            <a:r>
              <a:rPr lang="en-GB" sz="1300" dirty="0">
                <a:latin typeface="Arial" panose="020B0604020202020204" pitchFamily="34" charset="0"/>
                <a:cs typeface="Arial" panose="020B0604020202020204" pitchFamily="34" charset="0"/>
              </a:rPr>
              <a:t> [Accessed: 20</a:t>
            </a:r>
            <a:r>
              <a:rPr lang="en-GB" sz="1300" baseline="30000" dirty="0">
                <a:latin typeface="Arial" panose="020B0604020202020204" pitchFamily="34" charset="0"/>
                <a:cs typeface="Arial" panose="020B0604020202020204" pitchFamily="34" charset="0"/>
              </a:rPr>
              <a:t>th</a:t>
            </a:r>
            <a:r>
              <a:rPr lang="en-GB" sz="1300" dirty="0">
                <a:latin typeface="Arial" panose="020B0604020202020204" pitchFamily="34" charset="0"/>
                <a:cs typeface="Arial" panose="020B0604020202020204" pitchFamily="34" charset="0"/>
              </a:rPr>
              <a:t> November 2017].</a:t>
            </a:r>
          </a:p>
          <a:p>
            <a:pPr algn="just">
              <a:lnSpc>
                <a:spcPct val="150000"/>
              </a:lnSpc>
            </a:pPr>
            <a:r>
              <a:rPr lang="en-GB" sz="1300" dirty="0">
                <a:latin typeface="Arial" panose="020B0604020202020204" pitchFamily="34" charset="0"/>
                <a:cs typeface="Arial" panose="020B0604020202020204" pitchFamily="34" charset="0"/>
              </a:rPr>
              <a:t>FEE Eco schools Handbook. (No Date) ‘Eco-Schools and the United Nations Sustainable Development Goals’ </a:t>
            </a:r>
            <a:r>
              <a:rPr lang="en-GB" sz="1300" u="sng" dirty="0">
                <a:latin typeface="Arial" panose="020B0604020202020204" pitchFamily="34" charset="0"/>
                <a:cs typeface="Arial" panose="020B0604020202020204" pitchFamily="34" charset="0"/>
                <a:hlinkClick r:id="rId10"/>
              </a:rPr>
              <a:t>https://static1.squarespace.com/static/552bcd30e4b02ed06b97c76d/t/591adab6197aead051a14054/1494932151856/Eco-Schools+and+the+SDGs.pdf</a:t>
            </a:r>
            <a:r>
              <a:rPr lang="en-GB" sz="1300" dirty="0">
                <a:latin typeface="Arial" panose="020B0604020202020204" pitchFamily="34" charset="0"/>
                <a:cs typeface="Arial" panose="020B0604020202020204" pitchFamily="34" charset="0"/>
              </a:rPr>
              <a:t> [Accessed: 27</a:t>
            </a:r>
            <a:r>
              <a:rPr lang="en-GB" sz="1300" baseline="30000" dirty="0">
                <a:latin typeface="Arial" panose="020B0604020202020204" pitchFamily="34" charset="0"/>
                <a:cs typeface="Arial" panose="020B0604020202020204" pitchFamily="34" charset="0"/>
              </a:rPr>
              <a:t>th</a:t>
            </a:r>
            <a:r>
              <a:rPr lang="en-GB" sz="1300" dirty="0">
                <a:latin typeface="Arial" panose="020B0604020202020204" pitchFamily="34" charset="0"/>
                <a:cs typeface="Arial" panose="020B0604020202020204" pitchFamily="34" charset="0"/>
              </a:rPr>
              <a:t> November 2017]. </a:t>
            </a:r>
          </a:p>
          <a:p>
            <a:endParaRPr lang="en-GB" dirty="0"/>
          </a:p>
        </p:txBody>
      </p:sp>
    </p:spTree>
    <p:extLst>
      <p:ext uri="{BB962C8B-B14F-4D97-AF65-F5344CB8AC3E}">
        <p14:creationId xmlns:p14="http://schemas.microsoft.com/office/powerpoint/2010/main" val="25007485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82137" y="163774"/>
            <a:ext cx="10971663" cy="6013190"/>
          </a:xfrm>
        </p:spPr>
        <p:txBody>
          <a:bodyPr>
            <a:normAutofit/>
          </a:bodyPr>
          <a:lstStyle/>
          <a:p>
            <a:pPr algn="just">
              <a:lnSpc>
                <a:spcPct val="150000"/>
              </a:lnSpc>
            </a:pPr>
            <a:r>
              <a:rPr lang="en-GB" sz="1200" dirty="0" err="1">
                <a:latin typeface="Arial" panose="020B0604020202020204" pitchFamily="34" charset="0"/>
                <a:cs typeface="Arial" panose="020B0604020202020204" pitchFamily="34" charset="0"/>
              </a:rPr>
              <a:t>Fien</a:t>
            </a:r>
            <a:r>
              <a:rPr lang="en-GB" sz="1200" dirty="0">
                <a:latin typeface="Arial" panose="020B0604020202020204" pitchFamily="34" charset="0"/>
                <a:cs typeface="Arial" panose="020B0604020202020204" pitchFamily="34" charset="0"/>
              </a:rPr>
              <a:t>, J. and Maclean, R. (2000) Teacher Education for Sustainability, </a:t>
            </a:r>
            <a:r>
              <a:rPr lang="en-GB" sz="1200" i="1" dirty="0">
                <a:latin typeface="Arial" panose="020B0604020202020204" pitchFamily="34" charset="0"/>
                <a:cs typeface="Arial" panose="020B0604020202020204" pitchFamily="34" charset="0"/>
              </a:rPr>
              <a:t>Springer Link</a:t>
            </a:r>
            <a:r>
              <a:rPr lang="en-GB" sz="1200" dirty="0">
                <a:latin typeface="Arial" panose="020B0604020202020204" pitchFamily="34" charset="0"/>
                <a:cs typeface="Arial" panose="020B0604020202020204" pitchFamily="34" charset="0"/>
              </a:rPr>
              <a:t>, Volume 7, 2000. [On-Line]. Available at: </a:t>
            </a:r>
            <a:r>
              <a:rPr lang="en-GB" sz="1200" u="sng" dirty="0">
                <a:latin typeface="Arial" panose="020B0604020202020204" pitchFamily="34" charset="0"/>
                <a:cs typeface="Arial" panose="020B0604020202020204" pitchFamily="34" charset="0"/>
                <a:hlinkClick r:id="rId2"/>
              </a:rPr>
              <a:t>https://link.springer.com/chapter/10.1007/978-1-4615-4277-3_7</a:t>
            </a:r>
            <a:r>
              <a:rPr lang="en-GB" sz="1200" dirty="0">
                <a:latin typeface="Arial" panose="020B0604020202020204" pitchFamily="34" charset="0"/>
                <a:cs typeface="Arial" panose="020B0604020202020204" pitchFamily="34" charset="0"/>
              </a:rPr>
              <a:t> [Date Accessed: 23</a:t>
            </a:r>
            <a:r>
              <a:rPr lang="en-GB" sz="1200" baseline="30000" dirty="0">
                <a:latin typeface="Arial" panose="020B0604020202020204" pitchFamily="34" charset="0"/>
                <a:cs typeface="Arial" panose="020B0604020202020204" pitchFamily="34" charset="0"/>
              </a:rPr>
              <a:t>rd</a:t>
            </a:r>
            <a:r>
              <a:rPr lang="en-GB" sz="1200" dirty="0">
                <a:latin typeface="Arial" panose="020B0604020202020204" pitchFamily="34" charset="0"/>
                <a:cs typeface="Arial" panose="020B0604020202020204" pitchFamily="34" charset="0"/>
              </a:rPr>
              <a:t> November 2017]. </a:t>
            </a:r>
          </a:p>
          <a:p>
            <a:pPr algn="just">
              <a:lnSpc>
                <a:spcPct val="150000"/>
              </a:lnSpc>
            </a:pPr>
            <a:r>
              <a:rPr lang="en-GB" sz="1200" dirty="0">
                <a:latin typeface="Arial" panose="020B0604020202020204" pitchFamily="34" charset="0"/>
                <a:cs typeface="Arial" panose="020B0604020202020204" pitchFamily="34" charset="0"/>
              </a:rPr>
              <a:t>Flood, E. and Hardy, C. (2013) </a:t>
            </a:r>
            <a:r>
              <a:rPr lang="en-GB" sz="1200" i="1" dirty="0">
                <a:latin typeface="Arial" panose="020B0604020202020204" pitchFamily="34" charset="0"/>
                <a:cs typeface="Arial" panose="020B0604020202020204" pitchFamily="34" charset="0"/>
              </a:rPr>
              <a:t>Early Childhood Education and Play</a:t>
            </a:r>
            <a:r>
              <a:rPr lang="en-GB" sz="1200" dirty="0">
                <a:latin typeface="Arial" panose="020B0604020202020204" pitchFamily="34" charset="0"/>
                <a:cs typeface="Arial" panose="020B0604020202020204" pitchFamily="34" charset="0"/>
              </a:rPr>
              <a:t>. Dublin: Gill and MacMillan. </a:t>
            </a:r>
          </a:p>
          <a:p>
            <a:pPr algn="just">
              <a:lnSpc>
                <a:spcPct val="150000"/>
              </a:lnSpc>
            </a:pPr>
            <a:r>
              <a:rPr lang="en-GB" sz="1200" dirty="0" err="1">
                <a:latin typeface="Arial" panose="020B0604020202020204" pitchFamily="34" charset="0"/>
                <a:cs typeface="Arial" panose="020B0604020202020204" pitchFamily="34" charset="0"/>
              </a:rPr>
              <a:t>Gleave</a:t>
            </a:r>
            <a:r>
              <a:rPr lang="en-GB" sz="1200" dirty="0">
                <a:latin typeface="Arial" panose="020B0604020202020204" pitchFamily="34" charset="0"/>
                <a:cs typeface="Arial" panose="020B0604020202020204" pitchFamily="34" charset="0"/>
              </a:rPr>
              <a:t>, J. and Cole-Hamilton, I. (2012) ‘A World without Play: A Literature Review’ </a:t>
            </a:r>
            <a:r>
              <a:rPr lang="en-GB" sz="1200" u="sng" dirty="0">
                <a:latin typeface="Arial" panose="020B0604020202020204" pitchFamily="34" charset="0"/>
                <a:cs typeface="Arial" panose="020B0604020202020204" pitchFamily="34" charset="0"/>
                <a:hlinkClick r:id="rId3"/>
              </a:rPr>
              <a:t>www.playengland.org.uk</a:t>
            </a:r>
            <a:r>
              <a:rPr lang="en-GB" sz="1200" dirty="0">
                <a:latin typeface="Arial" panose="020B0604020202020204" pitchFamily="34" charset="0"/>
                <a:cs typeface="Arial" panose="020B0604020202020204" pitchFamily="34" charset="0"/>
              </a:rPr>
              <a:t> [Date Accessed: 21</a:t>
            </a:r>
            <a:r>
              <a:rPr lang="en-GB" sz="1200" baseline="30000" dirty="0">
                <a:latin typeface="Arial" panose="020B0604020202020204" pitchFamily="34" charset="0"/>
                <a:cs typeface="Arial" panose="020B0604020202020204" pitchFamily="34" charset="0"/>
              </a:rPr>
              <a:t>st</a:t>
            </a:r>
            <a:r>
              <a:rPr lang="en-GB" sz="1200" dirty="0">
                <a:latin typeface="Arial" panose="020B0604020202020204" pitchFamily="34" charset="0"/>
                <a:cs typeface="Arial" panose="020B0604020202020204" pitchFamily="34" charset="0"/>
              </a:rPr>
              <a:t> November 2017]. </a:t>
            </a:r>
          </a:p>
          <a:p>
            <a:pPr algn="just">
              <a:lnSpc>
                <a:spcPct val="150000"/>
              </a:lnSpc>
            </a:pPr>
            <a:r>
              <a:rPr lang="en-GB" sz="1200" dirty="0">
                <a:latin typeface="Arial" panose="020B0604020202020204" pitchFamily="34" charset="0"/>
                <a:cs typeface="Arial" panose="020B0604020202020204" pitchFamily="34" charset="0"/>
              </a:rPr>
              <a:t>Government Office London. (2008) ‘Towards Whole School Sustainability’ </a:t>
            </a:r>
            <a:r>
              <a:rPr lang="en-GB" sz="1200" u="sng" dirty="0">
                <a:latin typeface="Arial" panose="020B0604020202020204" pitchFamily="34" charset="0"/>
                <a:cs typeface="Arial" panose="020B0604020202020204" pitchFamily="34" charset="0"/>
                <a:hlinkClick r:id="rId4"/>
              </a:rPr>
              <a:t>www.soutwark.gov.uk</a:t>
            </a:r>
            <a:r>
              <a:rPr lang="en-GB" sz="1200" dirty="0">
                <a:latin typeface="Arial" panose="020B0604020202020204" pitchFamily="34" charset="0"/>
                <a:cs typeface="Arial" panose="020B0604020202020204" pitchFamily="34" charset="0"/>
              </a:rPr>
              <a:t> [Date Accessed: 22</a:t>
            </a:r>
            <a:r>
              <a:rPr lang="en-GB" sz="1200" baseline="30000" dirty="0">
                <a:latin typeface="Arial" panose="020B0604020202020204" pitchFamily="34" charset="0"/>
                <a:cs typeface="Arial" panose="020B0604020202020204" pitchFamily="34" charset="0"/>
              </a:rPr>
              <a:t>nd</a:t>
            </a:r>
            <a:r>
              <a:rPr lang="en-GB" sz="1200" dirty="0">
                <a:latin typeface="Arial" panose="020B0604020202020204" pitchFamily="34" charset="0"/>
                <a:cs typeface="Arial" panose="020B0604020202020204" pitchFamily="34" charset="0"/>
              </a:rPr>
              <a:t> November 2017].</a:t>
            </a:r>
          </a:p>
          <a:p>
            <a:pPr algn="just">
              <a:lnSpc>
                <a:spcPct val="150000"/>
              </a:lnSpc>
            </a:pPr>
            <a:r>
              <a:rPr lang="en-GB" sz="1200" dirty="0">
                <a:latin typeface="Arial" panose="020B0604020202020204" pitchFamily="34" charset="0"/>
                <a:cs typeface="Arial" panose="020B0604020202020204" pitchFamily="34" charset="0"/>
              </a:rPr>
              <a:t>Green Schools Project. (2016) ‘Who benefits from turning your school into an Eco-school?’ </a:t>
            </a:r>
            <a:r>
              <a:rPr lang="en-GB" sz="1200" u="sng" dirty="0">
                <a:latin typeface="Arial" panose="020B0604020202020204" pitchFamily="34" charset="0"/>
                <a:cs typeface="Arial" panose="020B0604020202020204" pitchFamily="34" charset="0"/>
                <a:hlinkClick r:id="rId5"/>
              </a:rPr>
              <a:t>https://www.greenschoolsproject.org.uk/eco-schools-why-bother/</a:t>
            </a:r>
            <a:r>
              <a:rPr lang="en-GB" sz="1200" dirty="0">
                <a:latin typeface="Arial" panose="020B0604020202020204" pitchFamily="34" charset="0"/>
                <a:cs typeface="Arial" panose="020B0604020202020204" pitchFamily="34" charset="0"/>
              </a:rPr>
              <a:t> [Accessed: 27</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November 2017].</a:t>
            </a:r>
          </a:p>
          <a:p>
            <a:pPr algn="just">
              <a:lnSpc>
                <a:spcPct val="150000"/>
              </a:lnSpc>
            </a:pPr>
            <a:r>
              <a:rPr lang="en-GB" sz="1200" dirty="0">
                <a:latin typeface="Arial" panose="020B0604020202020204" pitchFamily="34" charset="0"/>
                <a:cs typeface="Arial" panose="020B0604020202020204" pitchFamily="34" charset="0"/>
              </a:rPr>
              <a:t>Hinds, J. and Sparks, P. (2008) ‘Engaging with the Natural Environment: The Role of Affection Connection and Identity’, </a:t>
            </a:r>
            <a:r>
              <a:rPr lang="en-GB" sz="1200" i="1" dirty="0">
                <a:latin typeface="Arial" panose="020B0604020202020204" pitchFamily="34" charset="0"/>
                <a:cs typeface="Arial" panose="020B0604020202020204" pitchFamily="34" charset="0"/>
              </a:rPr>
              <a:t>Journal of Environmental Psychology</a:t>
            </a:r>
            <a:r>
              <a:rPr lang="en-GB" sz="1200" dirty="0">
                <a:latin typeface="Arial" panose="020B0604020202020204" pitchFamily="34" charset="0"/>
                <a:cs typeface="Arial" panose="020B0604020202020204" pitchFamily="34" charset="0"/>
              </a:rPr>
              <a:t>, volume 28, 2, June 2008, pp. 109-120.</a:t>
            </a:r>
          </a:p>
          <a:p>
            <a:pPr algn="just">
              <a:lnSpc>
                <a:spcPct val="150000"/>
              </a:lnSpc>
            </a:pPr>
            <a:r>
              <a:rPr lang="en-GB" sz="1200" dirty="0">
                <a:latin typeface="Arial" panose="020B0604020202020204" pitchFamily="34" charset="0"/>
                <a:cs typeface="Arial" panose="020B0604020202020204" pitchFamily="34" charset="0"/>
              </a:rPr>
              <a:t>Keep Britain Tidy. (No Date) ‘Educate Future Generations’ </a:t>
            </a:r>
            <a:r>
              <a:rPr lang="en-GB" sz="1200" u="sng" dirty="0">
                <a:latin typeface="Arial" panose="020B0604020202020204" pitchFamily="34" charset="0"/>
                <a:cs typeface="Arial" panose="020B0604020202020204" pitchFamily="34" charset="0"/>
                <a:hlinkClick r:id="rId6"/>
              </a:rPr>
              <a:t>http://www.keepbritaintidy.org/our-cause/educate-future-generations</a:t>
            </a:r>
            <a:r>
              <a:rPr lang="en-GB" sz="1200" dirty="0">
                <a:latin typeface="Arial" panose="020B0604020202020204" pitchFamily="34" charset="0"/>
                <a:cs typeface="Arial" panose="020B0604020202020204" pitchFamily="34" charset="0"/>
              </a:rPr>
              <a:t> [Date Accessed: 13</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November 2017].</a:t>
            </a:r>
          </a:p>
          <a:p>
            <a:pPr algn="just">
              <a:lnSpc>
                <a:spcPct val="150000"/>
              </a:lnSpc>
            </a:pPr>
            <a:r>
              <a:rPr lang="en-GB" sz="1200" dirty="0">
                <a:latin typeface="Arial" panose="020B0604020202020204" pitchFamily="34" charset="0"/>
                <a:cs typeface="Arial" panose="020B0604020202020204" pitchFamily="34" charset="0"/>
              </a:rPr>
              <a:t>Keep Wales Tidy. (No Date) ‘Eco-Schools’ </a:t>
            </a:r>
            <a:r>
              <a:rPr lang="en-GB" sz="1200" u="sng" dirty="0">
                <a:latin typeface="Arial" panose="020B0604020202020204" pitchFamily="34" charset="0"/>
                <a:cs typeface="Arial" panose="020B0604020202020204" pitchFamily="34" charset="0"/>
                <a:hlinkClick r:id="rId7"/>
              </a:rPr>
              <a:t>https://www.keepwalestidy.cymru/Pages/Category/eco-schools</a:t>
            </a:r>
            <a:r>
              <a:rPr lang="en-GB" sz="1200" dirty="0">
                <a:latin typeface="Arial" panose="020B0604020202020204" pitchFamily="34" charset="0"/>
                <a:cs typeface="Arial" panose="020B0604020202020204" pitchFamily="34" charset="0"/>
              </a:rPr>
              <a:t> [Date Accessed: 13</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November 2017]. </a:t>
            </a:r>
          </a:p>
          <a:p>
            <a:pPr algn="just">
              <a:lnSpc>
                <a:spcPct val="150000"/>
              </a:lnSpc>
            </a:pPr>
            <a:r>
              <a:rPr lang="en-GB" sz="1200" dirty="0">
                <a:latin typeface="Arial" panose="020B0604020202020204" pitchFamily="34" charset="0"/>
                <a:cs typeface="Arial" panose="020B0604020202020204" pitchFamily="34" charset="0"/>
              </a:rPr>
              <a:t>Keep Wales Tidy. (No Date) ‘Handbook for Wales’ </a:t>
            </a:r>
            <a:r>
              <a:rPr lang="en-GB" sz="1200" u="sng" dirty="0">
                <a:latin typeface="Arial" panose="020B0604020202020204" pitchFamily="34" charset="0"/>
                <a:cs typeface="Arial" panose="020B0604020202020204" pitchFamily="34" charset="0"/>
                <a:hlinkClick r:id="rId8"/>
              </a:rPr>
              <a:t>https://northeastwalesesdgc.files.wordpress.com/2013/04/ecoschools_english_06compressed.pdf</a:t>
            </a:r>
            <a:r>
              <a:rPr lang="en-GB" sz="1200" dirty="0">
                <a:latin typeface="Arial" panose="020B0604020202020204" pitchFamily="34" charset="0"/>
                <a:cs typeface="Arial" panose="020B0604020202020204" pitchFamily="34" charset="0"/>
              </a:rPr>
              <a:t> [Date Accessed: 16</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November 2017]. </a:t>
            </a:r>
          </a:p>
          <a:p>
            <a:pPr algn="just">
              <a:lnSpc>
                <a:spcPct val="150000"/>
              </a:lnSpc>
            </a:pPr>
            <a:r>
              <a:rPr lang="en-GB" sz="1200" dirty="0" err="1">
                <a:latin typeface="Arial" panose="020B0604020202020204" pitchFamily="34" charset="0"/>
                <a:cs typeface="Arial" panose="020B0604020202020204" pitchFamily="34" charset="0"/>
              </a:rPr>
              <a:t>LePort</a:t>
            </a:r>
            <a:r>
              <a:rPr lang="en-GB" sz="1200" dirty="0">
                <a:latin typeface="Arial" panose="020B0604020202020204" pitchFamily="34" charset="0"/>
                <a:cs typeface="Arial" panose="020B0604020202020204" pitchFamily="34" charset="0"/>
              </a:rPr>
              <a:t> Schools. (2017) </a:t>
            </a:r>
            <a:r>
              <a:rPr lang="en-GB" sz="1200" dirty="0" err="1">
                <a:latin typeface="Arial" panose="020B0604020202020204" pitchFamily="34" charset="0"/>
                <a:cs typeface="Arial" panose="020B0604020202020204" pitchFamily="34" charset="0"/>
              </a:rPr>
              <a:t>LePort</a:t>
            </a:r>
            <a:r>
              <a:rPr lang="en-GB" sz="1200" dirty="0">
                <a:latin typeface="Arial" panose="020B0604020202020204" pitchFamily="34" charset="0"/>
                <a:cs typeface="Arial" panose="020B0604020202020204" pitchFamily="34" charset="0"/>
              </a:rPr>
              <a:t> Montessori </a:t>
            </a:r>
            <a:r>
              <a:rPr lang="en-GB" sz="1200" u="sng" dirty="0">
                <a:latin typeface="Arial" panose="020B0604020202020204" pitchFamily="34" charset="0"/>
                <a:cs typeface="Arial" panose="020B0604020202020204" pitchFamily="34" charset="0"/>
                <a:hlinkClick r:id="rId9"/>
              </a:rPr>
              <a:t>https://www.leportschools.com/</a:t>
            </a:r>
            <a:r>
              <a:rPr lang="en-GB" sz="1200" dirty="0">
                <a:latin typeface="Arial" panose="020B0604020202020204" pitchFamily="34" charset="0"/>
                <a:cs typeface="Arial" panose="020B0604020202020204" pitchFamily="34" charset="0"/>
              </a:rPr>
              <a:t> [Date Accessed: 23</a:t>
            </a:r>
            <a:r>
              <a:rPr lang="en-GB" sz="1200" baseline="30000" dirty="0">
                <a:latin typeface="Arial" panose="020B0604020202020204" pitchFamily="34" charset="0"/>
                <a:cs typeface="Arial" panose="020B0604020202020204" pitchFamily="34" charset="0"/>
              </a:rPr>
              <a:t>rd</a:t>
            </a:r>
            <a:r>
              <a:rPr lang="en-GB" sz="1200" dirty="0">
                <a:latin typeface="Arial" panose="020B0604020202020204" pitchFamily="34" charset="0"/>
                <a:cs typeface="Arial" panose="020B0604020202020204" pitchFamily="34" charset="0"/>
              </a:rPr>
              <a:t> November 2017].</a:t>
            </a:r>
          </a:p>
          <a:p>
            <a:endParaRPr lang="en-GB" dirty="0"/>
          </a:p>
        </p:txBody>
      </p:sp>
    </p:spTree>
    <p:extLst>
      <p:ext uri="{BB962C8B-B14F-4D97-AF65-F5344CB8AC3E}">
        <p14:creationId xmlns:p14="http://schemas.microsoft.com/office/powerpoint/2010/main" val="22783700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7546" y="177420"/>
            <a:ext cx="11026255" cy="6550925"/>
          </a:xfrm>
        </p:spPr>
        <p:txBody>
          <a:bodyPr>
            <a:normAutofit/>
          </a:bodyPr>
          <a:lstStyle/>
          <a:p>
            <a:pPr algn="just">
              <a:lnSpc>
                <a:spcPct val="150000"/>
              </a:lnSpc>
            </a:pPr>
            <a:r>
              <a:rPr lang="en-GB" sz="1200" dirty="0">
                <a:latin typeface="Arial" panose="020B0604020202020204" pitchFamily="34" charset="0"/>
                <a:cs typeface="Arial" panose="020B0604020202020204" pitchFamily="34" charset="0"/>
              </a:rPr>
              <a:t>Liverpool John </a:t>
            </a:r>
            <a:r>
              <a:rPr lang="en-GB" sz="1200" dirty="0" err="1">
                <a:latin typeface="Arial" panose="020B0604020202020204" pitchFamily="34" charset="0"/>
                <a:cs typeface="Arial" panose="020B0604020202020204" pitchFamily="34" charset="0"/>
              </a:rPr>
              <a:t>Moores</a:t>
            </a:r>
            <a:r>
              <a:rPr lang="en-GB" sz="1200" dirty="0">
                <a:latin typeface="Arial" panose="020B0604020202020204" pitchFamily="34" charset="0"/>
                <a:cs typeface="Arial" panose="020B0604020202020204" pitchFamily="34" charset="0"/>
              </a:rPr>
              <a:t> University. (2017) ‘Early Years Eco Schools Guide’ </a:t>
            </a:r>
            <a:r>
              <a:rPr lang="en-GB" sz="1200" u="sng" dirty="0">
                <a:latin typeface="Arial" panose="020B0604020202020204" pitchFamily="34" charset="0"/>
                <a:cs typeface="Arial" panose="020B0604020202020204" pitchFamily="34" charset="0"/>
                <a:hlinkClick r:id="rId2"/>
              </a:rPr>
              <a:t>http://www.eco-schools.org.uk/wp-content/uploads/2016/12/Early-Years-Eco-Schools-Leadership-Pack.pdf</a:t>
            </a:r>
            <a:r>
              <a:rPr lang="en-GB" sz="1200" dirty="0">
                <a:latin typeface="Arial" panose="020B0604020202020204" pitchFamily="34" charset="0"/>
                <a:cs typeface="Arial" panose="020B0604020202020204" pitchFamily="34" charset="0"/>
              </a:rPr>
              <a:t> [Date Accessed: 22</a:t>
            </a:r>
            <a:r>
              <a:rPr lang="en-GB" sz="1200" baseline="30000" dirty="0">
                <a:latin typeface="Arial" panose="020B0604020202020204" pitchFamily="34" charset="0"/>
                <a:cs typeface="Arial" panose="020B0604020202020204" pitchFamily="34" charset="0"/>
              </a:rPr>
              <a:t>nd</a:t>
            </a:r>
            <a:r>
              <a:rPr lang="en-GB" sz="1200" dirty="0">
                <a:latin typeface="Arial" panose="020B0604020202020204" pitchFamily="34" charset="0"/>
                <a:cs typeface="Arial" panose="020B0604020202020204" pitchFamily="34" charset="0"/>
              </a:rPr>
              <a:t> November 2017].</a:t>
            </a:r>
          </a:p>
          <a:p>
            <a:pPr algn="just">
              <a:lnSpc>
                <a:spcPct val="150000"/>
              </a:lnSpc>
            </a:pPr>
            <a:r>
              <a:rPr lang="en-GB" sz="1200" dirty="0" err="1">
                <a:latin typeface="Arial" panose="020B0604020202020204" pitchFamily="34" charset="0"/>
                <a:cs typeface="Arial" panose="020B0604020202020204" pitchFamily="34" charset="0"/>
              </a:rPr>
              <a:t>Maag</a:t>
            </a:r>
            <a:r>
              <a:rPr lang="en-GB" sz="1200" dirty="0">
                <a:latin typeface="Arial" panose="020B0604020202020204" pitchFamily="34" charset="0"/>
                <a:cs typeface="Arial" panose="020B0604020202020204" pitchFamily="34" charset="0"/>
              </a:rPr>
              <a:t>, J. (2001) ‘Rewarded by Punishment’, Reflections on the disuse of Reinforcement in Schools’, Council for Exceptional Children, Volume 67, 2. [On-Line]. </a:t>
            </a:r>
            <a:r>
              <a:rPr lang="en-GB" sz="1200" u="sng" dirty="0">
                <a:latin typeface="Arial" panose="020B0604020202020204" pitchFamily="34" charset="0"/>
                <a:cs typeface="Arial" panose="020B0604020202020204" pitchFamily="34" charset="0"/>
                <a:hlinkClick r:id="rId3"/>
              </a:rPr>
              <a:t>www.journals.sagepub.com</a:t>
            </a:r>
            <a:r>
              <a:rPr lang="en-GB" sz="1200" dirty="0">
                <a:latin typeface="Arial" panose="020B0604020202020204" pitchFamily="34" charset="0"/>
                <a:cs typeface="Arial" panose="020B0604020202020204" pitchFamily="34" charset="0"/>
              </a:rPr>
              <a:t> [Date Accessed: 21</a:t>
            </a:r>
            <a:r>
              <a:rPr lang="en-GB" sz="1200" baseline="30000" dirty="0">
                <a:latin typeface="Arial" panose="020B0604020202020204" pitchFamily="34" charset="0"/>
                <a:cs typeface="Arial" panose="020B0604020202020204" pitchFamily="34" charset="0"/>
              </a:rPr>
              <a:t>st</a:t>
            </a:r>
            <a:r>
              <a:rPr lang="en-GB" sz="1200" dirty="0">
                <a:latin typeface="Arial" panose="020B0604020202020204" pitchFamily="34" charset="0"/>
                <a:cs typeface="Arial" panose="020B0604020202020204" pitchFamily="34" charset="0"/>
              </a:rPr>
              <a:t> November 2017]. </a:t>
            </a:r>
          </a:p>
          <a:p>
            <a:pPr algn="just">
              <a:lnSpc>
                <a:spcPct val="150000"/>
              </a:lnSpc>
            </a:pPr>
            <a:r>
              <a:rPr lang="en-GB" sz="1200" dirty="0">
                <a:latin typeface="Arial" panose="020B0604020202020204" pitchFamily="34" charset="0"/>
                <a:cs typeface="Arial" panose="020B0604020202020204" pitchFamily="34" charset="0"/>
              </a:rPr>
              <a:t>Maglio, D. (2005) ‘The Dangers of Positive Reinforcement in Children’, </a:t>
            </a:r>
            <a:r>
              <a:rPr lang="en-GB" sz="1200" u="sng" dirty="0">
                <a:latin typeface="Arial" panose="020B0604020202020204" pitchFamily="34" charset="0"/>
                <a:cs typeface="Arial" panose="020B0604020202020204" pitchFamily="34" charset="0"/>
                <a:hlinkClick r:id="rId4"/>
              </a:rPr>
              <a:t>http://www.cyc-net.org/features/viewpoints/c-posreinforce.html</a:t>
            </a:r>
            <a:r>
              <a:rPr lang="en-GB" sz="1200" dirty="0">
                <a:latin typeface="Arial" panose="020B0604020202020204" pitchFamily="34" charset="0"/>
                <a:cs typeface="Arial" panose="020B0604020202020204" pitchFamily="34" charset="0"/>
              </a:rPr>
              <a:t> [Date Accessed: 21</a:t>
            </a:r>
            <a:r>
              <a:rPr lang="en-GB" sz="1200" baseline="30000" dirty="0">
                <a:latin typeface="Arial" panose="020B0604020202020204" pitchFamily="34" charset="0"/>
                <a:cs typeface="Arial" panose="020B0604020202020204" pitchFamily="34" charset="0"/>
              </a:rPr>
              <a:t>st</a:t>
            </a:r>
            <a:r>
              <a:rPr lang="en-GB" sz="1200" dirty="0">
                <a:latin typeface="Arial" panose="020B0604020202020204" pitchFamily="34" charset="0"/>
                <a:cs typeface="Arial" panose="020B0604020202020204" pitchFamily="34" charset="0"/>
              </a:rPr>
              <a:t> November 2017]. </a:t>
            </a:r>
          </a:p>
          <a:p>
            <a:pPr algn="just">
              <a:lnSpc>
                <a:spcPct val="150000"/>
              </a:lnSpc>
            </a:pPr>
            <a:r>
              <a:rPr lang="en-GB" sz="1200" dirty="0" err="1">
                <a:latin typeface="Arial" panose="020B0604020202020204" pitchFamily="34" charset="0"/>
                <a:cs typeface="Arial" panose="020B0604020202020204" pitchFamily="34" charset="0"/>
              </a:rPr>
              <a:t>Manzoor</a:t>
            </a:r>
            <a:r>
              <a:rPr lang="en-GB" sz="1200" dirty="0">
                <a:latin typeface="Arial" panose="020B0604020202020204" pitchFamily="34" charset="0"/>
                <a:cs typeface="Arial" panose="020B0604020202020204" pitchFamily="34" charset="0"/>
              </a:rPr>
              <a:t>, F., Ahmed, M. and Gill, B. (2014) ‘Use of Motivational Expressions as Positive Reinforcement in Learning English at Primary Level in Rural areas of Pakistan’, </a:t>
            </a:r>
            <a:r>
              <a:rPr lang="en-GB" sz="1200" i="1" dirty="0">
                <a:latin typeface="Arial" panose="020B0604020202020204" pitchFamily="34" charset="0"/>
                <a:cs typeface="Arial" panose="020B0604020202020204" pitchFamily="34" charset="0"/>
              </a:rPr>
              <a:t>British Journal of English Linguistics</a:t>
            </a:r>
            <a:r>
              <a:rPr lang="en-GB" sz="1200" dirty="0">
                <a:latin typeface="Arial" panose="020B0604020202020204" pitchFamily="34" charset="0"/>
                <a:cs typeface="Arial" panose="020B0604020202020204" pitchFamily="34" charset="0"/>
              </a:rPr>
              <a:t>, Volume 2, 3, December 2014, pp. 30-42. [On-Line]. </a:t>
            </a:r>
            <a:r>
              <a:rPr lang="en-GB" sz="1200" u="sng" dirty="0">
                <a:latin typeface="Arial" panose="020B0604020202020204" pitchFamily="34" charset="0"/>
                <a:cs typeface="Arial" panose="020B0604020202020204" pitchFamily="34" charset="0"/>
                <a:hlinkClick r:id="rId5"/>
              </a:rPr>
              <a:t>www.eajournals.org</a:t>
            </a:r>
            <a:r>
              <a:rPr lang="en-GB" sz="1200" dirty="0">
                <a:latin typeface="Arial" panose="020B0604020202020204" pitchFamily="34" charset="0"/>
                <a:cs typeface="Arial" panose="020B0604020202020204" pitchFamily="34" charset="0"/>
              </a:rPr>
              <a:t> [Date Accessed: 21</a:t>
            </a:r>
            <a:r>
              <a:rPr lang="en-GB" sz="1200" baseline="30000" dirty="0">
                <a:latin typeface="Arial" panose="020B0604020202020204" pitchFamily="34" charset="0"/>
                <a:cs typeface="Arial" panose="020B0604020202020204" pitchFamily="34" charset="0"/>
              </a:rPr>
              <a:t>st</a:t>
            </a:r>
            <a:r>
              <a:rPr lang="en-GB" sz="1200" dirty="0">
                <a:latin typeface="Arial" panose="020B0604020202020204" pitchFamily="34" charset="0"/>
                <a:cs typeface="Arial" panose="020B0604020202020204" pitchFamily="34" charset="0"/>
              </a:rPr>
              <a:t> November 2017]. </a:t>
            </a:r>
          </a:p>
          <a:p>
            <a:pPr algn="just">
              <a:lnSpc>
                <a:spcPct val="150000"/>
              </a:lnSpc>
            </a:pPr>
            <a:r>
              <a:rPr lang="en-GB" sz="1200" dirty="0">
                <a:latin typeface="Arial" panose="020B0604020202020204" pitchFamily="34" charset="0"/>
                <a:cs typeface="Arial" panose="020B0604020202020204" pitchFamily="34" charset="0"/>
              </a:rPr>
              <a:t>Pearson Schools and FE Colleges. (2017) ‘Flow Play is Structured in Early Years Setting to Promote Development’ </a:t>
            </a:r>
            <a:r>
              <a:rPr lang="en-GB" sz="1200" u="sng" dirty="0">
                <a:latin typeface="Arial" panose="020B0604020202020204" pitchFamily="34" charset="0"/>
                <a:cs typeface="Arial" panose="020B0604020202020204" pitchFamily="34" charset="0"/>
                <a:hlinkClick r:id="rId6"/>
              </a:rPr>
              <a:t>http://www.pearsonschoolsandfecolleges.co.uk/FEAndVocational/Childcare/BTEC/BTEC-Firsts-in-Childrens-Play-Learning-and-Development-2013/Samples/BTECFirstsinCPLDDraftStudentBookSamples/BTECFirstsinCPLD2013SBUnit2DRAFT.pdf</a:t>
            </a:r>
            <a:r>
              <a:rPr lang="en-GB" sz="1200" dirty="0">
                <a:latin typeface="Arial" panose="020B0604020202020204" pitchFamily="34" charset="0"/>
                <a:cs typeface="Arial" panose="020B0604020202020204" pitchFamily="34" charset="0"/>
              </a:rPr>
              <a:t> [Date Accessed: 21</a:t>
            </a:r>
            <a:r>
              <a:rPr lang="en-GB" sz="1200" baseline="30000" dirty="0">
                <a:latin typeface="Arial" panose="020B0604020202020204" pitchFamily="34" charset="0"/>
                <a:cs typeface="Arial" panose="020B0604020202020204" pitchFamily="34" charset="0"/>
              </a:rPr>
              <a:t>st</a:t>
            </a:r>
            <a:r>
              <a:rPr lang="en-GB" sz="1200" dirty="0">
                <a:latin typeface="Arial" panose="020B0604020202020204" pitchFamily="34" charset="0"/>
                <a:cs typeface="Arial" panose="020B0604020202020204" pitchFamily="34" charset="0"/>
              </a:rPr>
              <a:t> November 2017]. </a:t>
            </a:r>
          </a:p>
          <a:p>
            <a:pPr algn="just">
              <a:lnSpc>
                <a:spcPct val="150000"/>
              </a:lnSpc>
            </a:pPr>
            <a:r>
              <a:rPr lang="en-GB" sz="1200" dirty="0" err="1">
                <a:latin typeface="Arial" panose="020B0604020202020204" pitchFamily="34" charset="0"/>
                <a:cs typeface="Arial" panose="020B0604020202020204" pitchFamily="34" charset="0"/>
              </a:rPr>
              <a:t>Perone</a:t>
            </a:r>
            <a:r>
              <a:rPr lang="en-GB" sz="1200" dirty="0">
                <a:latin typeface="Arial" panose="020B0604020202020204" pitchFamily="34" charset="0"/>
                <a:cs typeface="Arial" panose="020B0604020202020204" pitchFamily="34" charset="0"/>
              </a:rPr>
              <a:t>, M. (2003) ‘Negative Effect of Positive Reinforcement’, </a:t>
            </a:r>
            <a:r>
              <a:rPr lang="en-GB" sz="1200" dirty="0" err="1">
                <a:latin typeface="Arial" panose="020B0604020202020204" pitchFamily="34" charset="0"/>
                <a:cs typeface="Arial" panose="020B0604020202020204" pitchFamily="34" charset="0"/>
              </a:rPr>
              <a:t>Behav</a:t>
            </a:r>
            <a:r>
              <a:rPr lang="en-GB" sz="1200" dirty="0">
                <a:latin typeface="Arial" panose="020B0604020202020204" pitchFamily="34" charset="0"/>
                <a:cs typeface="Arial" panose="020B0604020202020204" pitchFamily="34" charset="0"/>
              </a:rPr>
              <a:t> Anal, Volume 26, pp. 1-14. [On-Line] </a:t>
            </a:r>
            <a:r>
              <a:rPr lang="en-GB" sz="1200" u="sng" dirty="0">
                <a:latin typeface="Arial" panose="020B0604020202020204" pitchFamily="34" charset="0"/>
                <a:cs typeface="Arial" panose="020B0604020202020204" pitchFamily="34" charset="0"/>
                <a:hlinkClick r:id="rId7"/>
              </a:rPr>
              <a:t>https://www.ncbi.nlm.nih.gov/pmc/articles/PMC2731445/</a:t>
            </a:r>
            <a:r>
              <a:rPr lang="en-GB" sz="1200" dirty="0">
                <a:latin typeface="Arial" panose="020B0604020202020204" pitchFamily="34" charset="0"/>
                <a:cs typeface="Arial" panose="020B0604020202020204" pitchFamily="34" charset="0"/>
              </a:rPr>
              <a:t> [Date Accessed: 21</a:t>
            </a:r>
            <a:r>
              <a:rPr lang="en-GB" sz="1200" baseline="30000" dirty="0">
                <a:latin typeface="Arial" panose="020B0604020202020204" pitchFamily="34" charset="0"/>
                <a:cs typeface="Arial" panose="020B0604020202020204" pitchFamily="34" charset="0"/>
              </a:rPr>
              <a:t>st</a:t>
            </a:r>
            <a:r>
              <a:rPr lang="en-GB" sz="1200" dirty="0">
                <a:latin typeface="Arial" panose="020B0604020202020204" pitchFamily="34" charset="0"/>
                <a:cs typeface="Arial" panose="020B0604020202020204" pitchFamily="34" charset="0"/>
              </a:rPr>
              <a:t> November 2017].</a:t>
            </a:r>
          </a:p>
          <a:p>
            <a:pPr algn="just">
              <a:lnSpc>
                <a:spcPct val="150000"/>
              </a:lnSpc>
            </a:pPr>
            <a:r>
              <a:rPr lang="en-GB" sz="1200" dirty="0">
                <a:latin typeface="Arial" panose="020B0604020202020204" pitchFamily="34" charset="0"/>
                <a:cs typeface="Arial" panose="020B0604020202020204" pitchFamily="34" charset="0"/>
              </a:rPr>
              <a:t>Peterson, A. and Warwick, P. (2015) Global Learning and Education: An Introduction. Oxon: Routledge. </a:t>
            </a:r>
          </a:p>
          <a:p>
            <a:pPr algn="just">
              <a:lnSpc>
                <a:spcPct val="150000"/>
              </a:lnSpc>
            </a:pPr>
            <a:r>
              <a:rPr lang="en-GB" sz="1200" dirty="0">
                <a:latin typeface="Arial" panose="020B0604020202020204" pitchFamily="34" charset="0"/>
                <a:cs typeface="Arial" panose="020B0604020202020204" pitchFamily="34" charset="0"/>
              </a:rPr>
              <a:t>Rhondda Cynon </a:t>
            </a:r>
            <a:r>
              <a:rPr lang="en-GB" sz="1200" dirty="0" err="1">
                <a:latin typeface="Arial" panose="020B0604020202020204" pitchFamily="34" charset="0"/>
                <a:cs typeface="Arial" panose="020B0604020202020204" pitchFamily="34" charset="0"/>
              </a:rPr>
              <a:t>Taf</a:t>
            </a:r>
            <a:r>
              <a:rPr lang="en-GB" sz="1200" dirty="0">
                <a:latin typeface="Arial" panose="020B0604020202020204" pitchFamily="34" charset="0"/>
                <a:cs typeface="Arial" panose="020B0604020202020204" pitchFamily="34" charset="0"/>
              </a:rPr>
              <a:t>. (No Date) ‘Eco Schools’ </a:t>
            </a:r>
            <a:r>
              <a:rPr lang="en-GB" sz="1200" u="sng" dirty="0">
                <a:latin typeface="Arial" panose="020B0604020202020204" pitchFamily="34" charset="0"/>
                <a:cs typeface="Arial" panose="020B0604020202020204" pitchFamily="34" charset="0"/>
                <a:hlinkClick r:id="rId8"/>
              </a:rPr>
              <a:t>http://www.rctcbc.gov.uk/EN/Resident/SchoolsandLearning/EcoSchools.aspx</a:t>
            </a:r>
            <a:r>
              <a:rPr lang="en-GB" sz="1200" dirty="0">
                <a:latin typeface="Arial" panose="020B0604020202020204" pitchFamily="34" charset="0"/>
                <a:cs typeface="Arial" panose="020B0604020202020204" pitchFamily="34" charset="0"/>
              </a:rPr>
              <a:t> [Date Accessed: 23</a:t>
            </a:r>
            <a:r>
              <a:rPr lang="en-GB" sz="1200" baseline="30000" dirty="0">
                <a:latin typeface="Arial" panose="020B0604020202020204" pitchFamily="34" charset="0"/>
                <a:cs typeface="Arial" panose="020B0604020202020204" pitchFamily="34" charset="0"/>
              </a:rPr>
              <a:t>rd</a:t>
            </a:r>
            <a:r>
              <a:rPr lang="en-GB" sz="1200" dirty="0">
                <a:latin typeface="Arial" panose="020B0604020202020204" pitchFamily="34" charset="0"/>
                <a:cs typeface="Arial" panose="020B0604020202020204" pitchFamily="34" charset="0"/>
              </a:rPr>
              <a:t> November 2017]. </a:t>
            </a:r>
          </a:p>
          <a:p>
            <a:pPr algn="just">
              <a:lnSpc>
                <a:spcPct val="150000"/>
              </a:lnSpc>
            </a:pPr>
            <a:r>
              <a:rPr lang="en-GB" sz="1200" dirty="0">
                <a:latin typeface="Arial" panose="020B0604020202020204" pitchFamily="34" charset="0"/>
                <a:cs typeface="Arial" panose="020B0604020202020204" pitchFamily="34" charset="0"/>
              </a:rPr>
              <a:t>Roberts, J. (2012) </a:t>
            </a:r>
            <a:r>
              <a:rPr lang="en-GB" sz="1200" i="1" dirty="0">
                <a:latin typeface="Arial" panose="020B0604020202020204" pitchFamily="34" charset="0"/>
                <a:cs typeface="Arial" panose="020B0604020202020204" pitchFamily="34" charset="0"/>
              </a:rPr>
              <a:t>Beyond Learning by Doing.</a:t>
            </a:r>
            <a:r>
              <a:rPr lang="en-GB" sz="1200" dirty="0">
                <a:latin typeface="Arial" panose="020B0604020202020204" pitchFamily="34" charset="0"/>
                <a:cs typeface="Arial" panose="020B0604020202020204" pitchFamily="34" charset="0"/>
              </a:rPr>
              <a:t> London: Routledge. </a:t>
            </a:r>
          </a:p>
          <a:p>
            <a:pPr algn="just">
              <a:lnSpc>
                <a:spcPct val="150000"/>
              </a:lnSpc>
            </a:pPr>
            <a:r>
              <a:rPr lang="en-GB" sz="1200" dirty="0" err="1">
                <a:latin typeface="Arial" panose="020B0604020202020204" pitchFamily="34" charset="0"/>
                <a:cs typeface="Arial" panose="020B0604020202020204" pitchFamily="34" charset="0"/>
              </a:rPr>
              <a:t>Tassoni</a:t>
            </a:r>
            <a:r>
              <a:rPr lang="en-GB" sz="1200" dirty="0">
                <a:latin typeface="Arial" panose="020B0604020202020204" pitchFamily="34" charset="0"/>
                <a:cs typeface="Arial" panose="020B0604020202020204" pitchFamily="34" charset="0"/>
              </a:rPr>
              <a:t>, P. and </a:t>
            </a:r>
            <a:r>
              <a:rPr lang="en-GB" sz="1200" dirty="0" err="1">
                <a:latin typeface="Arial" panose="020B0604020202020204" pitchFamily="34" charset="0"/>
                <a:cs typeface="Arial" panose="020B0604020202020204" pitchFamily="34" charset="0"/>
              </a:rPr>
              <a:t>Hucker</a:t>
            </a:r>
            <a:r>
              <a:rPr lang="en-GB" sz="1200" dirty="0">
                <a:latin typeface="Arial" panose="020B0604020202020204" pitchFamily="34" charset="0"/>
                <a:cs typeface="Arial" panose="020B0604020202020204" pitchFamily="34" charset="0"/>
              </a:rPr>
              <a:t>, K. (2005) </a:t>
            </a:r>
            <a:r>
              <a:rPr lang="en-GB" sz="1200" i="1" dirty="0">
                <a:latin typeface="Arial" panose="020B0604020202020204" pitchFamily="34" charset="0"/>
                <a:cs typeface="Arial" panose="020B0604020202020204" pitchFamily="34" charset="0"/>
              </a:rPr>
              <a:t>Planning Play and the Early Years</a:t>
            </a:r>
            <a:r>
              <a:rPr lang="en-GB" sz="1200" dirty="0">
                <a:latin typeface="Arial" panose="020B0604020202020204" pitchFamily="34" charset="0"/>
                <a:cs typeface="Arial" panose="020B0604020202020204" pitchFamily="34" charset="0"/>
              </a:rPr>
              <a:t>. Oxford: Heinemann Educational Publishers.</a:t>
            </a:r>
          </a:p>
          <a:p>
            <a:endParaRPr lang="en-GB" dirty="0"/>
          </a:p>
        </p:txBody>
      </p:sp>
    </p:spTree>
    <p:extLst>
      <p:ext uri="{BB962C8B-B14F-4D97-AF65-F5344CB8AC3E}">
        <p14:creationId xmlns:p14="http://schemas.microsoft.com/office/powerpoint/2010/main" val="30800537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32013" y="245660"/>
            <a:ext cx="11121788" cy="5931303"/>
          </a:xfrm>
        </p:spPr>
        <p:txBody>
          <a:bodyPr>
            <a:normAutofit fontScale="55000" lnSpcReduction="20000"/>
          </a:bodyPr>
          <a:lstStyle/>
          <a:p>
            <a:pPr algn="just">
              <a:lnSpc>
                <a:spcPct val="170000"/>
              </a:lnSpc>
            </a:pPr>
            <a:r>
              <a:rPr lang="en-GB" sz="2200" dirty="0">
                <a:latin typeface="Arial" panose="020B0604020202020204" pitchFamily="34" charset="0"/>
                <a:cs typeface="Arial" panose="020B0604020202020204" pitchFamily="34" charset="0"/>
              </a:rPr>
              <a:t>Taylor and </a:t>
            </a:r>
            <a:r>
              <a:rPr lang="en-GB" sz="2200" dirty="0" err="1">
                <a:latin typeface="Arial" panose="020B0604020202020204" pitchFamily="34" charset="0"/>
                <a:cs typeface="Arial" panose="020B0604020202020204" pitchFamily="34" charset="0"/>
              </a:rPr>
              <a:t>MacKenney</a:t>
            </a:r>
            <a:r>
              <a:rPr lang="en-GB" sz="2200" dirty="0">
                <a:latin typeface="Arial" panose="020B0604020202020204" pitchFamily="34" charset="0"/>
                <a:cs typeface="Arial" panose="020B0604020202020204" pitchFamily="34" charset="0"/>
              </a:rPr>
              <a:t> (2008) </a:t>
            </a:r>
            <a:r>
              <a:rPr lang="en-GB" sz="2200" i="1" dirty="0">
                <a:latin typeface="Arial" panose="020B0604020202020204" pitchFamily="34" charset="0"/>
                <a:cs typeface="Arial" panose="020B0604020202020204" pitchFamily="34" charset="0"/>
              </a:rPr>
              <a:t>Improving Human Learning in the Classroom: Theories and Teaching Practices. </a:t>
            </a:r>
            <a:r>
              <a:rPr lang="en-GB" sz="2200" dirty="0">
                <a:latin typeface="Arial" panose="020B0604020202020204" pitchFamily="34" charset="0"/>
                <a:cs typeface="Arial" panose="020B0604020202020204" pitchFamily="34" charset="0"/>
              </a:rPr>
              <a:t>United Kingdom: Rowman and Littlefield Education. </a:t>
            </a:r>
          </a:p>
          <a:p>
            <a:pPr algn="just">
              <a:lnSpc>
                <a:spcPct val="170000"/>
              </a:lnSpc>
            </a:pPr>
            <a:r>
              <a:rPr lang="en-GB" sz="2200" dirty="0" err="1">
                <a:latin typeface="Arial" panose="020B0604020202020204" pitchFamily="34" charset="0"/>
                <a:cs typeface="Arial" panose="020B0604020202020204" pitchFamily="34" charset="0"/>
              </a:rPr>
              <a:t>Unicef</a:t>
            </a:r>
            <a:r>
              <a:rPr lang="en-GB" sz="2200" dirty="0">
                <a:latin typeface="Arial" panose="020B0604020202020204" pitchFamily="34" charset="0"/>
                <a:cs typeface="Arial" panose="020B0604020202020204" pitchFamily="34" charset="0"/>
              </a:rPr>
              <a:t>. (1989) ‘United Nations Conventions on the Right of the Child’ </a:t>
            </a:r>
            <a:r>
              <a:rPr lang="en-GB" sz="2200" u="sng" dirty="0">
                <a:latin typeface="Arial" panose="020B0604020202020204" pitchFamily="34" charset="0"/>
                <a:cs typeface="Arial" panose="020B0604020202020204" pitchFamily="34" charset="0"/>
                <a:hlinkClick r:id="rId2"/>
              </a:rPr>
              <a:t>https://www.unicef.org.uk/what-we-do/un-convention-child-rights/</a:t>
            </a:r>
            <a:r>
              <a:rPr lang="en-GB" sz="2200" dirty="0">
                <a:latin typeface="Arial" panose="020B0604020202020204" pitchFamily="34" charset="0"/>
                <a:cs typeface="Arial" panose="020B0604020202020204" pitchFamily="34" charset="0"/>
              </a:rPr>
              <a:t> [Date Accessed: 22</a:t>
            </a:r>
            <a:r>
              <a:rPr lang="en-GB" sz="2200" baseline="30000" dirty="0">
                <a:latin typeface="Arial" panose="020B0604020202020204" pitchFamily="34" charset="0"/>
                <a:cs typeface="Arial" panose="020B0604020202020204" pitchFamily="34" charset="0"/>
              </a:rPr>
              <a:t>nd</a:t>
            </a:r>
            <a:r>
              <a:rPr lang="en-GB" sz="2200" dirty="0">
                <a:latin typeface="Arial" panose="020B0604020202020204" pitchFamily="34" charset="0"/>
                <a:cs typeface="Arial" panose="020B0604020202020204" pitchFamily="34" charset="0"/>
              </a:rPr>
              <a:t> November 2017]. </a:t>
            </a:r>
          </a:p>
          <a:p>
            <a:pPr algn="just">
              <a:lnSpc>
                <a:spcPct val="170000"/>
              </a:lnSpc>
            </a:pPr>
            <a:r>
              <a:rPr lang="en-GB" sz="2200" dirty="0" err="1">
                <a:latin typeface="Arial" panose="020B0604020202020204" pitchFamily="34" charset="0"/>
                <a:cs typeface="Arial" panose="020B0604020202020204" pitchFamily="34" charset="0"/>
              </a:rPr>
              <a:t>Verenikina</a:t>
            </a:r>
            <a:r>
              <a:rPr lang="en-GB" sz="2200" dirty="0">
                <a:latin typeface="Arial" panose="020B0604020202020204" pitchFamily="34" charset="0"/>
                <a:cs typeface="Arial" panose="020B0604020202020204" pitchFamily="34" charset="0"/>
              </a:rPr>
              <a:t>. I. (2008) ‘Scaffolding and Learning: Its role in Nurturing New Learners’, </a:t>
            </a:r>
            <a:r>
              <a:rPr lang="en-GB" sz="2200" i="1" dirty="0">
                <a:latin typeface="Arial" panose="020B0604020202020204" pitchFamily="34" charset="0"/>
                <a:cs typeface="Arial" panose="020B0604020202020204" pitchFamily="34" charset="0"/>
              </a:rPr>
              <a:t>University of Wollongong,</a:t>
            </a:r>
            <a:r>
              <a:rPr lang="en-GB" sz="2200" dirty="0">
                <a:latin typeface="Arial" panose="020B0604020202020204" pitchFamily="34" charset="0"/>
                <a:cs typeface="Arial" panose="020B0604020202020204" pitchFamily="34" charset="0"/>
              </a:rPr>
              <a:t> pp. 161-180. [On-Line]. </a:t>
            </a:r>
            <a:r>
              <a:rPr lang="en-GB" sz="2200" u="sng" dirty="0">
                <a:latin typeface="Arial" panose="020B0604020202020204" pitchFamily="34" charset="0"/>
                <a:cs typeface="Arial" panose="020B0604020202020204" pitchFamily="34" charset="0"/>
                <a:hlinkClick r:id="rId3"/>
              </a:rPr>
              <a:t>http://ro.uow.edu.au/cgi/viewcontent.cgi?article=1043&amp;context=edupapers</a:t>
            </a:r>
            <a:r>
              <a:rPr lang="en-GB" sz="2200" dirty="0">
                <a:latin typeface="Arial" panose="020B0604020202020204" pitchFamily="34" charset="0"/>
                <a:cs typeface="Arial" panose="020B0604020202020204" pitchFamily="34" charset="0"/>
              </a:rPr>
              <a:t> [Date Accessed: 21</a:t>
            </a:r>
            <a:r>
              <a:rPr lang="en-GB" sz="2200" baseline="30000" dirty="0">
                <a:latin typeface="Arial" panose="020B0604020202020204" pitchFamily="34" charset="0"/>
                <a:cs typeface="Arial" panose="020B0604020202020204" pitchFamily="34" charset="0"/>
              </a:rPr>
              <a:t>st</a:t>
            </a:r>
            <a:r>
              <a:rPr lang="en-GB" sz="2200" dirty="0">
                <a:latin typeface="Arial" panose="020B0604020202020204" pitchFamily="34" charset="0"/>
                <a:cs typeface="Arial" panose="020B0604020202020204" pitchFamily="34" charset="0"/>
              </a:rPr>
              <a:t> November 2017]. </a:t>
            </a:r>
          </a:p>
          <a:p>
            <a:pPr algn="just">
              <a:lnSpc>
                <a:spcPct val="170000"/>
              </a:lnSpc>
            </a:pPr>
            <a:r>
              <a:rPr lang="en-GB" sz="2200" dirty="0">
                <a:latin typeface="Arial" panose="020B0604020202020204" pitchFamily="34" charset="0"/>
                <a:cs typeface="Arial" panose="020B0604020202020204" pitchFamily="34" charset="0"/>
              </a:rPr>
              <a:t>Waller, T., </a:t>
            </a:r>
            <a:r>
              <a:rPr lang="en-GB" sz="2200" dirty="0" err="1">
                <a:latin typeface="Arial" panose="020B0604020202020204" pitchFamily="34" charset="0"/>
                <a:cs typeface="Arial" panose="020B0604020202020204" pitchFamily="34" charset="0"/>
              </a:rPr>
              <a:t>Whitmarsh</a:t>
            </a:r>
            <a:r>
              <a:rPr lang="en-GB" sz="2200" dirty="0">
                <a:latin typeface="Arial" panose="020B0604020202020204" pitchFamily="34" charset="0"/>
                <a:cs typeface="Arial" panose="020B0604020202020204" pitchFamily="34" charset="0"/>
              </a:rPr>
              <a:t>, J. and Clarke, K. (2011) (</a:t>
            </a:r>
            <a:r>
              <a:rPr lang="en-GB" sz="2200" dirty="0" err="1">
                <a:latin typeface="Arial" panose="020B0604020202020204" pitchFamily="34" charset="0"/>
                <a:cs typeface="Arial" panose="020B0604020202020204" pitchFamily="34" charset="0"/>
              </a:rPr>
              <a:t>ed</a:t>
            </a:r>
            <a:r>
              <a:rPr lang="en-GB" sz="2200" dirty="0">
                <a:latin typeface="Arial" panose="020B0604020202020204" pitchFamily="34" charset="0"/>
                <a:cs typeface="Arial" panose="020B0604020202020204" pitchFamily="34" charset="0"/>
              </a:rPr>
              <a:t>)</a:t>
            </a:r>
            <a:r>
              <a:rPr lang="en-GB" sz="2200" i="1" dirty="0">
                <a:latin typeface="Arial" panose="020B0604020202020204" pitchFamily="34" charset="0"/>
                <a:cs typeface="Arial" panose="020B0604020202020204" pitchFamily="34" charset="0"/>
              </a:rPr>
              <a:t> Making Sense of Theory and Practice in Early Childhood</a:t>
            </a:r>
            <a:r>
              <a:rPr lang="en-GB" sz="2200" dirty="0">
                <a:latin typeface="Arial" panose="020B0604020202020204" pitchFamily="34" charset="0"/>
                <a:cs typeface="Arial" panose="020B0604020202020204" pitchFamily="34" charset="0"/>
              </a:rPr>
              <a:t>. England: Open University Press. </a:t>
            </a:r>
          </a:p>
          <a:p>
            <a:pPr algn="just">
              <a:lnSpc>
                <a:spcPct val="170000"/>
              </a:lnSpc>
            </a:pPr>
            <a:r>
              <a:rPr lang="en-GB" sz="2200" dirty="0">
                <a:latin typeface="Arial" panose="020B0604020202020204" pitchFamily="34" charset="0"/>
                <a:cs typeface="Arial" panose="020B0604020202020204" pitchFamily="34" charset="0"/>
              </a:rPr>
              <a:t>Warden, C. (2012) </a:t>
            </a:r>
            <a:r>
              <a:rPr lang="en-GB" sz="2200" i="1" dirty="0">
                <a:latin typeface="Arial" panose="020B0604020202020204" pitchFamily="34" charset="0"/>
                <a:cs typeface="Arial" panose="020B0604020202020204" pitchFamily="34" charset="0"/>
              </a:rPr>
              <a:t>Nature Kindergartens and Forest Schools</a:t>
            </a:r>
            <a:r>
              <a:rPr lang="en-GB" sz="2200" dirty="0">
                <a:latin typeface="Arial" panose="020B0604020202020204" pitchFamily="34" charset="0"/>
                <a:cs typeface="Arial" panose="020B0604020202020204" pitchFamily="34" charset="0"/>
              </a:rPr>
              <a:t>. Scotland: </a:t>
            </a:r>
            <a:r>
              <a:rPr lang="en-GB" sz="2200" dirty="0" err="1">
                <a:latin typeface="Arial" panose="020B0604020202020204" pitchFamily="34" charset="0"/>
                <a:cs typeface="Arial" panose="020B0604020202020204" pitchFamily="34" charset="0"/>
              </a:rPr>
              <a:t>Mindstretchers</a:t>
            </a:r>
            <a:r>
              <a:rPr lang="en-GB" sz="2200" dirty="0">
                <a:latin typeface="Arial" panose="020B0604020202020204" pitchFamily="34" charset="0"/>
                <a:cs typeface="Arial" panose="020B0604020202020204" pitchFamily="34" charset="0"/>
              </a:rPr>
              <a:t> Ltd. </a:t>
            </a:r>
          </a:p>
          <a:p>
            <a:pPr algn="just">
              <a:lnSpc>
                <a:spcPct val="170000"/>
              </a:lnSpc>
            </a:pPr>
            <a:r>
              <a:rPr lang="en-GB" sz="2200" dirty="0">
                <a:latin typeface="Arial" panose="020B0604020202020204" pitchFamily="34" charset="0"/>
                <a:cs typeface="Arial" panose="020B0604020202020204" pitchFamily="34" charset="0"/>
              </a:rPr>
              <a:t>Welsh Government. (2008) ‘Education for Sustainable Development and Global Citizenship’ </a:t>
            </a:r>
            <a:r>
              <a:rPr lang="en-GB" sz="2200" u="sng" dirty="0">
                <a:latin typeface="Arial" panose="020B0604020202020204" pitchFamily="34" charset="0"/>
                <a:cs typeface="Arial" panose="020B0604020202020204" pitchFamily="34" charset="0"/>
                <a:hlinkClick r:id="rId4"/>
              </a:rPr>
              <a:t>www.wales.gov.uk/</a:t>
            </a:r>
            <a:r>
              <a:rPr lang="en-GB" sz="2200" dirty="0">
                <a:latin typeface="Arial" panose="020B0604020202020204" pitchFamily="34" charset="0"/>
                <a:cs typeface="Arial" panose="020B0604020202020204" pitchFamily="34" charset="0"/>
              </a:rPr>
              <a:t> [Date Accessed: 14</a:t>
            </a:r>
            <a:r>
              <a:rPr lang="en-GB" sz="2200" baseline="30000" dirty="0">
                <a:latin typeface="Arial" panose="020B0604020202020204" pitchFamily="34" charset="0"/>
                <a:cs typeface="Arial" panose="020B0604020202020204" pitchFamily="34" charset="0"/>
              </a:rPr>
              <a:t>th</a:t>
            </a:r>
            <a:r>
              <a:rPr lang="en-GB" sz="2200" dirty="0">
                <a:latin typeface="Arial" panose="020B0604020202020204" pitchFamily="34" charset="0"/>
                <a:cs typeface="Arial" panose="020B0604020202020204" pitchFamily="34" charset="0"/>
              </a:rPr>
              <a:t> November 2017]. </a:t>
            </a:r>
          </a:p>
          <a:p>
            <a:pPr algn="just">
              <a:lnSpc>
                <a:spcPct val="170000"/>
              </a:lnSpc>
            </a:pPr>
            <a:r>
              <a:rPr lang="en-GB" sz="2200" dirty="0">
                <a:latin typeface="Arial" panose="020B0604020202020204" pitchFamily="34" charset="0"/>
                <a:cs typeface="Arial" panose="020B0604020202020204" pitchFamily="34" charset="0"/>
              </a:rPr>
              <a:t>Welsh Government. (2015) ‘Foundation Phase Framework’ </a:t>
            </a:r>
            <a:r>
              <a:rPr lang="en-GB" sz="2200" u="sng" dirty="0">
                <a:latin typeface="Arial" panose="020B0604020202020204" pitchFamily="34" charset="0"/>
                <a:cs typeface="Arial" panose="020B0604020202020204" pitchFamily="34" charset="0"/>
                <a:hlinkClick r:id="rId5"/>
              </a:rPr>
              <a:t>http://gov.wales/docs/dcells/publications/150803-fp-framework-en.pdf</a:t>
            </a:r>
            <a:r>
              <a:rPr lang="en-GB" sz="2200" dirty="0">
                <a:latin typeface="Arial" panose="020B0604020202020204" pitchFamily="34" charset="0"/>
                <a:cs typeface="Arial" panose="020B0604020202020204" pitchFamily="34" charset="0"/>
              </a:rPr>
              <a:t> [Accessed: 23rd November 2017].</a:t>
            </a:r>
          </a:p>
          <a:p>
            <a:pPr algn="just">
              <a:lnSpc>
                <a:spcPct val="170000"/>
              </a:lnSpc>
            </a:pPr>
            <a:r>
              <a:rPr lang="en-GB" sz="2200" dirty="0">
                <a:latin typeface="Arial" panose="020B0604020202020204" pitchFamily="34" charset="0"/>
                <a:cs typeface="Arial" panose="020B0604020202020204" pitchFamily="34" charset="0"/>
              </a:rPr>
              <a:t>West Lothian Child and Adolescent Mental Health Services. (2014) ‘Using Praise and Rewards to Encourage Good Behaviour’ </a:t>
            </a:r>
            <a:r>
              <a:rPr lang="en-GB" sz="2200" u="sng" dirty="0">
                <a:latin typeface="Arial" panose="020B0604020202020204" pitchFamily="34" charset="0"/>
                <a:cs typeface="Arial" panose="020B0604020202020204" pitchFamily="34" charset="0"/>
                <a:hlinkClick r:id="rId6"/>
              </a:rPr>
              <a:t>www.westlothian.gov.uk</a:t>
            </a:r>
            <a:r>
              <a:rPr lang="en-GB" sz="2200" dirty="0">
                <a:latin typeface="Arial" panose="020B0604020202020204" pitchFamily="34" charset="0"/>
                <a:cs typeface="Arial" panose="020B0604020202020204" pitchFamily="34" charset="0"/>
              </a:rPr>
              <a:t> [Date Accessed: 17</a:t>
            </a:r>
            <a:r>
              <a:rPr lang="en-GB" sz="2200" baseline="30000" dirty="0">
                <a:latin typeface="Arial" panose="020B0604020202020204" pitchFamily="34" charset="0"/>
                <a:cs typeface="Arial" panose="020B0604020202020204" pitchFamily="34" charset="0"/>
              </a:rPr>
              <a:t>th</a:t>
            </a:r>
            <a:r>
              <a:rPr lang="en-GB" sz="2200" dirty="0">
                <a:latin typeface="Arial" panose="020B0604020202020204" pitchFamily="34" charset="0"/>
                <a:cs typeface="Arial" panose="020B0604020202020204" pitchFamily="34" charset="0"/>
              </a:rPr>
              <a:t> November 2017]. </a:t>
            </a:r>
          </a:p>
          <a:p>
            <a:pPr algn="just">
              <a:lnSpc>
                <a:spcPct val="170000"/>
              </a:lnSpc>
            </a:pPr>
            <a:r>
              <a:rPr lang="en-GB" sz="2200" dirty="0">
                <a:latin typeface="Arial" panose="020B0604020202020204" pitchFamily="34" charset="0"/>
                <a:cs typeface="Arial" panose="020B0604020202020204" pitchFamily="34" charset="0"/>
              </a:rPr>
              <a:t>Wien, C. (2008) Emergent Curriculum in the Primary Classroom: </a:t>
            </a:r>
            <a:r>
              <a:rPr lang="en-GB" sz="2200" i="1" dirty="0">
                <a:latin typeface="Arial" panose="020B0604020202020204" pitchFamily="34" charset="0"/>
                <a:cs typeface="Arial" panose="020B0604020202020204" pitchFamily="34" charset="0"/>
              </a:rPr>
              <a:t>Interpreting the Reggio Emilia Approach in Schools</a:t>
            </a:r>
            <a:r>
              <a:rPr lang="en-GB" sz="2200" dirty="0">
                <a:latin typeface="Arial" panose="020B0604020202020204" pitchFamily="34" charset="0"/>
                <a:cs typeface="Arial" panose="020B0604020202020204" pitchFamily="34" charset="0"/>
              </a:rPr>
              <a:t>. New York: Teachers College Press. </a:t>
            </a:r>
          </a:p>
          <a:p>
            <a:pPr algn="just">
              <a:lnSpc>
                <a:spcPct val="170000"/>
              </a:lnSpc>
            </a:pPr>
            <a:r>
              <a:rPr lang="en-GB" sz="2200" dirty="0" err="1">
                <a:latin typeface="Arial" panose="020B0604020202020204" pitchFamily="34" charset="0"/>
                <a:cs typeface="Arial" panose="020B0604020202020204" pitchFamily="34" charset="0"/>
              </a:rPr>
              <a:t>WWFMy</a:t>
            </a:r>
            <a:r>
              <a:rPr lang="en-GB" sz="2200" dirty="0">
                <a:latin typeface="Arial" panose="020B0604020202020204" pitchFamily="34" charset="0"/>
                <a:cs typeface="Arial" panose="020B0604020202020204" pitchFamily="34" charset="0"/>
              </a:rPr>
              <a:t>. (13</a:t>
            </a:r>
            <a:r>
              <a:rPr lang="en-GB" sz="2200" baseline="30000" dirty="0">
                <a:latin typeface="Arial" panose="020B0604020202020204" pitchFamily="34" charset="0"/>
                <a:cs typeface="Arial" panose="020B0604020202020204" pitchFamily="34" charset="0"/>
              </a:rPr>
              <a:t>th</a:t>
            </a:r>
            <a:r>
              <a:rPr lang="en-GB" sz="2200" dirty="0">
                <a:latin typeface="Arial" panose="020B0604020202020204" pitchFamily="34" charset="0"/>
                <a:cs typeface="Arial" panose="020B0604020202020204" pitchFamily="34" charset="0"/>
              </a:rPr>
              <a:t> March 2012) </a:t>
            </a:r>
            <a:r>
              <a:rPr lang="en-GB" sz="2200" i="1" dirty="0">
                <a:latin typeface="Arial" panose="020B0604020202020204" pitchFamily="34" charset="0"/>
                <a:cs typeface="Arial" panose="020B0604020202020204" pitchFamily="34" charset="0"/>
              </a:rPr>
              <a:t>Eco Schools Programme (ENG Version).</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Youtube</a:t>
            </a:r>
            <a:r>
              <a:rPr lang="en-GB" sz="2200" dirty="0">
                <a:latin typeface="Arial" panose="020B0604020202020204" pitchFamily="34" charset="0"/>
                <a:cs typeface="Arial" panose="020B0604020202020204" pitchFamily="34" charset="0"/>
              </a:rPr>
              <a:t>. [On-Line] Available from: </a:t>
            </a:r>
            <a:r>
              <a:rPr lang="en-GB" sz="2200" u="sng" dirty="0">
                <a:latin typeface="Arial" panose="020B0604020202020204" pitchFamily="34" charset="0"/>
                <a:cs typeface="Arial" panose="020B0604020202020204" pitchFamily="34" charset="0"/>
                <a:hlinkClick r:id="rId7"/>
              </a:rPr>
              <a:t>https://www.youtube.com/watch?v=NYnTmgnUmmo</a:t>
            </a:r>
            <a:r>
              <a:rPr lang="en-GB" sz="2200" dirty="0">
                <a:latin typeface="Arial" panose="020B0604020202020204" pitchFamily="34" charset="0"/>
                <a:cs typeface="Arial" panose="020B0604020202020204" pitchFamily="34" charset="0"/>
              </a:rPr>
              <a:t> [Date Accessed: 19</a:t>
            </a:r>
            <a:r>
              <a:rPr lang="en-GB" sz="2200" baseline="30000" dirty="0">
                <a:latin typeface="Arial" panose="020B0604020202020204" pitchFamily="34" charset="0"/>
                <a:cs typeface="Arial" panose="020B0604020202020204" pitchFamily="34" charset="0"/>
              </a:rPr>
              <a:t>th</a:t>
            </a:r>
            <a:r>
              <a:rPr lang="en-GB" sz="2200" dirty="0">
                <a:latin typeface="Arial" panose="020B0604020202020204" pitchFamily="34" charset="0"/>
                <a:cs typeface="Arial" panose="020B0604020202020204" pitchFamily="34" charset="0"/>
              </a:rPr>
              <a:t> November 2017]. </a:t>
            </a:r>
          </a:p>
          <a:p>
            <a:endParaRPr lang="en-GB" dirty="0"/>
          </a:p>
        </p:txBody>
      </p:sp>
    </p:spTree>
    <p:extLst>
      <p:ext uri="{BB962C8B-B14F-4D97-AF65-F5344CB8AC3E}">
        <p14:creationId xmlns:p14="http://schemas.microsoft.com/office/powerpoint/2010/main" val="102171057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7600</TotalTime>
  <Words>1715</Words>
  <Application>Microsoft Office PowerPoint</Application>
  <PresentationFormat>Widescreen</PresentationFormat>
  <Paragraphs>57</Paragraphs>
  <Slides>5</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vt:i4>
      </vt:variant>
    </vt:vector>
  </HeadingPairs>
  <TitlesOfParts>
    <vt:vector size="9" baseType="lpstr">
      <vt:lpstr>Arial</vt:lpstr>
      <vt:lpstr>Calibri</vt:lpstr>
      <vt:lpstr>Calibri Light</vt:lpstr>
      <vt:lpstr>Office Theme</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Mellisa Wray</dc:creator>
  <cp:lastModifiedBy>Becca Evans</cp:lastModifiedBy>
  <cp:revision>36</cp:revision>
  <dcterms:created xsi:type="dcterms:W3CDTF">2017-11-17T15:14:02Z</dcterms:created>
  <dcterms:modified xsi:type="dcterms:W3CDTF">2017-11-28T21:36:14Z</dcterms:modified>
</cp:coreProperties>
</file>