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57" r:id="rId3"/>
    <p:sldId id="258" r:id="rId4"/>
    <p:sldId id="259" r:id="rId5"/>
    <p:sldId id="260" r:id="rId6"/>
    <p:sldId id="261" r:id="rId7"/>
    <p:sldId id="262" r:id="rId8"/>
    <p:sldId id="263" r:id="rId9"/>
    <p:sldId id="274" r:id="rId10"/>
    <p:sldId id="264" r:id="rId11"/>
    <p:sldId id="265" r:id="rId12"/>
    <p:sldId id="266" r:id="rId13"/>
    <p:sldId id="267" r:id="rId14"/>
    <p:sldId id="269" r:id="rId15"/>
    <p:sldId id="268" r:id="rId16"/>
    <p:sldId id="270" r:id="rId17"/>
    <p:sldId id="271" r:id="rId18"/>
    <p:sldId id="272" r:id="rId1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 xmlns:p14="http://schemas.microsoft.com/office/powerpoint/2010/main" val="0"/>
    </p:ext>
    <p:ext uri="{D31A062A-798A-4329-ABDD-BBA856620510}">
      <p14:defaultImageDpi xmlns=""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86" d="100"/>
          <a:sy n="86" d="100"/>
        </p:scale>
        <p:origin x="-1092" y="-9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326CC7F8-E304-E242-A470-B72A7D1860CD}" type="datetimeFigureOut">
              <a:rPr lang="en-US" smtClean="0"/>
              <a:pPr/>
              <a:t>1/24/2013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D7C7886-B36C-8346-8827-85CB45BD4759}" type="slidenum">
              <a:rPr lang="en-US" smtClean="0"/>
              <a:pPr/>
              <a:t>‹#›</a:t>
            </a:fld>
            <a:endParaRPr lang="en-US"/>
          </a:p>
        </p:txBody>
      </p:sp>
    </p:spTree>
    <p:extLst>
      <p:ext uri="{BB962C8B-B14F-4D97-AF65-F5344CB8AC3E}">
        <p14:creationId xmlns="" xmlns:p14="http://schemas.microsoft.com/office/powerpoint/2010/main" val="2702019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326CC7F8-E304-E242-A470-B72A7D1860CD}" type="datetimeFigureOut">
              <a:rPr lang="en-US" smtClean="0"/>
              <a:pPr/>
              <a:t>1/24/2013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D7C7886-B36C-8346-8827-85CB45BD4759}" type="slidenum">
              <a:rPr lang="en-US" smtClean="0"/>
              <a:pPr/>
              <a:t>‹#›</a:t>
            </a:fld>
            <a:endParaRPr lang="en-US"/>
          </a:p>
        </p:txBody>
      </p:sp>
    </p:spTree>
    <p:extLst>
      <p:ext uri="{BB962C8B-B14F-4D97-AF65-F5344CB8AC3E}">
        <p14:creationId xmlns="" xmlns:p14="http://schemas.microsoft.com/office/powerpoint/2010/main" val="22759333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326CC7F8-E304-E242-A470-B72A7D1860CD}" type="datetimeFigureOut">
              <a:rPr lang="en-US" smtClean="0"/>
              <a:pPr/>
              <a:t>1/24/2013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D7C7886-B36C-8346-8827-85CB45BD4759}" type="slidenum">
              <a:rPr lang="en-US" smtClean="0"/>
              <a:pPr/>
              <a:t>‹#›</a:t>
            </a:fld>
            <a:endParaRPr lang="en-US"/>
          </a:p>
        </p:txBody>
      </p:sp>
    </p:spTree>
    <p:extLst>
      <p:ext uri="{BB962C8B-B14F-4D97-AF65-F5344CB8AC3E}">
        <p14:creationId xmlns="" xmlns:p14="http://schemas.microsoft.com/office/powerpoint/2010/main" val="17989526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326CC7F8-E304-E242-A470-B72A7D1860CD}" type="datetimeFigureOut">
              <a:rPr lang="en-US" smtClean="0"/>
              <a:pPr/>
              <a:t>1/24/2013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D7C7886-B36C-8346-8827-85CB45BD4759}" type="slidenum">
              <a:rPr lang="en-US" smtClean="0"/>
              <a:pPr/>
              <a:t>‹#›</a:t>
            </a:fld>
            <a:endParaRPr lang="en-US"/>
          </a:p>
        </p:txBody>
      </p:sp>
    </p:spTree>
    <p:extLst>
      <p:ext uri="{BB962C8B-B14F-4D97-AF65-F5344CB8AC3E}">
        <p14:creationId xmlns="" xmlns:p14="http://schemas.microsoft.com/office/powerpoint/2010/main" val="10343016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326CC7F8-E304-E242-A470-B72A7D1860CD}" type="datetimeFigureOut">
              <a:rPr lang="en-US" smtClean="0"/>
              <a:pPr/>
              <a:t>1/24/2013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D7C7886-B36C-8346-8827-85CB45BD4759}" type="slidenum">
              <a:rPr lang="en-US" smtClean="0"/>
              <a:pPr/>
              <a:t>‹#›</a:t>
            </a:fld>
            <a:endParaRPr lang="en-US"/>
          </a:p>
        </p:txBody>
      </p:sp>
    </p:spTree>
    <p:extLst>
      <p:ext uri="{BB962C8B-B14F-4D97-AF65-F5344CB8AC3E}">
        <p14:creationId xmlns="" xmlns:p14="http://schemas.microsoft.com/office/powerpoint/2010/main" val="14179409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326CC7F8-E304-E242-A470-B72A7D1860CD}" type="datetimeFigureOut">
              <a:rPr lang="en-US" smtClean="0"/>
              <a:pPr/>
              <a:t>1/24/2013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D7C7886-B36C-8346-8827-85CB45BD4759}" type="slidenum">
              <a:rPr lang="en-US" smtClean="0"/>
              <a:pPr/>
              <a:t>‹#›</a:t>
            </a:fld>
            <a:endParaRPr lang="en-US"/>
          </a:p>
        </p:txBody>
      </p:sp>
    </p:spTree>
    <p:extLst>
      <p:ext uri="{BB962C8B-B14F-4D97-AF65-F5344CB8AC3E}">
        <p14:creationId xmlns="" xmlns:p14="http://schemas.microsoft.com/office/powerpoint/2010/main" val="6560677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26CC7F8-E304-E242-A470-B72A7D1860CD}" type="datetimeFigureOut">
              <a:rPr lang="en-US" smtClean="0"/>
              <a:pPr/>
              <a:t>1/24/2013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D7C7886-B36C-8346-8827-85CB45BD4759}" type="slidenum">
              <a:rPr lang="en-US" smtClean="0"/>
              <a:pPr/>
              <a:t>‹#›</a:t>
            </a:fld>
            <a:endParaRPr lang="en-US"/>
          </a:p>
        </p:txBody>
      </p:sp>
    </p:spTree>
    <p:extLst>
      <p:ext uri="{BB962C8B-B14F-4D97-AF65-F5344CB8AC3E}">
        <p14:creationId xmlns="" xmlns:p14="http://schemas.microsoft.com/office/powerpoint/2010/main" val="12491287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326CC7F8-E304-E242-A470-B72A7D1860CD}" type="datetimeFigureOut">
              <a:rPr lang="en-US" smtClean="0"/>
              <a:pPr/>
              <a:t>1/24/2013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D7C7886-B36C-8346-8827-85CB45BD4759}" type="slidenum">
              <a:rPr lang="en-US" smtClean="0"/>
              <a:pPr/>
              <a:t>‹#›</a:t>
            </a:fld>
            <a:endParaRPr lang="en-US"/>
          </a:p>
        </p:txBody>
      </p:sp>
    </p:spTree>
    <p:extLst>
      <p:ext uri="{BB962C8B-B14F-4D97-AF65-F5344CB8AC3E}">
        <p14:creationId xmlns="" xmlns:p14="http://schemas.microsoft.com/office/powerpoint/2010/main" val="27301161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326CC7F8-E304-E242-A470-B72A7D1860CD}" type="datetimeFigureOut">
              <a:rPr lang="en-US" smtClean="0"/>
              <a:pPr/>
              <a:t>1/24/2013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D7C7886-B36C-8346-8827-85CB45BD4759}" type="slidenum">
              <a:rPr lang="en-US" smtClean="0"/>
              <a:pPr/>
              <a:t>‹#›</a:t>
            </a:fld>
            <a:endParaRPr lang="en-US"/>
          </a:p>
        </p:txBody>
      </p:sp>
    </p:spTree>
    <p:extLst>
      <p:ext uri="{BB962C8B-B14F-4D97-AF65-F5344CB8AC3E}">
        <p14:creationId xmlns="" xmlns:p14="http://schemas.microsoft.com/office/powerpoint/2010/main" val="5065745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326CC7F8-E304-E242-A470-B72A7D1860CD}" type="datetimeFigureOut">
              <a:rPr lang="en-US" smtClean="0"/>
              <a:pPr/>
              <a:t>1/24/2013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D7C7886-B36C-8346-8827-85CB45BD4759}" type="slidenum">
              <a:rPr lang="en-US" smtClean="0"/>
              <a:pPr/>
              <a:t>‹#›</a:t>
            </a:fld>
            <a:endParaRPr lang="en-US"/>
          </a:p>
        </p:txBody>
      </p:sp>
    </p:spTree>
    <p:extLst>
      <p:ext uri="{BB962C8B-B14F-4D97-AF65-F5344CB8AC3E}">
        <p14:creationId xmlns="" xmlns:p14="http://schemas.microsoft.com/office/powerpoint/2010/main" val="29494982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326CC7F8-E304-E242-A470-B72A7D1860CD}" type="datetimeFigureOut">
              <a:rPr lang="en-US" smtClean="0"/>
              <a:pPr/>
              <a:t>1/24/2013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D7C7886-B36C-8346-8827-85CB45BD4759}" type="slidenum">
              <a:rPr lang="en-US" smtClean="0"/>
              <a:pPr/>
              <a:t>‹#›</a:t>
            </a:fld>
            <a:endParaRPr lang="en-US"/>
          </a:p>
        </p:txBody>
      </p:sp>
    </p:spTree>
    <p:extLst>
      <p:ext uri="{BB962C8B-B14F-4D97-AF65-F5344CB8AC3E}">
        <p14:creationId xmlns="" xmlns:p14="http://schemas.microsoft.com/office/powerpoint/2010/main" val="14279412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26CC7F8-E304-E242-A470-B72A7D1860CD}" type="datetimeFigureOut">
              <a:rPr lang="en-US" smtClean="0"/>
              <a:pPr/>
              <a:t>1/24/2013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D7C7886-B36C-8346-8827-85CB45BD4759}" type="slidenum">
              <a:rPr lang="en-US" smtClean="0"/>
              <a:pPr/>
              <a:t>‹#›</a:t>
            </a:fld>
            <a:endParaRPr lang="en-US"/>
          </a:p>
        </p:txBody>
      </p:sp>
    </p:spTree>
    <p:extLst>
      <p:ext uri="{BB962C8B-B14F-4D97-AF65-F5344CB8AC3E}">
        <p14:creationId xmlns="" xmlns:p14="http://schemas.microsoft.com/office/powerpoint/2010/main" val="255771123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4.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www.youtube.com/watch?v=7FXPnkwSCyE" TargetMode="Externa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Structure/relatedness </a:t>
            </a:r>
            <a:endParaRPr lang="en-US" dirty="0"/>
          </a:p>
        </p:txBody>
      </p:sp>
      <p:sp>
        <p:nvSpPr>
          <p:cNvPr id="3" name="Subtitle 2"/>
          <p:cNvSpPr>
            <a:spLocks noGrp="1"/>
          </p:cNvSpPr>
          <p:nvPr>
            <p:ph type="subTitle" idx="1"/>
          </p:nvPr>
        </p:nvSpPr>
        <p:spPr/>
        <p:txBody>
          <a:bodyPr/>
          <a:lstStyle/>
          <a:p>
            <a:r>
              <a:rPr lang="en-US" dirty="0" smtClean="0"/>
              <a:t>Adding flesh to the bones of society</a:t>
            </a:r>
            <a:endParaRPr lang="en-US" dirty="0"/>
          </a:p>
        </p:txBody>
      </p:sp>
    </p:spTree>
    <p:extLst>
      <p:ext uri="{BB962C8B-B14F-4D97-AF65-F5344CB8AC3E}">
        <p14:creationId xmlns="" xmlns:p14="http://schemas.microsoft.com/office/powerpoint/2010/main" val="39544706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err="1" smtClean="0"/>
              <a:t>Anth</a:t>
            </a:r>
            <a:r>
              <a:rPr lang="en-US" dirty="0" smtClean="0"/>
              <a:t> looks at micro-moments</a:t>
            </a:r>
            <a:endParaRPr lang="en-US" dirty="0"/>
          </a:p>
        </p:txBody>
      </p:sp>
      <p:sp>
        <p:nvSpPr>
          <p:cNvPr id="5" name="Content Placeholder 4"/>
          <p:cNvSpPr>
            <a:spLocks noGrp="1"/>
          </p:cNvSpPr>
          <p:nvPr>
            <p:ph sz="half" idx="1"/>
          </p:nvPr>
        </p:nvSpPr>
        <p:spPr/>
        <p:txBody>
          <a:bodyPr/>
          <a:lstStyle/>
          <a:p>
            <a:r>
              <a:rPr lang="en-US" dirty="0" smtClean="0"/>
              <a:t>Society can be seen in human movements/</a:t>
            </a:r>
            <a:r>
              <a:rPr lang="en-US" dirty="0" err="1" smtClean="0"/>
              <a:t>behaviours</a:t>
            </a:r>
            <a:endParaRPr lang="en-US" dirty="0" smtClean="0"/>
          </a:p>
          <a:p>
            <a:r>
              <a:rPr lang="en-US" dirty="0" err="1" smtClean="0"/>
              <a:t>Behaviours</a:t>
            </a:r>
            <a:r>
              <a:rPr lang="en-US" dirty="0" smtClean="0"/>
              <a:t> show norms, expectations, routines, rules </a:t>
            </a:r>
            <a:r>
              <a:rPr lang="en-US" dirty="0" err="1" smtClean="0"/>
              <a:t>etc</a:t>
            </a:r>
            <a:endParaRPr lang="en-US" dirty="0"/>
          </a:p>
        </p:txBody>
      </p:sp>
      <p:pic>
        <p:nvPicPr>
          <p:cNvPr id="7" name="Content Placeholder 6"/>
          <p:cNvPicPr>
            <a:picLocks noGrp="1" noChangeAspect="1"/>
          </p:cNvPicPr>
          <p:nvPr>
            <p:ph sz="half" idx="2"/>
          </p:nvPr>
        </p:nvPicPr>
        <p:blipFill>
          <a:blip r:embed="rId2" cstate="email">
            <a:extLst>
              <a:ext uri="{28A0092B-C50C-407E-A947-70E740481C1C}">
                <a14:useLocalDpi xmlns="" xmlns:a14="http://schemas.microsoft.com/office/drawing/2010/main"/>
              </a:ext>
            </a:extLst>
          </a:blip>
          <a:srcRect/>
          <a:stretch>
            <a:fillRect/>
          </a:stretch>
        </p:blipFill>
        <p:spPr/>
      </p:pic>
    </p:spTree>
    <p:extLst>
      <p:ext uri="{BB962C8B-B14F-4D97-AF65-F5344CB8AC3E}">
        <p14:creationId xmlns="" xmlns:p14="http://schemas.microsoft.com/office/powerpoint/2010/main" val="8666880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All systems have rules</a:t>
            </a:r>
            <a:endParaRPr lang="en-US" dirty="0"/>
          </a:p>
        </p:txBody>
      </p:sp>
      <p:sp>
        <p:nvSpPr>
          <p:cNvPr id="3" name="Content Placeholder 2"/>
          <p:cNvSpPr>
            <a:spLocks noGrp="1"/>
          </p:cNvSpPr>
          <p:nvPr>
            <p:ph sz="half" idx="1"/>
          </p:nvPr>
        </p:nvSpPr>
        <p:spPr/>
        <p:txBody>
          <a:bodyPr/>
          <a:lstStyle/>
          <a:p>
            <a:r>
              <a:rPr lang="en-US" dirty="0" smtClean="0"/>
              <a:t>Rules need to be acknowledged and have consent</a:t>
            </a:r>
          </a:p>
          <a:p>
            <a:r>
              <a:rPr lang="en-US" dirty="0" smtClean="0"/>
              <a:t>Punishment/sanctions for infringement</a:t>
            </a:r>
          </a:p>
          <a:p>
            <a:endParaRPr lang="en-US" dirty="0"/>
          </a:p>
        </p:txBody>
      </p:sp>
      <p:sp>
        <p:nvSpPr>
          <p:cNvPr id="17" name="Content Placeholder 16"/>
          <p:cNvSpPr>
            <a:spLocks noGrp="1"/>
          </p:cNvSpPr>
          <p:nvPr>
            <p:ph sz="half" idx="2"/>
          </p:nvPr>
        </p:nvSpPr>
        <p:spPr/>
        <p:txBody>
          <a:bodyPr/>
          <a:lstStyle/>
          <a:p>
            <a:r>
              <a:rPr lang="en-US" dirty="0" err="1" smtClean="0"/>
              <a:t>Socialisation</a:t>
            </a:r>
            <a:r>
              <a:rPr lang="en-US" dirty="0" smtClean="0"/>
              <a:t> teaches what is acceptable and what isn’t</a:t>
            </a:r>
          </a:p>
          <a:p>
            <a:r>
              <a:rPr lang="en-US" dirty="0" smtClean="0"/>
              <a:t>Social rules control</a:t>
            </a:r>
            <a:endParaRPr lang="en-US" dirty="0"/>
          </a:p>
        </p:txBody>
      </p:sp>
      <p:grpSp>
        <p:nvGrpSpPr>
          <p:cNvPr id="6" name="Group 5"/>
          <p:cNvGrpSpPr/>
          <p:nvPr/>
        </p:nvGrpSpPr>
        <p:grpSpPr>
          <a:xfrm>
            <a:off x="2596158" y="4182960"/>
            <a:ext cx="5992233" cy="905631"/>
            <a:chOff x="4537921" y="2245618"/>
            <a:chExt cx="4035050" cy="620776"/>
          </a:xfrm>
        </p:grpSpPr>
        <p:sp>
          <p:nvSpPr>
            <p:cNvPr id="7" name="Freeform 6"/>
            <p:cNvSpPr/>
            <p:nvPr/>
          </p:nvSpPr>
          <p:spPr>
            <a:xfrm>
              <a:off x="4537921" y="2245618"/>
              <a:ext cx="1551942" cy="620776"/>
            </a:xfrm>
            <a:custGeom>
              <a:avLst/>
              <a:gdLst>
                <a:gd name="connsiteX0" fmla="*/ 0 w 1551942"/>
                <a:gd name="connsiteY0" fmla="*/ 0 h 620776"/>
                <a:gd name="connsiteX1" fmla="*/ 1241554 w 1551942"/>
                <a:gd name="connsiteY1" fmla="*/ 0 h 620776"/>
                <a:gd name="connsiteX2" fmla="*/ 1551942 w 1551942"/>
                <a:gd name="connsiteY2" fmla="*/ 310388 h 620776"/>
                <a:gd name="connsiteX3" fmla="*/ 1241554 w 1551942"/>
                <a:gd name="connsiteY3" fmla="*/ 620776 h 620776"/>
                <a:gd name="connsiteX4" fmla="*/ 0 w 1551942"/>
                <a:gd name="connsiteY4" fmla="*/ 620776 h 620776"/>
                <a:gd name="connsiteX5" fmla="*/ 0 w 1551942"/>
                <a:gd name="connsiteY5" fmla="*/ 0 h 620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51942" h="620776">
                  <a:moveTo>
                    <a:pt x="0" y="0"/>
                  </a:moveTo>
                  <a:lnTo>
                    <a:pt x="1241554" y="0"/>
                  </a:lnTo>
                  <a:lnTo>
                    <a:pt x="1551942" y="310388"/>
                  </a:lnTo>
                  <a:lnTo>
                    <a:pt x="1241554" y="620776"/>
                  </a:lnTo>
                  <a:lnTo>
                    <a:pt x="0" y="620776"/>
                  </a:lnTo>
                  <a:lnTo>
                    <a:pt x="0" y="0"/>
                  </a:lnTo>
                  <a:close/>
                </a:path>
              </a:pathLst>
            </a:custGeom>
          </p:spPr>
          <p:style>
            <a:lnRef idx="0">
              <a:schemeClr val="lt1">
                <a:hueOff val="0"/>
                <a:satOff val="0"/>
                <a:lumOff val="0"/>
                <a:alphaOff val="0"/>
              </a:schemeClr>
            </a:lnRef>
            <a:fillRef idx="3">
              <a:schemeClr val="accent2">
                <a:hueOff val="0"/>
                <a:satOff val="0"/>
                <a:lumOff val="0"/>
                <a:alphaOff val="0"/>
              </a:schemeClr>
            </a:fillRef>
            <a:effectRef idx="2">
              <a:schemeClr val="accent2">
                <a:hueOff val="0"/>
                <a:satOff val="0"/>
                <a:lumOff val="0"/>
                <a:alphaOff val="0"/>
              </a:schemeClr>
            </a:effectRef>
            <a:fontRef idx="minor">
              <a:schemeClr val="lt1"/>
            </a:fontRef>
          </p:style>
          <p:txBody>
            <a:bodyPr spcFirstLastPara="0" vert="horz" wrap="square" lIns="69342" tIns="34671" rIns="172530" bIns="34671" numCol="1" spcCol="1270" anchor="ctr" anchorCtr="0">
              <a:noAutofit/>
            </a:bodyPr>
            <a:lstStyle/>
            <a:p>
              <a:pPr lvl="0" algn="ctr" defTabSz="577850">
                <a:lnSpc>
                  <a:spcPct val="90000"/>
                </a:lnSpc>
                <a:spcBef>
                  <a:spcPct val="0"/>
                </a:spcBef>
                <a:spcAft>
                  <a:spcPct val="35000"/>
                </a:spcAft>
              </a:pPr>
              <a:r>
                <a:rPr lang="en-US" sz="2000" kern="1200" dirty="0" smtClean="0"/>
                <a:t>Rules: no killing</a:t>
              </a:r>
              <a:endParaRPr lang="en-US" sz="2000" kern="1200" dirty="0"/>
            </a:p>
          </p:txBody>
        </p:sp>
        <p:sp>
          <p:nvSpPr>
            <p:cNvPr id="8" name="Freeform 7"/>
            <p:cNvSpPr/>
            <p:nvPr/>
          </p:nvSpPr>
          <p:spPr>
            <a:xfrm>
              <a:off x="5779475" y="2245618"/>
              <a:ext cx="1551942" cy="620776"/>
            </a:xfrm>
            <a:custGeom>
              <a:avLst/>
              <a:gdLst>
                <a:gd name="connsiteX0" fmla="*/ 0 w 1551942"/>
                <a:gd name="connsiteY0" fmla="*/ 0 h 620776"/>
                <a:gd name="connsiteX1" fmla="*/ 1241554 w 1551942"/>
                <a:gd name="connsiteY1" fmla="*/ 0 h 620776"/>
                <a:gd name="connsiteX2" fmla="*/ 1551942 w 1551942"/>
                <a:gd name="connsiteY2" fmla="*/ 310388 h 620776"/>
                <a:gd name="connsiteX3" fmla="*/ 1241554 w 1551942"/>
                <a:gd name="connsiteY3" fmla="*/ 620776 h 620776"/>
                <a:gd name="connsiteX4" fmla="*/ 0 w 1551942"/>
                <a:gd name="connsiteY4" fmla="*/ 620776 h 620776"/>
                <a:gd name="connsiteX5" fmla="*/ 310388 w 1551942"/>
                <a:gd name="connsiteY5" fmla="*/ 310388 h 620776"/>
                <a:gd name="connsiteX6" fmla="*/ 0 w 1551942"/>
                <a:gd name="connsiteY6" fmla="*/ 0 h 620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51942" h="620776">
                  <a:moveTo>
                    <a:pt x="0" y="0"/>
                  </a:moveTo>
                  <a:lnTo>
                    <a:pt x="1241554" y="0"/>
                  </a:lnTo>
                  <a:lnTo>
                    <a:pt x="1551942" y="310388"/>
                  </a:lnTo>
                  <a:lnTo>
                    <a:pt x="1241554" y="620776"/>
                  </a:lnTo>
                  <a:lnTo>
                    <a:pt x="0" y="620776"/>
                  </a:lnTo>
                  <a:lnTo>
                    <a:pt x="310388" y="310388"/>
                  </a:lnTo>
                  <a:lnTo>
                    <a:pt x="0" y="0"/>
                  </a:lnTo>
                  <a:close/>
                </a:path>
              </a:pathLst>
            </a:custGeom>
          </p:spPr>
          <p:style>
            <a:lnRef idx="0">
              <a:schemeClr val="lt1">
                <a:hueOff val="0"/>
                <a:satOff val="0"/>
                <a:lumOff val="0"/>
                <a:alphaOff val="0"/>
              </a:schemeClr>
            </a:lnRef>
            <a:fillRef idx="3">
              <a:schemeClr val="accent2">
                <a:hueOff val="2340760"/>
                <a:satOff val="-2919"/>
                <a:lumOff val="686"/>
                <a:alphaOff val="0"/>
              </a:schemeClr>
            </a:fillRef>
            <a:effectRef idx="2">
              <a:schemeClr val="accent2">
                <a:hueOff val="2340760"/>
                <a:satOff val="-2919"/>
                <a:lumOff val="686"/>
                <a:alphaOff val="0"/>
              </a:schemeClr>
            </a:effectRef>
            <a:fontRef idx="minor">
              <a:schemeClr val="lt1"/>
            </a:fontRef>
          </p:style>
          <p:txBody>
            <a:bodyPr spcFirstLastPara="0" vert="horz" wrap="square" lIns="362395" tIns="34671" rIns="327724" bIns="34671" numCol="1" spcCol="1270" anchor="ctr" anchorCtr="0">
              <a:noAutofit/>
            </a:bodyPr>
            <a:lstStyle/>
            <a:p>
              <a:pPr lvl="0" algn="ctr" defTabSz="577850">
                <a:lnSpc>
                  <a:spcPct val="90000"/>
                </a:lnSpc>
                <a:spcBef>
                  <a:spcPct val="0"/>
                </a:spcBef>
                <a:spcAft>
                  <a:spcPct val="35000"/>
                </a:spcAft>
              </a:pPr>
              <a:r>
                <a:rPr lang="en-US" sz="2000" kern="1200" dirty="0" smtClean="0"/>
                <a:t>punishment</a:t>
              </a:r>
              <a:endParaRPr lang="en-US" sz="1300" kern="1200" dirty="0"/>
            </a:p>
          </p:txBody>
        </p:sp>
        <p:sp>
          <p:nvSpPr>
            <p:cNvPr id="9" name="Freeform 8"/>
            <p:cNvSpPr/>
            <p:nvPr/>
          </p:nvSpPr>
          <p:spPr>
            <a:xfrm>
              <a:off x="7021029" y="2245618"/>
              <a:ext cx="1551942" cy="620776"/>
            </a:xfrm>
            <a:custGeom>
              <a:avLst/>
              <a:gdLst>
                <a:gd name="connsiteX0" fmla="*/ 0 w 1551942"/>
                <a:gd name="connsiteY0" fmla="*/ 0 h 620776"/>
                <a:gd name="connsiteX1" fmla="*/ 1241554 w 1551942"/>
                <a:gd name="connsiteY1" fmla="*/ 0 h 620776"/>
                <a:gd name="connsiteX2" fmla="*/ 1551942 w 1551942"/>
                <a:gd name="connsiteY2" fmla="*/ 310388 h 620776"/>
                <a:gd name="connsiteX3" fmla="*/ 1241554 w 1551942"/>
                <a:gd name="connsiteY3" fmla="*/ 620776 h 620776"/>
                <a:gd name="connsiteX4" fmla="*/ 0 w 1551942"/>
                <a:gd name="connsiteY4" fmla="*/ 620776 h 620776"/>
                <a:gd name="connsiteX5" fmla="*/ 310388 w 1551942"/>
                <a:gd name="connsiteY5" fmla="*/ 310388 h 620776"/>
                <a:gd name="connsiteX6" fmla="*/ 0 w 1551942"/>
                <a:gd name="connsiteY6" fmla="*/ 0 h 620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51942" h="620776">
                  <a:moveTo>
                    <a:pt x="0" y="0"/>
                  </a:moveTo>
                  <a:lnTo>
                    <a:pt x="1241554" y="0"/>
                  </a:lnTo>
                  <a:lnTo>
                    <a:pt x="1551942" y="310388"/>
                  </a:lnTo>
                  <a:lnTo>
                    <a:pt x="1241554" y="620776"/>
                  </a:lnTo>
                  <a:lnTo>
                    <a:pt x="0" y="620776"/>
                  </a:lnTo>
                  <a:lnTo>
                    <a:pt x="310388" y="310388"/>
                  </a:lnTo>
                  <a:lnTo>
                    <a:pt x="0" y="0"/>
                  </a:lnTo>
                  <a:close/>
                </a:path>
              </a:pathLst>
            </a:custGeom>
          </p:spPr>
          <p:style>
            <a:lnRef idx="0">
              <a:schemeClr val="lt1">
                <a:hueOff val="0"/>
                <a:satOff val="0"/>
                <a:lumOff val="0"/>
                <a:alphaOff val="0"/>
              </a:schemeClr>
            </a:lnRef>
            <a:fillRef idx="3">
              <a:schemeClr val="accent2">
                <a:hueOff val="4681520"/>
                <a:satOff val="-5839"/>
                <a:lumOff val="1373"/>
                <a:alphaOff val="0"/>
              </a:schemeClr>
            </a:fillRef>
            <a:effectRef idx="2">
              <a:schemeClr val="accent2">
                <a:hueOff val="4681520"/>
                <a:satOff val="-5839"/>
                <a:lumOff val="1373"/>
                <a:alphaOff val="0"/>
              </a:schemeClr>
            </a:effectRef>
            <a:fontRef idx="minor">
              <a:schemeClr val="lt1"/>
            </a:fontRef>
          </p:style>
          <p:txBody>
            <a:bodyPr spcFirstLastPara="0" vert="horz" wrap="square" lIns="362395" tIns="34671" rIns="327724" bIns="34671" numCol="1" spcCol="1270" anchor="ctr" anchorCtr="0">
              <a:noAutofit/>
            </a:bodyPr>
            <a:lstStyle/>
            <a:p>
              <a:pPr lvl="0" algn="ctr" defTabSz="577850">
                <a:lnSpc>
                  <a:spcPct val="90000"/>
                </a:lnSpc>
                <a:spcBef>
                  <a:spcPct val="0"/>
                </a:spcBef>
                <a:spcAft>
                  <a:spcPct val="35000"/>
                </a:spcAft>
              </a:pPr>
              <a:r>
                <a:rPr lang="en-US" sz="2000" kern="1200" dirty="0" smtClean="0"/>
                <a:t>prison</a:t>
              </a:r>
              <a:endParaRPr lang="en-US" sz="2000" kern="1200" dirty="0"/>
            </a:p>
          </p:txBody>
        </p:sp>
      </p:grpSp>
      <p:grpSp>
        <p:nvGrpSpPr>
          <p:cNvPr id="12" name="Group 11"/>
          <p:cNvGrpSpPr/>
          <p:nvPr/>
        </p:nvGrpSpPr>
        <p:grpSpPr>
          <a:xfrm>
            <a:off x="2596158" y="5292521"/>
            <a:ext cx="6090642" cy="937021"/>
            <a:chOff x="2871316" y="4118273"/>
            <a:chExt cx="6090642" cy="937021"/>
          </a:xfrm>
        </p:grpSpPr>
        <p:sp>
          <p:nvSpPr>
            <p:cNvPr id="13" name="Freeform 12"/>
            <p:cNvSpPr/>
            <p:nvPr/>
          </p:nvSpPr>
          <p:spPr>
            <a:xfrm>
              <a:off x="2871316" y="4118273"/>
              <a:ext cx="2342554" cy="937021"/>
            </a:xfrm>
            <a:custGeom>
              <a:avLst/>
              <a:gdLst>
                <a:gd name="connsiteX0" fmla="*/ 0 w 2342554"/>
                <a:gd name="connsiteY0" fmla="*/ 0 h 937021"/>
                <a:gd name="connsiteX1" fmla="*/ 1874044 w 2342554"/>
                <a:gd name="connsiteY1" fmla="*/ 0 h 937021"/>
                <a:gd name="connsiteX2" fmla="*/ 2342554 w 2342554"/>
                <a:gd name="connsiteY2" fmla="*/ 468511 h 937021"/>
                <a:gd name="connsiteX3" fmla="*/ 1874044 w 2342554"/>
                <a:gd name="connsiteY3" fmla="*/ 937021 h 937021"/>
                <a:gd name="connsiteX4" fmla="*/ 0 w 2342554"/>
                <a:gd name="connsiteY4" fmla="*/ 937021 h 937021"/>
                <a:gd name="connsiteX5" fmla="*/ 0 w 2342554"/>
                <a:gd name="connsiteY5" fmla="*/ 0 h 937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42554" h="937021">
                  <a:moveTo>
                    <a:pt x="0" y="0"/>
                  </a:moveTo>
                  <a:lnTo>
                    <a:pt x="1874044" y="0"/>
                  </a:lnTo>
                  <a:lnTo>
                    <a:pt x="2342554" y="468511"/>
                  </a:lnTo>
                  <a:lnTo>
                    <a:pt x="1874044" y="937021"/>
                  </a:lnTo>
                  <a:lnTo>
                    <a:pt x="0" y="937021"/>
                  </a:lnTo>
                  <a:lnTo>
                    <a:pt x="0" y="0"/>
                  </a:lnTo>
                  <a:close/>
                </a:path>
              </a:pathLst>
            </a:custGeom>
          </p:spPr>
          <p:style>
            <a:lnRef idx="0">
              <a:schemeClr val="lt1">
                <a:hueOff val="0"/>
                <a:satOff val="0"/>
                <a:lumOff val="0"/>
                <a:alphaOff val="0"/>
              </a:schemeClr>
            </a:lnRef>
            <a:fillRef idx="3">
              <a:schemeClr val="accent4">
                <a:hueOff val="0"/>
                <a:satOff val="0"/>
                <a:lumOff val="0"/>
                <a:alphaOff val="0"/>
              </a:schemeClr>
            </a:fillRef>
            <a:effectRef idx="2">
              <a:schemeClr val="accent4">
                <a:hueOff val="0"/>
                <a:satOff val="0"/>
                <a:lumOff val="0"/>
                <a:alphaOff val="0"/>
              </a:schemeClr>
            </a:effectRef>
            <a:fontRef idx="minor">
              <a:schemeClr val="lt1"/>
            </a:fontRef>
          </p:style>
          <p:txBody>
            <a:bodyPr spcFirstLastPara="0" vert="horz" wrap="square" lIns="106680" tIns="53340" rIns="260925" bIns="53340" numCol="1" spcCol="1270" anchor="ctr" anchorCtr="0">
              <a:noAutofit/>
            </a:bodyPr>
            <a:lstStyle/>
            <a:p>
              <a:pPr lvl="0" algn="ctr" defTabSz="889000">
                <a:lnSpc>
                  <a:spcPct val="90000"/>
                </a:lnSpc>
                <a:spcBef>
                  <a:spcPct val="0"/>
                </a:spcBef>
                <a:spcAft>
                  <a:spcPct val="35000"/>
                </a:spcAft>
              </a:pPr>
              <a:r>
                <a:rPr lang="en-US" sz="2000" kern="1200" dirty="0" smtClean="0"/>
                <a:t>Norms: don’t talk with mouth full</a:t>
              </a:r>
              <a:endParaRPr lang="en-US" sz="2000" kern="1200" dirty="0"/>
            </a:p>
          </p:txBody>
        </p:sp>
        <p:sp>
          <p:nvSpPr>
            <p:cNvPr id="14" name="Freeform 13"/>
            <p:cNvSpPr/>
            <p:nvPr/>
          </p:nvSpPr>
          <p:spPr>
            <a:xfrm>
              <a:off x="4745360" y="4118273"/>
              <a:ext cx="2342554" cy="937021"/>
            </a:xfrm>
            <a:custGeom>
              <a:avLst/>
              <a:gdLst>
                <a:gd name="connsiteX0" fmla="*/ 0 w 2342554"/>
                <a:gd name="connsiteY0" fmla="*/ 0 h 937021"/>
                <a:gd name="connsiteX1" fmla="*/ 1874044 w 2342554"/>
                <a:gd name="connsiteY1" fmla="*/ 0 h 937021"/>
                <a:gd name="connsiteX2" fmla="*/ 2342554 w 2342554"/>
                <a:gd name="connsiteY2" fmla="*/ 468511 h 937021"/>
                <a:gd name="connsiteX3" fmla="*/ 1874044 w 2342554"/>
                <a:gd name="connsiteY3" fmla="*/ 937021 h 937021"/>
                <a:gd name="connsiteX4" fmla="*/ 0 w 2342554"/>
                <a:gd name="connsiteY4" fmla="*/ 937021 h 937021"/>
                <a:gd name="connsiteX5" fmla="*/ 468511 w 2342554"/>
                <a:gd name="connsiteY5" fmla="*/ 468511 h 937021"/>
                <a:gd name="connsiteX6" fmla="*/ 0 w 2342554"/>
                <a:gd name="connsiteY6" fmla="*/ 0 h 937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42554" h="937021">
                  <a:moveTo>
                    <a:pt x="0" y="0"/>
                  </a:moveTo>
                  <a:lnTo>
                    <a:pt x="1874044" y="0"/>
                  </a:lnTo>
                  <a:lnTo>
                    <a:pt x="2342554" y="468511"/>
                  </a:lnTo>
                  <a:lnTo>
                    <a:pt x="1874044" y="937021"/>
                  </a:lnTo>
                  <a:lnTo>
                    <a:pt x="0" y="937021"/>
                  </a:lnTo>
                  <a:lnTo>
                    <a:pt x="468511" y="468511"/>
                  </a:lnTo>
                  <a:lnTo>
                    <a:pt x="0" y="0"/>
                  </a:lnTo>
                  <a:close/>
                </a:path>
              </a:pathLst>
            </a:custGeom>
          </p:spPr>
          <p:style>
            <a:lnRef idx="0">
              <a:schemeClr val="lt1">
                <a:hueOff val="0"/>
                <a:satOff val="0"/>
                <a:lumOff val="0"/>
                <a:alphaOff val="0"/>
              </a:schemeClr>
            </a:lnRef>
            <a:fillRef idx="3">
              <a:schemeClr val="accent4">
                <a:hueOff val="-2232386"/>
                <a:satOff val="13449"/>
                <a:lumOff val="1078"/>
                <a:alphaOff val="0"/>
              </a:schemeClr>
            </a:fillRef>
            <a:effectRef idx="2">
              <a:schemeClr val="accent4">
                <a:hueOff val="-2232386"/>
                <a:satOff val="13449"/>
                <a:lumOff val="1078"/>
                <a:alphaOff val="0"/>
              </a:schemeClr>
            </a:effectRef>
            <a:fontRef idx="minor">
              <a:schemeClr val="lt1"/>
            </a:fontRef>
          </p:style>
          <p:txBody>
            <a:bodyPr spcFirstLastPara="0" vert="horz" wrap="square" lIns="548521" tIns="53340" rIns="495180" bIns="53340" numCol="1" spcCol="1270" anchor="ctr" anchorCtr="0">
              <a:noAutofit/>
            </a:bodyPr>
            <a:lstStyle/>
            <a:p>
              <a:pPr lvl="0" algn="ctr" defTabSz="889000">
                <a:lnSpc>
                  <a:spcPct val="90000"/>
                </a:lnSpc>
                <a:spcBef>
                  <a:spcPct val="0"/>
                </a:spcBef>
                <a:spcAft>
                  <a:spcPct val="35000"/>
                </a:spcAft>
              </a:pPr>
              <a:r>
                <a:rPr lang="en-US" sz="2000" kern="1200" dirty="0" smtClean="0"/>
                <a:t>punishment</a:t>
              </a:r>
              <a:endParaRPr lang="en-US" sz="2000" kern="1200" dirty="0"/>
            </a:p>
          </p:txBody>
        </p:sp>
        <p:sp>
          <p:nvSpPr>
            <p:cNvPr id="15" name="Freeform 14"/>
            <p:cNvSpPr/>
            <p:nvPr/>
          </p:nvSpPr>
          <p:spPr>
            <a:xfrm>
              <a:off x="6619404" y="4118273"/>
              <a:ext cx="2342554" cy="937021"/>
            </a:xfrm>
            <a:custGeom>
              <a:avLst/>
              <a:gdLst>
                <a:gd name="connsiteX0" fmla="*/ 0 w 2342554"/>
                <a:gd name="connsiteY0" fmla="*/ 0 h 937021"/>
                <a:gd name="connsiteX1" fmla="*/ 1874044 w 2342554"/>
                <a:gd name="connsiteY1" fmla="*/ 0 h 937021"/>
                <a:gd name="connsiteX2" fmla="*/ 2342554 w 2342554"/>
                <a:gd name="connsiteY2" fmla="*/ 468511 h 937021"/>
                <a:gd name="connsiteX3" fmla="*/ 1874044 w 2342554"/>
                <a:gd name="connsiteY3" fmla="*/ 937021 h 937021"/>
                <a:gd name="connsiteX4" fmla="*/ 0 w 2342554"/>
                <a:gd name="connsiteY4" fmla="*/ 937021 h 937021"/>
                <a:gd name="connsiteX5" fmla="*/ 468511 w 2342554"/>
                <a:gd name="connsiteY5" fmla="*/ 468511 h 937021"/>
                <a:gd name="connsiteX6" fmla="*/ 0 w 2342554"/>
                <a:gd name="connsiteY6" fmla="*/ 0 h 937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42554" h="937021">
                  <a:moveTo>
                    <a:pt x="0" y="0"/>
                  </a:moveTo>
                  <a:lnTo>
                    <a:pt x="1874044" y="0"/>
                  </a:lnTo>
                  <a:lnTo>
                    <a:pt x="2342554" y="468511"/>
                  </a:lnTo>
                  <a:lnTo>
                    <a:pt x="1874044" y="937021"/>
                  </a:lnTo>
                  <a:lnTo>
                    <a:pt x="0" y="937021"/>
                  </a:lnTo>
                  <a:lnTo>
                    <a:pt x="468511" y="468511"/>
                  </a:lnTo>
                  <a:lnTo>
                    <a:pt x="0" y="0"/>
                  </a:lnTo>
                  <a:close/>
                </a:path>
              </a:pathLst>
            </a:custGeom>
          </p:spPr>
          <p:style>
            <a:lnRef idx="0">
              <a:schemeClr val="lt1">
                <a:hueOff val="0"/>
                <a:satOff val="0"/>
                <a:lumOff val="0"/>
                <a:alphaOff val="0"/>
              </a:schemeClr>
            </a:lnRef>
            <a:fillRef idx="3">
              <a:schemeClr val="accent4">
                <a:hueOff val="-4464771"/>
                <a:satOff val="26899"/>
                <a:lumOff val="2156"/>
                <a:alphaOff val="0"/>
              </a:schemeClr>
            </a:fillRef>
            <a:effectRef idx="2">
              <a:schemeClr val="accent4">
                <a:hueOff val="-4464771"/>
                <a:satOff val="26899"/>
                <a:lumOff val="2156"/>
                <a:alphaOff val="0"/>
              </a:schemeClr>
            </a:effectRef>
            <a:fontRef idx="minor">
              <a:schemeClr val="lt1"/>
            </a:fontRef>
          </p:style>
          <p:txBody>
            <a:bodyPr spcFirstLastPara="0" vert="horz" wrap="square" lIns="548521" tIns="53340" rIns="495180" bIns="53340" numCol="1" spcCol="1270" anchor="ctr" anchorCtr="0">
              <a:noAutofit/>
            </a:bodyPr>
            <a:lstStyle/>
            <a:p>
              <a:pPr lvl="0" algn="ctr" defTabSz="889000">
                <a:lnSpc>
                  <a:spcPct val="90000"/>
                </a:lnSpc>
                <a:spcBef>
                  <a:spcPct val="0"/>
                </a:spcBef>
                <a:spcAft>
                  <a:spcPct val="35000"/>
                </a:spcAft>
              </a:pPr>
              <a:r>
                <a:rPr lang="en-US" sz="2000" kern="1200" dirty="0" smtClean="0"/>
                <a:t>disapproval</a:t>
              </a:r>
              <a:endParaRPr lang="en-US" sz="2000" kern="1200" dirty="0"/>
            </a:p>
          </p:txBody>
        </p:sp>
      </p:grpSp>
    </p:spTree>
    <p:extLst>
      <p:ext uri="{BB962C8B-B14F-4D97-AF65-F5344CB8AC3E}">
        <p14:creationId xmlns="" xmlns:p14="http://schemas.microsoft.com/office/powerpoint/2010/main" val="39868150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a:xfrm>
            <a:off x="274939" y="2130425"/>
            <a:ext cx="7772400" cy="1470025"/>
          </a:xfrm>
        </p:spPr>
        <p:txBody>
          <a:bodyPr/>
          <a:lstStyle/>
          <a:p>
            <a:r>
              <a:rPr lang="en-US" dirty="0" smtClean="0"/>
              <a:t>Which begs the question…</a:t>
            </a:r>
            <a:endParaRPr lang="en-US" dirty="0"/>
          </a:p>
        </p:txBody>
      </p:sp>
      <p:sp>
        <p:nvSpPr>
          <p:cNvPr id="6" name="Subtitle 5"/>
          <p:cNvSpPr>
            <a:spLocks noGrp="1"/>
          </p:cNvSpPr>
          <p:nvPr>
            <p:ph type="subTitle" idx="1"/>
          </p:nvPr>
        </p:nvSpPr>
        <p:spPr/>
        <p:txBody>
          <a:bodyPr/>
          <a:lstStyle/>
          <a:p>
            <a:pPr algn="l"/>
            <a:r>
              <a:rPr lang="en-US" dirty="0" smtClean="0"/>
              <a:t>What are people?</a:t>
            </a:r>
          </a:p>
          <a:p>
            <a:pPr algn="l"/>
            <a:r>
              <a:rPr lang="en-US" dirty="0" smtClean="0"/>
              <a:t>Blank slate? </a:t>
            </a:r>
          </a:p>
          <a:p>
            <a:pPr algn="l"/>
            <a:r>
              <a:rPr lang="en-US" dirty="0" smtClean="0"/>
              <a:t>(Tabula Rasa)</a:t>
            </a:r>
            <a:endParaRPr lang="en-US" dirty="0"/>
          </a:p>
        </p:txBody>
      </p:sp>
      <p:pic>
        <p:nvPicPr>
          <p:cNvPr id="7" name="Picture 6"/>
          <p:cNvPicPr>
            <a:picLocks noChangeAspect="1"/>
          </p:cNvPicPr>
          <p:nvPr/>
        </p:nvPicPr>
        <p:blipFill>
          <a:blip r:embed="rId2"/>
          <a:stretch>
            <a:fillRect/>
          </a:stretch>
        </p:blipFill>
        <p:spPr>
          <a:xfrm>
            <a:off x="5322081" y="3422650"/>
            <a:ext cx="2857500" cy="2857500"/>
          </a:xfrm>
          <a:prstGeom prst="rect">
            <a:avLst/>
          </a:prstGeom>
        </p:spPr>
      </p:pic>
    </p:spTree>
    <p:extLst>
      <p:ext uri="{BB962C8B-B14F-4D97-AF65-F5344CB8AC3E}">
        <p14:creationId xmlns="" xmlns:p14="http://schemas.microsoft.com/office/powerpoint/2010/main" val="14448841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How do the rules get made?</a:t>
            </a:r>
            <a:endParaRPr lang="en-US" dirty="0"/>
          </a:p>
        </p:txBody>
      </p:sp>
      <p:sp>
        <p:nvSpPr>
          <p:cNvPr id="3" name="Content Placeholder 2"/>
          <p:cNvSpPr>
            <a:spLocks noGrp="1"/>
          </p:cNvSpPr>
          <p:nvPr>
            <p:ph sz="half" idx="1"/>
          </p:nvPr>
        </p:nvSpPr>
        <p:spPr/>
        <p:txBody>
          <a:bodyPr>
            <a:normAutofit/>
          </a:bodyPr>
          <a:lstStyle/>
          <a:p>
            <a:r>
              <a:rPr lang="en-US" dirty="0" smtClean="0"/>
              <a:t>Durkheim:</a:t>
            </a:r>
          </a:p>
          <a:p>
            <a:pPr lvl="1"/>
            <a:r>
              <a:rPr lang="en-US" dirty="0" smtClean="0"/>
              <a:t>sensations are ephemeral and private,</a:t>
            </a:r>
          </a:p>
          <a:p>
            <a:pPr lvl="1"/>
            <a:r>
              <a:rPr lang="en-US" dirty="0" smtClean="0"/>
              <a:t>representations are durable and public (shared);</a:t>
            </a:r>
          </a:p>
          <a:p>
            <a:pPr lvl="1"/>
            <a:r>
              <a:rPr lang="en-US" dirty="0" smtClean="0"/>
              <a:t> talking about sensations creates social ideas and then structure</a:t>
            </a:r>
            <a:endParaRPr lang="en-US" dirty="0"/>
          </a:p>
        </p:txBody>
      </p:sp>
      <p:pic>
        <p:nvPicPr>
          <p:cNvPr id="5" name="Content Placeholder 4"/>
          <p:cNvPicPr>
            <a:picLocks noGrp="1" noChangeAspect="1"/>
          </p:cNvPicPr>
          <p:nvPr>
            <p:ph sz="half" idx="2"/>
          </p:nvPr>
        </p:nvPicPr>
        <p:blipFill rotWithShape="1">
          <a:blip r:embed="rId2" cstate="email">
            <a:extLst>
              <a:ext uri="{28A0092B-C50C-407E-A947-70E740481C1C}">
                <a14:useLocalDpi xmlns="" xmlns:a14="http://schemas.microsoft.com/office/drawing/2010/main"/>
              </a:ext>
            </a:extLst>
          </a:blip>
          <a:srcRect/>
          <a:stretch/>
        </p:blipFill>
        <p:spPr>
          <a:xfrm>
            <a:off x="6937604" y="1730918"/>
            <a:ext cx="1996228" cy="2396021"/>
          </a:xfrm>
        </p:spPr>
      </p:pic>
      <p:pic>
        <p:nvPicPr>
          <p:cNvPr id="6" name="Picture 5"/>
          <p:cNvPicPr>
            <a:picLocks noChangeAspect="1"/>
          </p:cNvPicPr>
          <p:nvPr/>
        </p:nvPicPr>
        <p:blipFill>
          <a:blip r:embed="rId3"/>
          <a:stretch>
            <a:fillRect/>
          </a:stretch>
        </p:blipFill>
        <p:spPr>
          <a:xfrm>
            <a:off x="4808595" y="4126939"/>
            <a:ext cx="4125237" cy="2514600"/>
          </a:xfrm>
          <a:prstGeom prst="rect">
            <a:avLst/>
          </a:prstGeom>
        </p:spPr>
      </p:pic>
      <p:pic>
        <p:nvPicPr>
          <p:cNvPr id="7" name="Picture 6"/>
          <p:cNvPicPr>
            <a:picLocks noChangeAspect="1"/>
          </p:cNvPicPr>
          <p:nvPr/>
        </p:nvPicPr>
        <p:blipFill>
          <a:blip r:embed="rId4"/>
          <a:stretch>
            <a:fillRect/>
          </a:stretch>
        </p:blipFill>
        <p:spPr>
          <a:xfrm>
            <a:off x="4808595" y="1730918"/>
            <a:ext cx="2129009" cy="2396021"/>
          </a:xfrm>
          <a:prstGeom prst="rect">
            <a:avLst/>
          </a:prstGeom>
        </p:spPr>
      </p:pic>
    </p:spTree>
    <p:extLst>
      <p:ext uri="{BB962C8B-B14F-4D97-AF65-F5344CB8AC3E}">
        <p14:creationId xmlns="" xmlns:p14="http://schemas.microsoft.com/office/powerpoint/2010/main" val="329926640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Human agency?</a:t>
            </a:r>
            <a:endParaRPr lang="en-US" dirty="0"/>
          </a:p>
        </p:txBody>
      </p:sp>
      <p:sp>
        <p:nvSpPr>
          <p:cNvPr id="3" name="Content Placeholder 2"/>
          <p:cNvSpPr>
            <a:spLocks noGrp="1"/>
          </p:cNvSpPr>
          <p:nvPr>
            <p:ph sz="half" idx="1"/>
          </p:nvPr>
        </p:nvSpPr>
        <p:spPr/>
        <p:txBody>
          <a:bodyPr/>
          <a:lstStyle/>
          <a:p>
            <a:r>
              <a:rPr lang="en-US" dirty="0" smtClean="0"/>
              <a:t>Douglas says culture is a framework of symbolic meanings that creates order</a:t>
            </a:r>
          </a:p>
          <a:p>
            <a:r>
              <a:rPr lang="en-US" dirty="0" smtClean="0"/>
              <a:t>Bourdieu says we live in patterns; normal is culturally constructed; he called it </a:t>
            </a:r>
            <a:r>
              <a:rPr lang="en-US" i="1" dirty="0" smtClean="0"/>
              <a:t>Habitus</a:t>
            </a:r>
          </a:p>
        </p:txBody>
      </p:sp>
      <p:pic>
        <p:nvPicPr>
          <p:cNvPr id="7" name="Content Placeholder 6"/>
          <p:cNvPicPr>
            <a:picLocks noGrp="1" noChangeAspect="1"/>
          </p:cNvPicPr>
          <p:nvPr>
            <p:ph sz="half" idx="2"/>
          </p:nvPr>
        </p:nvPicPr>
        <p:blipFill>
          <a:blip r:embed="rId2" cstate="email">
            <a:extLst>
              <a:ext uri="{28A0092B-C50C-407E-A947-70E740481C1C}">
                <a14:useLocalDpi xmlns="" xmlns:a14="http://schemas.microsoft.com/office/drawing/2010/main"/>
              </a:ext>
            </a:extLst>
          </a:blip>
          <a:srcRect/>
          <a:stretch>
            <a:fillRect/>
          </a:stretch>
        </p:blipFill>
        <p:spPr/>
      </p:pic>
    </p:spTree>
    <p:extLst>
      <p:ext uri="{BB962C8B-B14F-4D97-AF65-F5344CB8AC3E}">
        <p14:creationId xmlns="" xmlns:p14="http://schemas.microsoft.com/office/powerpoint/2010/main" val="149590884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Habitus - Bourdieu</a:t>
            </a:r>
            <a:endParaRPr lang="en-US" dirty="0"/>
          </a:p>
        </p:txBody>
      </p:sp>
      <p:sp>
        <p:nvSpPr>
          <p:cNvPr id="3" name="Content Placeholder 2"/>
          <p:cNvSpPr>
            <a:spLocks noGrp="1"/>
          </p:cNvSpPr>
          <p:nvPr>
            <p:ph sz="half" idx="1"/>
          </p:nvPr>
        </p:nvSpPr>
        <p:spPr>
          <a:xfrm>
            <a:off x="457200" y="1600200"/>
            <a:ext cx="4038600" cy="4767609"/>
          </a:xfrm>
        </p:spPr>
        <p:txBody>
          <a:bodyPr>
            <a:normAutofit lnSpcReduction="10000"/>
          </a:bodyPr>
          <a:lstStyle/>
          <a:p>
            <a:r>
              <a:rPr lang="en-US" dirty="0" smtClean="0"/>
              <a:t>We live in ‘fields of influence’ that are controlled by established social ideas and expectations associated with power. In other words we learn how to behave by understanding the fields of power in relation to our position on the ‘field’</a:t>
            </a:r>
            <a:endParaRPr lang="en-US" dirty="0"/>
          </a:p>
        </p:txBody>
      </p:sp>
      <p:pic>
        <p:nvPicPr>
          <p:cNvPr id="5" name="Content Placeholder 4">
            <a:hlinkClick r:id="rId2"/>
          </p:cNvPr>
          <p:cNvPicPr>
            <a:picLocks noGrp="1" noChangeAspect="1"/>
          </p:cNvPicPr>
          <p:nvPr>
            <p:ph sz="half" idx="2"/>
          </p:nvPr>
        </p:nvPicPr>
        <p:blipFill>
          <a:blip r:embed="rId3" cstate="email">
            <a:extLst>
              <a:ext uri="{28A0092B-C50C-407E-A947-70E740481C1C}">
                <a14:useLocalDpi xmlns="" xmlns:a14="http://schemas.microsoft.com/office/drawing/2010/main"/>
              </a:ext>
            </a:extLst>
          </a:blip>
          <a:srcRect/>
          <a:stretch>
            <a:fillRect/>
          </a:stretch>
        </p:blipFill>
        <p:spPr/>
      </p:pic>
    </p:spTree>
    <p:extLst>
      <p:ext uri="{BB962C8B-B14F-4D97-AF65-F5344CB8AC3E}">
        <p14:creationId xmlns="" xmlns:p14="http://schemas.microsoft.com/office/powerpoint/2010/main" val="250835148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So what structures society?</a:t>
            </a:r>
            <a:endParaRPr lang="en-US" dirty="0"/>
          </a:p>
        </p:txBody>
      </p:sp>
      <p:sp>
        <p:nvSpPr>
          <p:cNvPr id="3" name="Content Placeholder 2"/>
          <p:cNvSpPr>
            <a:spLocks noGrp="1"/>
          </p:cNvSpPr>
          <p:nvPr>
            <p:ph sz="half" idx="1"/>
          </p:nvPr>
        </p:nvSpPr>
        <p:spPr/>
        <p:txBody>
          <a:bodyPr/>
          <a:lstStyle/>
          <a:p>
            <a:r>
              <a:rPr lang="en-US" dirty="0" smtClean="0"/>
              <a:t>Institutions</a:t>
            </a:r>
          </a:p>
          <a:p>
            <a:pPr lvl="1"/>
            <a:r>
              <a:rPr lang="en-US" dirty="0" smtClean="0"/>
              <a:t>Kinship rules</a:t>
            </a:r>
          </a:p>
          <a:p>
            <a:pPr lvl="1"/>
            <a:r>
              <a:rPr lang="en-US" dirty="0" smtClean="0"/>
              <a:t>Political ideas</a:t>
            </a:r>
          </a:p>
          <a:p>
            <a:pPr lvl="1"/>
            <a:r>
              <a:rPr lang="en-US" dirty="0" smtClean="0"/>
              <a:t>Economic transactions</a:t>
            </a:r>
          </a:p>
          <a:p>
            <a:pPr lvl="1"/>
            <a:r>
              <a:rPr lang="en-US" dirty="0" smtClean="0"/>
              <a:t>Ontology and Cosmologies </a:t>
            </a:r>
          </a:p>
          <a:p>
            <a:endParaRPr lang="en-US" dirty="0"/>
          </a:p>
        </p:txBody>
      </p:sp>
      <p:pic>
        <p:nvPicPr>
          <p:cNvPr id="5" name="Content Placeholder 4"/>
          <p:cNvPicPr>
            <a:picLocks noGrp="1" noChangeAspect="1"/>
          </p:cNvPicPr>
          <p:nvPr>
            <p:ph sz="half" idx="2"/>
          </p:nvPr>
        </p:nvPicPr>
        <p:blipFill rotWithShape="1">
          <a:blip r:embed="rId2" cstate="email">
            <a:extLst>
              <a:ext uri="{28A0092B-C50C-407E-A947-70E740481C1C}">
                <a14:useLocalDpi xmlns="" xmlns:a14="http://schemas.microsoft.com/office/drawing/2010/main"/>
              </a:ext>
            </a:extLst>
          </a:blip>
          <a:srcRect/>
          <a:stretch/>
        </p:blipFill>
        <p:spPr>
          <a:xfrm>
            <a:off x="4648200" y="1778001"/>
            <a:ext cx="4038600" cy="3380154"/>
          </a:xfrm>
        </p:spPr>
      </p:pic>
    </p:spTree>
    <p:extLst>
      <p:ext uri="{BB962C8B-B14F-4D97-AF65-F5344CB8AC3E}">
        <p14:creationId xmlns="" xmlns:p14="http://schemas.microsoft.com/office/powerpoint/2010/main" val="233256619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p:txBody>
          <a:bodyPr/>
          <a:lstStyle/>
          <a:p>
            <a:r>
              <a:rPr lang="en-US" dirty="0" smtClean="0"/>
              <a:t>Kinship</a:t>
            </a:r>
            <a:endParaRPr lang="en-US" dirty="0"/>
          </a:p>
        </p:txBody>
      </p:sp>
      <p:sp>
        <p:nvSpPr>
          <p:cNvPr id="6" name="Subtitle 5"/>
          <p:cNvSpPr>
            <a:spLocks noGrp="1"/>
          </p:cNvSpPr>
          <p:nvPr>
            <p:ph type="subTitle" idx="1"/>
          </p:nvPr>
        </p:nvSpPr>
        <p:spPr/>
        <p:txBody>
          <a:bodyPr/>
          <a:lstStyle/>
          <a:p>
            <a:r>
              <a:rPr lang="en-US" smtClean="0"/>
              <a:t>Relatedness, families </a:t>
            </a:r>
            <a:r>
              <a:rPr lang="en-US" dirty="0" smtClean="0"/>
              <a:t>and marriage</a:t>
            </a:r>
            <a:endParaRPr lang="en-US" dirty="0"/>
          </a:p>
        </p:txBody>
      </p:sp>
    </p:spTree>
    <p:extLst>
      <p:ext uri="{BB962C8B-B14F-4D97-AF65-F5344CB8AC3E}">
        <p14:creationId xmlns="" xmlns:p14="http://schemas.microsoft.com/office/powerpoint/2010/main" val="13657104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Kinship </a:t>
            </a:r>
            <a:endParaRPr lang="en-US" dirty="0"/>
          </a:p>
        </p:txBody>
      </p:sp>
      <p:sp>
        <p:nvSpPr>
          <p:cNvPr id="3" name="Content Placeholder 2"/>
          <p:cNvSpPr>
            <a:spLocks noGrp="1"/>
          </p:cNvSpPr>
          <p:nvPr>
            <p:ph sz="half" idx="1"/>
          </p:nvPr>
        </p:nvSpPr>
        <p:spPr/>
        <p:txBody>
          <a:bodyPr>
            <a:normAutofit fontScale="92500"/>
          </a:bodyPr>
          <a:lstStyle/>
          <a:p>
            <a:r>
              <a:rPr lang="en-US" i="1" dirty="0" smtClean="0"/>
              <a:t>‘Society obviously commences with the family: the society of parents to which every human being is born, and in which are to be found the germs of that subordination to, and recognition of authority which are essential to the civil state’ </a:t>
            </a:r>
            <a:r>
              <a:rPr lang="en-US" dirty="0" smtClean="0"/>
              <a:t>McLennan</a:t>
            </a:r>
          </a:p>
          <a:p>
            <a:pPr marL="0" indent="0">
              <a:buNone/>
            </a:pPr>
            <a:endParaRPr lang="en-US" dirty="0"/>
          </a:p>
        </p:txBody>
      </p:sp>
      <p:pic>
        <p:nvPicPr>
          <p:cNvPr id="10" name="Content Placeholder 9"/>
          <p:cNvPicPr>
            <a:picLocks noGrp="1" noChangeAspect="1"/>
          </p:cNvPicPr>
          <p:nvPr>
            <p:ph sz="half" idx="2"/>
          </p:nvPr>
        </p:nvPicPr>
        <p:blipFill>
          <a:blip r:embed="rId2" cstate="email">
            <a:extLst>
              <a:ext uri="{28A0092B-C50C-407E-A947-70E740481C1C}">
                <a14:useLocalDpi xmlns="" xmlns:a14="http://schemas.microsoft.com/office/drawing/2010/main"/>
              </a:ext>
            </a:extLst>
          </a:blip>
          <a:srcRect/>
          <a:stretch>
            <a:fillRect/>
          </a:stretch>
        </p:blipFill>
        <p:spPr/>
      </p:pic>
    </p:spTree>
    <p:extLst>
      <p:ext uri="{BB962C8B-B14F-4D97-AF65-F5344CB8AC3E}">
        <p14:creationId xmlns="" xmlns:p14="http://schemas.microsoft.com/office/powerpoint/2010/main" val="33625170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smtClean="0"/>
              <a:t>Questions to ask…</a:t>
            </a:r>
            <a:endParaRPr lang="en-US" dirty="0"/>
          </a:p>
        </p:txBody>
      </p:sp>
      <p:sp>
        <p:nvSpPr>
          <p:cNvPr id="3" name="Content Placeholder 2"/>
          <p:cNvSpPr>
            <a:spLocks noGrp="1"/>
          </p:cNvSpPr>
          <p:nvPr>
            <p:ph sz="half" idx="1"/>
          </p:nvPr>
        </p:nvSpPr>
        <p:spPr/>
        <p:txBody>
          <a:bodyPr/>
          <a:lstStyle/>
          <a:p>
            <a:r>
              <a:rPr lang="en-US" dirty="0"/>
              <a:t>Is he right? </a:t>
            </a:r>
            <a:endParaRPr lang="en-US" dirty="0" smtClean="0"/>
          </a:p>
          <a:p>
            <a:r>
              <a:rPr lang="en-US" dirty="0" smtClean="0"/>
              <a:t>Is </a:t>
            </a:r>
            <a:r>
              <a:rPr lang="en-US" dirty="0"/>
              <a:t>the beginning of social order the </a:t>
            </a:r>
            <a:r>
              <a:rPr lang="en-US" dirty="0" smtClean="0"/>
              <a:t>family</a:t>
            </a:r>
            <a:endParaRPr lang="en-US" dirty="0"/>
          </a:p>
          <a:p>
            <a:r>
              <a:rPr lang="en-US" dirty="0" smtClean="0"/>
              <a:t>Do </a:t>
            </a:r>
            <a:r>
              <a:rPr lang="en-US" dirty="0"/>
              <a:t>the ties we have with people structure our worlds? </a:t>
            </a:r>
            <a:endParaRPr lang="en-US" dirty="0" smtClean="0"/>
          </a:p>
          <a:p>
            <a:r>
              <a:rPr lang="en-US" dirty="0" smtClean="0"/>
              <a:t>Is </a:t>
            </a:r>
            <a:r>
              <a:rPr lang="en-US" dirty="0"/>
              <a:t>kinship biological or ideological</a:t>
            </a:r>
          </a:p>
          <a:p>
            <a:endParaRPr lang="en-US" dirty="0"/>
          </a:p>
        </p:txBody>
      </p:sp>
      <p:pic>
        <p:nvPicPr>
          <p:cNvPr id="8" name="Content Placeholder 7"/>
          <p:cNvPicPr>
            <a:picLocks noGrp="1" noChangeAspect="1"/>
          </p:cNvPicPr>
          <p:nvPr>
            <p:ph sz="half" idx="2"/>
          </p:nvPr>
        </p:nvPicPr>
        <p:blipFill>
          <a:blip r:embed="rId2" cstate="email">
            <a:extLst>
              <a:ext uri="{28A0092B-C50C-407E-A947-70E740481C1C}">
                <a14:useLocalDpi xmlns="" xmlns:a14="http://schemas.microsoft.com/office/drawing/2010/main"/>
              </a:ext>
            </a:extLst>
          </a:blip>
          <a:srcRect/>
          <a:stretch>
            <a:fillRect/>
          </a:stretch>
        </p:blipFill>
        <p:spPr/>
      </p:pic>
    </p:spTree>
    <p:extLst>
      <p:ext uri="{BB962C8B-B14F-4D97-AF65-F5344CB8AC3E}">
        <p14:creationId xmlns="" xmlns:p14="http://schemas.microsoft.com/office/powerpoint/2010/main" val="37981710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Kinship – facts?</a:t>
            </a:r>
            <a:endParaRPr lang="en-US" dirty="0"/>
          </a:p>
        </p:txBody>
      </p:sp>
      <p:sp>
        <p:nvSpPr>
          <p:cNvPr id="3" name="Content Placeholder 2"/>
          <p:cNvSpPr>
            <a:spLocks noGrp="1"/>
          </p:cNvSpPr>
          <p:nvPr>
            <p:ph sz="half" idx="1"/>
          </p:nvPr>
        </p:nvSpPr>
        <p:spPr/>
        <p:txBody>
          <a:bodyPr>
            <a:normAutofit lnSpcReduction="10000"/>
          </a:bodyPr>
          <a:lstStyle/>
          <a:p>
            <a:r>
              <a:rPr lang="en-US" dirty="0" smtClean="0"/>
              <a:t>Sex and pregnancy not obviously linked</a:t>
            </a:r>
          </a:p>
          <a:p>
            <a:r>
              <a:rPr lang="en-US" dirty="0" smtClean="0"/>
              <a:t>Children emerge from women</a:t>
            </a:r>
          </a:p>
          <a:p>
            <a:r>
              <a:rPr lang="en-US" dirty="0" smtClean="0"/>
              <a:t>Women are bonded to children for years</a:t>
            </a:r>
          </a:p>
          <a:p>
            <a:r>
              <a:rPr lang="en-US" dirty="0" smtClean="0"/>
              <a:t>Children have siblings</a:t>
            </a:r>
          </a:p>
          <a:p>
            <a:r>
              <a:rPr lang="en-US" dirty="0" smtClean="0"/>
              <a:t>Women and children live together (family?)</a:t>
            </a:r>
          </a:p>
          <a:p>
            <a:r>
              <a:rPr lang="en-US" dirty="0" smtClean="0"/>
              <a:t>Men CAN come and go</a:t>
            </a:r>
            <a:endParaRPr lang="en-US" dirty="0"/>
          </a:p>
        </p:txBody>
      </p:sp>
      <p:pic>
        <p:nvPicPr>
          <p:cNvPr id="9" name="Content Placeholder 8"/>
          <p:cNvPicPr>
            <a:picLocks noGrp="1" noChangeAspect="1"/>
          </p:cNvPicPr>
          <p:nvPr>
            <p:ph sz="half" idx="2"/>
          </p:nvPr>
        </p:nvPicPr>
        <p:blipFill>
          <a:blip r:embed="rId2" cstate="email">
            <a:extLst>
              <a:ext uri="{28A0092B-C50C-407E-A947-70E740481C1C}">
                <a14:useLocalDpi xmlns="" xmlns:a14="http://schemas.microsoft.com/office/drawing/2010/main"/>
              </a:ext>
            </a:extLst>
          </a:blip>
          <a:srcRect/>
          <a:stretch>
            <a:fillRect/>
          </a:stretch>
        </p:blipFill>
        <p:spPr/>
      </p:pic>
    </p:spTree>
    <p:extLst>
      <p:ext uri="{BB962C8B-B14F-4D97-AF65-F5344CB8AC3E}">
        <p14:creationId xmlns="" xmlns:p14="http://schemas.microsoft.com/office/powerpoint/2010/main" val="18800105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Origins of the family </a:t>
            </a:r>
            <a:endParaRPr lang="en-US" dirty="0"/>
          </a:p>
        </p:txBody>
      </p:sp>
      <p:sp>
        <p:nvSpPr>
          <p:cNvPr id="3" name="Content Placeholder 2"/>
          <p:cNvSpPr>
            <a:spLocks noGrp="1"/>
          </p:cNvSpPr>
          <p:nvPr>
            <p:ph sz="half" idx="1"/>
          </p:nvPr>
        </p:nvSpPr>
        <p:spPr/>
        <p:txBody>
          <a:bodyPr>
            <a:normAutofit fontScale="92500"/>
          </a:bodyPr>
          <a:lstStyle/>
          <a:p>
            <a:r>
              <a:rPr lang="en-US" dirty="0" smtClean="0"/>
              <a:t>Originally matriarchal? (</a:t>
            </a:r>
            <a:r>
              <a:rPr lang="en-US" dirty="0" err="1" smtClean="0"/>
              <a:t>Bachofen</a:t>
            </a:r>
            <a:r>
              <a:rPr lang="en-US" dirty="0" smtClean="0"/>
              <a:t>, 1861. </a:t>
            </a:r>
            <a:r>
              <a:rPr lang="en-US" i="1" dirty="0" err="1" smtClean="0"/>
              <a:t>Mutterecht</a:t>
            </a:r>
            <a:r>
              <a:rPr lang="en-US" dirty="0" smtClean="0"/>
              <a:t>)</a:t>
            </a:r>
          </a:p>
          <a:p>
            <a:r>
              <a:rPr lang="en-US" dirty="0" smtClean="0"/>
              <a:t>Women communally raising children, relying on brothers for protection (bro/sis solidarity)</a:t>
            </a:r>
          </a:p>
          <a:p>
            <a:r>
              <a:rPr lang="en-US" dirty="0" smtClean="0"/>
              <a:t>Offered evolutionary phases to account for </a:t>
            </a:r>
            <a:r>
              <a:rPr lang="en-US" dirty="0" err="1" smtClean="0"/>
              <a:t>masculising</a:t>
            </a:r>
            <a:r>
              <a:rPr lang="en-US" dirty="0" smtClean="0"/>
              <a:t> of the world</a:t>
            </a:r>
            <a:endParaRPr lang="en-US" dirty="0"/>
          </a:p>
        </p:txBody>
      </p:sp>
      <p:pic>
        <p:nvPicPr>
          <p:cNvPr id="17" name="Content Placeholder 16"/>
          <p:cNvPicPr>
            <a:picLocks noGrp="1" noChangeAspect="1"/>
          </p:cNvPicPr>
          <p:nvPr>
            <p:ph sz="half" idx="2"/>
          </p:nvPr>
        </p:nvPicPr>
        <p:blipFill>
          <a:blip r:embed="rId2" cstate="email">
            <a:extLst>
              <a:ext uri="{28A0092B-C50C-407E-A947-70E740481C1C}">
                <a14:useLocalDpi xmlns="" xmlns:a14="http://schemas.microsoft.com/office/drawing/2010/main"/>
              </a:ext>
            </a:extLst>
          </a:blip>
          <a:srcRect/>
          <a:stretch>
            <a:fillRect/>
          </a:stretch>
        </p:blipFill>
        <p:spPr/>
      </p:pic>
    </p:spTree>
    <p:extLst>
      <p:ext uri="{BB962C8B-B14F-4D97-AF65-F5344CB8AC3E}">
        <p14:creationId xmlns="" xmlns:p14="http://schemas.microsoft.com/office/powerpoint/2010/main" val="10104003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Bachofen’s</a:t>
            </a:r>
            <a:r>
              <a:rPr lang="en-US" dirty="0" smtClean="0"/>
              <a:t> stages</a:t>
            </a:r>
            <a:endParaRPr lang="en-US" dirty="0"/>
          </a:p>
        </p:txBody>
      </p:sp>
      <p:sp>
        <p:nvSpPr>
          <p:cNvPr id="3" name="Content Placeholder 2"/>
          <p:cNvSpPr>
            <a:spLocks noGrp="1"/>
          </p:cNvSpPr>
          <p:nvPr>
            <p:ph sz="half" idx="1"/>
          </p:nvPr>
        </p:nvSpPr>
        <p:spPr>
          <a:xfrm>
            <a:off x="457200" y="1600200"/>
            <a:ext cx="4038600" cy="5066392"/>
          </a:xfrm>
        </p:spPr>
        <p:txBody>
          <a:bodyPr>
            <a:normAutofit lnSpcReduction="10000"/>
          </a:bodyPr>
          <a:lstStyle/>
          <a:p>
            <a:r>
              <a:rPr lang="en-US" dirty="0" smtClean="0"/>
              <a:t>Wild phase – communistic and sexual promiscuity</a:t>
            </a:r>
          </a:p>
          <a:p>
            <a:r>
              <a:rPr lang="en-US" dirty="0" smtClean="0"/>
              <a:t>Mother right – worship of women and fertility</a:t>
            </a:r>
          </a:p>
          <a:p>
            <a:r>
              <a:rPr lang="en-US" dirty="0" smtClean="0"/>
              <a:t>Dionysian – when patriarchy emerged (</a:t>
            </a:r>
            <a:r>
              <a:rPr lang="en-US" dirty="0" err="1" smtClean="0"/>
              <a:t>poss</a:t>
            </a:r>
            <a:r>
              <a:rPr lang="en-US" dirty="0" smtClean="0"/>
              <a:t> with knowledge of paternity)</a:t>
            </a:r>
          </a:p>
          <a:p>
            <a:r>
              <a:rPr lang="en-US" dirty="0" smtClean="0"/>
              <a:t>Apollonian – femaleness/wildness tamed</a:t>
            </a:r>
            <a:endParaRPr lang="en-US" dirty="0"/>
          </a:p>
        </p:txBody>
      </p:sp>
      <p:pic>
        <p:nvPicPr>
          <p:cNvPr id="5" name="Content Placeholder 4"/>
          <p:cNvPicPr>
            <a:picLocks noGrp="1" noChangeAspect="1"/>
          </p:cNvPicPr>
          <p:nvPr>
            <p:ph sz="half" idx="2"/>
          </p:nvPr>
        </p:nvPicPr>
        <p:blipFill>
          <a:blip r:embed="rId2" cstate="email">
            <a:extLst>
              <a:ext uri="{28A0092B-C50C-407E-A947-70E740481C1C}">
                <a14:useLocalDpi xmlns="" xmlns:a14="http://schemas.microsoft.com/office/drawing/2010/main"/>
              </a:ext>
            </a:extLst>
          </a:blip>
          <a:srcRect/>
          <a:stretch>
            <a:fillRect/>
          </a:stretch>
        </p:blipFill>
        <p:spPr/>
      </p:pic>
    </p:spTree>
    <p:extLst>
      <p:ext uri="{BB962C8B-B14F-4D97-AF65-F5344CB8AC3E}">
        <p14:creationId xmlns="" xmlns:p14="http://schemas.microsoft.com/office/powerpoint/2010/main" val="7782668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Engels contribution to the debate</a:t>
            </a:r>
            <a:endParaRPr lang="en-US" dirty="0"/>
          </a:p>
        </p:txBody>
      </p:sp>
      <p:sp>
        <p:nvSpPr>
          <p:cNvPr id="3" name="Content Placeholder 2"/>
          <p:cNvSpPr>
            <a:spLocks noGrp="1"/>
          </p:cNvSpPr>
          <p:nvPr>
            <p:ph sz="half" idx="1"/>
          </p:nvPr>
        </p:nvSpPr>
        <p:spPr/>
        <p:txBody>
          <a:bodyPr/>
          <a:lstStyle/>
          <a:p>
            <a:r>
              <a:rPr lang="en-US" dirty="0" smtClean="0"/>
              <a:t>Wildness transformed to women in charge due to procreativity</a:t>
            </a:r>
          </a:p>
          <a:p>
            <a:r>
              <a:rPr lang="en-US" dirty="0" smtClean="0"/>
              <a:t>Male control associated with religious ideas </a:t>
            </a:r>
          </a:p>
          <a:p>
            <a:r>
              <a:rPr lang="en-US" dirty="0" smtClean="0"/>
              <a:t>Women belonged to men = beginning of class oppression</a:t>
            </a:r>
            <a:endParaRPr lang="en-US" dirty="0"/>
          </a:p>
        </p:txBody>
      </p:sp>
      <p:pic>
        <p:nvPicPr>
          <p:cNvPr id="7" name="Picture 6"/>
          <p:cNvPicPr>
            <a:picLocks noChangeAspect="1"/>
          </p:cNvPicPr>
          <p:nvPr/>
        </p:nvPicPr>
        <p:blipFill rotWithShape="1">
          <a:blip r:embed="rId2" cstate="email">
            <a:extLst>
              <a:ext uri="{28A0092B-C50C-407E-A947-70E740481C1C}">
                <a14:useLocalDpi xmlns="" xmlns:a14="http://schemas.microsoft.com/office/drawing/2010/main"/>
              </a:ext>
            </a:extLst>
          </a:blip>
          <a:srcRect/>
          <a:stretch/>
        </p:blipFill>
        <p:spPr>
          <a:xfrm>
            <a:off x="4832557" y="1417638"/>
            <a:ext cx="4031645" cy="4550507"/>
          </a:xfrm>
          <a:prstGeom prst="rect">
            <a:avLst/>
          </a:prstGeom>
        </p:spPr>
      </p:pic>
    </p:spTree>
    <p:extLst>
      <p:ext uri="{BB962C8B-B14F-4D97-AF65-F5344CB8AC3E}">
        <p14:creationId xmlns="" xmlns:p14="http://schemas.microsoft.com/office/powerpoint/2010/main" val="37953865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McLennan, 1865, </a:t>
            </a:r>
            <a:r>
              <a:rPr lang="en-US" i="1" dirty="0" smtClean="0"/>
              <a:t>Primitive marriage: </a:t>
            </a:r>
            <a:endParaRPr lang="en-US" i="1" dirty="0"/>
          </a:p>
        </p:txBody>
      </p:sp>
      <p:sp>
        <p:nvSpPr>
          <p:cNvPr id="3" name="Content Placeholder 2"/>
          <p:cNvSpPr>
            <a:spLocks noGrp="1"/>
          </p:cNvSpPr>
          <p:nvPr>
            <p:ph sz="half" idx="1"/>
          </p:nvPr>
        </p:nvSpPr>
        <p:spPr>
          <a:xfrm>
            <a:off x="457200" y="1600200"/>
            <a:ext cx="4038600" cy="4804957"/>
          </a:xfrm>
        </p:spPr>
        <p:txBody>
          <a:bodyPr>
            <a:normAutofit/>
          </a:bodyPr>
          <a:lstStyle/>
          <a:p>
            <a:r>
              <a:rPr lang="en-US" dirty="0" smtClean="0"/>
              <a:t>Explored marriage ceremony rituals as clue to roots of </a:t>
            </a:r>
            <a:r>
              <a:rPr lang="en-US" dirty="0" err="1" smtClean="0"/>
              <a:t>behaviours</a:t>
            </a:r>
            <a:endParaRPr lang="en-US" dirty="0" smtClean="0"/>
          </a:p>
          <a:p>
            <a:r>
              <a:rPr lang="en-US" dirty="0" smtClean="0"/>
              <a:t>Saw marriage as form of capture; capturing women from other groups</a:t>
            </a:r>
          </a:p>
          <a:p>
            <a:r>
              <a:rPr lang="en-US" dirty="0" smtClean="0"/>
              <a:t>Levi-Strauss agreed but saw this as exchange not capture (alliance)</a:t>
            </a:r>
            <a:endParaRPr lang="en-US" dirty="0"/>
          </a:p>
        </p:txBody>
      </p:sp>
      <p:pic>
        <p:nvPicPr>
          <p:cNvPr id="5" name="Content Placeholder 4"/>
          <p:cNvPicPr>
            <a:picLocks noGrp="1" noChangeAspect="1"/>
          </p:cNvPicPr>
          <p:nvPr>
            <p:ph sz="half" idx="2"/>
          </p:nvPr>
        </p:nvPicPr>
        <p:blipFill>
          <a:blip r:embed="rId2" cstate="email">
            <a:extLst>
              <a:ext uri="{28A0092B-C50C-407E-A947-70E740481C1C}">
                <a14:useLocalDpi xmlns="" xmlns:a14="http://schemas.microsoft.com/office/drawing/2010/main"/>
              </a:ext>
            </a:extLst>
          </a:blip>
          <a:srcRect/>
          <a:stretch>
            <a:fillRect/>
          </a:stretch>
        </p:blipFill>
        <p:spPr/>
      </p:pic>
    </p:spTree>
    <p:extLst>
      <p:ext uri="{BB962C8B-B14F-4D97-AF65-F5344CB8AC3E}">
        <p14:creationId xmlns="" xmlns:p14="http://schemas.microsoft.com/office/powerpoint/2010/main" val="11751549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All ideas now discredited because</a:t>
            </a:r>
            <a:endParaRPr lang="en-US" dirty="0"/>
          </a:p>
        </p:txBody>
      </p:sp>
      <p:sp>
        <p:nvSpPr>
          <p:cNvPr id="3" name="Content Placeholder 2"/>
          <p:cNvSpPr>
            <a:spLocks noGrp="1"/>
          </p:cNvSpPr>
          <p:nvPr>
            <p:ph sz="half" idx="1"/>
          </p:nvPr>
        </p:nvSpPr>
        <p:spPr/>
        <p:txBody>
          <a:bodyPr>
            <a:normAutofit/>
          </a:bodyPr>
          <a:lstStyle/>
          <a:p>
            <a:r>
              <a:rPr lang="en-US" dirty="0" smtClean="0"/>
              <a:t>Notion of sexual past distasteful</a:t>
            </a:r>
          </a:p>
          <a:p>
            <a:r>
              <a:rPr lang="en-US" dirty="0" smtClean="0"/>
              <a:t>Too Marxist</a:t>
            </a:r>
          </a:p>
          <a:p>
            <a:pPr lvl="1"/>
            <a:r>
              <a:rPr lang="en-US" dirty="0" smtClean="0"/>
              <a:t>Undermines social pivot of family – Malinowski asserted monogamy is primeval citing primates as example</a:t>
            </a:r>
          </a:p>
          <a:p>
            <a:r>
              <a:rPr lang="en-US" dirty="0" smtClean="0"/>
              <a:t>Property may be key to exchanging women</a:t>
            </a:r>
            <a:endParaRPr lang="en-US" dirty="0"/>
          </a:p>
        </p:txBody>
      </p:sp>
      <p:pic>
        <p:nvPicPr>
          <p:cNvPr id="5" name="Picture 4"/>
          <p:cNvPicPr>
            <a:picLocks noChangeAspect="1"/>
          </p:cNvPicPr>
          <p:nvPr/>
        </p:nvPicPr>
        <p:blipFill>
          <a:blip r:embed="rId2"/>
          <a:stretch>
            <a:fillRect/>
          </a:stretch>
        </p:blipFill>
        <p:spPr>
          <a:xfrm>
            <a:off x="5359400" y="1417638"/>
            <a:ext cx="3327400" cy="5080000"/>
          </a:xfrm>
          <a:prstGeom prst="rect">
            <a:avLst/>
          </a:prstGeom>
        </p:spPr>
      </p:pic>
    </p:spTree>
    <p:extLst>
      <p:ext uri="{BB962C8B-B14F-4D97-AF65-F5344CB8AC3E}">
        <p14:creationId xmlns="" xmlns:p14="http://schemas.microsoft.com/office/powerpoint/2010/main" val="26118731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 summary</a:t>
            </a:r>
            <a:endParaRPr lang="en-US" dirty="0"/>
          </a:p>
        </p:txBody>
      </p:sp>
      <p:sp>
        <p:nvSpPr>
          <p:cNvPr id="3" name="Content Placeholder 2"/>
          <p:cNvSpPr>
            <a:spLocks noGrp="1"/>
          </p:cNvSpPr>
          <p:nvPr>
            <p:ph sz="half" idx="1"/>
          </p:nvPr>
        </p:nvSpPr>
        <p:spPr/>
        <p:txBody>
          <a:bodyPr/>
          <a:lstStyle/>
          <a:p>
            <a:r>
              <a:rPr lang="en-US" dirty="0" smtClean="0"/>
              <a:t>The idea ‘family’ structures social life</a:t>
            </a:r>
          </a:p>
          <a:p>
            <a:r>
              <a:rPr lang="en-US" dirty="0" smtClean="0"/>
              <a:t>Women have children</a:t>
            </a:r>
          </a:p>
          <a:p>
            <a:r>
              <a:rPr lang="en-US" dirty="0" smtClean="0"/>
              <a:t>Social bonds start from dependent children</a:t>
            </a:r>
          </a:p>
          <a:p>
            <a:r>
              <a:rPr lang="en-US" dirty="0" smtClean="0"/>
              <a:t>Matriarchal origins? </a:t>
            </a:r>
          </a:p>
          <a:p>
            <a:r>
              <a:rPr lang="en-US" dirty="0" smtClean="0"/>
              <a:t>Alliance?</a:t>
            </a:r>
          </a:p>
          <a:p>
            <a:r>
              <a:rPr lang="en-US" dirty="0" smtClean="0"/>
              <a:t>Exchange/property?</a:t>
            </a:r>
            <a:endParaRPr lang="en-US" dirty="0"/>
          </a:p>
        </p:txBody>
      </p:sp>
      <p:pic>
        <p:nvPicPr>
          <p:cNvPr id="5" name="Content Placeholder 4"/>
          <p:cNvPicPr>
            <a:picLocks noGrp="1" noChangeAspect="1"/>
          </p:cNvPicPr>
          <p:nvPr>
            <p:ph sz="half" idx="2"/>
          </p:nvPr>
        </p:nvPicPr>
        <p:blipFill>
          <a:blip r:embed="rId2" cstate="email">
            <a:extLst>
              <a:ext uri="{28A0092B-C50C-407E-A947-70E740481C1C}">
                <a14:useLocalDpi xmlns="" xmlns:a14="http://schemas.microsoft.com/office/drawing/2010/main"/>
              </a:ext>
            </a:extLst>
          </a:blip>
          <a:srcRect/>
          <a:stretch>
            <a:fillRect/>
          </a:stretch>
        </p:blipFill>
        <p:spPr/>
      </p:pic>
    </p:spTree>
    <p:extLst>
      <p:ext uri="{BB962C8B-B14F-4D97-AF65-F5344CB8AC3E}">
        <p14:creationId xmlns="" xmlns:p14="http://schemas.microsoft.com/office/powerpoint/2010/main" val="267454960"/>
      </p:ext>
    </p:extLst>
  </p:cSld>
  <p:clrMapOvr>
    <a:masterClrMapping/>
  </p:clrMapOvr>
</p:sld>
</file>

<file path=ppt/theme/theme1.xml><?xml version="1.0" encoding="utf-8"?>
<a:theme xmlns:a="http://schemas.openxmlformats.org/drawingml/2006/main" name="Black">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Black .thmx</Template>
  <TotalTime>1533</TotalTime>
  <Words>537</Words>
  <Application>Microsoft Office PowerPoint</Application>
  <PresentationFormat>On-screen Show (4:3)</PresentationFormat>
  <Paragraphs>81</Paragraphs>
  <Slides>18</Slides>
  <Notes>0</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Black</vt:lpstr>
      <vt:lpstr>Structure/relatedness </vt:lpstr>
      <vt:lpstr>Anth looks at micro-moments</vt:lpstr>
      <vt:lpstr>All systems have rules</vt:lpstr>
      <vt:lpstr>Which begs the question…</vt:lpstr>
      <vt:lpstr>How do the rules get made?</vt:lpstr>
      <vt:lpstr>Human agency?</vt:lpstr>
      <vt:lpstr>Habitus - Bourdieu</vt:lpstr>
      <vt:lpstr>So what structures society?</vt:lpstr>
      <vt:lpstr>Kinship</vt:lpstr>
      <vt:lpstr>Kinship </vt:lpstr>
      <vt:lpstr>Questions to ask…</vt:lpstr>
      <vt:lpstr>Kinship – facts?</vt:lpstr>
      <vt:lpstr>Origins of the family </vt:lpstr>
      <vt:lpstr>Bachofen’s stages</vt:lpstr>
      <vt:lpstr>Engels contribution to the debate</vt:lpstr>
      <vt:lpstr>McLennan, 1865, Primitive marriage: </vt:lpstr>
      <vt:lpstr>All ideas now discredited because</vt:lpstr>
      <vt:lpstr>In summary</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Structure</dc:title>
  <dc:creator>Luci Attala</dc:creator>
  <cp:lastModifiedBy>sa025</cp:lastModifiedBy>
  <cp:revision>22</cp:revision>
  <dcterms:created xsi:type="dcterms:W3CDTF">2012-12-29T17:25:52Z</dcterms:created>
  <dcterms:modified xsi:type="dcterms:W3CDTF">2013-01-24T11:47:52Z</dcterms:modified>
</cp:coreProperties>
</file>