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1" r:id="rId4"/>
    <p:sldId id="258" r:id="rId5"/>
    <p:sldId id="260" r:id="rId6"/>
    <p:sldId id="262" r:id="rId7"/>
    <p:sldId id="263" r:id="rId8"/>
    <p:sldId id="265" r:id="rId9"/>
    <p:sldId id="266" r:id="rId10"/>
    <p:sldId id="269" r:id="rId11"/>
    <p:sldId id="267" r:id="rId12"/>
    <p:sldId id="268"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2F9C43C-D6CC-C54A-95D4-6814DEB16638}" v="96" dt="2026-06-19T22:35:24.411"/>
    <p1510:client id="{FA86B81D-E201-7B69-980E-4321F28F2F3F}" v="2574" dt="2026-06-18T10:42:03.4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5BCF402-A3CD-488F-947D-BA0F1ED20052}" type="doc">
      <dgm:prSet loTypeId="urn:microsoft.com/office/officeart/2005/8/layout/hierarchy1" loCatId="hierarchy" qsTypeId="urn:microsoft.com/office/officeart/2005/8/quickstyle/simple1" qsCatId="simple" csTypeId="urn:microsoft.com/office/officeart/2005/8/colors/accent6_2" csCatId="accent6"/>
      <dgm:spPr/>
      <dgm:t>
        <a:bodyPr/>
        <a:lstStyle/>
        <a:p>
          <a:endParaRPr lang="en-US"/>
        </a:p>
      </dgm:t>
    </dgm:pt>
    <dgm:pt modelId="{DE176B9D-8D3F-437F-BAC2-689FCF8365CB}">
      <dgm:prSet/>
      <dgm:spPr/>
      <dgm:t>
        <a:bodyPr/>
        <a:lstStyle/>
        <a:p>
          <a:pPr algn="ctr" rtl="0">
            <a:lnSpc>
              <a:spcPct val="90000"/>
            </a:lnSpc>
          </a:pPr>
          <a:r>
            <a:rPr lang="en-GB" sz="2200">
              <a:latin typeface="Aptos"/>
              <a:ea typeface="+mn-ea"/>
              <a:cs typeface="+mn-cs"/>
            </a:rPr>
            <a:t>Considering Isaac's experiences, we can think about how his early relationships might be shaping his development. If Isaac has experienced frequent changes in caregivers or inconsistent care, it could affect his ability to form a secure attachment </a:t>
          </a:r>
          <a:r>
            <a:rPr lang="en-GB" sz="2200"/>
            <a:t>(Howe, 2011</a:t>
          </a:r>
          <a:r>
            <a:rPr lang="en-GB" sz="2200">
              <a:latin typeface="Aptos"/>
              <a:ea typeface="+mn-ea"/>
              <a:cs typeface="+mn-cs"/>
            </a:rPr>
            <a:t>).</a:t>
          </a:r>
          <a:endParaRPr lang="en-US" sz="2200">
            <a:latin typeface="Aptos"/>
            <a:ea typeface="+mn-ea"/>
            <a:cs typeface="+mn-cs"/>
          </a:endParaRPr>
        </a:p>
      </dgm:t>
    </dgm:pt>
    <dgm:pt modelId="{C81FC0E5-40A2-43BF-9AA6-DDCA908A124A}" type="parTrans" cxnId="{443250F7-1D72-4FCB-BF43-8AB8A39A737F}">
      <dgm:prSet/>
      <dgm:spPr/>
      <dgm:t>
        <a:bodyPr/>
        <a:lstStyle/>
        <a:p>
          <a:endParaRPr lang="en-US"/>
        </a:p>
      </dgm:t>
    </dgm:pt>
    <dgm:pt modelId="{54340400-8847-49A6-B686-1682324CA08F}" type="sibTrans" cxnId="{443250F7-1D72-4FCB-BF43-8AB8A39A737F}">
      <dgm:prSet/>
      <dgm:spPr/>
      <dgm:t>
        <a:bodyPr/>
        <a:lstStyle/>
        <a:p>
          <a:endParaRPr lang="en-US"/>
        </a:p>
      </dgm:t>
    </dgm:pt>
    <dgm:pt modelId="{34B81188-28AC-47AA-9938-E1D3A57ECE2B}">
      <dgm:prSet/>
      <dgm:spPr/>
      <dgm:t>
        <a:bodyPr/>
        <a:lstStyle/>
        <a:p>
          <a:pPr algn="ctr">
            <a:lnSpc>
              <a:spcPct val="90000"/>
            </a:lnSpc>
          </a:pPr>
          <a:r>
            <a:rPr lang="en-GB" sz="2200">
              <a:latin typeface="Aptos"/>
              <a:ea typeface="+mn-ea"/>
              <a:cs typeface="+mn-cs"/>
            </a:rPr>
            <a:t>This might manifest as difficulty trusting others, being overly clingy, or conversely, appearing withdrawn. Understanding these early patterns helps us support Isaac in building secure relationships moving forward.</a:t>
          </a:r>
          <a:endParaRPr lang="en-US" sz="2200">
            <a:latin typeface="Aptos"/>
            <a:ea typeface="+mn-ea"/>
            <a:cs typeface="+mn-cs"/>
          </a:endParaRPr>
        </a:p>
      </dgm:t>
    </dgm:pt>
    <dgm:pt modelId="{5FEA8392-AF31-448D-B9A3-46382F21F854}" type="parTrans" cxnId="{612C8C56-39AA-420A-A169-39EC369374BC}">
      <dgm:prSet/>
      <dgm:spPr/>
      <dgm:t>
        <a:bodyPr/>
        <a:lstStyle/>
        <a:p>
          <a:endParaRPr lang="en-US"/>
        </a:p>
      </dgm:t>
    </dgm:pt>
    <dgm:pt modelId="{4A592269-454D-4C3D-8C03-A21AB6B84F5C}" type="sibTrans" cxnId="{612C8C56-39AA-420A-A169-39EC369374BC}">
      <dgm:prSet/>
      <dgm:spPr/>
      <dgm:t>
        <a:bodyPr/>
        <a:lstStyle/>
        <a:p>
          <a:endParaRPr lang="en-US"/>
        </a:p>
      </dgm:t>
    </dgm:pt>
    <dgm:pt modelId="{1AE8072A-063D-4309-97F4-93AB1B543F7F}" type="pres">
      <dgm:prSet presAssocID="{85BCF402-A3CD-488F-947D-BA0F1ED20052}" presName="hierChild1" presStyleCnt="0">
        <dgm:presLayoutVars>
          <dgm:chPref val="1"/>
          <dgm:dir/>
          <dgm:animOne val="branch"/>
          <dgm:animLvl val="lvl"/>
          <dgm:resizeHandles/>
        </dgm:presLayoutVars>
      </dgm:prSet>
      <dgm:spPr/>
    </dgm:pt>
    <dgm:pt modelId="{E91379DC-8D73-4B56-8EC4-952775922988}" type="pres">
      <dgm:prSet presAssocID="{DE176B9D-8D3F-437F-BAC2-689FCF8365CB}" presName="hierRoot1" presStyleCnt="0"/>
      <dgm:spPr/>
    </dgm:pt>
    <dgm:pt modelId="{8E5C1FB6-BFC1-4C08-9199-79193771B81E}" type="pres">
      <dgm:prSet presAssocID="{DE176B9D-8D3F-437F-BAC2-689FCF8365CB}" presName="composite" presStyleCnt="0"/>
      <dgm:spPr/>
    </dgm:pt>
    <dgm:pt modelId="{27BDFA25-3B8A-4B13-9C33-06AC447145F3}" type="pres">
      <dgm:prSet presAssocID="{DE176B9D-8D3F-437F-BAC2-689FCF8365CB}" presName="background" presStyleLbl="node0" presStyleIdx="0" presStyleCnt="2"/>
      <dgm:spPr/>
    </dgm:pt>
    <dgm:pt modelId="{ECB7E30A-B1FB-4A55-BF0F-8F5079176406}" type="pres">
      <dgm:prSet presAssocID="{DE176B9D-8D3F-437F-BAC2-689FCF8365CB}" presName="text" presStyleLbl="fgAcc0" presStyleIdx="0" presStyleCnt="2">
        <dgm:presLayoutVars>
          <dgm:chPref val="3"/>
        </dgm:presLayoutVars>
      </dgm:prSet>
      <dgm:spPr/>
    </dgm:pt>
    <dgm:pt modelId="{8312B44A-F510-47CA-924C-BBA0F1C40597}" type="pres">
      <dgm:prSet presAssocID="{DE176B9D-8D3F-437F-BAC2-689FCF8365CB}" presName="hierChild2" presStyleCnt="0"/>
      <dgm:spPr/>
    </dgm:pt>
    <dgm:pt modelId="{C4126C28-BA09-4D85-8690-9D8884D399E7}" type="pres">
      <dgm:prSet presAssocID="{34B81188-28AC-47AA-9938-E1D3A57ECE2B}" presName="hierRoot1" presStyleCnt="0"/>
      <dgm:spPr/>
    </dgm:pt>
    <dgm:pt modelId="{52F3D826-11E0-49FC-8661-463EC0D12600}" type="pres">
      <dgm:prSet presAssocID="{34B81188-28AC-47AA-9938-E1D3A57ECE2B}" presName="composite" presStyleCnt="0"/>
      <dgm:spPr/>
    </dgm:pt>
    <dgm:pt modelId="{01A0981D-27DC-4C63-935C-B89A57421BED}" type="pres">
      <dgm:prSet presAssocID="{34B81188-28AC-47AA-9938-E1D3A57ECE2B}" presName="background" presStyleLbl="node0" presStyleIdx="1" presStyleCnt="2"/>
      <dgm:spPr/>
    </dgm:pt>
    <dgm:pt modelId="{D876F02A-EF8B-4ABE-8D31-713EEA9BBBA5}" type="pres">
      <dgm:prSet presAssocID="{34B81188-28AC-47AA-9938-E1D3A57ECE2B}" presName="text" presStyleLbl="fgAcc0" presStyleIdx="1" presStyleCnt="2">
        <dgm:presLayoutVars>
          <dgm:chPref val="3"/>
        </dgm:presLayoutVars>
      </dgm:prSet>
      <dgm:spPr/>
    </dgm:pt>
    <dgm:pt modelId="{2EA2C83F-B12B-420E-A9B8-1D5D4A13D607}" type="pres">
      <dgm:prSet presAssocID="{34B81188-28AC-47AA-9938-E1D3A57ECE2B}" presName="hierChild2" presStyleCnt="0"/>
      <dgm:spPr/>
    </dgm:pt>
  </dgm:ptLst>
  <dgm:cxnLst>
    <dgm:cxn modelId="{B74BA272-C752-46EC-9915-285CB645D11E}" type="presOf" srcId="{DE176B9D-8D3F-437F-BAC2-689FCF8365CB}" destId="{ECB7E30A-B1FB-4A55-BF0F-8F5079176406}" srcOrd="0" destOrd="0" presId="urn:microsoft.com/office/officeart/2005/8/layout/hierarchy1"/>
    <dgm:cxn modelId="{612C8C56-39AA-420A-A169-39EC369374BC}" srcId="{85BCF402-A3CD-488F-947D-BA0F1ED20052}" destId="{34B81188-28AC-47AA-9938-E1D3A57ECE2B}" srcOrd="1" destOrd="0" parTransId="{5FEA8392-AF31-448D-B9A3-46382F21F854}" sibTransId="{4A592269-454D-4C3D-8C03-A21AB6B84F5C}"/>
    <dgm:cxn modelId="{474ADD8D-D36A-4922-B85D-8C26B9EB663E}" type="presOf" srcId="{34B81188-28AC-47AA-9938-E1D3A57ECE2B}" destId="{D876F02A-EF8B-4ABE-8D31-713EEA9BBBA5}" srcOrd="0" destOrd="0" presId="urn:microsoft.com/office/officeart/2005/8/layout/hierarchy1"/>
    <dgm:cxn modelId="{443250F7-1D72-4FCB-BF43-8AB8A39A737F}" srcId="{85BCF402-A3CD-488F-947D-BA0F1ED20052}" destId="{DE176B9D-8D3F-437F-BAC2-689FCF8365CB}" srcOrd="0" destOrd="0" parTransId="{C81FC0E5-40A2-43BF-9AA6-DDCA908A124A}" sibTransId="{54340400-8847-49A6-B686-1682324CA08F}"/>
    <dgm:cxn modelId="{46C27AFC-FA9B-4D78-9F25-39334F38CA80}" type="presOf" srcId="{85BCF402-A3CD-488F-947D-BA0F1ED20052}" destId="{1AE8072A-063D-4309-97F4-93AB1B543F7F}" srcOrd="0" destOrd="0" presId="urn:microsoft.com/office/officeart/2005/8/layout/hierarchy1"/>
    <dgm:cxn modelId="{31EFB823-484A-4D56-BB80-C054DA36AF9C}" type="presParOf" srcId="{1AE8072A-063D-4309-97F4-93AB1B543F7F}" destId="{E91379DC-8D73-4B56-8EC4-952775922988}" srcOrd="0" destOrd="0" presId="urn:microsoft.com/office/officeart/2005/8/layout/hierarchy1"/>
    <dgm:cxn modelId="{BC9C34E9-FF32-4E63-B910-F7B739D97C54}" type="presParOf" srcId="{E91379DC-8D73-4B56-8EC4-952775922988}" destId="{8E5C1FB6-BFC1-4C08-9199-79193771B81E}" srcOrd="0" destOrd="0" presId="urn:microsoft.com/office/officeart/2005/8/layout/hierarchy1"/>
    <dgm:cxn modelId="{5F82F8B6-5587-4DD4-B99F-7A76808F797F}" type="presParOf" srcId="{8E5C1FB6-BFC1-4C08-9199-79193771B81E}" destId="{27BDFA25-3B8A-4B13-9C33-06AC447145F3}" srcOrd="0" destOrd="0" presId="urn:microsoft.com/office/officeart/2005/8/layout/hierarchy1"/>
    <dgm:cxn modelId="{4E4947CA-B257-4285-B355-249316A739C8}" type="presParOf" srcId="{8E5C1FB6-BFC1-4C08-9199-79193771B81E}" destId="{ECB7E30A-B1FB-4A55-BF0F-8F5079176406}" srcOrd="1" destOrd="0" presId="urn:microsoft.com/office/officeart/2005/8/layout/hierarchy1"/>
    <dgm:cxn modelId="{5FCEBB95-6989-437A-9CE0-662E8D625CFC}" type="presParOf" srcId="{E91379DC-8D73-4B56-8EC4-952775922988}" destId="{8312B44A-F510-47CA-924C-BBA0F1C40597}" srcOrd="1" destOrd="0" presId="urn:microsoft.com/office/officeart/2005/8/layout/hierarchy1"/>
    <dgm:cxn modelId="{6800A13B-939E-4BB1-8D54-909EDBD91591}" type="presParOf" srcId="{1AE8072A-063D-4309-97F4-93AB1B543F7F}" destId="{C4126C28-BA09-4D85-8690-9D8884D399E7}" srcOrd="1" destOrd="0" presId="urn:microsoft.com/office/officeart/2005/8/layout/hierarchy1"/>
    <dgm:cxn modelId="{1457CF12-E122-4FB8-A44F-DA468ACD49EF}" type="presParOf" srcId="{C4126C28-BA09-4D85-8690-9D8884D399E7}" destId="{52F3D826-11E0-49FC-8661-463EC0D12600}" srcOrd="0" destOrd="0" presId="urn:microsoft.com/office/officeart/2005/8/layout/hierarchy1"/>
    <dgm:cxn modelId="{0552D179-DDB4-4CE2-8232-67502D85BE75}" type="presParOf" srcId="{52F3D826-11E0-49FC-8661-463EC0D12600}" destId="{01A0981D-27DC-4C63-935C-B89A57421BED}" srcOrd="0" destOrd="0" presId="urn:microsoft.com/office/officeart/2005/8/layout/hierarchy1"/>
    <dgm:cxn modelId="{2FC3B963-C4F2-4523-9E2F-F32C0D04A563}" type="presParOf" srcId="{52F3D826-11E0-49FC-8661-463EC0D12600}" destId="{D876F02A-EF8B-4ABE-8D31-713EEA9BBBA5}" srcOrd="1" destOrd="0" presId="urn:microsoft.com/office/officeart/2005/8/layout/hierarchy1"/>
    <dgm:cxn modelId="{0B526DBE-99E5-49B8-A9EB-20C96D6F73B0}" type="presParOf" srcId="{C4126C28-BA09-4D85-8690-9D8884D399E7}" destId="{2EA2C83F-B12B-420E-A9B8-1D5D4A13D607}"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BDFA25-3B8A-4B13-9C33-06AC447145F3}">
      <dsp:nvSpPr>
        <dsp:cNvPr id="0" name=""/>
        <dsp:cNvSpPr/>
      </dsp:nvSpPr>
      <dsp:spPr>
        <a:xfrm>
          <a:off x="1283" y="507953"/>
          <a:ext cx="4505585" cy="2861046"/>
        </a:xfrm>
        <a:prstGeom prst="roundRect">
          <a:avLst>
            <a:gd name="adj" fmla="val 10000"/>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B7E30A-B1FB-4A55-BF0F-8F5079176406}">
      <dsp:nvSpPr>
        <dsp:cNvPr id="0" name=""/>
        <dsp:cNvSpPr/>
      </dsp:nvSpPr>
      <dsp:spPr>
        <a:xfrm>
          <a:off x="501904" y="983543"/>
          <a:ext cx="4505585" cy="2861046"/>
        </a:xfrm>
        <a:prstGeom prst="roundRect">
          <a:avLst>
            <a:gd name="adj" fmla="val 10000"/>
          </a:avLst>
        </a:prstGeom>
        <a:solidFill>
          <a:schemeClr val="lt1">
            <a:alpha val="90000"/>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GB" sz="2200" kern="1200">
              <a:latin typeface="Aptos"/>
              <a:ea typeface="+mn-ea"/>
              <a:cs typeface="+mn-cs"/>
            </a:rPr>
            <a:t>Considering Isaac's experiences, we can think about how his early relationships might be shaping his development. If Isaac has experienced frequent changes in caregivers or inconsistent care, it could affect his ability to form a secure attachment </a:t>
          </a:r>
          <a:r>
            <a:rPr lang="en-GB" sz="2200" kern="1200"/>
            <a:t>(Howe, 2011</a:t>
          </a:r>
          <a:r>
            <a:rPr lang="en-GB" sz="2200" kern="1200">
              <a:latin typeface="Aptos"/>
              <a:ea typeface="+mn-ea"/>
              <a:cs typeface="+mn-cs"/>
            </a:rPr>
            <a:t>).</a:t>
          </a:r>
          <a:endParaRPr lang="en-US" sz="2200" kern="1200">
            <a:latin typeface="Aptos"/>
            <a:ea typeface="+mn-ea"/>
            <a:cs typeface="+mn-cs"/>
          </a:endParaRPr>
        </a:p>
      </dsp:txBody>
      <dsp:txXfrm>
        <a:off x="585701" y="1067340"/>
        <a:ext cx="4337991" cy="2693452"/>
      </dsp:txXfrm>
    </dsp:sp>
    <dsp:sp modelId="{01A0981D-27DC-4C63-935C-B89A57421BED}">
      <dsp:nvSpPr>
        <dsp:cNvPr id="0" name=""/>
        <dsp:cNvSpPr/>
      </dsp:nvSpPr>
      <dsp:spPr>
        <a:xfrm>
          <a:off x="5508110" y="507953"/>
          <a:ext cx="4505585" cy="2861046"/>
        </a:xfrm>
        <a:prstGeom prst="roundRect">
          <a:avLst>
            <a:gd name="adj" fmla="val 10000"/>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76F02A-EF8B-4ABE-8D31-713EEA9BBBA5}">
      <dsp:nvSpPr>
        <dsp:cNvPr id="0" name=""/>
        <dsp:cNvSpPr/>
      </dsp:nvSpPr>
      <dsp:spPr>
        <a:xfrm>
          <a:off x="6008730" y="983543"/>
          <a:ext cx="4505585" cy="2861046"/>
        </a:xfrm>
        <a:prstGeom prst="roundRect">
          <a:avLst>
            <a:gd name="adj" fmla="val 10000"/>
          </a:avLst>
        </a:prstGeom>
        <a:solidFill>
          <a:schemeClr val="lt1">
            <a:alpha val="90000"/>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latin typeface="Aptos"/>
              <a:ea typeface="+mn-ea"/>
              <a:cs typeface="+mn-cs"/>
            </a:rPr>
            <a:t>This might manifest as difficulty trusting others, being overly clingy, or conversely, appearing withdrawn. Understanding these early patterns helps us support Isaac in building secure relationships moving forward.</a:t>
          </a:r>
          <a:endParaRPr lang="en-US" sz="2200" kern="1200">
            <a:latin typeface="Aptos"/>
            <a:ea typeface="+mn-ea"/>
            <a:cs typeface="+mn-cs"/>
          </a:endParaRPr>
        </a:p>
      </dsp:txBody>
      <dsp:txXfrm>
        <a:off x="6092527" y="1067340"/>
        <a:ext cx="4337991" cy="269345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19/06/2026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19/06/2026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19/06/2026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19/06/2026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19/06/2026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D09407-53BC-485E-B4CE-BC5E4FC4B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21DB988-49FC-4608-B0A2-E2F3A4019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196434" y="2482988"/>
            <a:ext cx="10033535" cy="3109468"/>
          </a:xfrm>
        </p:spPr>
        <p:txBody>
          <a:bodyPr anchor="b">
            <a:normAutofit/>
          </a:bodyPr>
          <a:lstStyle/>
          <a:p>
            <a:br>
              <a:rPr lang="en-GB" sz="1000" dirty="0">
                <a:highlight>
                  <a:srgbClr val="FFFFFF"/>
                </a:highlight>
                <a:latin typeface="Arial"/>
                <a:cs typeface="Arial"/>
              </a:rPr>
            </a:br>
            <a:br>
              <a:rPr lang="en-GB" sz="1000" dirty="0">
                <a:highlight>
                  <a:srgbClr val="FFFFFF"/>
                </a:highlight>
                <a:latin typeface="Arial"/>
                <a:cs typeface="Arial"/>
              </a:rPr>
            </a:br>
            <a:br>
              <a:rPr lang="en-GB" sz="1000" dirty="0">
                <a:highlight>
                  <a:srgbClr val="FFFFFF"/>
                </a:highlight>
                <a:latin typeface="Arial"/>
                <a:cs typeface="Arial"/>
              </a:rPr>
            </a:br>
            <a:br>
              <a:rPr lang="en-GB" sz="1000" dirty="0">
                <a:highlight>
                  <a:srgbClr val="FFFFFF"/>
                </a:highlight>
                <a:latin typeface="Arial"/>
                <a:cs typeface="Arial"/>
              </a:rPr>
            </a:br>
            <a:br>
              <a:rPr lang="en-GB" sz="1000" dirty="0">
                <a:highlight>
                  <a:srgbClr val="FFFFFF"/>
                </a:highlight>
                <a:latin typeface="Arial"/>
                <a:cs typeface="Arial"/>
              </a:rPr>
            </a:br>
            <a:r>
              <a:rPr lang="en-GB" sz="2000" dirty="0">
                <a:solidFill>
                  <a:schemeClr val="tx2"/>
                </a:solidFill>
                <a:highlight>
                  <a:srgbClr val="FFFFFF"/>
                </a:highlight>
                <a:latin typeface="Arial"/>
                <a:cs typeface="Arial"/>
              </a:rPr>
              <a:t>Name: </a:t>
            </a:r>
            <a:r>
              <a:rPr lang="en-GB" sz="2000" dirty="0" err="1">
                <a:solidFill>
                  <a:schemeClr val="tx2"/>
                </a:solidFill>
                <a:highlight>
                  <a:srgbClr val="FFFFFF"/>
                </a:highlight>
                <a:latin typeface="Arial"/>
                <a:cs typeface="Arial"/>
              </a:rPr>
              <a:t>Sansha</a:t>
            </a:r>
            <a:r>
              <a:rPr lang="en-GB" sz="2000" dirty="0">
                <a:solidFill>
                  <a:schemeClr val="tx2"/>
                </a:solidFill>
                <a:highlight>
                  <a:srgbClr val="FFFFFF"/>
                </a:highlight>
                <a:latin typeface="Arial"/>
                <a:cs typeface="Arial"/>
              </a:rPr>
              <a:t> Nastasia Gordon </a:t>
            </a:r>
            <a:endParaRPr lang="en-US" sz="2000" dirty="0">
              <a:solidFill>
                <a:schemeClr val="tx2"/>
              </a:solidFill>
              <a:latin typeface="Arial"/>
              <a:cs typeface="Arial"/>
            </a:endParaRPr>
          </a:p>
          <a:p>
            <a:r>
              <a:rPr lang="en-GB" sz="2000">
                <a:solidFill>
                  <a:schemeClr val="tx2"/>
                </a:solidFill>
                <a:highlight>
                  <a:srgbClr val="FFFFFF"/>
                </a:highlight>
                <a:latin typeface="Arial"/>
                <a:cs typeface="Arial"/>
              </a:rPr>
              <a:t>Student ID: 2508270</a:t>
            </a:r>
            <a:endParaRPr lang="en-US" sz="2000">
              <a:solidFill>
                <a:schemeClr val="tx2"/>
              </a:solidFill>
              <a:latin typeface="Arial"/>
              <a:cs typeface="Arial"/>
            </a:endParaRPr>
          </a:p>
          <a:p>
            <a:r>
              <a:rPr lang="en-GB" sz="2000">
                <a:solidFill>
                  <a:schemeClr val="tx2"/>
                </a:solidFill>
                <a:highlight>
                  <a:srgbClr val="FFFFFF"/>
                </a:highlight>
                <a:latin typeface="Arial"/>
                <a:cs typeface="Arial"/>
              </a:rPr>
              <a:t>Module Code: LCHS4010</a:t>
            </a:r>
            <a:endParaRPr lang="en-US" sz="2000">
              <a:solidFill>
                <a:schemeClr val="tx2"/>
              </a:solidFill>
              <a:latin typeface="Arial"/>
              <a:cs typeface="Arial"/>
            </a:endParaRPr>
          </a:p>
          <a:p>
            <a:r>
              <a:rPr lang="en-GB" sz="2000">
                <a:solidFill>
                  <a:schemeClr val="tx2"/>
                </a:solidFill>
                <a:highlight>
                  <a:srgbClr val="FFFFFF"/>
                </a:highlight>
                <a:latin typeface="Arial"/>
                <a:cs typeface="Arial"/>
              </a:rPr>
              <a:t>Module: Psychology in Health and Social Care</a:t>
            </a:r>
            <a:br>
              <a:rPr lang="en-GB" sz="2000" dirty="0">
                <a:solidFill>
                  <a:schemeClr val="tx2"/>
                </a:solidFill>
                <a:highlight>
                  <a:srgbClr val="FFFFFF"/>
                </a:highlight>
                <a:latin typeface="Arial"/>
                <a:cs typeface="Arial"/>
              </a:rPr>
            </a:br>
            <a:r>
              <a:rPr lang="en-GB" sz="2000">
                <a:solidFill>
                  <a:schemeClr val="tx2"/>
                </a:solidFill>
                <a:highlight>
                  <a:srgbClr val="FFFFFF"/>
                </a:highlight>
                <a:latin typeface="Arial"/>
                <a:cs typeface="Arial"/>
              </a:rPr>
              <a:t>Module Leader: Neale Haddon</a:t>
            </a:r>
            <a:endParaRPr lang="en-GB" sz="2000" dirty="0">
              <a:solidFill>
                <a:schemeClr val="tx2"/>
              </a:solidFill>
              <a:highlight>
                <a:srgbClr val="FFFFFF"/>
              </a:highlight>
              <a:latin typeface="Arial"/>
              <a:cs typeface="Arial"/>
            </a:endParaRPr>
          </a:p>
          <a:p>
            <a:r>
              <a:rPr lang="en-GB" sz="2000">
                <a:solidFill>
                  <a:schemeClr val="tx2"/>
                </a:solidFill>
                <a:highlight>
                  <a:srgbClr val="FFFFFF"/>
                </a:highlight>
                <a:latin typeface="Arial"/>
                <a:cs typeface="Arial"/>
              </a:rPr>
              <a:t>Lecturer: Dr Helen Parsons </a:t>
            </a:r>
            <a:endParaRPr lang="en-US" sz="2000">
              <a:solidFill>
                <a:schemeClr val="tx2"/>
              </a:solidFill>
              <a:latin typeface="Arial"/>
              <a:cs typeface="Arial"/>
            </a:endParaRPr>
          </a:p>
          <a:p>
            <a:r>
              <a:rPr lang="en-GB" sz="2000">
                <a:solidFill>
                  <a:schemeClr val="tx2"/>
                </a:solidFill>
                <a:highlight>
                  <a:srgbClr val="FFFFFF"/>
                </a:highlight>
                <a:latin typeface="Arial"/>
                <a:cs typeface="Arial"/>
              </a:rPr>
              <a:t>Assignment title: Presentation</a:t>
            </a:r>
            <a:endParaRPr lang="en-US" sz="2000">
              <a:solidFill>
                <a:schemeClr val="tx2"/>
              </a:solidFill>
              <a:latin typeface="Arial"/>
              <a:cs typeface="Arial"/>
            </a:endParaRPr>
          </a:p>
          <a:p>
            <a:r>
              <a:rPr lang="en-GB" sz="2000">
                <a:solidFill>
                  <a:schemeClr val="tx2"/>
                </a:solidFill>
              </a:rPr>
              <a:t>Submitted on:</a:t>
            </a:r>
            <a:r>
              <a:rPr lang="en-GB" sz="2000" dirty="0">
                <a:solidFill>
                  <a:schemeClr val="tx2"/>
                </a:solidFill>
              </a:rPr>
              <a:t> 19 September 2026</a:t>
            </a:r>
          </a:p>
          <a:p>
            <a:endParaRPr lang="en-GB" sz="2800" dirty="0">
              <a:solidFill>
                <a:schemeClr val="tx2"/>
              </a:solidFill>
            </a:endParaRPr>
          </a:p>
        </p:txBody>
      </p:sp>
      <p:grpSp>
        <p:nvGrpSpPr>
          <p:cNvPr id="13" name="Group 12">
            <a:extLst>
              <a:ext uri="{FF2B5EF4-FFF2-40B4-BE49-F238E27FC236}">
                <a16:creationId xmlns:a16="http://schemas.microsoft.com/office/drawing/2014/main" id="{E9B930FD-8671-4C4C-ADCF-73AC1D0CD4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676747" y="0"/>
            <a:ext cx="2514948" cy="2174333"/>
            <a:chOff x="-305" y="-4155"/>
            <a:chExt cx="2514948" cy="2174333"/>
          </a:xfrm>
        </p:grpSpPr>
        <p:sp>
          <p:nvSpPr>
            <p:cNvPr id="14" name="Freeform: Shape 13">
              <a:extLst>
                <a:ext uri="{FF2B5EF4-FFF2-40B4-BE49-F238E27FC236}">
                  <a16:creationId xmlns:a16="http://schemas.microsoft.com/office/drawing/2014/main" id="{C35B12C1-569C-4E37-AA33-7EF215F201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23E2660-7810-46F6-8752-187127C83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C991DC45-0378-45B3-B325-FB8F98545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7" name="Freeform: Shape 16">
              <a:extLst>
                <a:ext uri="{FF2B5EF4-FFF2-40B4-BE49-F238E27FC236}">
                  <a16:creationId xmlns:a16="http://schemas.microsoft.com/office/drawing/2014/main" id="{E228F5BA-5150-4554-B7EA-93F371F3B1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descr="A close-up of a sign&#10;&#10;AI-generated content may be incorrect.">
            <a:extLst>
              <a:ext uri="{FF2B5EF4-FFF2-40B4-BE49-F238E27FC236}">
                <a16:creationId xmlns:a16="http://schemas.microsoft.com/office/drawing/2014/main" id="{02182F82-F6F6-7ACA-7BED-D38EF1887C22}"/>
              </a:ext>
            </a:extLst>
          </p:cNvPr>
          <p:cNvPicPr>
            <a:picLocks noChangeAspect="1"/>
          </p:cNvPicPr>
          <p:nvPr/>
        </p:nvPicPr>
        <p:blipFill>
          <a:blip r:embed="rId2"/>
          <a:srcRect r="175"/>
          <a:stretch>
            <a:fillRect/>
          </a:stretch>
        </p:blipFill>
        <p:spPr>
          <a:xfrm>
            <a:off x="3052131" y="296418"/>
            <a:ext cx="4942817" cy="2181724"/>
          </a:xfrm>
          <a:prstGeom prst="rect">
            <a:avLst/>
          </a:prstGeom>
        </p:spPr>
      </p:pic>
      <p:grpSp>
        <p:nvGrpSpPr>
          <p:cNvPr id="19" name="Group 18">
            <a:extLst>
              <a:ext uri="{FF2B5EF4-FFF2-40B4-BE49-F238E27FC236}">
                <a16:creationId xmlns:a16="http://schemas.microsoft.com/office/drawing/2014/main" id="{383C2651-AE0C-4AE4-8725-E2F9414FE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305" y="4322879"/>
            <a:ext cx="3378428" cy="2535121"/>
            <a:chOff x="-305" y="-1"/>
            <a:chExt cx="3832880" cy="2876136"/>
          </a:xfrm>
        </p:grpSpPr>
        <p:sp>
          <p:nvSpPr>
            <p:cNvPr id="20" name="Freeform: Shape 19">
              <a:extLst>
                <a:ext uri="{FF2B5EF4-FFF2-40B4-BE49-F238E27FC236}">
                  <a16:creationId xmlns:a16="http://schemas.microsoft.com/office/drawing/2014/main" id="{CCE13265-B5D2-47B4-A199-E05F390D5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93EBD03-D832-462C-9304-7273698ED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0D53D3E2-805E-40D2-964F-352BF6D476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B7A9A916-A926-43E6-800F-432ABC3F2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ight Triangle 24">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5CFDF4-3A90-C3DE-B5D9-DDE83CE11073}"/>
              </a:ext>
            </a:extLst>
          </p:cNvPr>
          <p:cNvSpPr>
            <a:spLocks noGrp="1"/>
          </p:cNvSpPr>
          <p:nvPr>
            <p:ph type="title"/>
          </p:nvPr>
        </p:nvSpPr>
        <p:spPr>
          <a:xfrm>
            <a:off x="1285240" y="1050595"/>
            <a:ext cx="8074815" cy="1618489"/>
          </a:xfrm>
        </p:spPr>
        <p:txBody>
          <a:bodyPr anchor="ctr">
            <a:normAutofit/>
          </a:bodyPr>
          <a:lstStyle/>
          <a:p>
            <a:r>
              <a:rPr lang="en-GB" sz="7200" b="1"/>
              <a:t>Introduction </a:t>
            </a:r>
          </a:p>
        </p:txBody>
      </p:sp>
      <p:sp>
        <p:nvSpPr>
          <p:cNvPr id="3" name="Content Placeholder 2">
            <a:extLst>
              <a:ext uri="{FF2B5EF4-FFF2-40B4-BE49-F238E27FC236}">
                <a16:creationId xmlns:a16="http://schemas.microsoft.com/office/drawing/2014/main" id="{4B195D01-D9CF-6C14-82D2-AB028384F2FA}"/>
              </a:ext>
            </a:extLst>
          </p:cNvPr>
          <p:cNvSpPr>
            <a:spLocks noGrp="1"/>
          </p:cNvSpPr>
          <p:nvPr>
            <p:ph idx="1"/>
          </p:nvPr>
        </p:nvSpPr>
        <p:spPr>
          <a:xfrm>
            <a:off x="1285240" y="2415287"/>
            <a:ext cx="8074815" cy="2800395"/>
          </a:xfrm>
        </p:spPr>
        <p:txBody>
          <a:bodyPr vert="horz" lIns="91440" tIns="45720" rIns="91440" bIns="45720" rtlCol="0" anchor="t">
            <a:noAutofit/>
          </a:bodyPr>
          <a:lstStyle/>
          <a:p>
            <a:pPr marL="0" indent="0">
              <a:spcBef>
                <a:spcPct val="0"/>
              </a:spcBef>
              <a:buNone/>
            </a:pPr>
            <a:endParaRPr lang="en-GB" sz="1300">
              <a:highlight>
                <a:srgbClr val="FFFFFF"/>
              </a:highlight>
              <a:latin typeface="Arial"/>
              <a:cs typeface="Arial"/>
            </a:endParaRPr>
          </a:p>
          <a:p>
            <a:pPr marL="0" indent="0">
              <a:spcBef>
                <a:spcPct val="0"/>
              </a:spcBef>
              <a:buNone/>
            </a:pPr>
            <a:endParaRPr lang="en-GB" sz="1400" dirty="0">
              <a:highlight>
                <a:srgbClr val="FFFFFF"/>
              </a:highlight>
              <a:latin typeface="Arial"/>
              <a:cs typeface="Arial"/>
            </a:endParaRPr>
          </a:p>
          <a:p>
            <a:pPr>
              <a:buFont typeface="Wingdings" panose="020B0604020202020204" pitchFamily="34" charset="0"/>
              <a:buChar char="Ø"/>
            </a:pPr>
            <a:r>
              <a:rPr lang="en-GB" sz="1400">
                <a:latin typeface="Arial"/>
                <a:cs typeface="Arial"/>
              </a:rPr>
              <a:t>Today, I will discuss the scenario of Isaac, a 4-year-old boy attending a children centre using the Bowlby's Attachment Theory </a:t>
            </a:r>
            <a:r>
              <a:rPr lang="en-GB" sz="1400">
                <a:ea typeface="+mn-lt"/>
                <a:cs typeface="+mn-lt"/>
              </a:rPr>
              <a:t>(Bowlby, 1969).</a:t>
            </a:r>
          </a:p>
          <a:p>
            <a:pPr>
              <a:buFont typeface="Wingdings" panose="020B0604020202020204" pitchFamily="34" charset="0"/>
              <a:buChar char="Ø"/>
            </a:pPr>
            <a:r>
              <a:rPr lang="en-GB" sz="1400">
                <a:latin typeface="Arial"/>
                <a:cs typeface="Arial"/>
              </a:rPr>
              <a:t> Isaac whose development is being observed within a challenging family environment. He lives with his single mother, who is dealing with post-natal depression, low confidence, and limited social support </a:t>
            </a:r>
            <a:r>
              <a:rPr lang="en-GB" sz="1400">
                <a:ea typeface="+mn-lt"/>
                <a:cs typeface="+mn-lt"/>
              </a:rPr>
              <a:t>(Howe, 2011).</a:t>
            </a:r>
          </a:p>
          <a:p>
            <a:pPr>
              <a:buFont typeface="Wingdings" panose="020B0604020202020204" pitchFamily="34" charset="0"/>
              <a:buChar char="Ø"/>
            </a:pPr>
            <a:r>
              <a:rPr lang="en-GB" sz="1400">
                <a:latin typeface="Arial"/>
                <a:cs typeface="Arial"/>
              </a:rPr>
              <a:t>Family recently move to London, and a history disrupted childcare over the past two years have added to instability.</a:t>
            </a:r>
          </a:p>
          <a:p>
            <a:pPr>
              <a:buFont typeface="Wingdings" panose="020B0604020202020204" pitchFamily="34" charset="0"/>
              <a:buChar char="Ø"/>
            </a:pPr>
            <a:r>
              <a:rPr lang="en-GB" sz="1400">
                <a:latin typeface="Arial"/>
                <a:cs typeface="Arial"/>
              </a:rPr>
              <a:t>These factors likely contribute to Isaac's observed behaviours, including being quiet and withdrawn, showing distress when separated from mother, experiencing delays in language development, and struggling to join group activities, which aligns with his mother reports of him being clingy and rarely playing independently at home </a:t>
            </a:r>
            <a:r>
              <a:rPr lang="en-GB" sz="1400">
                <a:ea typeface="+mn-lt"/>
                <a:cs typeface="+mn-lt"/>
              </a:rPr>
              <a:t>(Bretherton, 1992).</a:t>
            </a:r>
          </a:p>
        </p:txBody>
      </p:sp>
    </p:spTree>
    <p:extLst>
      <p:ext uri="{BB962C8B-B14F-4D97-AF65-F5344CB8AC3E}">
        <p14:creationId xmlns:p14="http://schemas.microsoft.com/office/powerpoint/2010/main" val="27123255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91A1FA41-E1D1-43CF-8B3B-5E61408908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FCC2D84B-6969-4F00-BEBA-81C2EBCD32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95999"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B0D282BE-4461-4794-89A5-394723CDF2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1600" y="1371601"/>
            <a:ext cx="3354572" cy="411479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E15534-7497-A118-3F6C-50500A41AF34}"/>
              </a:ext>
            </a:extLst>
          </p:cNvPr>
          <p:cNvSpPr>
            <a:spLocks noGrp="1"/>
          </p:cNvSpPr>
          <p:nvPr>
            <p:ph type="title"/>
          </p:nvPr>
        </p:nvSpPr>
        <p:spPr>
          <a:xfrm>
            <a:off x="1798115" y="1808855"/>
            <a:ext cx="2552956" cy="3240290"/>
          </a:xfrm>
        </p:spPr>
        <p:txBody>
          <a:bodyPr>
            <a:normAutofit/>
          </a:bodyPr>
          <a:lstStyle/>
          <a:p>
            <a:pPr algn="ctr"/>
            <a:r>
              <a:rPr lang="en-GB" sz="2200" b="1">
                <a:solidFill>
                  <a:schemeClr val="tx1">
                    <a:lumMod val="65000"/>
                    <a:lumOff val="35000"/>
                  </a:schemeClr>
                </a:solidFill>
              </a:rPr>
              <a:t>Bowlby's Attachment Theory:  Relevance to Isacc's case</a:t>
            </a:r>
          </a:p>
        </p:txBody>
      </p:sp>
      <p:sp>
        <p:nvSpPr>
          <p:cNvPr id="3" name="Content Placeholder 2">
            <a:extLst>
              <a:ext uri="{FF2B5EF4-FFF2-40B4-BE49-F238E27FC236}">
                <a16:creationId xmlns:a16="http://schemas.microsoft.com/office/drawing/2014/main" id="{860B09BB-68C6-B1BC-45FB-9993343A16F9}"/>
              </a:ext>
            </a:extLst>
          </p:cNvPr>
          <p:cNvSpPr>
            <a:spLocks noGrp="1"/>
          </p:cNvSpPr>
          <p:nvPr>
            <p:ph idx="1"/>
          </p:nvPr>
        </p:nvSpPr>
        <p:spPr>
          <a:xfrm>
            <a:off x="6981769" y="132889"/>
            <a:ext cx="4340835" cy="6246215"/>
          </a:xfrm>
        </p:spPr>
        <p:txBody>
          <a:bodyPr vert="horz" lIns="91440" tIns="45720" rIns="91440" bIns="45720" rtlCol="0" anchor="ctr">
            <a:noAutofit/>
          </a:bodyPr>
          <a:lstStyle/>
          <a:p>
            <a:pPr marL="0" indent="0">
              <a:buNone/>
            </a:pPr>
            <a:r>
              <a:rPr lang="en-GB" sz="1600" b="1">
                <a:solidFill>
                  <a:schemeClr val="tx1">
                    <a:lumMod val="65000"/>
                    <a:lumOff val="35000"/>
                  </a:schemeClr>
                </a:solidFill>
              </a:rPr>
              <a:t>Bowlby' Attachment Theory  suggests that: </a:t>
            </a:r>
            <a:endParaRPr lang="en-US" sz="1600">
              <a:solidFill>
                <a:schemeClr val="tx1">
                  <a:lumMod val="65000"/>
                  <a:lumOff val="35000"/>
                </a:schemeClr>
              </a:solidFill>
            </a:endParaRPr>
          </a:p>
          <a:p>
            <a:pPr>
              <a:buFont typeface="Wingdings" panose="020B0604020202020204" pitchFamily="34" charset="0"/>
              <a:buChar char="Ø"/>
            </a:pPr>
            <a:r>
              <a:rPr lang="en-GB" sz="1400" dirty="0">
                <a:solidFill>
                  <a:schemeClr val="tx1">
                    <a:lumMod val="65000"/>
                    <a:lumOff val="35000"/>
                  </a:schemeClr>
                </a:solidFill>
              </a:rPr>
              <a:t>Attachment theory, developed by John Bowlby, suggests </a:t>
            </a:r>
            <a:r>
              <a:rPr lang="en-GB" sz="1400">
                <a:solidFill>
                  <a:schemeClr val="tx1">
                    <a:lumMod val="65000"/>
                    <a:lumOff val="35000"/>
                  </a:schemeClr>
                </a:solidFill>
              </a:rPr>
              <a:t>that human</a:t>
            </a:r>
            <a:r>
              <a:rPr lang="en-GB" sz="1400" dirty="0">
                <a:solidFill>
                  <a:schemeClr val="tx1">
                    <a:lumMod val="65000"/>
                    <a:lumOff val="35000"/>
                  </a:schemeClr>
                </a:solidFill>
              </a:rPr>
              <a:t> have an innate need to form </a:t>
            </a:r>
            <a:r>
              <a:rPr lang="en-GB" sz="1400">
                <a:solidFill>
                  <a:schemeClr val="tx1">
                    <a:lumMod val="65000"/>
                    <a:lumOff val="35000"/>
                  </a:schemeClr>
                </a:solidFill>
              </a:rPr>
              <a:t>strong emotional bonds with caregivers. </a:t>
            </a:r>
            <a:r>
              <a:rPr lang="en-GB" sz="1400">
                <a:solidFill>
                  <a:schemeClr val="tx1">
                    <a:lumMod val="65000"/>
                    <a:lumOff val="35000"/>
                  </a:schemeClr>
                </a:solidFill>
                <a:ea typeface="+mn-lt"/>
                <a:cs typeface="+mn-lt"/>
              </a:rPr>
              <a:t>(Bowlby, 1969).</a:t>
            </a:r>
          </a:p>
          <a:p>
            <a:pPr>
              <a:buFont typeface="Wingdings" panose="020B0604020202020204" pitchFamily="34" charset="0"/>
              <a:buChar char="Ø"/>
            </a:pPr>
            <a:r>
              <a:rPr lang="en-GB" sz="1400">
                <a:solidFill>
                  <a:schemeClr val="tx1">
                    <a:lumMod val="65000"/>
                    <a:lumOff val="35000"/>
                  </a:schemeClr>
                </a:solidFill>
              </a:rPr>
              <a:t> These bonds are crucial for survival and development.</a:t>
            </a:r>
            <a:endParaRPr lang="en-GB" sz="1400" dirty="0">
              <a:solidFill>
                <a:schemeClr val="tx1">
                  <a:lumMod val="65000"/>
                  <a:lumOff val="35000"/>
                </a:schemeClr>
              </a:solidFill>
            </a:endParaRPr>
          </a:p>
          <a:p>
            <a:pPr>
              <a:buFont typeface="Wingdings" panose="020B0604020202020204" pitchFamily="34" charset="0"/>
              <a:buChar char="Ø"/>
            </a:pPr>
            <a:r>
              <a:rPr lang="en-GB" sz="1400">
                <a:solidFill>
                  <a:schemeClr val="tx1">
                    <a:lumMod val="65000"/>
                    <a:lumOff val="35000"/>
                  </a:schemeClr>
                </a:solidFill>
              </a:rPr>
              <a:t>  Caregivers act as a secure base for exploration and a source of comfort </a:t>
            </a:r>
            <a:r>
              <a:rPr lang="en-GB" sz="1400">
                <a:solidFill>
                  <a:schemeClr val="tx1">
                    <a:lumMod val="65000"/>
                    <a:lumOff val="35000"/>
                  </a:schemeClr>
                </a:solidFill>
                <a:ea typeface="+mn-lt"/>
                <a:cs typeface="+mn-lt"/>
              </a:rPr>
              <a:t>(Ainsworth et al., 1978).</a:t>
            </a:r>
            <a:endParaRPr lang="en-GB" sz="1400" dirty="0">
              <a:solidFill>
                <a:schemeClr val="tx1">
                  <a:lumMod val="65000"/>
                  <a:lumOff val="35000"/>
                </a:schemeClr>
              </a:solidFill>
            </a:endParaRPr>
          </a:p>
          <a:p>
            <a:pPr>
              <a:buFont typeface="Wingdings" panose="020B0604020202020204" pitchFamily="34" charset="0"/>
              <a:buChar char="Ø"/>
            </a:pPr>
            <a:r>
              <a:rPr lang="en-GB" sz="1400">
                <a:solidFill>
                  <a:schemeClr val="tx1">
                    <a:lumMod val="65000"/>
                    <a:lumOff val="35000"/>
                  </a:schemeClr>
                </a:solidFill>
              </a:rPr>
              <a:t>The quality of these early attachments significantly impacts lifelong social and emotional development (</a:t>
            </a:r>
            <a:r>
              <a:rPr lang="en-GB" sz="1400">
                <a:solidFill>
                  <a:schemeClr val="tx1">
                    <a:lumMod val="65000"/>
                    <a:lumOff val="35000"/>
                  </a:schemeClr>
                </a:solidFill>
                <a:ea typeface="+mn-lt"/>
                <a:cs typeface="+mn-lt"/>
              </a:rPr>
              <a:t>Sroufe, 2005)</a:t>
            </a:r>
            <a:endParaRPr lang="en-GB" sz="1400" dirty="0">
              <a:solidFill>
                <a:schemeClr val="tx1">
                  <a:lumMod val="65000"/>
                  <a:lumOff val="35000"/>
                </a:schemeClr>
              </a:solidFill>
            </a:endParaRPr>
          </a:p>
          <a:p>
            <a:pPr marL="0" indent="0">
              <a:buNone/>
            </a:pPr>
            <a:endParaRPr lang="en-GB" sz="1400" b="1" dirty="0">
              <a:solidFill>
                <a:schemeClr val="tx1">
                  <a:lumMod val="65000"/>
                  <a:lumOff val="35000"/>
                </a:schemeClr>
              </a:solidFill>
            </a:endParaRPr>
          </a:p>
          <a:p>
            <a:pPr marL="0" indent="0">
              <a:buNone/>
            </a:pPr>
            <a:r>
              <a:rPr lang="en-GB" sz="1400" b="1">
                <a:solidFill>
                  <a:schemeClr val="tx1">
                    <a:lumMod val="65000"/>
                    <a:lumOff val="35000"/>
                  </a:schemeClr>
                </a:solidFill>
              </a:rPr>
              <a:t>How it is relevant to Isacc' case:</a:t>
            </a:r>
            <a:endParaRPr lang="en-GB" sz="1400" b="1" dirty="0">
              <a:solidFill>
                <a:schemeClr val="tx1">
                  <a:lumMod val="65000"/>
                  <a:lumOff val="35000"/>
                </a:schemeClr>
              </a:solidFill>
            </a:endParaRPr>
          </a:p>
          <a:p>
            <a:pPr>
              <a:buFont typeface="Wingdings" panose="020B0604020202020204" pitchFamily="34" charset="0"/>
              <a:buChar char="Ø"/>
            </a:pPr>
            <a:r>
              <a:rPr lang="en-GB" sz="1400">
                <a:solidFill>
                  <a:schemeClr val="tx1">
                    <a:lumMod val="65000"/>
                    <a:lumOff val="35000"/>
                  </a:schemeClr>
                </a:solidFill>
              </a:rPr>
              <a:t>It helps explain how Isacc's early relationships with his caregivers, particularly his mother, may have profoundly shaped his emotional development.</a:t>
            </a:r>
            <a:endParaRPr lang="en-GB" sz="1400" dirty="0">
              <a:solidFill>
                <a:schemeClr val="tx1">
                  <a:lumMod val="65000"/>
                  <a:lumOff val="35000"/>
                </a:schemeClr>
              </a:solidFill>
            </a:endParaRPr>
          </a:p>
          <a:p>
            <a:pPr>
              <a:buFont typeface="Wingdings" panose="020B0604020202020204" pitchFamily="34" charset="0"/>
              <a:buChar char="Ø"/>
            </a:pPr>
            <a:r>
              <a:rPr lang="en-GB" sz="1400">
                <a:solidFill>
                  <a:schemeClr val="tx1">
                    <a:lumMod val="65000"/>
                    <a:lumOff val="35000"/>
                  </a:schemeClr>
                </a:solidFill>
              </a:rPr>
              <a:t>  The theory suggests that the quality of these early bonds is key factor in understanding his current behaviours and emotional well-being.</a:t>
            </a:r>
          </a:p>
          <a:p>
            <a:pPr>
              <a:buFont typeface="Wingdings" panose="020B0604020202020204" pitchFamily="34" charset="0"/>
              <a:buChar char="Ø"/>
            </a:pPr>
            <a:r>
              <a:rPr lang="en-GB" sz="1400">
                <a:solidFill>
                  <a:schemeClr val="tx1">
                    <a:lumMod val="65000"/>
                    <a:lumOff val="35000"/>
                  </a:schemeClr>
                </a:solidFill>
              </a:rPr>
              <a:t>It provides a framework to assess if secure or insecure attachment patterns formed in his childhood are impacting him now.</a:t>
            </a:r>
            <a:endParaRPr lang="en-GB" sz="1400" dirty="0">
              <a:solidFill>
                <a:schemeClr val="tx1">
                  <a:lumMod val="65000"/>
                  <a:lumOff val="35000"/>
                </a:schemeClr>
              </a:solidFill>
            </a:endParaRPr>
          </a:p>
          <a:p>
            <a:pPr marL="0" indent="0">
              <a:buNone/>
            </a:pPr>
            <a:endParaRPr lang="en-GB" sz="1400" dirty="0">
              <a:solidFill>
                <a:schemeClr val="tx1">
                  <a:lumMod val="65000"/>
                  <a:lumOff val="35000"/>
                </a:schemeClr>
              </a:solidFill>
            </a:endParaRPr>
          </a:p>
        </p:txBody>
      </p:sp>
    </p:spTree>
    <p:extLst>
      <p:ext uri="{BB962C8B-B14F-4D97-AF65-F5344CB8AC3E}">
        <p14:creationId xmlns:p14="http://schemas.microsoft.com/office/powerpoint/2010/main" val="11644834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4DCC32-5014-1A62-9DDB-7A3490C54D7D}"/>
              </a:ext>
            </a:extLst>
          </p:cNvPr>
          <p:cNvSpPr>
            <a:spLocks noGrp="1"/>
          </p:cNvSpPr>
          <p:nvPr>
            <p:ph type="title"/>
          </p:nvPr>
        </p:nvSpPr>
        <p:spPr>
          <a:xfrm>
            <a:off x="686834" y="1153572"/>
            <a:ext cx="3200400" cy="4461163"/>
          </a:xfrm>
        </p:spPr>
        <p:txBody>
          <a:bodyPr>
            <a:normAutofit/>
          </a:bodyPr>
          <a:lstStyle/>
          <a:p>
            <a:r>
              <a:rPr lang="en-GB" sz="3700" b="1">
                <a:solidFill>
                  <a:srgbClr val="FFFFFF"/>
                </a:solidFill>
              </a:rPr>
              <a:t>Understanding Isaac's Development</a:t>
            </a:r>
          </a:p>
        </p:txBody>
      </p:sp>
      <p:sp>
        <p:nvSpPr>
          <p:cNvPr id="36" name="Arc 3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A87ED8D-4BDB-13A0-3F7A-A664839B6285}"/>
              </a:ext>
            </a:extLst>
          </p:cNvPr>
          <p:cNvSpPr>
            <a:spLocks noGrp="1"/>
          </p:cNvSpPr>
          <p:nvPr>
            <p:ph idx="1"/>
          </p:nvPr>
        </p:nvSpPr>
        <p:spPr>
          <a:xfrm>
            <a:off x="4927954" y="638236"/>
            <a:ext cx="6906491" cy="5585619"/>
          </a:xfrm>
        </p:spPr>
        <p:txBody>
          <a:bodyPr vert="horz" lIns="91440" tIns="45720" rIns="91440" bIns="45720" rtlCol="0" anchor="ctr">
            <a:normAutofit/>
          </a:bodyPr>
          <a:lstStyle/>
          <a:p>
            <a:pPr marL="0" indent="0">
              <a:buNone/>
            </a:pPr>
            <a:r>
              <a:rPr lang="en-GB" sz="2000"/>
              <a:t>Here is a breakdown of understanding Isaac's development:</a:t>
            </a:r>
          </a:p>
          <a:p>
            <a:pPr marL="0" indent="0">
              <a:buNone/>
            </a:pPr>
            <a:endParaRPr lang="en-GB" sz="2000"/>
          </a:p>
          <a:p>
            <a:pPr>
              <a:buFont typeface="Wingdings" panose="020B0604020202020204" pitchFamily="34" charset="0"/>
              <a:buChar char="Ø"/>
            </a:pPr>
            <a:r>
              <a:rPr lang="en-GB" sz="1800" b="1"/>
              <a:t> Secure Attachment as Foundation:</a:t>
            </a:r>
            <a:endParaRPr lang="en-GB" sz="1800" b="1" dirty="0"/>
          </a:p>
          <a:p>
            <a:pPr marL="0" indent="0">
              <a:buNone/>
            </a:pPr>
            <a:r>
              <a:rPr lang="en-GB" sz="1800" dirty="0"/>
              <a:t>Isaac early experiences, particularly his secure attachment, </a:t>
            </a:r>
            <a:r>
              <a:rPr lang="en-GB" sz="1800"/>
              <a:t>are the bedrock (base) of his growth.</a:t>
            </a:r>
            <a:endParaRPr lang="en-GB" sz="1800" dirty="0"/>
          </a:p>
          <a:p>
            <a:pPr marL="457200" indent="-457200">
              <a:buFont typeface="Wingdings" panose="020B0604020202020204" pitchFamily="34" charset="0"/>
              <a:buChar char="Ø"/>
            </a:pPr>
            <a:r>
              <a:rPr lang="en-GB" sz="1800" b="1"/>
              <a:t>Emotional Growth:</a:t>
            </a:r>
            <a:endParaRPr lang="en-GB" sz="1800" b="1" dirty="0"/>
          </a:p>
          <a:p>
            <a:pPr marL="0" indent="0">
              <a:buNone/>
            </a:pPr>
            <a:r>
              <a:rPr lang="en-GB" sz="1800"/>
              <a:t>This security likely leads to greater confidence in exploring Isacc environment and improve ability to manage his emotions.</a:t>
            </a:r>
            <a:endParaRPr lang="en-GB" sz="1800" dirty="0"/>
          </a:p>
          <a:p>
            <a:pPr marL="457200" indent="-457200">
              <a:buFont typeface="Wingdings" panose="020B0604020202020204" pitchFamily="34" charset="0"/>
              <a:buChar char="Ø"/>
            </a:pPr>
            <a:r>
              <a:rPr lang="en-GB" sz="1800" b="1"/>
              <a:t>Social Skills:</a:t>
            </a:r>
            <a:endParaRPr lang="en-GB" sz="1800" b="1" dirty="0"/>
          </a:p>
          <a:p>
            <a:pPr marL="0" indent="0">
              <a:buNone/>
            </a:pPr>
            <a:r>
              <a:rPr lang="en-GB" sz="1800"/>
              <a:t>Isacc probably better at building positive relationships with others and understanding social interactions.</a:t>
            </a:r>
            <a:endParaRPr lang="en-GB" sz="1800" dirty="0"/>
          </a:p>
          <a:p>
            <a:pPr marL="457200" indent="-457200">
              <a:buFont typeface="Wingdings" panose="020B0604020202020204" pitchFamily="34" charset="0"/>
              <a:buChar char="Ø"/>
            </a:pPr>
            <a:r>
              <a:rPr lang="en-GB" sz="1800" b="1"/>
              <a:t>Cognitive Development:</a:t>
            </a:r>
            <a:endParaRPr lang="en-GB" sz="1800" b="1" dirty="0"/>
          </a:p>
          <a:p>
            <a:pPr marL="0" indent="0">
              <a:buNone/>
            </a:pPr>
            <a:r>
              <a:rPr lang="en-GB" sz="1800"/>
              <a:t>Feeling safe and supported encourages his curiosity and eagerness to learn, knowing he has a reliable base.</a:t>
            </a:r>
            <a:endParaRPr lang="en-GB" sz="1800" dirty="0"/>
          </a:p>
          <a:p>
            <a:pPr marL="0" indent="0">
              <a:buNone/>
            </a:pPr>
            <a:endParaRPr lang="en-GB" sz="1800" b="1" dirty="0"/>
          </a:p>
          <a:p>
            <a:pPr marL="0" indent="0">
              <a:buNone/>
            </a:pPr>
            <a:endParaRPr lang="en-GB" sz="2000" b="1"/>
          </a:p>
        </p:txBody>
      </p:sp>
    </p:spTree>
    <p:extLst>
      <p:ext uri="{BB962C8B-B14F-4D97-AF65-F5344CB8AC3E}">
        <p14:creationId xmlns:p14="http://schemas.microsoft.com/office/powerpoint/2010/main" val="30506596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8BA5EF4-B58F-25B1-8050-6784A7828DB6}"/>
              </a:ext>
            </a:extLst>
          </p:cNvPr>
          <p:cNvSpPr>
            <a:spLocks noGrp="1"/>
          </p:cNvSpPr>
          <p:nvPr>
            <p:ph type="title"/>
          </p:nvPr>
        </p:nvSpPr>
        <p:spPr>
          <a:xfrm>
            <a:off x="838200" y="365125"/>
            <a:ext cx="10515600" cy="1325563"/>
          </a:xfrm>
        </p:spPr>
        <p:txBody>
          <a:bodyPr>
            <a:normAutofit/>
          </a:bodyPr>
          <a:lstStyle/>
          <a:p>
            <a:r>
              <a:rPr lang="en-GB" b="1" dirty="0"/>
              <a:t>Key Concepts </a:t>
            </a:r>
            <a:r>
              <a:rPr lang="en-GB" b="1"/>
              <a:t>Explained</a:t>
            </a:r>
            <a:endParaRPr lang="en-GB" b="1" dirty="0"/>
          </a:p>
        </p:txBody>
      </p:sp>
      <p:sp>
        <p:nvSpPr>
          <p:cNvPr id="28" name="Arc 2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87308D9-C3B1-9C88-5962-217B9B34E60A}"/>
              </a:ext>
            </a:extLst>
          </p:cNvPr>
          <p:cNvSpPr>
            <a:spLocks noGrp="1"/>
          </p:cNvSpPr>
          <p:nvPr>
            <p:ph idx="1"/>
          </p:nvPr>
        </p:nvSpPr>
        <p:spPr>
          <a:xfrm>
            <a:off x="838200" y="1825625"/>
            <a:ext cx="10515600" cy="4351338"/>
          </a:xfrm>
        </p:spPr>
        <p:txBody>
          <a:bodyPr vert="horz" lIns="91440" tIns="45720" rIns="91440" bIns="45720" rtlCol="0" anchor="t">
            <a:normAutofit/>
          </a:bodyPr>
          <a:lstStyle/>
          <a:p>
            <a:pPr marL="0" indent="0">
              <a:buNone/>
            </a:pPr>
            <a:r>
              <a:rPr lang="en-GB" sz="1500" b="1"/>
              <a:t>Bowlby identified several key ideas:</a:t>
            </a:r>
          </a:p>
          <a:p>
            <a:pPr marL="0" indent="0">
              <a:buNone/>
            </a:pPr>
            <a:endParaRPr lang="en-GB" sz="1500" b="1"/>
          </a:p>
          <a:p>
            <a:pPr marL="457200" indent="-457200">
              <a:buFont typeface="Wingdings" panose="020B0604020202020204" pitchFamily="34" charset="0"/>
              <a:buChar char="Ø"/>
            </a:pPr>
            <a:r>
              <a:rPr lang="en-GB" sz="1500" b="1"/>
              <a:t>Secure Base:</a:t>
            </a:r>
          </a:p>
          <a:p>
            <a:pPr marL="0" indent="0">
              <a:buNone/>
            </a:pPr>
            <a:r>
              <a:rPr lang="en-GB" sz="1500" dirty="0"/>
              <a:t>The caregiver  is a safe haven. A child feels confident to explore the world when they know their caregiver is there. For Isaac, his distress during separation suggests he may not fully perceive his mother as a secure base yet, or that the base itself feels unstable due to disruptions </a:t>
            </a:r>
            <a:r>
              <a:rPr lang="en-GB" sz="1500" dirty="0">
                <a:ea typeface="+mn-lt"/>
                <a:cs typeface="+mn-lt"/>
              </a:rPr>
              <a:t>(Bowlby, 1988).</a:t>
            </a:r>
          </a:p>
          <a:p>
            <a:pPr marL="457200" indent="-457200">
              <a:buFont typeface="Wingdings" panose="020B0604020202020204" pitchFamily="34" charset="0"/>
              <a:buChar char="Ø"/>
            </a:pPr>
            <a:r>
              <a:rPr lang="en-GB" sz="1500" b="1"/>
              <a:t>Internal Working Model:</a:t>
            </a:r>
          </a:p>
          <a:p>
            <a:pPr marL="0" indent="0">
              <a:buNone/>
            </a:pPr>
            <a:r>
              <a:rPr lang="en-GB" sz="1500" dirty="0"/>
              <a:t>Based on early interactions, a child forms a mental blueprint for relationships. If these early experiences or inconsistent or insecure, the child might develop a model where they expect rejection or unreliability, impacting their confidence in social </a:t>
            </a:r>
            <a:r>
              <a:rPr lang="en-GB" sz="1500"/>
              <a:t>situations </a:t>
            </a:r>
            <a:r>
              <a:rPr lang="en-GB" sz="1500">
                <a:ea typeface="+mn-lt"/>
                <a:cs typeface="+mn-lt"/>
              </a:rPr>
              <a:t>(Bretherton, 1992).</a:t>
            </a:r>
          </a:p>
          <a:p>
            <a:pPr marL="457200" indent="-457200">
              <a:buFont typeface="Wingdings" panose="020B0604020202020204" pitchFamily="34" charset="0"/>
              <a:buChar char="Ø"/>
            </a:pPr>
            <a:r>
              <a:rPr lang="en-GB" sz="1500" b="1"/>
              <a:t>Monotropy:</a:t>
            </a:r>
          </a:p>
          <a:p>
            <a:pPr marL="0" indent="0">
              <a:buNone/>
            </a:pPr>
            <a:r>
              <a:rPr lang="en-GB" sz="1500"/>
              <a:t>Bowlby suggested infants form one primary, most important attachment, usually with the mother. This bond is unique and vital. Disruptions to this primary bond, like Isacc's varied childcare, can be particularly impactful. </a:t>
            </a:r>
          </a:p>
          <a:p>
            <a:pPr marL="457200" indent="-457200">
              <a:buFont typeface="Wingdings" panose="020B0604020202020204" pitchFamily="34" charset="0"/>
              <a:buChar char="Ø"/>
            </a:pPr>
            <a:endParaRPr lang="en-GB" sz="1500" b="1"/>
          </a:p>
        </p:txBody>
      </p:sp>
    </p:spTree>
    <p:extLst>
      <p:ext uri="{BB962C8B-B14F-4D97-AF65-F5344CB8AC3E}">
        <p14:creationId xmlns:p14="http://schemas.microsoft.com/office/powerpoint/2010/main" val="5006065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22C79D33-23FE-2AB3-A97F-A2697D53FFCB}"/>
              </a:ext>
            </a:extLst>
          </p:cNvPr>
          <p:cNvSpPr>
            <a:spLocks noGrp="1"/>
          </p:cNvSpPr>
          <p:nvPr>
            <p:ph type="title"/>
          </p:nvPr>
        </p:nvSpPr>
        <p:spPr>
          <a:xfrm>
            <a:off x="640080" y="1243013"/>
            <a:ext cx="3855720" cy="4371974"/>
          </a:xfrm>
        </p:spPr>
        <p:txBody>
          <a:bodyPr>
            <a:normAutofit/>
          </a:bodyPr>
          <a:lstStyle/>
          <a:p>
            <a:r>
              <a:rPr lang="en-GB" sz="3600" b="1">
                <a:solidFill>
                  <a:schemeClr val="tx2"/>
                </a:solidFill>
              </a:rPr>
              <a:t>Type of Attachment</a:t>
            </a:r>
          </a:p>
        </p:txBody>
      </p:sp>
      <p:sp>
        <p:nvSpPr>
          <p:cNvPr id="3" name="Content Placeholder 2">
            <a:extLst>
              <a:ext uri="{FF2B5EF4-FFF2-40B4-BE49-F238E27FC236}">
                <a16:creationId xmlns:a16="http://schemas.microsoft.com/office/drawing/2014/main" id="{297CE22D-FAAC-3740-6A0E-0A528A863A87}"/>
              </a:ext>
            </a:extLst>
          </p:cNvPr>
          <p:cNvSpPr>
            <a:spLocks noGrp="1"/>
          </p:cNvSpPr>
          <p:nvPr>
            <p:ph idx="1"/>
          </p:nvPr>
        </p:nvSpPr>
        <p:spPr>
          <a:xfrm>
            <a:off x="6172200" y="804672"/>
            <a:ext cx="5221224" cy="5230368"/>
          </a:xfrm>
        </p:spPr>
        <p:txBody>
          <a:bodyPr vert="horz" lIns="91440" tIns="45720" rIns="91440" bIns="45720" rtlCol="0" anchor="ctr">
            <a:normAutofit/>
          </a:bodyPr>
          <a:lstStyle/>
          <a:p>
            <a:pPr marL="0" indent="0">
              <a:buNone/>
            </a:pPr>
            <a:r>
              <a:rPr lang="en-GB" sz="1500">
                <a:solidFill>
                  <a:schemeClr val="tx2"/>
                </a:solidFill>
              </a:rPr>
              <a:t>Mary Ainsworth, a colleague of Bowlby developed the "Strange situation" experiment to observe attachment patterns. She identified three main types:</a:t>
            </a:r>
          </a:p>
          <a:p>
            <a:pPr marL="285750" indent="-285750">
              <a:buFont typeface="Wingdings" panose="020B0604020202020204" pitchFamily="34" charset="0"/>
              <a:buChar char="Ø"/>
            </a:pPr>
            <a:r>
              <a:rPr lang="en-GB" sz="1500" b="1">
                <a:solidFill>
                  <a:schemeClr val="tx2"/>
                </a:solidFill>
              </a:rPr>
              <a:t>Secure Attachment: </a:t>
            </a:r>
            <a:r>
              <a:rPr lang="en-GB" sz="1500">
                <a:solidFill>
                  <a:schemeClr val="tx2"/>
                </a:solidFill>
              </a:rPr>
              <a:t>Children with secure attachment feels confident their caregiver will be available and responsive. They explore freely when the caregiver is present, are distressed when they leave, but are happy to see them return and can be easily soothed </a:t>
            </a:r>
            <a:r>
              <a:rPr lang="en-GB" sz="1500">
                <a:solidFill>
                  <a:schemeClr val="tx2"/>
                </a:solidFill>
                <a:ea typeface="+mn-lt"/>
                <a:cs typeface="+mn-lt"/>
              </a:rPr>
              <a:t>(Ainsworth et al., 1978).</a:t>
            </a:r>
          </a:p>
          <a:p>
            <a:pPr marL="285750" indent="-285750">
              <a:buFont typeface="Wingdings" panose="020B0604020202020204" pitchFamily="34" charset="0"/>
              <a:buChar char="Ø"/>
            </a:pPr>
            <a:r>
              <a:rPr lang="en-GB" sz="1500" b="1">
                <a:solidFill>
                  <a:schemeClr val="tx2"/>
                </a:solidFill>
              </a:rPr>
              <a:t>Insecure-Avoidant Attachment: </a:t>
            </a:r>
            <a:r>
              <a:rPr lang="en-GB" sz="1500">
                <a:solidFill>
                  <a:schemeClr val="tx2"/>
                </a:solidFill>
              </a:rPr>
              <a:t>These children appear independent and may not show distress when the caregiver leaves. They often avoid contact with the caregiver upon reunion, as their needs may have been consistently ignored or rejected.</a:t>
            </a:r>
          </a:p>
          <a:p>
            <a:pPr marL="285750" indent="-285750">
              <a:buFont typeface="Wingdings" panose="020B0604020202020204" pitchFamily="34" charset="0"/>
              <a:buChar char="Ø"/>
            </a:pPr>
            <a:r>
              <a:rPr lang="en-GB" sz="1500" b="1">
                <a:solidFill>
                  <a:schemeClr val="tx2"/>
                </a:solidFill>
              </a:rPr>
              <a:t>Insecure-Ambivalent/Resistant Attachment: </a:t>
            </a:r>
            <a:r>
              <a:rPr lang="en-GB" sz="1500">
                <a:solidFill>
                  <a:schemeClr val="tx2"/>
                </a:solidFill>
              </a:rPr>
              <a:t>These children are often anxious and clingy, even when the caregiver is present. They become very distressed when the caregiver leaves but may show anger or resistance upon their return, struggling to be soothed</a:t>
            </a:r>
          </a:p>
        </p:txBody>
      </p:sp>
    </p:spTree>
    <p:extLst>
      <p:ext uri="{BB962C8B-B14F-4D97-AF65-F5344CB8AC3E}">
        <p14:creationId xmlns:p14="http://schemas.microsoft.com/office/powerpoint/2010/main" val="31301498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 name="Rectangle 64">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6D7180-DA70-6235-996F-30FD4CA5E880}"/>
              </a:ext>
            </a:extLst>
          </p:cNvPr>
          <p:cNvSpPr>
            <a:spLocks noGrp="1"/>
          </p:cNvSpPr>
          <p:nvPr>
            <p:ph type="title"/>
          </p:nvPr>
        </p:nvSpPr>
        <p:spPr>
          <a:xfrm>
            <a:off x="838200" y="557188"/>
            <a:ext cx="10515600" cy="1133499"/>
          </a:xfrm>
        </p:spPr>
        <p:txBody>
          <a:bodyPr>
            <a:normAutofit/>
          </a:bodyPr>
          <a:lstStyle/>
          <a:p>
            <a:pPr algn="ctr"/>
            <a:r>
              <a:rPr lang="en-GB" sz="5200" b="1"/>
              <a:t>Apply Attachment to Isaac</a:t>
            </a:r>
          </a:p>
        </p:txBody>
      </p:sp>
      <p:graphicFrame>
        <p:nvGraphicFramePr>
          <p:cNvPr id="60" name="Content Placeholder 2">
            <a:extLst>
              <a:ext uri="{FF2B5EF4-FFF2-40B4-BE49-F238E27FC236}">
                <a16:creationId xmlns:a16="http://schemas.microsoft.com/office/drawing/2014/main" id="{EF04BEAA-1216-AA12-F05F-04E795246570}"/>
              </a:ext>
            </a:extLst>
          </p:cNvPr>
          <p:cNvGraphicFramePr>
            <a:graphicFrameLocks noGrp="1"/>
          </p:cNvGraphicFramePr>
          <p:nvPr>
            <p:ph idx="1"/>
            <p:extLst>
              <p:ext uri="{D42A27DB-BD31-4B8C-83A1-F6EECF244321}">
                <p14:modId xmlns:p14="http://schemas.microsoft.com/office/powerpoint/2010/main" val="600831225"/>
              </p:ext>
            </p:extLst>
          </p:nvPr>
        </p:nvGraphicFramePr>
        <p:xfrm>
          <a:off x="838200" y="1894652"/>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421598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42B63E-8A06-115F-F6BE-3D18A581E462}"/>
              </a:ext>
            </a:extLst>
          </p:cNvPr>
          <p:cNvSpPr>
            <a:spLocks noGrp="1"/>
          </p:cNvSpPr>
          <p:nvPr>
            <p:ph type="title"/>
          </p:nvPr>
        </p:nvSpPr>
        <p:spPr>
          <a:xfrm>
            <a:off x="544271" y="163280"/>
            <a:ext cx="11037334" cy="851156"/>
          </a:xfrm>
        </p:spPr>
        <p:txBody>
          <a:bodyPr anchor="b">
            <a:normAutofit/>
          </a:bodyPr>
          <a:lstStyle/>
          <a:p>
            <a:r>
              <a:rPr lang="en-GB" sz="4600" b="1"/>
              <a:t>Nature vs. Nurture: The Isaac Scenario</a:t>
            </a:r>
            <a:endParaRPr lang="en-GB" sz="4600" b="1" dirty="0"/>
          </a:p>
        </p:txBody>
      </p:sp>
      <p:sp>
        <p:nvSpPr>
          <p:cNvPr id="2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0D35CC6-BE52-387C-A3E5-68AF97DB026E}"/>
              </a:ext>
            </a:extLst>
          </p:cNvPr>
          <p:cNvSpPr>
            <a:spLocks noGrp="1"/>
          </p:cNvSpPr>
          <p:nvPr>
            <p:ph idx="1"/>
          </p:nvPr>
        </p:nvSpPr>
        <p:spPr>
          <a:xfrm>
            <a:off x="694789" y="1713834"/>
            <a:ext cx="6694738" cy="4768282"/>
          </a:xfrm>
        </p:spPr>
        <p:txBody>
          <a:bodyPr vert="horz" lIns="91440" tIns="45720" rIns="91440" bIns="45720" rtlCol="0" anchor="t">
            <a:noAutofit/>
          </a:bodyPr>
          <a:lstStyle/>
          <a:p>
            <a:pPr marL="0" indent="0">
              <a:buNone/>
            </a:pPr>
            <a:r>
              <a:rPr lang="en-GB" sz="1400"/>
              <a:t>From a nature perspective, Bowlby believed attachment is in innate, biological need that is hardwired into from birth all about ensuring survival. Nurture is all about how his environment shapes him. This includes:</a:t>
            </a:r>
            <a:endParaRPr lang="en-US" sz="1400"/>
          </a:p>
          <a:p>
            <a:pPr>
              <a:buNone/>
            </a:pPr>
            <a:r>
              <a:rPr lang="en-GB" sz="1400"/>
              <a:t>To help Isaac develop secure attachments, consistent and sensitive caregiving is key.</a:t>
            </a:r>
          </a:p>
          <a:p>
            <a:pPr marL="285750" indent="-285750">
              <a:buFont typeface="Wingdings" panose="020B0604020202020204" pitchFamily="34" charset="0"/>
              <a:buChar char="Ø"/>
            </a:pPr>
            <a:r>
              <a:rPr lang="en-GB" sz="1400" b="1"/>
              <a:t>Isaac Lifestyle: </a:t>
            </a:r>
            <a:r>
              <a:rPr lang="en-GB" sz="1400"/>
              <a:t>This covers his current choices and habits. Is he active or sedentary? What are his social circles like? What kind of activities does he engage in? These daily decisions and interactions play a huge role in shaping who he is.</a:t>
            </a:r>
          </a:p>
          <a:p>
            <a:pPr marL="285750" indent="-285750">
              <a:buFont typeface="Wingdings" panose="020B0604020202020204" pitchFamily="34" charset="0"/>
              <a:buChar char="Ø"/>
            </a:pPr>
            <a:r>
              <a:rPr lang="en-GB" sz="1400" b="1"/>
              <a:t>Isaac mum plus her mental health: </a:t>
            </a:r>
            <a:r>
              <a:rPr lang="en-GB" sz="1400"/>
              <a:t>This is a critical part of his nurture. If is mother experienced mental health challenges, It could have significantly impacted his early environment.</a:t>
            </a:r>
          </a:p>
          <a:p>
            <a:pPr marL="285750" indent="-285750">
              <a:buFont typeface="Wingdings" panose="020B0604020202020204" pitchFamily="34" charset="0"/>
              <a:buChar char="Ø"/>
            </a:pPr>
            <a:r>
              <a:rPr lang="en-GB" sz="1400" b="1"/>
              <a:t>Be a Reliable Base:</a:t>
            </a:r>
            <a:r>
              <a:rPr lang="en-GB" sz="1400"/>
              <a:t> Offer predictable routines and be a consistent presence. This helps Isaac feels safe and know what to expect.</a:t>
            </a:r>
          </a:p>
          <a:p>
            <a:pPr marL="285750" indent="-285750">
              <a:buFont typeface="Wingdings" panose="020B0604020202020204" pitchFamily="34" charset="0"/>
              <a:buChar char="Ø"/>
            </a:pPr>
            <a:r>
              <a:rPr lang="en-GB" sz="1400" b="1"/>
              <a:t>Respond Sensitively: </a:t>
            </a:r>
            <a:r>
              <a:rPr lang="en-GB" sz="1400"/>
              <a:t>Pay attention to Isaac's cues, his cries, his smiles, his gestures. Responding promptly and warmly reassures him that his needs matter.</a:t>
            </a:r>
          </a:p>
          <a:p>
            <a:pPr marL="285750" indent="-285750">
              <a:buFont typeface="Wingdings" panose="020B0604020202020204" pitchFamily="34" charset="0"/>
              <a:buChar char="Ø"/>
            </a:pPr>
            <a:r>
              <a:rPr lang="en-GB" sz="1400" b="1"/>
              <a:t>Offer Comfort:</a:t>
            </a:r>
            <a:r>
              <a:rPr lang="en-GB" sz="1400"/>
              <a:t> When Isaac is upset or scared, provide comfort and reassurance. This reinforces the idea that he can turn to his caregivers for support.</a:t>
            </a:r>
          </a:p>
          <a:p>
            <a:pPr marL="285750" indent="-285750">
              <a:buFont typeface="Wingdings" panose="020B0604020202020204" pitchFamily="34" charset="0"/>
              <a:buChar char="Ø"/>
            </a:pPr>
            <a:r>
              <a:rPr lang="en-GB" sz="1400" b="1"/>
              <a:t>Encourage Exploration: </a:t>
            </a:r>
            <a:r>
              <a:rPr lang="en-GB" sz="1400"/>
              <a:t>Once Isaac feels secure, encourage him to explore, knowing he has a haven to return to.</a:t>
            </a:r>
          </a:p>
          <a:p>
            <a:pPr marL="285750" indent="-285750">
              <a:buFont typeface="Wingdings" panose="020B0604020202020204" pitchFamily="34" charset="0"/>
              <a:buChar char="Ø"/>
            </a:pPr>
            <a:endParaRPr lang="en-GB" sz="1400" b="1" dirty="0"/>
          </a:p>
        </p:txBody>
      </p:sp>
      <p:pic>
        <p:nvPicPr>
          <p:cNvPr id="5" name="Picture 4" descr="A cropped image of a person touching a plant">
            <a:extLst>
              <a:ext uri="{FF2B5EF4-FFF2-40B4-BE49-F238E27FC236}">
                <a16:creationId xmlns:a16="http://schemas.microsoft.com/office/drawing/2014/main" id="{6D3781CA-AA31-46E2-CABC-6A1E44630B74}"/>
              </a:ext>
            </a:extLst>
          </p:cNvPr>
          <p:cNvPicPr>
            <a:picLocks noChangeAspect="1"/>
          </p:cNvPicPr>
          <p:nvPr/>
        </p:nvPicPr>
        <p:blipFill>
          <a:blip r:embed="rId2"/>
          <a:srcRect l="17718" r="18066" b="2"/>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7092796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6BD676-FB1C-219D-F5A8-A2A7EE5EB090}"/>
              </a:ext>
            </a:extLst>
          </p:cNvPr>
          <p:cNvSpPr>
            <a:spLocks noGrp="1"/>
          </p:cNvSpPr>
          <p:nvPr>
            <p:ph type="title"/>
          </p:nvPr>
        </p:nvSpPr>
        <p:spPr>
          <a:xfrm>
            <a:off x="6094105" y="802955"/>
            <a:ext cx="4977976" cy="1454051"/>
          </a:xfrm>
        </p:spPr>
        <p:txBody>
          <a:bodyPr>
            <a:normAutofit/>
          </a:bodyPr>
          <a:lstStyle/>
          <a:p>
            <a:r>
              <a:rPr lang="en-GB" sz="3600" b="1">
                <a:solidFill>
                  <a:schemeClr val="tx2"/>
                </a:solidFill>
              </a:rPr>
              <a:t>The Long-Term Impact</a:t>
            </a:r>
          </a:p>
        </p:txBody>
      </p:sp>
      <p:pic>
        <p:nvPicPr>
          <p:cNvPr id="7" name="Graphic 6" descr="Parent and Child">
            <a:extLst>
              <a:ext uri="{FF2B5EF4-FFF2-40B4-BE49-F238E27FC236}">
                <a16:creationId xmlns:a16="http://schemas.microsoft.com/office/drawing/2014/main" id="{0A4B36E7-F958-2380-BFDE-D0005797573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6951" y="1793846"/>
            <a:ext cx="3620021" cy="3620021"/>
          </a:xfrm>
          <a:prstGeom prst="rect">
            <a:avLst/>
          </a:prstGeom>
        </p:spPr>
      </p:pic>
      <p:sp>
        <p:nvSpPr>
          <p:cNvPr id="20" name="Content Placeholder 2">
            <a:extLst>
              <a:ext uri="{FF2B5EF4-FFF2-40B4-BE49-F238E27FC236}">
                <a16:creationId xmlns:a16="http://schemas.microsoft.com/office/drawing/2014/main" id="{ADA17C9F-1FA7-0323-C7FA-B05ADDE94401}"/>
              </a:ext>
            </a:extLst>
          </p:cNvPr>
          <p:cNvSpPr>
            <a:spLocks noGrp="1"/>
          </p:cNvSpPr>
          <p:nvPr>
            <p:ph idx="1"/>
          </p:nvPr>
        </p:nvSpPr>
        <p:spPr>
          <a:xfrm>
            <a:off x="6090574" y="2421682"/>
            <a:ext cx="4977578" cy="3639289"/>
          </a:xfrm>
        </p:spPr>
        <p:txBody>
          <a:bodyPr vert="horz" lIns="91440" tIns="45720" rIns="91440" bIns="45720" rtlCol="0" anchor="ctr">
            <a:normAutofit/>
          </a:bodyPr>
          <a:lstStyle/>
          <a:p>
            <a:pPr>
              <a:buFont typeface="Wingdings" panose="020B0604020202020204" pitchFamily="34" charset="0"/>
              <a:buChar char="Ø"/>
            </a:pPr>
            <a:r>
              <a:rPr lang="en-GB" sz="1800">
                <a:solidFill>
                  <a:schemeClr val="tx2"/>
                </a:solidFill>
              </a:rPr>
              <a:t> Building secure attachments early on has lasting benefits for a child's emotional, social, and cognitive development. It influences their confidence, their ability to form healthy relationships throughout life, and their overall well-being </a:t>
            </a:r>
            <a:r>
              <a:rPr lang="en-GB" sz="1800">
                <a:solidFill>
                  <a:schemeClr val="tx2"/>
                </a:solidFill>
                <a:ea typeface="+mn-lt"/>
                <a:cs typeface="+mn-lt"/>
              </a:rPr>
              <a:t>(Sroufe, 2005).</a:t>
            </a:r>
            <a:endParaRPr lang="en-GB" sz="1800">
              <a:solidFill>
                <a:schemeClr val="tx2"/>
              </a:solidFill>
            </a:endParaRPr>
          </a:p>
          <a:p>
            <a:pPr>
              <a:buFont typeface="Wingdings" panose="020B0604020202020204" pitchFamily="34" charset="0"/>
              <a:buChar char="Ø"/>
            </a:pPr>
            <a:endParaRPr lang="en-GB" sz="1800">
              <a:solidFill>
                <a:schemeClr val="tx2"/>
              </a:solidFill>
            </a:endParaRPr>
          </a:p>
          <a:p>
            <a:pPr>
              <a:buFont typeface="Wingdings" panose="020B0604020202020204" pitchFamily="34" charset="0"/>
              <a:buChar char="Ø"/>
            </a:pPr>
            <a:r>
              <a:rPr lang="en-GB" sz="1800">
                <a:solidFill>
                  <a:schemeClr val="tx2"/>
                </a:solidFill>
              </a:rPr>
              <a:t>  By providing consistent, responsive, and loving care, we help children like Isaac build a strong foundation for a happy and successful future. It is all about creating that feeling of safety and trust.</a:t>
            </a: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40419049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1A1FA41-E1D1-43CF-8B3B-5E61408908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CC2D84B-6969-4F00-BEBA-81C2EBCD32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95999"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0D282BE-4461-4794-89A5-394723CDF2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1600" y="1371601"/>
            <a:ext cx="3354572" cy="411479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75CF0B-1112-5F65-4540-6A5249FE0903}"/>
              </a:ext>
            </a:extLst>
          </p:cNvPr>
          <p:cNvSpPr>
            <a:spLocks noGrp="1"/>
          </p:cNvSpPr>
          <p:nvPr>
            <p:ph type="title"/>
          </p:nvPr>
        </p:nvSpPr>
        <p:spPr>
          <a:xfrm>
            <a:off x="1798115" y="1808855"/>
            <a:ext cx="2552956" cy="3240290"/>
          </a:xfrm>
        </p:spPr>
        <p:txBody>
          <a:bodyPr>
            <a:normAutofit/>
          </a:bodyPr>
          <a:lstStyle/>
          <a:p>
            <a:pPr algn="ctr"/>
            <a:r>
              <a:rPr lang="en-GB" sz="2400">
                <a:solidFill>
                  <a:schemeClr val="tx1">
                    <a:lumMod val="65000"/>
                    <a:lumOff val="35000"/>
                  </a:schemeClr>
                </a:solidFill>
              </a:rPr>
              <a:t>Critical Evaluation of Bowlby's Attachment Theory</a:t>
            </a:r>
            <a:endParaRPr lang="en-GB" sz="2400" b="1">
              <a:solidFill>
                <a:schemeClr val="tx1">
                  <a:lumMod val="65000"/>
                  <a:lumOff val="35000"/>
                </a:schemeClr>
              </a:solidFill>
            </a:endParaRPr>
          </a:p>
        </p:txBody>
      </p:sp>
      <p:sp>
        <p:nvSpPr>
          <p:cNvPr id="3" name="Content Placeholder 2">
            <a:extLst>
              <a:ext uri="{FF2B5EF4-FFF2-40B4-BE49-F238E27FC236}">
                <a16:creationId xmlns:a16="http://schemas.microsoft.com/office/drawing/2014/main" id="{8A1BF4F7-1EE0-97A5-7415-27B4A3C668A3}"/>
              </a:ext>
            </a:extLst>
          </p:cNvPr>
          <p:cNvSpPr>
            <a:spLocks noGrp="1"/>
          </p:cNvSpPr>
          <p:nvPr>
            <p:ph idx="1"/>
          </p:nvPr>
        </p:nvSpPr>
        <p:spPr>
          <a:xfrm>
            <a:off x="6958856" y="871442"/>
            <a:ext cx="4363748" cy="5115116"/>
          </a:xfrm>
        </p:spPr>
        <p:txBody>
          <a:bodyPr vert="horz" lIns="91440" tIns="45720" rIns="91440" bIns="45720" rtlCol="0" anchor="ctr">
            <a:normAutofit/>
          </a:bodyPr>
          <a:lstStyle/>
          <a:p>
            <a:pPr>
              <a:buNone/>
            </a:pPr>
            <a:r>
              <a:rPr lang="en-GB" sz="1000" b="1">
                <a:solidFill>
                  <a:schemeClr val="tx1">
                    <a:lumMod val="65000"/>
                    <a:lumOff val="35000"/>
                  </a:schemeClr>
                </a:solidFill>
                <a:ea typeface="+mn-lt"/>
                <a:cs typeface="+mn-lt"/>
              </a:rPr>
              <a:t>Strengths</a:t>
            </a:r>
            <a:endParaRPr lang="en-US" sz="1000">
              <a:solidFill>
                <a:schemeClr val="tx1">
                  <a:lumMod val="65000"/>
                  <a:lumOff val="35000"/>
                </a:schemeClr>
              </a:solidFill>
            </a:endParaRPr>
          </a:p>
          <a:p>
            <a:pPr>
              <a:buFont typeface="Arial"/>
              <a:buChar char="•"/>
            </a:pPr>
            <a:r>
              <a:rPr lang="en-GB" sz="1000">
                <a:solidFill>
                  <a:schemeClr val="tx1">
                    <a:lumMod val="65000"/>
                    <a:lumOff val="35000"/>
                  </a:schemeClr>
                </a:solidFill>
                <a:ea typeface="+mn-lt"/>
                <a:cs typeface="+mn-lt"/>
              </a:rPr>
              <a:t>Provides a strong framework for understanding Isaac’s clinginess, withdrawal, and distress during separation, linking these behaviours to early instability and inconsistent caregiving.</a:t>
            </a:r>
            <a:endParaRPr lang="en-GB" sz="1000">
              <a:solidFill>
                <a:schemeClr val="tx1">
                  <a:lumMod val="65000"/>
                  <a:lumOff val="35000"/>
                </a:schemeClr>
              </a:solidFill>
            </a:endParaRPr>
          </a:p>
          <a:p>
            <a:pPr>
              <a:buFont typeface="Arial"/>
              <a:buChar char="•"/>
            </a:pPr>
            <a:r>
              <a:rPr lang="en-GB" sz="1000">
                <a:solidFill>
                  <a:schemeClr val="tx1">
                    <a:lumMod val="65000"/>
                    <a:lumOff val="35000"/>
                  </a:schemeClr>
                </a:solidFill>
                <a:ea typeface="+mn-lt"/>
                <a:cs typeface="+mn-lt"/>
              </a:rPr>
              <a:t>Emphasises the importance of early emotional bonds, supported by longitudinal evidence showing long‑term effects on social and emotional development (Sroufe, 2005).</a:t>
            </a:r>
            <a:endParaRPr lang="en-GB" sz="1000">
              <a:solidFill>
                <a:schemeClr val="tx1">
                  <a:lumMod val="65000"/>
                  <a:lumOff val="35000"/>
                </a:schemeClr>
              </a:solidFill>
            </a:endParaRPr>
          </a:p>
          <a:p>
            <a:pPr>
              <a:buFont typeface="Arial"/>
              <a:buChar char="•"/>
            </a:pPr>
            <a:r>
              <a:rPr lang="en-GB" sz="1000">
                <a:solidFill>
                  <a:schemeClr val="tx1">
                    <a:lumMod val="65000"/>
                    <a:lumOff val="35000"/>
                  </a:schemeClr>
                </a:solidFill>
                <a:ea typeface="+mn-lt"/>
                <a:cs typeface="+mn-lt"/>
              </a:rPr>
              <a:t>Offers practical value for practitioners by helping interpret behaviour as communication of unmet emotional needs.</a:t>
            </a:r>
          </a:p>
          <a:p>
            <a:pPr marL="0" indent="0">
              <a:buNone/>
            </a:pPr>
            <a:r>
              <a:rPr lang="en-GB" sz="1000" b="1">
                <a:solidFill>
                  <a:schemeClr val="tx1">
                    <a:lumMod val="65000"/>
                    <a:lumOff val="35000"/>
                  </a:schemeClr>
                </a:solidFill>
                <a:ea typeface="+mn-lt"/>
                <a:cs typeface="+mn-lt"/>
              </a:rPr>
              <a:t>Limitations</a:t>
            </a:r>
            <a:endParaRPr lang="en-GB" sz="1000">
              <a:solidFill>
                <a:schemeClr val="tx1">
                  <a:lumMod val="65000"/>
                  <a:lumOff val="35000"/>
                </a:schemeClr>
              </a:solidFill>
            </a:endParaRPr>
          </a:p>
          <a:p>
            <a:pPr>
              <a:buFont typeface="Arial"/>
              <a:buChar char="•"/>
            </a:pPr>
            <a:r>
              <a:rPr lang="en-GB" sz="1000">
                <a:solidFill>
                  <a:schemeClr val="tx1">
                    <a:lumMod val="65000"/>
                    <a:lumOff val="35000"/>
                  </a:schemeClr>
                </a:solidFill>
                <a:ea typeface="+mn-lt"/>
                <a:cs typeface="+mn-lt"/>
              </a:rPr>
              <a:t>Overemphasises the mother as the primary attachment figure (monotropy), overlooking the role of multiple caregivers who may support Isaac’s development.</a:t>
            </a:r>
            <a:endParaRPr lang="en-GB" sz="1000">
              <a:solidFill>
                <a:schemeClr val="tx1">
                  <a:lumMod val="65000"/>
                  <a:lumOff val="35000"/>
                </a:schemeClr>
              </a:solidFill>
            </a:endParaRPr>
          </a:p>
          <a:p>
            <a:pPr>
              <a:buFont typeface="Arial"/>
              <a:buChar char="•"/>
            </a:pPr>
            <a:r>
              <a:rPr lang="en-GB" sz="1000">
                <a:solidFill>
                  <a:schemeClr val="tx1">
                    <a:lumMod val="65000"/>
                    <a:lumOff val="35000"/>
                  </a:schemeClr>
                </a:solidFill>
                <a:ea typeface="+mn-lt"/>
                <a:cs typeface="+mn-lt"/>
              </a:rPr>
              <a:t>Culturally biased towards Western family structures, limiting its universal applicability.</a:t>
            </a:r>
            <a:endParaRPr lang="en-GB" sz="1000">
              <a:solidFill>
                <a:schemeClr val="tx1">
                  <a:lumMod val="65000"/>
                  <a:lumOff val="35000"/>
                </a:schemeClr>
              </a:solidFill>
            </a:endParaRPr>
          </a:p>
          <a:p>
            <a:pPr>
              <a:buFont typeface="Arial"/>
              <a:buChar char="•"/>
            </a:pPr>
            <a:r>
              <a:rPr lang="en-GB" sz="1000">
                <a:solidFill>
                  <a:schemeClr val="tx1">
                    <a:lumMod val="65000"/>
                    <a:lumOff val="35000"/>
                  </a:schemeClr>
                </a:solidFill>
                <a:ea typeface="+mn-lt"/>
                <a:cs typeface="+mn-lt"/>
              </a:rPr>
              <a:t>Underestimates wider environmental influences such as poverty, housing instability, and parental mental health—factors central to Isaac’s situation.</a:t>
            </a:r>
            <a:endParaRPr lang="en-GB" sz="1000">
              <a:solidFill>
                <a:schemeClr val="tx1">
                  <a:lumMod val="65000"/>
                  <a:lumOff val="35000"/>
                </a:schemeClr>
              </a:solidFill>
            </a:endParaRPr>
          </a:p>
          <a:p>
            <a:pPr>
              <a:buFont typeface="Arial"/>
              <a:buChar char="•"/>
            </a:pPr>
            <a:r>
              <a:rPr lang="en-GB" sz="1000">
                <a:solidFill>
                  <a:schemeClr val="tx1">
                    <a:lumMod val="65000"/>
                    <a:lumOff val="35000"/>
                  </a:schemeClr>
                </a:solidFill>
                <a:ea typeface="+mn-lt"/>
                <a:cs typeface="+mn-lt"/>
              </a:rPr>
              <a:t>Can be overly deterministic, implying early insecurity leads to poor outcomes, whereas research shows children can recover with stable, sensitive care (Howe, 2011).</a:t>
            </a:r>
            <a:endParaRPr lang="en-GB" sz="1000">
              <a:solidFill>
                <a:schemeClr val="tx1">
                  <a:lumMod val="65000"/>
                  <a:lumOff val="35000"/>
                </a:schemeClr>
              </a:solidFill>
            </a:endParaRPr>
          </a:p>
          <a:p>
            <a:pPr>
              <a:buFont typeface="Arial"/>
              <a:buChar char="•"/>
            </a:pPr>
            <a:r>
              <a:rPr lang="en-GB" sz="1000">
                <a:solidFill>
                  <a:schemeClr val="tx1">
                    <a:lumMod val="65000"/>
                    <a:lumOff val="35000"/>
                  </a:schemeClr>
                </a:solidFill>
                <a:ea typeface="+mn-lt"/>
                <a:cs typeface="+mn-lt"/>
              </a:rPr>
              <a:t>Gives limited attention to temperament, which may also explain Isaac’s quietness and withdrawal.</a:t>
            </a:r>
          </a:p>
          <a:p>
            <a:pPr marL="0" indent="0">
              <a:buNone/>
            </a:pPr>
            <a:r>
              <a:rPr lang="en-GB" sz="1000" b="1">
                <a:solidFill>
                  <a:schemeClr val="tx1">
                    <a:lumMod val="65000"/>
                    <a:lumOff val="35000"/>
                  </a:schemeClr>
                </a:solidFill>
                <a:ea typeface="+mn-lt"/>
                <a:cs typeface="+mn-lt"/>
              </a:rPr>
              <a:t>Overall</a:t>
            </a:r>
            <a:r>
              <a:rPr lang="en-GB" sz="1000">
                <a:solidFill>
                  <a:schemeClr val="tx1">
                    <a:lumMod val="65000"/>
                    <a:lumOff val="35000"/>
                  </a:schemeClr>
                </a:solidFill>
                <a:ea typeface="+mn-lt"/>
                <a:cs typeface="+mn-lt"/>
              </a:rPr>
              <a:t> Bowlby’s theory is useful for understanding Isaac’s early experiences, but a holistic approach must also consider cultural, social, environmental, and individual factors.</a:t>
            </a:r>
            <a:endParaRPr lang="en-GB" sz="1000">
              <a:solidFill>
                <a:schemeClr val="tx1">
                  <a:lumMod val="65000"/>
                  <a:lumOff val="35000"/>
                </a:schemeClr>
              </a:solidFill>
            </a:endParaRPr>
          </a:p>
          <a:p>
            <a:pPr marL="0" indent="0">
              <a:buNone/>
            </a:pPr>
            <a:endParaRPr lang="en-GB" sz="1000">
              <a:solidFill>
                <a:schemeClr val="tx1">
                  <a:lumMod val="65000"/>
                  <a:lumOff val="35000"/>
                </a:schemeClr>
              </a:solidFill>
            </a:endParaRPr>
          </a:p>
        </p:txBody>
      </p:sp>
    </p:spTree>
    <p:extLst>
      <p:ext uri="{BB962C8B-B14F-4D97-AF65-F5344CB8AC3E}">
        <p14:creationId xmlns:p14="http://schemas.microsoft.com/office/powerpoint/2010/main" val="26913721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FA8CC1-5D7A-F9F6-BF1B-A90644E1010D}"/>
              </a:ext>
            </a:extLst>
          </p:cNvPr>
          <p:cNvSpPr>
            <a:spLocks noGrp="1"/>
          </p:cNvSpPr>
          <p:nvPr>
            <p:ph type="title"/>
          </p:nvPr>
        </p:nvSpPr>
        <p:spPr>
          <a:xfrm>
            <a:off x="1171074" y="1396686"/>
            <a:ext cx="3240506" cy="4064628"/>
          </a:xfrm>
        </p:spPr>
        <p:txBody>
          <a:bodyPr>
            <a:normAutofit/>
          </a:bodyPr>
          <a:lstStyle/>
          <a:p>
            <a:r>
              <a:rPr lang="en-GB">
                <a:solidFill>
                  <a:srgbClr val="FFFFFF"/>
                </a:solidFill>
              </a:rPr>
              <a:t>Conclusion </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4992578-7F2C-BDB4-693E-60C202814CB0}"/>
              </a:ext>
            </a:extLst>
          </p:cNvPr>
          <p:cNvSpPr>
            <a:spLocks noGrp="1"/>
          </p:cNvSpPr>
          <p:nvPr>
            <p:ph idx="1"/>
          </p:nvPr>
        </p:nvSpPr>
        <p:spPr>
          <a:xfrm>
            <a:off x="5370153" y="1526033"/>
            <a:ext cx="5536397" cy="3935281"/>
          </a:xfrm>
        </p:spPr>
        <p:txBody>
          <a:bodyPr vert="horz" lIns="91440" tIns="45720" rIns="91440" bIns="45720" rtlCol="0">
            <a:normAutofit/>
          </a:bodyPr>
          <a:lstStyle/>
          <a:p>
            <a:pPr>
              <a:buFont typeface="Arial"/>
              <a:buChar char="•"/>
            </a:pPr>
            <a:r>
              <a:rPr lang="en-GB" sz="1500">
                <a:ea typeface="+mn-lt"/>
                <a:cs typeface="+mn-lt"/>
              </a:rPr>
              <a:t>Bowlby’s Attachment Theory helps explain how Isaac’s early experiences shaped his emotional and social development.</a:t>
            </a:r>
            <a:endParaRPr lang="en-US" sz="1500"/>
          </a:p>
          <a:p>
            <a:pPr>
              <a:buFont typeface="Arial"/>
              <a:buChar char="•"/>
            </a:pPr>
            <a:r>
              <a:rPr lang="en-GB" sz="1500">
                <a:ea typeface="+mn-lt"/>
                <a:cs typeface="+mn-lt"/>
              </a:rPr>
              <a:t>Instability, inconsistent caregiving, and his mother’s mental health challenges may have affected his ability to form secure attachments.</a:t>
            </a:r>
            <a:endParaRPr lang="en-GB" sz="1500"/>
          </a:p>
          <a:p>
            <a:pPr>
              <a:buFont typeface="Arial"/>
              <a:buChar char="•"/>
            </a:pPr>
            <a:r>
              <a:rPr lang="en-GB" sz="1500">
                <a:ea typeface="+mn-lt"/>
                <a:cs typeface="+mn-lt"/>
              </a:rPr>
              <a:t>These early disruptions can help explain Isaac’s clinginess, withdrawal, and difficulties in social and language development.</a:t>
            </a:r>
            <a:endParaRPr lang="en-GB" sz="1500"/>
          </a:p>
          <a:p>
            <a:pPr>
              <a:buFont typeface="Arial"/>
              <a:buChar char="•"/>
            </a:pPr>
            <a:r>
              <a:rPr lang="en-GB" sz="1500">
                <a:ea typeface="+mn-lt"/>
                <a:cs typeface="+mn-lt"/>
              </a:rPr>
              <a:t>Consistent, sensitive, and responsive caregiving can help Isaac feel safe and rebuild trust.</a:t>
            </a:r>
            <a:endParaRPr lang="en-GB" sz="1500"/>
          </a:p>
          <a:p>
            <a:pPr>
              <a:buFont typeface="Arial"/>
              <a:buChar char="•"/>
            </a:pPr>
            <a:r>
              <a:rPr lang="en-GB" sz="1500">
                <a:ea typeface="+mn-lt"/>
                <a:cs typeface="+mn-lt"/>
              </a:rPr>
              <a:t>Supporting secure attachment is essential for helping Isaac grow with confidence, emotional stability, and healthier long‑term outcomes.</a:t>
            </a:r>
            <a:endParaRPr lang="en-GB" sz="1500"/>
          </a:p>
          <a:p>
            <a:pPr marL="0" indent="0">
              <a:buNone/>
            </a:pPr>
            <a:endParaRPr lang="en-GB" sz="1500"/>
          </a:p>
        </p:txBody>
      </p:sp>
    </p:spTree>
    <p:extLst>
      <p:ext uri="{BB962C8B-B14F-4D97-AF65-F5344CB8AC3E}">
        <p14:creationId xmlns:p14="http://schemas.microsoft.com/office/powerpoint/2010/main" val="21296344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70655-C984-3805-AD21-55B02AC18036}"/>
              </a:ext>
            </a:extLst>
          </p:cNvPr>
          <p:cNvSpPr>
            <a:spLocks noGrp="1"/>
          </p:cNvSpPr>
          <p:nvPr>
            <p:ph type="title"/>
          </p:nvPr>
        </p:nvSpPr>
        <p:spPr/>
        <p:txBody>
          <a:bodyPr>
            <a:normAutofit/>
          </a:bodyPr>
          <a:lstStyle/>
          <a:p>
            <a:r>
              <a:rPr lang="en-GB" sz="2800" b="1"/>
              <a:t>References </a:t>
            </a:r>
          </a:p>
        </p:txBody>
      </p:sp>
      <p:sp>
        <p:nvSpPr>
          <p:cNvPr id="3" name="Content Placeholder 2">
            <a:extLst>
              <a:ext uri="{FF2B5EF4-FFF2-40B4-BE49-F238E27FC236}">
                <a16:creationId xmlns:a16="http://schemas.microsoft.com/office/drawing/2014/main" id="{61DE2FD3-3B0A-6E2F-9E96-E10A21412593}"/>
              </a:ext>
            </a:extLst>
          </p:cNvPr>
          <p:cNvSpPr>
            <a:spLocks noGrp="1"/>
          </p:cNvSpPr>
          <p:nvPr>
            <p:ph idx="1"/>
          </p:nvPr>
        </p:nvSpPr>
        <p:spPr/>
        <p:txBody>
          <a:bodyPr vert="horz" lIns="91440" tIns="45720" rIns="91440" bIns="45720" rtlCol="0" anchor="t">
            <a:normAutofit fontScale="70000" lnSpcReduction="20000"/>
          </a:bodyPr>
          <a:lstStyle/>
          <a:p>
            <a:pPr>
              <a:buNone/>
            </a:pPr>
            <a:r>
              <a:rPr lang="en-GB" dirty="0">
                <a:ea typeface="+mn-lt"/>
                <a:cs typeface="+mn-lt"/>
              </a:rPr>
              <a:t>Ainsworth, M.D.S., </a:t>
            </a:r>
            <a:r>
              <a:rPr lang="en-GB" dirty="0" err="1">
                <a:ea typeface="+mn-lt"/>
                <a:cs typeface="+mn-lt"/>
              </a:rPr>
              <a:t>Blehar</a:t>
            </a:r>
            <a:r>
              <a:rPr lang="en-GB" dirty="0">
                <a:ea typeface="+mn-lt"/>
                <a:cs typeface="+mn-lt"/>
              </a:rPr>
              <a:t>, M.C., Waters, E. and Wall, S. (1978) </a:t>
            </a:r>
            <a:r>
              <a:rPr lang="en-GB" b="1" dirty="0">
                <a:ea typeface="+mn-lt"/>
                <a:cs typeface="+mn-lt"/>
              </a:rPr>
              <a:t>Patterns of Attachment: A Psychological Study of the Strange Situation</a:t>
            </a:r>
            <a:r>
              <a:rPr lang="en-GB" dirty="0">
                <a:ea typeface="+mn-lt"/>
                <a:cs typeface="+mn-lt"/>
              </a:rPr>
              <a:t>. Hillsdale, NJ: Erlbaum.</a:t>
            </a:r>
            <a:endParaRPr lang="en-US" dirty="0">
              <a:ea typeface="+mn-lt"/>
              <a:cs typeface="+mn-lt"/>
            </a:endParaRPr>
          </a:p>
          <a:p>
            <a:pPr>
              <a:buNone/>
            </a:pPr>
            <a:r>
              <a:rPr lang="en-GB">
                <a:ea typeface="+mn-lt"/>
                <a:cs typeface="+mn-lt"/>
              </a:rPr>
              <a:t>Bowlby, J. (1969) </a:t>
            </a:r>
            <a:r>
              <a:rPr lang="en-GB" b="1">
                <a:ea typeface="+mn-lt"/>
                <a:cs typeface="+mn-lt"/>
              </a:rPr>
              <a:t>Attachment and Loss: Volume 1 – Attachment</a:t>
            </a:r>
            <a:r>
              <a:rPr lang="en-GB">
                <a:ea typeface="+mn-lt"/>
                <a:cs typeface="+mn-lt"/>
              </a:rPr>
              <a:t>. London: Hogarth Press.</a:t>
            </a:r>
          </a:p>
          <a:p>
            <a:pPr>
              <a:buNone/>
            </a:pPr>
            <a:r>
              <a:rPr lang="en-GB">
                <a:ea typeface="+mn-lt"/>
                <a:cs typeface="+mn-lt"/>
              </a:rPr>
              <a:t>Bowlby, J. (1973) </a:t>
            </a:r>
            <a:r>
              <a:rPr lang="en-GB" b="1">
                <a:ea typeface="+mn-lt"/>
                <a:cs typeface="+mn-lt"/>
              </a:rPr>
              <a:t>Attachment and Loss: Volume 2 – Separation: Anxiety and Anger</a:t>
            </a:r>
            <a:r>
              <a:rPr lang="en-GB">
                <a:ea typeface="+mn-lt"/>
                <a:cs typeface="+mn-lt"/>
              </a:rPr>
              <a:t>. London: Hogarth Press.</a:t>
            </a:r>
          </a:p>
          <a:p>
            <a:pPr>
              <a:buNone/>
            </a:pPr>
            <a:r>
              <a:rPr lang="en-GB">
                <a:ea typeface="+mn-lt"/>
                <a:cs typeface="+mn-lt"/>
              </a:rPr>
              <a:t>Bowlby, J. (1980) </a:t>
            </a:r>
            <a:r>
              <a:rPr lang="en-GB" b="1">
                <a:ea typeface="+mn-lt"/>
                <a:cs typeface="+mn-lt"/>
              </a:rPr>
              <a:t>Attachment and Loss: Volume 3 – Loss: Sadness and Depression</a:t>
            </a:r>
            <a:r>
              <a:rPr lang="en-GB">
                <a:ea typeface="+mn-lt"/>
                <a:cs typeface="+mn-lt"/>
              </a:rPr>
              <a:t>. London: Hogarth Press.</a:t>
            </a:r>
          </a:p>
          <a:p>
            <a:pPr>
              <a:buNone/>
            </a:pPr>
            <a:r>
              <a:rPr lang="en-GB">
                <a:ea typeface="+mn-lt"/>
                <a:cs typeface="+mn-lt"/>
              </a:rPr>
              <a:t>Bretherton, I. (1992) ‘The origins of attachment theory: John Bowlby and Mary Ainsworth’, </a:t>
            </a:r>
            <a:r>
              <a:rPr lang="en-GB" i="1">
                <a:ea typeface="+mn-lt"/>
                <a:cs typeface="+mn-lt"/>
              </a:rPr>
              <a:t>Developmental Psychology</a:t>
            </a:r>
            <a:r>
              <a:rPr lang="en-GB">
                <a:ea typeface="+mn-lt"/>
                <a:cs typeface="+mn-lt"/>
              </a:rPr>
              <a:t>, 28(5), pp. 759–775.</a:t>
            </a:r>
          </a:p>
          <a:p>
            <a:pPr>
              <a:buNone/>
            </a:pPr>
            <a:r>
              <a:rPr lang="en-GB" dirty="0">
                <a:ea typeface="+mn-lt"/>
                <a:cs typeface="+mn-lt"/>
              </a:rPr>
              <a:t>Howe, D. (2011) </a:t>
            </a:r>
            <a:r>
              <a:rPr lang="en-GB" b="1" dirty="0">
                <a:ea typeface="+mn-lt"/>
                <a:cs typeface="+mn-lt"/>
              </a:rPr>
              <a:t>Attachment Across the </a:t>
            </a:r>
            <a:r>
              <a:rPr lang="en-GB" b="1" dirty="0" err="1">
                <a:ea typeface="+mn-lt"/>
                <a:cs typeface="+mn-lt"/>
              </a:rPr>
              <a:t>Lifecourse</a:t>
            </a:r>
            <a:r>
              <a:rPr lang="en-GB" b="1" dirty="0">
                <a:ea typeface="+mn-lt"/>
                <a:cs typeface="+mn-lt"/>
              </a:rPr>
              <a:t>: A Brief Introduction</a:t>
            </a:r>
            <a:r>
              <a:rPr lang="en-GB" dirty="0">
                <a:ea typeface="+mn-lt"/>
                <a:cs typeface="+mn-lt"/>
              </a:rPr>
              <a:t>. Basingstoke: Palgrave Macmillan.</a:t>
            </a:r>
          </a:p>
          <a:p>
            <a:pPr>
              <a:buNone/>
            </a:pPr>
            <a:r>
              <a:rPr lang="en-GB">
                <a:ea typeface="+mn-lt"/>
                <a:cs typeface="+mn-lt"/>
              </a:rPr>
              <a:t>Schore, A.N. (2001) ‘Effects of a secure attachment relationship on right brain development, affect regulation, and infant mental health’, </a:t>
            </a:r>
            <a:r>
              <a:rPr lang="en-GB" i="1">
                <a:ea typeface="+mn-lt"/>
                <a:cs typeface="+mn-lt"/>
              </a:rPr>
              <a:t>Infant Mental Health Journal</a:t>
            </a:r>
            <a:r>
              <a:rPr lang="en-GB">
                <a:ea typeface="+mn-lt"/>
                <a:cs typeface="+mn-lt"/>
              </a:rPr>
              <a:t>, 22(1–2), pp. 7–66.</a:t>
            </a:r>
          </a:p>
          <a:p>
            <a:pPr>
              <a:buNone/>
            </a:pPr>
            <a:r>
              <a:rPr lang="en-GB">
                <a:ea typeface="+mn-lt"/>
                <a:cs typeface="+mn-lt"/>
              </a:rPr>
              <a:t>Sroufe, L.A. (2005) ‘Attachment and development: A prospective, longitudinal study from birth to adulthood’, </a:t>
            </a:r>
            <a:r>
              <a:rPr lang="en-GB" i="1">
                <a:ea typeface="+mn-lt"/>
                <a:cs typeface="+mn-lt"/>
              </a:rPr>
              <a:t>Attachment &amp; Human Development</a:t>
            </a:r>
            <a:r>
              <a:rPr lang="en-GB">
                <a:ea typeface="+mn-lt"/>
                <a:cs typeface="+mn-lt"/>
              </a:rPr>
              <a:t>, 7(4), pp. 349–367.</a:t>
            </a:r>
          </a:p>
          <a:p>
            <a:pPr marL="0" indent="0">
              <a:buNone/>
            </a:pPr>
            <a:endParaRPr lang="en-GB" dirty="0"/>
          </a:p>
        </p:txBody>
      </p:sp>
    </p:spTree>
    <p:extLst>
      <p:ext uri="{BB962C8B-B14F-4D97-AF65-F5344CB8AC3E}">
        <p14:creationId xmlns:p14="http://schemas.microsoft.com/office/powerpoint/2010/main" val="3227763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     Name: Sansha Nastasia Gordon  Student ID: 2508270 Module Code: LCHS4010 Module: Psychology in Health and Social Care Module Leader: Neale Haddon Lecturer: Dr Helen Parsons  Assignment title: Presentation Submitted on: 19 September 2026 </vt:lpstr>
      <vt:lpstr>Introduction </vt:lpstr>
      <vt:lpstr>Bowlby's Attachment Theory:  Relevance to Isacc's case</vt:lpstr>
      <vt:lpstr>Understanding Isaac's Development</vt:lpstr>
      <vt:lpstr>Key Concepts Explained</vt:lpstr>
      <vt:lpstr>Type of Attachment</vt:lpstr>
      <vt:lpstr>Apply Attachment to Isaac</vt:lpstr>
      <vt:lpstr>Nature vs. Nurture: The Isaac Scenario</vt:lpstr>
      <vt:lpstr>The Long-Term Impact</vt:lpstr>
      <vt:lpstr>Critical Evaluation of Bowlby's Attachment Theory</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1994</cp:revision>
  <dcterms:created xsi:type="dcterms:W3CDTF">2026-06-15T00:01:46Z</dcterms:created>
  <dcterms:modified xsi:type="dcterms:W3CDTF">2026-06-19T22:37:32Z</dcterms:modified>
</cp:coreProperties>
</file>