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9"/>
  </p:handoutMasterIdLst>
  <p:sldIdLst>
    <p:sldId id="256" r:id="rId5"/>
    <p:sldId id="259" r:id="rId6"/>
    <p:sldId id="260" r:id="rId7"/>
    <p:sldId id="261" r:id="rId8"/>
    <p:sldId id="262" r:id="rId9"/>
    <p:sldId id="299" r:id="rId10"/>
    <p:sldId id="300" r:id="rId11"/>
    <p:sldId id="301" r:id="rId12"/>
    <p:sldId id="302" r:id="rId13"/>
    <p:sldId id="303" r:id="rId14"/>
    <p:sldId id="304" r:id="rId15"/>
    <p:sldId id="275" r:id="rId16"/>
    <p:sldId id="277" r:id="rId17"/>
    <p:sldId id="278" r:id="rId18"/>
    <p:sldId id="290" r:id="rId19"/>
    <p:sldId id="288" r:id="rId20"/>
    <p:sldId id="296" r:id="rId21"/>
    <p:sldId id="289" r:id="rId22"/>
    <p:sldId id="306" r:id="rId23"/>
    <p:sldId id="283" r:id="rId24"/>
    <p:sldId id="291" r:id="rId25"/>
    <p:sldId id="305" r:id="rId26"/>
    <p:sldId id="307" r:id="rId27"/>
    <p:sldId id="308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18" autoAdjust="0"/>
    <p:restoredTop sz="94660"/>
  </p:normalViewPr>
  <p:slideViewPr>
    <p:cSldViewPr>
      <p:cViewPr varScale="1">
        <p:scale>
          <a:sx n="108" d="100"/>
          <a:sy n="108" d="100"/>
        </p:scale>
        <p:origin x="18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97A55E-1869-4046-B11D-7894A9A1F37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8F32CA6-617A-43A7-A19E-6D8B4165E0FB}">
      <dgm:prSet/>
      <dgm:spPr/>
      <dgm:t>
        <a:bodyPr/>
        <a:lstStyle/>
        <a:p>
          <a:r>
            <a:rPr lang="en-US">
              <a:highlight>
                <a:srgbClr val="00FFFF"/>
              </a:highlight>
            </a:rPr>
            <a:t>E-books</a:t>
          </a:r>
        </a:p>
      </dgm:t>
    </dgm:pt>
    <dgm:pt modelId="{295EE6D0-AEFC-4153-B0CD-4E70E0DA5AF5}" type="parTrans" cxnId="{25ED77D9-7617-4966-BA5F-1FACB85C0DE5}">
      <dgm:prSet/>
      <dgm:spPr/>
      <dgm:t>
        <a:bodyPr/>
        <a:lstStyle/>
        <a:p>
          <a:endParaRPr lang="en-US"/>
        </a:p>
      </dgm:t>
    </dgm:pt>
    <dgm:pt modelId="{4257E968-710F-492B-80C5-26294AF06126}" type="sibTrans" cxnId="{25ED77D9-7617-4966-BA5F-1FACB85C0DE5}">
      <dgm:prSet/>
      <dgm:spPr/>
      <dgm:t>
        <a:bodyPr/>
        <a:lstStyle/>
        <a:p>
          <a:endParaRPr lang="en-US"/>
        </a:p>
      </dgm:t>
    </dgm:pt>
    <dgm:pt modelId="{8607D422-EFBE-4F02-851C-8C9AB0445B74}">
      <dgm:prSet/>
      <dgm:spPr/>
      <dgm:t>
        <a:bodyPr/>
        <a:lstStyle/>
        <a:p>
          <a:r>
            <a:rPr lang="en-US"/>
            <a:t>E-journals</a:t>
          </a:r>
        </a:p>
      </dgm:t>
    </dgm:pt>
    <dgm:pt modelId="{134E846C-5423-4825-86EA-7F54073A04BA}" type="parTrans" cxnId="{EC9F9A5D-4C21-4CF0-BDDD-7FEFEC6B4818}">
      <dgm:prSet/>
      <dgm:spPr/>
      <dgm:t>
        <a:bodyPr/>
        <a:lstStyle/>
        <a:p>
          <a:endParaRPr lang="en-US"/>
        </a:p>
      </dgm:t>
    </dgm:pt>
    <dgm:pt modelId="{931FBC77-BFDC-4275-A345-F944D46FBA74}" type="sibTrans" cxnId="{EC9F9A5D-4C21-4CF0-BDDD-7FEFEC6B4818}">
      <dgm:prSet/>
      <dgm:spPr/>
      <dgm:t>
        <a:bodyPr/>
        <a:lstStyle/>
        <a:p>
          <a:endParaRPr lang="en-US"/>
        </a:p>
      </dgm:t>
    </dgm:pt>
    <dgm:pt modelId="{C550D045-7EEB-413C-A177-E897E28DCB90}">
      <dgm:prSet/>
      <dgm:spPr/>
      <dgm:t>
        <a:bodyPr/>
        <a:lstStyle/>
        <a:p>
          <a:r>
            <a:rPr lang="en-US"/>
            <a:t>Specialist databases</a:t>
          </a:r>
        </a:p>
      </dgm:t>
    </dgm:pt>
    <dgm:pt modelId="{529E365B-1D39-43A4-805C-591B9248AA2A}" type="parTrans" cxnId="{A1CF2DD6-DF5D-4F36-95A1-6A8C62F04461}">
      <dgm:prSet/>
      <dgm:spPr/>
      <dgm:t>
        <a:bodyPr/>
        <a:lstStyle/>
        <a:p>
          <a:endParaRPr lang="en-US"/>
        </a:p>
      </dgm:t>
    </dgm:pt>
    <dgm:pt modelId="{2E9A4859-0A83-4075-ADEB-14B2E27C9A67}" type="sibTrans" cxnId="{A1CF2DD6-DF5D-4F36-95A1-6A8C62F04461}">
      <dgm:prSet/>
      <dgm:spPr/>
      <dgm:t>
        <a:bodyPr/>
        <a:lstStyle/>
        <a:p>
          <a:endParaRPr lang="en-US"/>
        </a:p>
      </dgm:t>
    </dgm:pt>
    <dgm:pt modelId="{1316D786-4C6A-4DF1-BF9A-DF1534631538}">
      <dgm:prSet/>
      <dgm:spPr/>
      <dgm:t>
        <a:bodyPr/>
        <a:lstStyle/>
        <a:p>
          <a:r>
            <a:rPr lang="en-US"/>
            <a:t>Market research</a:t>
          </a:r>
        </a:p>
      </dgm:t>
    </dgm:pt>
    <dgm:pt modelId="{7EB0DBF4-DAD9-4048-8847-CF674797B840}" type="parTrans" cxnId="{440EA43F-6928-4274-8389-FE1123D12AE2}">
      <dgm:prSet/>
      <dgm:spPr/>
      <dgm:t>
        <a:bodyPr/>
        <a:lstStyle/>
        <a:p>
          <a:endParaRPr lang="en-US"/>
        </a:p>
      </dgm:t>
    </dgm:pt>
    <dgm:pt modelId="{F96277F3-4266-482C-B690-EC61CBC4BFC0}" type="sibTrans" cxnId="{440EA43F-6928-4274-8389-FE1123D12AE2}">
      <dgm:prSet/>
      <dgm:spPr/>
      <dgm:t>
        <a:bodyPr/>
        <a:lstStyle/>
        <a:p>
          <a:endParaRPr lang="en-US"/>
        </a:p>
      </dgm:t>
    </dgm:pt>
    <dgm:pt modelId="{CAE4CC2C-A676-42B7-90CC-9244F44B5CFE}">
      <dgm:prSet/>
      <dgm:spPr/>
      <dgm:t>
        <a:bodyPr/>
        <a:lstStyle/>
        <a:p>
          <a:r>
            <a:rPr lang="en-US"/>
            <a:t>Newspapers</a:t>
          </a:r>
        </a:p>
      </dgm:t>
    </dgm:pt>
    <dgm:pt modelId="{83FC0200-CF19-4765-8ED3-641AA716F80B}" type="parTrans" cxnId="{F431B660-AEAC-4D4E-9CB4-77994CA41347}">
      <dgm:prSet/>
      <dgm:spPr/>
      <dgm:t>
        <a:bodyPr/>
        <a:lstStyle/>
        <a:p>
          <a:endParaRPr lang="en-US"/>
        </a:p>
      </dgm:t>
    </dgm:pt>
    <dgm:pt modelId="{F8024511-C053-4A32-B20C-A9CA4460EE8B}" type="sibTrans" cxnId="{F431B660-AEAC-4D4E-9CB4-77994CA41347}">
      <dgm:prSet/>
      <dgm:spPr/>
      <dgm:t>
        <a:bodyPr/>
        <a:lstStyle/>
        <a:p>
          <a:endParaRPr lang="en-US"/>
        </a:p>
      </dgm:t>
    </dgm:pt>
    <dgm:pt modelId="{E967BDD5-F817-4F04-B269-9658B9158208}">
      <dgm:prSet/>
      <dgm:spPr/>
      <dgm:t>
        <a:bodyPr/>
        <a:lstStyle/>
        <a:p>
          <a:r>
            <a:rPr lang="en-US" dirty="0">
              <a:highlight>
                <a:srgbClr val="00FFFF"/>
              </a:highlight>
            </a:rPr>
            <a:t>Conference proceedings</a:t>
          </a:r>
        </a:p>
      </dgm:t>
    </dgm:pt>
    <dgm:pt modelId="{A1B0673C-9661-40C9-BD53-2EB849815E5E}" type="parTrans" cxnId="{59FF89DD-A03B-4D93-ABA3-E1C0F7480228}">
      <dgm:prSet/>
      <dgm:spPr/>
      <dgm:t>
        <a:bodyPr/>
        <a:lstStyle/>
        <a:p>
          <a:endParaRPr lang="en-US"/>
        </a:p>
      </dgm:t>
    </dgm:pt>
    <dgm:pt modelId="{C13578E8-4507-475C-97A5-0C069DE4E784}" type="sibTrans" cxnId="{59FF89DD-A03B-4D93-ABA3-E1C0F7480228}">
      <dgm:prSet/>
      <dgm:spPr/>
      <dgm:t>
        <a:bodyPr/>
        <a:lstStyle/>
        <a:p>
          <a:endParaRPr lang="en-US"/>
        </a:p>
      </dgm:t>
    </dgm:pt>
    <dgm:pt modelId="{B0400166-09DA-4E8A-A2B3-FD938A864C17}">
      <dgm:prSet/>
      <dgm:spPr/>
      <dgm:t>
        <a:bodyPr/>
        <a:lstStyle/>
        <a:p>
          <a:r>
            <a:rPr lang="en-US"/>
            <a:t>Technical standards</a:t>
          </a:r>
        </a:p>
      </dgm:t>
    </dgm:pt>
    <dgm:pt modelId="{0CE2390C-12B5-4ED4-BE7B-53436A8CA137}" type="parTrans" cxnId="{FC5C742D-A3B4-40CE-9A76-E249FD1394A7}">
      <dgm:prSet/>
      <dgm:spPr/>
      <dgm:t>
        <a:bodyPr/>
        <a:lstStyle/>
        <a:p>
          <a:endParaRPr lang="en-US"/>
        </a:p>
      </dgm:t>
    </dgm:pt>
    <dgm:pt modelId="{5E6CEE3F-7380-47E9-A5AD-5E858413DDC4}" type="sibTrans" cxnId="{FC5C742D-A3B4-40CE-9A76-E249FD1394A7}">
      <dgm:prSet/>
      <dgm:spPr/>
      <dgm:t>
        <a:bodyPr/>
        <a:lstStyle/>
        <a:p>
          <a:endParaRPr lang="en-US"/>
        </a:p>
      </dgm:t>
    </dgm:pt>
    <dgm:pt modelId="{CBE4CD84-9B33-4B49-9D77-2D8FD44ED18B}">
      <dgm:prSet/>
      <dgm:spPr/>
      <dgm:t>
        <a:bodyPr/>
        <a:lstStyle/>
        <a:p>
          <a:r>
            <a:rPr lang="en-US"/>
            <a:t>Legal Information </a:t>
          </a:r>
        </a:p>
      </dgm:t>
    </dgm:pt>
    <dgm:pt modelId="{E88C881C-0C17-4716-8F69-FAD7D0863BF8}" type="parTrans" cxnId="{1F9B69C1-0448-4B30-90B8-AA9F5BA2F62B}">
      <dgm:prSet/>
      <dgm:spPr/>
      <dgm:t>
        <a:bodyPr/>
        <a:lstStyle/>
        <a:p>
          <a:endParaRPr lang="en-US"/>
        </a:p>
      </dgm:t>
    </dgm:pt>
    <dgm:pt modelId="{4454CAAC-0738-4E28-B53A-C8D2827D2557}" type="sibTrans" cxnId="{1F9B69C1-0448-4B30-90B8-AA9F5BA2F62B}">
      <dgm:prSet/>
      <dgm:spPr/>
      <dgm:t>
        <a:bodyPr/>
        <a:lstStyle/>
        <a:p>
          <a:endParaRPr lang="en-US"/>
        </a:p>
      </dgm:t>
    </dgm:pt>
    <dgm:pt modelId="{7252ABF8-7671-4ADF-AE68-EAE19BE5F893}">
      <dgm:prSet/>
      <dgm:spPr/>
      <dgm:t>
        <a:bodyPr/>
        <a:lstStyle/>
        <a:p>
          <a:r>
            <a:rPr lang="en-US"/>
            <a:t>Statistical data</a:t>
          </a:r>
        </a:p>
      </dgm:t>
    </dgm:pt>
    <dgm:pt modelId="{1AA0E3CE-918B-4C4B-91C1-A28EAAD2F476}" type="parTrans" cxnId="{2F618A6D-050F-4F3A-BF05-32BB9A66AD2B}">
      <dgm:prSet/>
      <dgm:spPr/>
      <dgm:t>
        <a:bodyPr/>
        <a:lstStyle/>
        <a:p>
          <a:endParaRPr lang="en-US"/>
        </a:p>
      </dgm:t>
    </dgm:pt>
    <dgm:pt modelId="{0D9BE8B4-608E-43D6-8503-0C55155B8C2D}" type="sibTrans" cxnId="{2F618A6D-050F-4F3A-BF05-32BB9A66AD2B}">
      <dgm:prSet/>
      <dgm:spPr/>
      <dgm:t>
        <a:bodyPr/>
        <a:lstStyle/>
        <a:p>
          <a:endParaRPr lang="en-US"/>
        </a:p>
      </dgm:t>
    </dgm:pt>
    <dgm:pt modelId="{2B3D20AD-DF91-42C2-974B-554E54ADA1D5}">
      <dgm:prSet/>
      <dgm:spPr/>
      <dgm:t>
        <a:bodyPr/>
        <a:lstStyle/>
        <a:p>
          <a:r>
            <a:rPr lang="en-US"/>
            <a:t>Company and Industry reports</a:t>
          </a:r>
        </a:p>
      </dgm:t>
    </dgm:pt>
    <dgm:pt modelId="{E0DA194F-DD03-4F6A-A617-AD48CD102B40}" type="parTrans" cxnId="{D2EAE5DB-8B57-4512-B740-8F27DCBB78B9}">
      <dgm:prSet/>
      <dgm:spPr/>
      <dgm:t>
        <a:bodyPr/>
        <a:lstStyle/>
        <a:p>
          <a:endParaRPr lang="en-US"/>
        </a:p>
      </dgm:t>
    </dgm:pt>
    <dgm:pt modelId="{85DD7961-2684-4FD0-B771-FE1B3030E66B}" type="sibTrans" cxnId="{D2EAE5DB-8B57-4512-B740-8F27DCBB78B9}">
      <dgm:prSet/>
      <dgm:spPr/>
      <dgm:t>
        <a:bodyPr/>
        <a:lstStyle/>
        <a:p>
          <a:endParaRPr lang="en-US"/>
        </a:p>
      </dgm:t>
    </dgm:pt>
    <dgm:pt modelId="{1D20B59A-121D-4995-8CA9-69B18C381871}" type="pres">
      <dgm:prSet presAssocID="{2997A55E-1869-4046-B11D-7894A9A1F372}" presName="Name0" presStyleCnt="0">
        <dgm:presLayoutVars>
          <dgm:dir/>
          <dgm:resizeHandles val="exact"/>
        </dgm:presLayoutVars>
      </dgm:prSet>
      <dgm:spPr/>
    </dgm:pt>
    <dgm:pt modelId="{080074B5-7A7D-4668-A4EA-612E3CB1E1BD}" type="pres">
      <dgm:prSet presAssocID="{2997A55E-1869-4046-B11D-7894A9A1F372}" presName="cycle" presStyleCnt="0"/>
      <dgm:spPr/>
    </dgm:pt>
    <dgm:pt modelId="{EA2B86E9-C879-4550-A734-95C15D703328}" type="pres">
      <dgm:prSet presAssocID="{F8F32CA6-617A-43A7-A19E-6D8B4165E0FB}" presName="nodeFirstNode" presStyleLbl="node1" presStyleIdx="0" presStyleCnt="10">
        <dgm:presLayoutVars>
          <dgm:bulletEnabled val="1"/>
        </dgm:presLayoutVars>
      </dgm:prSet>
      <dgm:spPr/>
    </dgm:pt>
    <dgm:pt modelId="{10B42A3C-C7B9-4C55-90C4-0BBAA4F9121F}" type="pres">
      <dgm:prSet presAssocID="{4257E968-710F-492B-80C5-26294AF06126}" presName="sibTransFirstNode" presStyleLbl="bgShp" presStyleIdx="0" presStyleCnt="1"/>
      <dgm:spPr/>
    </dgm:pt>
    <dgm:pt modelId="{F81590EF-FF8F-448F-AD6F-88DF6B7E0C38}" type="pres">
      <dgm:prSet presAssocID="{8607D422-EFBE-4F02-851C-8C9AB0445B74}" presName="nodeFollowingNodes" presStyleLbl="node1" presStyleIdx="1" presStyleCnt="10">
        <dgm:presLayoutVars>
          <dgm:bulletEnabled val="1"/>
        </dgm:presLayoutVars>
      </dgm:prSet>
      <dgm:spPr/>
    </dgm:pt>
    <dgm:pt modelId="{4058CC31-59BD-40B2-AD23-A4FB7A8F49AD}" type="pres">
      <dgm:prSet presAssocID="{C550D045-7EEB-413C-A177-E897E28DCB90}" presName="nodeFollowingNodes" presStyleLbl="node1" presStyleIdx="2" presStyleCnt="10">
        <dgm:presLayoutVars>
          <dgm:bulletEnabled val="1"/>
        </dgm:presLayoutVars>
      </dgm:prSet>
      <dgm:spPr/>
    </dgm:pt>
    <dgm:pt modelId="{C84D3A4D-B908-40D1-9433-23B0C78B11CE}" type="pres">
      <dgm:prSet presAssocID="{1316D786-4C6A-4DF1-BF9A-DF1534631538}" presName="nodeFollowingNodes" presStyleLbl="node1" presStyleIdx="3" presStyleCnt="10">
        <dgm:presLayoutVars>
          <dgm:bulletEnabled val="1"/>
        </dgm:presLayoutVars>
      </dgm:prSet>
      <dgm:spPr/>
    </dgm:pt>
    <dgm:pt modelId="{524EBA82-D3D9-4D30-844D-60CC8E1C5D3F}" type="pres">
      <dgm:prSet presAssocID="{CAE4CC2C-A676-42B7-90CC-9244F44B5CFE}" presName="nodeFollowingNodes" presStyleLbl="node1" presStyleIdx="4" presStyleCnt="10">
        <dgm:presLayoutVars>
          <dgm:bulletEnabled val="1"/>
        </dgm:presLayoutVars>
      </dgm:prSet>
      <dgm:spPr/>
    </dgm:pt>
    <dgm:pt modelId="{20996EA7-B70D-4CB6-A470-9F7DCFD95441}" type="pres">
      <dgm:prSet presAssocID="{E967BDD5-F817-4F04-B269-9658B9158208}" presName="nodeFollowingNodes" presStyleLbl="node1" presStyleIdx="5" presStyleCnt="10">
        <dgm:presLayoutVars>
          <dgm:bulletEnabled val="1"/>
        </dgm:presLayoutVars>
      </dgm:prSet>
      <dgm:spPr/>
    </dgm:pt>
    <dgm:pt modelId="{DF62FBB1-A983-4337-AEA6-9F4947BF90E0}" type="pres">
      <dgm:prSet presAssocID="{B0400166-09DA-4E8A-A2B3-FD938A864C17}" presName="nodeFollowingNodes" presStyleLbl="node1" presStyleIdx="6" presStyleCnt="10">
        <dgm:presLayoutVars>
          <dgm:bulletEnabled val="1"/>
        </dgm:presLayoutVars>
      </dgm:prSet>
      <dgm:spPr/>
    </dgm:pt>
    <dgm:pt modelId="{A5DF8A0E-114E-45F5-97EE-084E66A19B3B}" type="pres">
      <dgm:prSet presAssocID="{CBE4CD84-9B33-4B49-9D77-2D8FD44ED18B}" presName="nodeFollowingNodes" presStyleLbl="node1" presStyleIdx="7" presStyleCnt="10">
        <dgm:presLayoutVars>
          <dgm:bulletEnabled val="1"/>
        </dgm:presLayoutVars>
      </dgm:prSet>
      <dgm:spPr/>
    </dgm:pt>
    <dgm:pt modelId="{1636A44A-CB72-4079-94F8-D4BC0EFE1C17}" type="pres">
      <dgm:prSet presAssocID="{7252ABF8-7671-4ADF-AE68-EAE19BE5F893}" presName="nodeFollowingNodes" presStyleLbl="node1" presStyleIdx="8" presStyleCnt="10">
        <dgm:presLayoutVars>
          <dgm:bulletEnabled val="1"/>
        </dgm:presLayoutVars>
      </dgm:prSet>
      <dgm:spPr/>
    </dgm:pt>
    <dgm:pt modelId="{6A8E3A5F-D988-4145-AFE4-D981CD151552}" type="pres">
      <dgm:prSet presAssocID="{2B3D20AD-DF91-42C2-974B-554E54ADA1D5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35213916-3240-48D4-9F44-1E1EB2D62DDF}" type="presOf" srcId="{E967BDD5-F817-4F04-B269-9658B9158208}" destId="{20996EA7-B70D-4CB6-A470-9F7DCFD95441}" srcOrd="0" destOrd="0" presId="urn:microsoft.com/office/officeart/2005/8/layout/cycle3"/>
    <dgm:cxn modelId="{2B5E072A-CC79-4E35-9630-3E33DC036D8A}" type="presOf" srcId="{C550D045-7EEB-413C-A177-E897E28DCB90}" destId="{4058CC31-59BD-40B2-AD23-A4FB7A8F49AD}" srcOrd="0" destOrd="0" presId="urn:microsoft.com/office/officeart/2005/8/layout/cycle3"/>
    <dgm:cxn modelId="{FC5C742D-A3B4-40CE-9A76-E249FD1394A7}" srcId="{2997A55E-1869-4046-B11D-7894A9A1F372}" destId="{B0400166-09DA-4E8A-A2B3-FD938A864C17}" srcOrd="6" destOrd="0" parTransId="{0CE2390C-12B5-4ED4-BE7B-53436A8CA137}" sibTransId="{5E6CEE3F-7380-47E9-A5AD-5E858413DDC4}"/>
    <dgm:cxn modelId="{A05EF834-18BB-46C2-8D6C-DA91ACA80E14}" type="presOf" srcId="{2997A55E-1869-4046-B11D-7894A9A1F372}" destId="{1D20B59A-121D-4995-8CA9-69B18C381871}" srcOrd="0" destOrd="0" presId="urn:microsoft.com/office/officeart/2005/8/layout/cycle3"/>
    <dgm:cxn modelId="{440EA43F-6928-4274-8389-FE1123D12AE2}" srcId="{2997A55E-1869-4046-B11D-7894A9A1F372}" destId="{1316D786-4C6A-4DF1-BF9A-DF1534631538}" srcOrd="3" destOrd="0" parTransId="{7EB0DBF4-DAD9-4048-8847-CF674797B840}" sibTransId="{F96277F3-4266-482C-B690-EC61CBC4BFC0}"/>
    <dgm:cxn modelId="{EC9F9A5D-4C21-4CF0-BDDD-7FEFEC6B4818}" srcId="{2997A55E-1869-4046-B11D-7894A9A1F372}" destId="{8607D422-EFBE-4F02-851C-8C9AB0445B74}" srcOrd="1" destOrd="0" parTransId="{134E846C-5423-4825-86EA-7F54073A04BA}" sibTransId="{931FBC77-BFDC-4275-A345-F944D46FBA74}"/>
    <dgm:cxn modelId="{F431B660-AEAC-4D4E-9CB4-77994CA41347}" srcId="{2997A55E-1869-4046-B11D-7894A9A1F372}" destId="{CAE4CC2C-A676-42B7-90CC-9244F44B5CFE}" srcOrd="4" destOrd="0" parTransId="{83FC0200-CF19-4765-8ED3-641AA716F80B}" sibTransId="{F8024511-C053-4A32-B20C-A9CA4460EE8B}"/>
    <dgm:cxn modelId="{173DF842-30DC-4E6F-B285-89B2E0C58044}" type="presOf" srcId="{8607D422-EFBE-4F02-851C-8C9AB0445B74}" destId="{F81590EF-FF8F-448F-AD6F-88DF6B7E0C38}" srcOrd="0" destOrd="0" presId="urn:microsoft.com/office/officeart/2005/8/layout/cycle3"/>
    <dgm:cxn modelId="{FBB8F744-D771-40CE-A318-78FAF87F4F02}" type="presOf" srcId="{CAE4CC2C-A676-42B7-90CC-9244F44B5CFE}" destId="{524EBA82-D3D9-4D30-844D-60CC8E1C5D3F}" srcOrd="0" destOrd="0" presId="urn:microsoft.com/office/officeart/2005/8/layout/cycle3"/>
    <dgm:cxn modelId="{AFE2C365-998E-4A1F-B144-97A53E050DFA}" type="presOf" srcId="{4257E968-710F-492B-80C5-26294AF06126}" destId="{10B42A3C-C7B9-4C55-90C4-0BBAA4F9121F}" srcOrd="0" destOrd="0" presId="urn:microsoft.com/office/officeart/2005/8/layout/cycle3"/>
    <dgm:cxn modelId="{2F618A6D-050F-4F3A-BF05-32BB9A66AD2B}" srcId="{2997A55E-1869-4046-B11D-7894A9A1F372}" destId="{7252ABF8-7671-4ADF-AE68-EAE19BE5F893}" srcOrd="8" destOrd="0" parTransId="{1AA0E3CE-918B-4C4B-91C1-A28EAAD2F476}" sibTransId="{0D9BE8B4-608E-43D6-8503-0C55155B8C2D}"/>
    <dgm:cxn modelId="{FA430672-0950-47BA-B089-4DC62A82777A}" type="presOf" srcId="{B0400166-09DA-4E8A-A2B3-FD938A864C17}" destId="{DF62FBB1-A983-4337-AEA6-9F4947BF90E0}" srcOrd="0" destOrd="0" presId="urn:microsoft.com/office/officeart/2005/8/layout/cycle3"/>
    <dgm:cxn modelId="{713E5D7A-234C-431C-BA67-4523F600AD97}" type="presOf" srcId="{1316D786-4C6A-4DF1-BF9A-DF1534631538}" destId="{C84D3A4D-B908-40D1-9433-23B0C78B11CE}" srcOrd="0" destOrd="0" presId="urn:microsoft.com/office/officeart/2005/8/layout/cycle3"/>
    <dgm:cxn modelId="{8BE71E94-7793-4471-8328-5017D44EE1A0}" type="presOf" srcId="{F8F32CA6-617A-43A7-A19E-6D8B4165E0FB}" destId="{EA2B86E9-C879-4550-A734-95C15D703328}" srcOrd="0" destOrd="0" presId="urn:microsoft.com/office/officeart/2005/8/layout/cycle3"/>
    <dgm:cxn modelId="{1F9B69C1-0448-4B30-90B8-AA9F5BA2F62B}" srcId="{2997A55E-1869-4046-B11D-7894A9A1F372}" destId="{CBE4CD84-9B33-4B49-9D77-2D8FD44ED18B}" srcOrd="7" destOrd="0" parTransId="{E88C881C-0C17-4716-8F69-FAD7D0863BF8}" sibTransId="{4454CAAC-0738-4E28-B53A-C8D2827D2557}"/>
    <dgm:cxn modelId="{6B8C45C6-0FEE-42A0-B070-347828BBFBF9}" type="presOf" srcId="{2B3D20AD-DF91-42C2-974B-554E54ADA1D5}" destId="{6A8E3A5F-D988-4145-AFE4-D981CD151552}" srcOrd="0" destOrd="0" presId="urn:microsoft.com/office/officeart/2005/8/layout/cycle3"/>
    <dgm:cxn modelId="{8E78EACE-F260-4B6E-87B5-FF00258FA3D6}" type="presOf" srcId="{CBE4CD84-9B33-4B49-9D77-2D8FD44ED18B}" destId="{A5DF8A0E-114E-45F5-97EE-084E66A19B3B}" srcOrd="0" destOrd="0" presId="urn:microsoft.com/office/officeart/2005/8/layout/cycle3"/>
    <dgm:cxn modelId="{7A0DDFCF-BE1F-415F-8848-4D3ABCC9F2FE}" type="presOf" srcId="{7252ABF8-7671-4ADF-AE68-EAE19BE5F893}" destId="{1636A44A-CB72-4079-94F8-D4BC0EFE1C17}" srcOrd="0" destOrd="0" presId="urn:microsoft.com/office/officeart/2005/8/layout/cycle3"/>
    <dgm:cxn modelId="{A1CF2DD6-DF5D-4F36-95A1-6A8C62F04461}" srcId="{2997A55E-1869-4046-B11D-7894A9A1F372}" destId="{C550D045-7EEB-413C-A177-E897E28DCB90}" srcOrd="2" destOrd="0" parTransId="{529E365B-1D39-43A4-805C-591B9248AA2A}" sibTransId="{2E9A4859-0A83-4075-ADEB-14B2E27C9A67}"/>
    <dgm:cxn modelId="{25ED77D9-7617-4966-BA5F-1FACB85C0DE5}" srcId="{2997A55E-1869-4046-B11D-7894A9A1F372}" destId="{F8F32CA6-617A-43A7-A19E-6D8B4165E0FB}" srcOrd="0" destOrd="0" parTransId="{295EE6D0-AEFC-4153-B0CD-4E70E0DA5AF5}" sibTransId="{4257E968-710F-492B-80C5-26294AF06126}"/>
    <dgm:cxn modelId="{D2EAE5DB-8B57-4512-B740-8F27DCBB78B9}" srcId="{2997A55E-1869-4046-B11D-7894A9A1F372}" destId="{2B3D20AD-DF91-42C2-974B-554E54ADA1D5}" srcOrd="9" destOrd="0" parTransId="{E0DA194F-DD03-4F6A-A617-AD48CD102B40}" sibTransId="{85DD7961-2684-4FD0-B771-FE1B3030E66B}"/>
    <dgm:cxn modelId="{59FF89DD-A03B-4D93-ABA3-E1C0F7480228}" srcId="{2997A55E-1869-4046-B11D-7894A9A1F372}" destId="{E967BDD5-F817-4F04-B269-9658B9158208}" srcOrd="5" destOrd="0" parTransId="{A1B0673C-9661-40C9-BD53-2EB849815E5E}" sibTransId="{C13578E8-4507-475C-97A5-0C069DE4E784}"/>
    <dgm:cxn modelId="{604C40E5-2478-4F51-9F8A-F4536913CC1B}" type="presParOf" srcId="{1D20B59A-121D-4995-8CA9-69B18C381871}" destId="{080074B5-7A7D-4668-A4EA-612E3CB1E1BD}" srcOrd="0" destOrd="0" presId="urn:microsoft.com/office/officeart/2005/8/layout/cycle3"/>
    <dgm:cxn modelId="{A670F390-FFEC-4E8C-A0BF-ACA5D0E5E738}" type="presParOf" srcId="{080074B5-7A7D-4668-A4EA-612E3CB1E1BD}" destId="{EA2B86E9-C879-4550-A734-95C15D703328}" srcOrd="0" destOrd="0" presId="urn:microsoft.com/office/officeart/2005/8/layout/cycle3"/>
    <dgm:cxn modelId="{1F7A9C89-3633-45AE-B177-BB1F824781BA}" type="presParOf" srcId="{080074B5-7A7D-4668-A4EA-612E3CB1E1BD}" destId="{10B42A3C-C7B9-4C55-90C4-0BBAA4F9121F}" srcOrd="1" destOrd="0" presId="urn:microsoft.com/office/officeart/2005/8/layout/cycle3"/>
    <dgm:cxn modelId="{1C3C3BBE-AFB5-4E26-8E4F-073A0D880980}" type="presParOf" srcId="{080074B5-7A7D-4668-A4EA-612E3CB1E1BD}" destId="{F81590EF-FF8F-448F-AD6F-88DF6B7E0C38}" srcOrd="2" destOrd="0" presId="urn:microsoft.com/office/officeart/2005/8/layout/cycle3"/>
    <dgm:cxn modelId="{BAB3B200-42BF-4A23-9D85-F463295D01A2}" type="presParOf" srcId="{080074B5-7A7D-4668-A4EA-612E3CB1E1BD}" destId="{4058CC31-59BD-40B2-AD23-A4FB7A8F49AD}" srcOrd="3" destOrd="0" presId="urn:microsoft.com/office/officeart/2005/8/layout/cycle3"/>
    <dgm:cxn modelId="{2BBA4F4A-F399-4C01-B45F-434B78F9E35D}" type="presParOf" srcId="{080074B5-7A7D-4668-A4EA-612E3CB1E1BD}" destId="{C84D3A4D-B908-40D1-9433-23B0C78B11CE}" srcOrd="4" destOrd="0" presId="urn:microsoft.com/office/officeart/2005/8/layout/cycle3"/>
    <dgm:cxn modelId="{414D1A65-7DDB-4ACE-9BAB-592A0EBC75B3}" type="presParOf" srcId="{080074B5-7A7D-4668-A4EA-612E3CB1E1BD}" destId="{524EBA82-D3D9-4D30-844D-60CC8E1C5D3F}" srcOrd="5" destOrd="0" presId="urn:microsoft.com/office/officeart/2005/8/layout/cycle3"/>
    <dgm:cxn modelId="{70EF1CF4-ED4A-48E7-BE50-E8611E998866}" type="presParOf" srcId="{080074B5-7A7D-4668-A4EA-612E3CB1E1BD}" destId="{20996EA7-B70D-4CB6-A470-9F7DCFD95441}" srcOrd="6" destOrd="0" presId="urn:microsoft.com/office/officeart/2005/8/layout/cycle3"/>
    <dgm:cxn modelId="{993E137C-C372-4A1D-A07A-428DF5EB740D}" type="presParOf" srcId="{080074B5-7A7D-4668-A4EA-612E3CB1E1BD}" destId="{DF62FBB1-A983-4337-AEA6-9F4947BF90E0}" srcOrd="7" destOrd="0" presId="urn:microsoft.com/office/officeart/2005/8/layout/cycle3"/>
    <dgm:cxn modelId="{9F6EB26A-96B1-479B-BBC1-C600B737B1DB}" type="presParOf" srcId="{080074B5-7A7D-4668-A4EA-612E3CB1E1BD}" destId="{A5DF8A0E-114E-45F5-97EE-084E66A19B3B}" srcOrd="8" destOrd="0" presId="urn:microsoft.com/office/officeart/2005/8/layout/cycle3"/>
    <dgm:cxn modelId="{D73FBD99-8AE3-40CC-B5B8-89A0FA9DDBA3}" type="presParOf" srcId="{080074B5-7A7D-4668-A4EA-612E3CB1E1BD}" destId="{1636A44A-CB72-4079-94F8-D4BC0EFE1C17}" srcOrd="9" destOrd="0" presId="urn:microsoft.com/office/officeart/2005/8/layout/cycle3"/>
    <dgm:cxn modelId="{2346F84B-2A18-475E-BE33-609211684989}" type="presParOf" srcId="{080074B5-7A7D-4668-A4EA-612E3CB1E1BD}" destId="{6A8E3A5F-D988-4145-AFE4-D981CD151552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AB3031-1690-4FDB-86C0-013A4BACA3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8D20B2-6C10-45D5-AB30-6FA0411E1971}">
      <dgm:prSet/>
      <dgm:spPr/>
      <dgm:t>
        <a:bodyPr/>
        <a:lstStyle/>
        <a:p>
          <a:r>
            <a:rPr lang="en-US" dirty="0">
              <a:highlight>
                <a:srgbClr val="C0C0C0"/>
              </a:highlight>
            </a:rPr>
            <a:t>Synthesizing – Combining parts or elements for a statement. Combining information from several sources to create new ideas</a:t>
          </a:r>
          <a:r>
            <a:rPr lang="en-US" dirty="0"/>
            <a:t>.</a:t>
          </a:r>
        </a:p>
      </dgm:t>
    </dgm:pt>
    <dgm:pt modelId="{99DE5CCF-C99D-49E7-83BA-414781603CAD}" type="parTrans" cxnId="{99AA1E87-3BE1-4B1F-9B22-89CC1A75FC6A}">
      <dgm:prSet/>
      <dgm:spPr/>
      <dgm:t>
        <a:bodyPr/>
        <a:lstStyle/>
        <a:p>
          <a:endParaRPr lang="en-US"/>
        </a:p>
      </dgm:t>
    </dgm:pt>
    <dgm:pt modelId="{9251B16B-DCCC-4FE9-AECA-F0E2C667AAF2}" type="sibTrans" cxnId="{99AA1E87-3BE1-4B1F-9B22-89CC1A75FC6A}">
      <dgm:prSet/>
      <dgm:spPr/>
      <dgm:t>
        <a:bodyPr/>
        <a:lstStyle/>
        <a:p>
          <a:endParaRPr lang="en-US"/>
        </a:p>
      </dgm:t>
    </dgm:pt>
    <dgm:pt modelId="{D20B586F-4C2A-4321-97B4-C0E442431257}">
      <dgm:prSet/>
      <dgm:spPr/>
      <dgm:t>
        <a:bodyPr/>
        <a:lstStyle/>
        <a:p>
          <a:r>
            <a:rPr lang="en-US" dirty="0"/>
            <a:t>Paraphrasing - Express the meaning of written or spoken content using different words to be concise and achieve greater clarity. </a:t>
          </a:r>
        </a:p>
      </dgm:t>
    </dgm:pt>
    <dgm:pt modelId="{9C51F28D-DB11-4B78-BE66-EA4464EAC6FC}" type="parTrans" cxnId="{2F4358B5-98F9-4842-873A-A7ACFCF1C6A1}">
      <dgm:prSet/>
      <dgm:spPr/>
      <dgm:t>
        <a:bodyPr/>
        <a:lstStyle/>
        <a:p>
          <a:endParaRPr lang="en-US"/>
        </a:p>
      </dgm:t>
    </dgm:pt>
    <dgm:pt modelId="{773B59FA-80F3-41ED-B718-55ECB377620F}" type="sibTrans" cxnId="{2F4358B5-98F9-4842-873A-A7ACFCF1C6A1}">
      <dgm:prSet/>
      <dgm:spPr/>
      <dgm:t>
        <a:bodyPr/>
        <a:lstStyle/>
        <a:p>
          <a:endParaRPr lang="en-US"/>
        </a:p>
      </dgm:t>
    </dgm:pt>
    <dgm:pt modelId="{F601B422-39E1-4249-A90E-5C4C9FC514ED}" type="pres">
      <dgm:prSet presAssocID="{CEAB3031-1690-4FDB-86C0-013A4BACA3DF}" presName="root" presStyleCnt="0">
        <dgm:presLayoutVars>
          <dgm:dir/>
          <dgm:resizeHandles val="exact"/>
        </dgm:presLayoutVars>
      </dgm:prSet>
      <dgm:spPr/>
    </dgm:pt>
    <dgm:pt modelId="{8F5B3858-579F-4859-BCB0-A0A8217DB19A}" type="pres">
      <dgm:prSet presAssocID="{D38D20B2-6C10-45D5-AB30-6FA0411E1971}" presName="compNode" presStyleCnt="0"/>
      <dgm:spPr/>
    </dgm:pt>
    <dgm:pt modelId="{DFBF30B4-0C3D-4291-BA4E-B29FA0F8005D}" type="pres">
      <dgm:prSet presAssocID="{D38D20B2-6C10-45D5-AB30-6FA0411E1971}" presName="bgRect" presStyleLbl="bgShp" presStyleIdx="0" presStyleCnt="2" custLinFactNeighborY="-2996"/>
      <dgm:spPr/>
    </dgm:pt>
    <dgm:pt modelId="{E0D3F449-3308-4A23-BD66-731C98379613}" type="pres">
      <dgm:prSet presAssocID="{D38D20B2-6C10-45D5-AB30-6FA0411E197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A480AFE2-42A5-4998-AE2B-C77D769E557E}" type="pres">
      <dgm:prSet presAssocID="{D38D20B2-6C10-45D5-AB30-6FA0411E1971}" presName="spaceRect" presStyleCnt="0"/>
      <dgm:spPr/>
    </dgm:pt>
    <dgm:pt modelId="{71D6200B-F9E2-4E23-BF71-216A38D5474D}" type="pres">
      <dgm:prSet presAssocID="{D38D20B2-6C10-45D5-AB30-6FA0411E1971}" presName="parTx" presStyleLbl="revTx" presStyleIdx="0" presStyleCnt="2">
        <dgm:presLayoutVars>
          <dgm:chMax val="0"/>
          <dgm:chPref val="0"/>
        </dgm:presLayoutVars>
      </dgm:prSet>
      <dgm:spPr/>
    </dgm:pt>
    <dgm:pt modelId="{58E2A6F1-09A7-424B-8C9B-AC2B9DEE5085}" type="pres">
      <dgm:prSet presAssocID="{9251B16B-DCCC-4FE9-AECA-F0E2C667AAF2}" presName="sibTrans" presStyleCnt="0"/>
      <dgm:spPr/>
    </dgm:pt>
    <dgm:pt modelId="{21583CC4-F904-4639-A058-301042D28708}" type="pres">
      <dgm:prSet presAssocID="{D20B586F-4C2A-4321-97B4-C0E442431257}" presName="compNode" presStyleCnt="0"/>
      <dgm:spPr/>
    </dgm:pt>
    <dgm:pt modelId="{984622FF-FC0F-4FD6-BF13-89AFD2FFE98A}" type="pres">
      <dgm:prSet presAssocID="{D20B586F-4C2A-4321-97B4-C0E442431257}" presName="bgRect" presStyleLbl="bgShp" presStyleIdx="1" presStyleCnt="2"/>
      <dgm:spPr/>
    </dgm:pt>
    <dgm:pt modelId="{E17B8868-0021-45BB-BA75-FA50586BF2E7}" type="pres">
      <dgm:prSet presAssocID="{D20B586F-4C2A-4321-97B4-C0E4424312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C066CF2-C740-42EC-AAA2-EF623D52B70C}" type="pres">
      <dgm:prSet presAssocID="{D20B586F-4C2A-4321-97B4-C0E442431257}" presName="spaceRect" presStyleCnt="0"/>
      <dgm:spPr/>
    </dgm:pt>
    <dgm:pt modelId="{B095048C-8646-4326-B112-775541BB2931}" type="pres">
      <dgm:prSet presAssocID="{D20B586F-4C2A-4321-97B4-C0E44243125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9AA1E87-3BE1-4B1F-9B22-89CC1A75FC6A}" srcId="{CEAB3031-1690-4FDB-86C0-013A4BACA3DF}" destId="{D38D20B2-6C10-45D5-AB30-6FA0411E1971}" srcOrd="0" destOrd="0" parTransId="{99DE5CCF-C99D-49E7-83BA-414781603CAD}" sibTransId="{9251B16B-DCCC-4FE9-AECA-F0E2C667AAF2}"/>
    <dgm:cxn modelId="{92AA10AC-6FFC-43D3-BDC3-405A611370C1}" type="presOf" srcId="{D20B586F-4C2A-4321-97B4-C0E442431257}" destId="{B095048C-8646-4326-B112-775541BB2931}" srcOrd="0" destOrd="0" presId="urn:microsoft.com/office/officeart/2018/2/layout/IconVerticalSolidList"/>
    <dgm:cxn modelId="{2F4358B5-98F9-4842-873A-A7ACFCF1C6A1}" srcId="{CEAB3031-1690-4FDB-86C0-013A4BACA3DF}" destId="{D20B586F-4C2A-4321-97B4-C0E442431257}" srcOrd="1" destOrd="0" parTransId="{9C51F28D-DB11-4B78-BE66-EA4464EAC6FC}" sibTransId="{773B59FA-80F3-41ED-B718-55ECB377620F}"/>
    <dgm:cxn modelId="{4A2962CF-227B-4316-B24B-BA3D3C86026B}" type="presOf" srcId="{D38D20B2-6C10-45D5-AB30-6FA0411E1971}" destId="{71D6200B-F9E2-4E23-BF71-216A38D5474D}" srcOrd="0" destOrd="0" presId="urn:microsoft.com/office/officeart/2018/2/layout/IconVerticalSolidList"/>
    <dgm:cxn modelId="{81C429E2-9E17-4DE7-B780-346153C3E252}" type="presOf" srcId="{CEAB3031-1690-4FDB-86C0-013A4BACA3DF}" destId="{F601B422-39E1-4249-A90E-5C4C9FC514ED}" srcOrd="0" destOrd="0" presId="urn:microsoft.com/office/officeart/2018/2/layout/IconVerticalSolidList"/>
    <dgm:cxn modelId="{58842F49-FF75-49E4-9A14-D28136BE3403}" type="presParOf" srcId="{F601B422-39E1-4249-A90E-5C4C9FC514ED}" destId="{8F5B3858-579F-4859-BCB0-A0A8217DB19A}" srcOrd="0" destOrd="0" presId="urn:microsoft.com/office/officeart/2018/2/layout/IconVerticalSolidList"/>
    <dgm:cxn modelId="{BF9D584A-58A7-4215-9302-11B1D763F6D9}" type="presParOf" srcId="{8F5B3858-579F-4859-BCB0-A0A8217DB19A}" destId="{DFBF30B4-0C3D-4291-BA4E-B29FA0F8005D}" srcOrd="0" destOrd="0" presId="urn:microsoft.com/office/officeart/2018/2/layout/IconVerticalSolidList"/>
    <dgm:cxn modelId="{5B423D5D-279D-4D65-B052-CFC561D65699}" type="presParOf" srcId="{8F5B3858-579F-4859-BCB0-A0A8217DB19A}" destId="{E0D3F449-3308-4A23-BD66-731C98379613}" srcOrd="1" destOrd="0" presId="urn:microsoft.com/office/officeart/2018/2/layout/IconVerticalSolidList"/>
    <dgm:cxn modelId="{87F50AB9-53D6-4B8E-A54E-53FE38F401FA}" type="presParOf" srcId="{8F5B3858-579F-4859-BCB0-A0A8217DB19A}" destId="{A480AFE2-42A5-4998-AE2B-C77D769E557E}" srcOrd="2" destOrd="0" presId="urn:microsoft.com/office/officeart/2018/2/layout/IconVerticalSolidList"/>
    <dgm:cxn modelId="{72F51EF3-2598-47BA-9AAC-2F894035394D}" type="presParOf" srcId="{8F5B3858-579F-4859-BCB0-A0A8217DB19A}" destId="{71D6200B-F9E2-4E23-BF71-216A38D5474D}" srcOrd="3" destOrd="0" presId="urn:microsoft.com/office/officeart/2018/2/layout/IconVerticalSolidList"/>
    <dgm:cxn modelId="{CE2EC411-4A47-4CAC-B060-2DDBB484F93D}" type="presParOf" srcId="{F601B422-39E1-4249-A90E-5C4C9FC514ED}" destId="{58E2A6F1-09A7-424B-8C9B-AC2B9DEE5085}" srcOrd="1" destOrd="0" presId="urn:microsoft.com/office/officeart/2018/2/layout/IconVerticalSolidList"/>
    <dgm:cxn modelId="{48B45A93-1972-4D52-A607-B078B6886D88}" type="presParOf" srcId="{F601B422-39E1-4249-A90E-5C4C9FC514ED}" destId="{21583CC4-F904-4639-A058-301042D28708}" srcOrd="2" destOrd="0" presId="urn:microsoft.com/office/officeart/2018/2/layout/IconVerticalSolidList"/>
    <dgm:cxn modelId="{5047A585-FAC0-445D-A35E-3BB0AA41E978}" type="presParOf" srcId="{21583CC4-F904-4639-A058-301042D28708}" destId="{984622FF-FC0F-4FD6-BF13-89AFD2FFE98A}" srcOrd="0" destOrd="0" presId="urn:microsoft.com/office/officeart/2018/2/layout/IconVerticalSolidList"/>
    <dgm:cxn modelId="{C08F7ED5-4C27-41A7-9A92-F69BAB51F587}" type="presParOf" srcId="{21583CC4-F904-4639-A058-301042D28708}" destId="{E17B8868-0021-45BB-BA75-FA50586BF2E7}" srcOrd="1" destOrd="0" presId="urn:microsoft.com/office/officeart/2018/2/layout/IconVerticalSolidList"/>
    <dgm:cxn modelId="{40FE4E83-EB40-485C-9670-E426A74C85B4}" type="presParOf" srcId="{21583CC4-F904-4639-A058-301042D28708}" destId="{7C066CF2-C740-42EC-AAA2-EF623D52B70C}" srcOrd="2" destOrd="0" presId="urn:microsoft.com/office/officeart/2018/2/layout/IconVerticalSolidList"/>
    <dgm:cxn modelId="{5E74E0BD-EA6F-43DC-B7C4-039FB5F76D11}" type="presParOf" srcId="{21583CC4-F904-4639-A058-301042D28708}" destId="{B095048C-8646-4326-B112-775541BB29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42A3C-C7B9-4C55-90C4-0BBAA4F9121F}">
      <dsp:nvSpPr>
        <dsp:cNvPr id="0" name=""/>
        <dsp:cNvSpPr/>
      </dsp:nvSpPr>
      <dsp:spPr>
        <a:xfrm>
          <a:off x="1711933" y="-61280"/>
          <a:ext cx="4623938" cy="4623938"/>
        </a:xfrm>
        <a:prstGeom prst="circularArrow">
          <a:avLst>
            <a:gd name="adj1" fmla="val 5544"/>
            <a:gd name="adj2" fmla="val 330680"/>
            <a:gd name="adj3" fmla="val 14854654"/>
            <a:gd name="adj4" fmla="val 16758484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B86E9-C879-4550-A734-95C15D703328}">
      <dsp:nvSpPr>
        <dsp:cNvPr id="0" name=""/>
        <dsp:cNvSpPr/>
      </dsp:nvSpPr>
      <dsp:spPr>
        <a:xfrm>
          <a:off x="3479654" y="1401"/>
          <a:ext cx="1088497" cy="54424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>
              <a:highlight>
                <a:srgbClr val="00FFFF"/>
              </a:highlight>
            </a:rPr>
            <a:t>E-books</a:t>
          </a:r>
        </a:p>
      </dsp:txBody>
      <dsp:txXfrm>
        <a:off x="3506222" y="27969"/>
        <a:ext cx="1035361" cy="491112"/>
      </dsp:txXfrm>
    </dsp:sp>
    <dsp:sp modelId="{F81590EF-FF8F-448F-AD6F-88DF6B7E0C38}">
      <dsp:nvSpPr>
        <dsp:cNvPr id="0" name=""/>
        <dsp:cNvSpPr/>
      </dsp:nvSpPr>
      <dsp:spPr>
        <a:xfrm>
          <a:off x="4638666" y="377987"/>
          <a:ext cx="1088497" cy="5442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E-journals</a:t>
          </a:r>
        </a:p>
      </dsp:txBody>
      <dsp:txXfrm>
        <a:off x="4665234" y="404555"/>
        <a:ext cx="1035361" cy="491112"/>
      </dsp:txXfrm>
    </dsp:sp>
    <dsp:sp modelId="{4058CC31-59BD-40B2-AD23-A4FB7A8F49AD}">
      <dsp:nvSpPr>
        <dsp:cNvPr id="0" name=""/>
        <dsp:cNvSpPr/>
      </dsp:nvSpPr>
      <dsp:spPr>
        <a:xfrm>
          <a:off x="5354975" y="1363901"/>
          <a:ext cx="1088497" cy="54424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Specialist databases</a:t>
          </a:r>
        </a:p>
      </dsp:txBody>
      <dsp:txXfrm>
        <a:off x="5381543" y="1390469"/>
        <a:ext cx="1035361" cy="491112"/>
      </dsp:txXfrm>
    </dsp:sp>
    <dsp:sp modelId="{C84D3A4D-B908-40D1-9433-23B0C78B11CE}">
      <dsp:nvSpPr>
        <dsp:cNvPr id="0" name=""/>
        <dsp:cNvSpPr/>
      </dsp:nvSpPr>
      <dsp:spPr>
        <a:xfrm>
          <a:off x="5354975" y="2582558"/>
          <a:ext cx="1088497" cy="54424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Market research</a:t>
          </a:r>
        </a:p>
      </dsp:txBody>
      <dsp:txXfrm>
        <a:off x="5381543" y="2609126"/>
        <a:ext cx="1035361" cy="491112"/>
      </dsp:txXfrm>
    </dsp:sp>
    <dsp:sp modelId="{524EBA82-D3D9-4D30-844D-60CC8E1C5D3F}">
      <dsp:nvSpPr>
        <dsp:cNvPr id="0" name=""/>
        <dsp:cNvSpPr/>
      </dsp:nvSpPr>
      <dsp:spPr>
        <a:xfrm>
          <a:off x="4638666" y="3568473"/>
          <a:ext cx="1088497" cy="54424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Newspapers</a:t>
          </a:r>
        </a:p>
      </dsp:txBody>
      <dsp:txXfrm>
        <a:off x="4665234" y="3595041"/>
        <a:ext cx="1035361" cy="491112"/>
      </dsp:txXfrm>
    </dsp:sp>
    <dsp:sp modelId="{20996EA7-B70D-4CB6-A470-9F7DCFD95441}">
      <dsp:nvSpPr>
        <dsp:cNvPr id="0" name=""/>
        <dsp:cNvSpPr/>
      </dsp:nvSpPr>
      <dsp:spPr>
        <a:xfrm>
          <a:off x="3479654" y="3945059"/>
          <a:ext cx="1088497" cy="54424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highlight>
                <a:srgbClr val="00FFFF"/>
              </a:highlight>
            </a:rPr>
            <a:t>Conference proceedings</a:t>
          </a:r>
        </a:p>
      </dsp:txBody>
      <dsp:txXfrm>
        <a:off x="3506222" y="3971627"/>
        <a:ext cx="1035361" cy="491112"/>
      </dsp:txXfrm>
    </dsp:sp>
    <dsp:sp modelId="{DF62FBB1-A983-4337-AEA6-9F4947BF90E0}">
      <dsp:nvSpPr>
        <dsp:cNvPr id="0" name=""/>
        <dsp:cNvSpPr/>
      </dsp:nvSpPr>
      <dsp:spPr>
        <a:xfrm>
          <a:off x="2320642" y="3568473"/>
          <a:ext cx="1088497" cy="5442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Technical standards</a:t>
          </a:r>
        </a:p>
      </dsp:txBody>
      <dsp:txXfrm>
        <a:off x="2347210" y="3595041"/>
        <a:ext cx="1035361" cy="491112"/>
      </dsp:txXfrm>
    </dsp:sp>
    <dsp:sp modelId="{A5DF8A0E-114E-45F5-97EE-084E66A19B3B}">
      <dsp:nvSpPr>
        <dsp:cNvPr id="0" name=""/>
        <dsp:cNvSpPr/>
      </dsp:nvSpPr>
      <dsp:spPr>
        <a:xfrm>
          <a:off x="1604333" y="2582558"/>
          <a:ext cx="1088497" cy="54424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Legal Information </a:t>
          </a:r>
        </a:p>
      </dsp:txBody>
      <dsp:txXfrm>
        <a:off x="1630901" y="2609126"/>
        <a:ext cx="1035361" cy="491112"/>
      </dsp:txXfrm>
    </dsp:sp>
    <dsp:sp modelId="{1636A44A-CB72-4079-94F8-D4BC0EFE1C17}">
      <dsp:nvSpPr>
        <dsp:cNvPr id="0" name=""/>
        <dsp:cNvSpPr/>
      </dsp:nvSpPr>
      <dsp:spPr>
        <a:xfrm>
          <a:off x="1604333" y="1363901"/>
          <a:ext cx="1088497" cy="54424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Statistical data</a:t>
          </a:r>
        </a:p>
      </dsp:txBody>
      <dsp:txXfrm>
        <a:off x="1630901" y="1390469"/>
        <a:ext cx="1035361" cy="491112"/>
      </dsp:txXfrm>
    </dsp:sp>
    <dsp:sp modelId="{6A8E3A5F-D988-4145-AFE4-D981CD151552}">
      <dsp:nvSpPr>
        <dsp:cNvPr id="0" name=""/>
        <dsp:cNvSpPr/>
      </dsp:nvSpPr>
      <dsp:spPr>
        <a:xfrm>
          <a:off x="2320642" y="377987"/>
          <a:ext cx="1088497" cy="54424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Company and Industry reports</a:t>
          </a:r>
        </a:p>
      </dsp:txBody>
      <dsp:txXfrm>
        <a:off x="2347210" y="404555"/>
        <a:ext cx="1035361" cy="4911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F30B4-0C3D-4291-BA4E-B29FA0F8005D}">
      <dsp:nvSpPr>
        <dsp:cNvPr id="0" name=""/>
        <dsp:cNvSpPr/>
      </dsp:nvSpPr>
      <dsp:spPr>
        <a:xfrm>
          <a:off x="0" y="674299"/>
          <a:ext cx="7886700" cy="13177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3F449-3308-4A23-BD66-731C98379613}">
      <dsp:nvSpPr>
        <dsp:cNvPr id="0" name=""/>
        <dsp:cNvSpPr/>
      </dsp:nvSpPr>
      <dsp:spPr>
        <a:xfrm>
          <a:off x="398618" y="1010272"/>
          <a:ext cx="724760" cy="7247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6200B-F9E2-4E23-BF71-216A38D5474D}">
      <dsp:nvSpPr>
        <dsp:cNvPr id="0" name=""/>
        <dsp:cNvSpPr/>
      </dsp:nvSpPr>
      <dsp:spPr>
        <a:xfrm>
          <a:off x="1521997" y="713779"/>
          <a:ext cx="6364702" cy="1317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461" tIns="139461" rIns="139461" bIns="1394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highlight>
                <a:srgbClr val="C0C0C0"/>
              </a:highlight>
            </a:rPr>
            <a:t>Synthesizing – Combining parts or elements for a statement. Combining information from several sources to create new ideas</a:t>
          </a:r>
          <a:r>
            <a:rPr lang="en-US" sz="2200" kern="1200" dirty="0"/>
            <a:t>.</a:t>
          </a:r>
        </a:p>
      </dsp:txBody>
      <dsp:txXfrm>
        <a:off x="1521997" y="713779"/>
        <a:ext cx="6364702" cy="1317746"/>
      </dsp:txXfrm>
    </dsp:sp>
    <dsp:sp modelId="{984622FF-FC0F-4FD6-BF13-89AFD2FFE98A}">
      <dsp:nvSpPr>
        <dsp:cNvPr id="0" name=""/>
        <dsp:cNvSpPr/>
      </dsp:nvSpPr>
      <dsp:spPr>
        <a:xfrm>
          <a:off x="0" y="2360962"/>
          <a:ext cx="7886700" cy="13177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B8868-0021-45BB-BA75-FA50586BF2E7}">
      <dsp:nvSpPr>
        <dsp:cNvPr id="0" name=""/>
        <dsp:cNvSpPr/>
      </dsp:nvSpPr>
      <dsp:spPr>
        <a:xfrm>
          <a:off x="398618" y="2657455"/>
          <a:ext cx="724760" cy="7247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5048C-8646-4326-B112-775541BB2931}">
      <dsp:nvSpPr>
        <dsp:cNvPr id="0" name=""/>
        <dsp:cNvSpPr/>
      </dsp:nvSpPr>
      <dsp:spPr>
        <a:xfrm>
          <a:off x="1521997" y="2360962"/>
          <a:ext cx="6364702" cy="1317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461" tIns="139461" rIns="139461" bIns="1394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Paraphrasing - Express the meaning of written or spoken content using different words to be concise and achieve greater clarity. </a:t>
          </a:r>
        </a:p>
      </dsp:txBody>
      <dsp:txXfrm>
        <a:off x="1521997" y="2360962"/>
        <a:ext cx="6364702" cy="1317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1720" y="1484784"/>
            <a:ext cx="6120680" cy="244827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Sports Independent Project           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Applied Portfolio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To develop the ability of students to engage critically and innovatively with theory and/or practice relevant to their studied subject areas in order to produce a discipline specific in-depth project</a:t>
            </a:r>
          </a:p>
        </p:txBody>
      </p:sp>
    </p:spTree>
    <p:extLst>
      <p:ext uri="{BB962C8B-B14F-4D97-AF65-F5344CB8AC3E}">
        <p14:creationId xmlns:p14="http://schemas.microsoft.com/office/powerpoint/2010/main" val="3508616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061047"/>
          </a:xfrm>
        </p:spPr>
        <p:txBody>
          <a:bodyPr>
            <a:normAutofit fontScale="47500" lnSpcReduction="20000"/>
          </a:bodyPr>
          <a:lstStyle/>
          <a:p>
            <a:r>
              <a:rPr lang="en-GB" b="1" dirty="0"/>
              <a:t>Element 1 – (20% weighting)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Individual Presentation (5 minutes) – Recorded and uploaded to online platform. Consider the following: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Rationale and justification, Background to organisation/ sport / club, Current environment, Aim of project and Timeline for completion.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Complete University Ethics Form: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Scope, intended participants, Anticipated risks, Control measures, Confidentiality, Data protection, Managing risks.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 </a:t>
            </a:r>
            <a:endParaRPr lang="en-US" dirty="0"/>
          </a:p>
          <a:p>
            <a:r>
              <a:rPr lang="en-GB" b="1" dirty="0"/>
              <a:t>Element 2 – (30% weighting)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3000-word review of literature in relation to the topic area.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 </a:t>
            </a:r>
            <a:endParaRPr lang="en-US" dirty="0"/>
          </a:p>
          <a:p>
            <a:r>
              <a:rPr lang="en-GB" b="1" dirty="0"/>
              <a:t>Element 3 – (50% weighting)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5000 word applied portfolio or a series of videos totalling 30 minutes. This might include one of the following areas: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Coaching session plans, Fitness plan, Intervention planning document, Operational planning document, Consultancy report, Marketing plan, Website or App development, YouTube Channel.</a:t>
            </a:r>
          </a:p>
        </p:txBody>
      </p:sp>
    </p:spTree>
    <p:extLst>
      <p:ext uri="{BB962C8B-B14F-4D97-AF65-F5344CB8AC3E}">
        <p14:creationId xmlns:p14="http://schemas.microsoft.com/office/powerpoint/2010/main" val="4150746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Element 1- Project Proposal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b="1" u="sng" dirty="0"/>
              <a:t>Consider: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Individual Presentation (5 minutes) – Recorded and uploaded to online platform. Consider the following: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Rationale and justification, Background to organisation/ sport / club, Current environment, Aim of project and Timeline for completion.</a:t>
            </a:r>
          </a:p>
          <a:p>
            <a:pPr marL="0" indent="0">
              <a:buNone/>
            </a:pPr>
            <a:endParaRPr lang="en-US" dirty="0"/>
          </a:p>
          <a:p>
            <a:pPr lvl="0"/>
            <a:r>
              <a:rPr lang="en-GB" dirty="0"/>
              <a:t>Complete University Ethics Form: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Scope, intended participants, Anticipated risks, Control measures, Confidentiality, Data protection, Managing risks.</a:t>
            </a:r>
            <a:endParaRPr lang="en-US" dirty="0"/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01690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Element 2 –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136471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5600" b="1" u="sng" dirty="0"/>
              <a:t>Consider:</a:t>
            </a:r>
            <a:endParaRPr lang="en-GB" sz="9600" u="sng" dirty="0"/>
          </a:p>
          <a:p>
            <a:pPr algn="just"/>
            <a:r>
              <a:rPr lang="en-GB" sz="5600" b="1" dirty="0"/>
              <a:t>3000-word review of literature in relation to the topic area (Introduction, Main Body, Conclusion which leads into final section).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4800" dirty="0"/>
              <a:t>Coaching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4800" dirty="0"/>
              <a:t>Fitness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Marketing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Management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Health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Player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Coach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Pathway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Planning and Implementation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Sports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Professional and Elite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Mentoring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Human Capital / Human Resources (Volunteers)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Operational Delivery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Leadership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Club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Facility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Sports Retail / Branding / Consumers / Sponsorship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Nutrition / Performance enhancement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Notational analysis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Wellness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089818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Element 3 – Applied Portfolio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52769"/>
            <a:ext cx="8856984" cy="413647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b="1" u="sng" dirty="0"/>
              <a:t>Consider:</a:t>
            </a:r>
          </a:p>
          <a:p>
            <a:pPr marL="0" lvl="0" indent="0">
              <a:buNone/>
            </a:pPr>
            <a:r>
              <a:rPr lang="en-GB" sz="2000" dirty="0"/>
              <a:t>5000 word applied portfolio or a series of videos totalling 30 minutes. This might include one of the following areas:</a:t>
            </a:r>
          </a:p>
          <a:p>
            <a:pPr marL="0" lvl="0" indent="0">
              <a:buNone/>
            </a:pPr>
            <a:endParaRPr lang="en-US" sz="2000" dirty="0"/>
          </a:p>
          <a:p>
            <a:r>
              <a:rPr lang="en-GB" sz="1800" dirty="0"/>
              <a:t>Coaching session plans (Club, individual, team sport?)</a:t>
            </a:r>
          </a:p>
          <a:p>
            <a:r>
              <a:rPr lang="en-GB" sz="1800" dirty="0"/>
              <a:t>Fitness plan (who, where, what)</a:t>
            </a:r>
          </a:p>
          <a:p>
            <a:r>
              <a:rPr lang="en-GB" sz="1800" dirty="0"/>
              <a:t>Intervention planning document (Obesity, targeted demographic etc.)</a:t>
            </a:r>
          </a:p>
          <a:p>
            <a:r>
              <a:rPr lang="en-GB" sz="1800" dirty="0"/>
              <a:t>Operational planning document (Event design, delivery)</a:t>
            </a:r>
          </a:p>
          <a:p>
            <a:r>
              <a:rPr lang="en-GB" sz="1800" dirty="0"/>
              <a:t>Consultancy report (Facility development, branding, sponsorship, consultant)</a:t>
            </a:r>
          </a:p>
          <a:p>
            <a:r>
              <a:rPr lang="en-GB" sz="1800" dirty="0"/>
              <a:t>Marketing plan (organisation, sector, competitors, duration, outcome)</a:t>
            </a:r>
          </a:p>
          <a:p>
            <a:r>
              <a:rPr lang="en-GB" sz="1800" dirty="0"/>
              <a:t>Website or App development (for who, why?)</a:t>
            </a:r>
            <a:endParaRPr lang="en-US" sz="1800" dirty="0"/>
          </a:p>
          <a:p>
            <a:pPr marL="0" indent="0" algn="just">
              <a:buNone/>
            </a:pPr>
            <a:endParaRPr lang="en-GB" sz="2400" b="1" u="sng" dirty="0"/>
          </a:p>
          <a:p>
            <a:pPr marL="0" indent="0" algn="just">
              <a:buNone/>
            </a:pPr>
            <a:endParaRPr lang="en-GB" sz="2400" b="1" u="sng" dirty="0"/>
          </a:p>
        </p:txBody>
      </p:sp>
    </p:spTree>
    <p:extLst>
      <p:ext uri="{BB962C8B-B14F-4D97-AF65-F5344CB8AC3E}">
        <p14:creationId xmlns:p14="http://schemas.microsoft.com/office/powerpoint/2010/main" val="218687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F066-EDD7-48C1-AE0A-EA4B06263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Independent Learner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F66BD0E-99D4-4BF2-8648-FDFA2E781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/>
          </a:bodyPr>
          <a:lstStyle/>
          <a:p>
            <a:pPr algn="ctr"/>
            <a:r>
              <a:rPr lang="en-US" sz="3075" dirty="0">
                <a:solidFill>
                  <a:srgbClr val="FFFFFF"/>
                </a:solidFill>
              </a:rPr>
              <a:t>Independent Learners </a:t>
            </a:r>
            <a:r>
              <a:rPr lang="en-US" sz="2100" dirty="0">
                <a:solidFill>
                  <a:srgbClr val="FFFFFF"/>
                </a:solidFill>
              </a:rPr>
              <a:t>(Target)</a:t>
            </a:r>
            <a:endParaRPr lang="en-US" sz="3075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9FBBAD-8BB0-4FDA-9EC9-EF178D750C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262" y="1600200"/>
            <a:ext cx="7991475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882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C2778-02C0-47AC-8680-8A34D694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Tips to become a better learner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BE616EF-8DE6-4D94-ADB6-11EFA59D83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84784"/>
            <a:ext cx="8229600" cy="39050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64651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0CB83-6BC0-45DA-8900-AFA7555AF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15800-C8D4-4081-A56C-18E4F4F37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 current strengths</a:t>
            </a:r>
          </a:p>
          <a:p>
            <a:r>
              <a:rPr lang="en-US" dirty="0"/>
              <a:t>List areas to develop</a:t>
            </a:r>
          </a:p>
          <a:p>
            <a:r>
              <a:rPr lang="en-US" dirty="0"/>
              <a:t>Select in order of priority</a:t>
            </a:r>
          </a:p>
          <a:p>
            <a:r>
              <a:rPr lang="en-US" dirty="0"/>
              <a:t>Become aware of the improvement area</a:t>
            </a:r>
          </a:p>
          <a:p>
            <a:r>
              <a:rPr lang="en-US" dirty="0"/>
              <a:t>Make the change</a:t>
            </a:r>
          </a:p>
        </p:txBody>
      </p:sp>
    </p:spTree>
    <p:extLst>
      <p:ext uri="{BB962C8B-B14F-4D97-AF65-F5344CB8AC3E}">
        <p14:creationId xmlns:p14="http://schemas.microsoft.com/office/powerpoint/2010/main" val="4004336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C7793-39DE-4502-AFDE-20D196EF7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751" y="53752"/>
            <a:ext cx="8229600" cy="1143000"/>
          </a:xfrm>
        </p:spPr>
        <p:txBody>
          <a:bodyPr/>
          <a:lstStyle/>
          <a:p>
            <a:r>
              <a:rPr lang="en-US" dirty="0"/>
              <a:t>Time Management Challenges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1D2C6A0-9382-461F-8E19-CC1AC1033C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3631099"/>
            <a:ext cx="8229600" cy="1852103"/>
          </a:xfrm>
          <a:prstGeom prst="rect">
            <a:avLst/>
          </a:prstGeom>
        </p:spPr>
      </p:pic>
      <p:pic>
        <p:nvPicPr>
          <p:cNvPr id="5" name="Picture 2" descr="Stop procrastinating. Now! | The Creative Life">
            <a:extLst>
              <a:ext uri="{FF2B5EF4-FFF2-40B4-BE49-F238E27FC236}">
                <a16:creationId xmlns:a16="http://schemas.microsoft.com/office/drawing/2014/main" id="{BE070860-750D-4ADF-9DB3-54D6C6834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7798" y="1196752"/>
            <a:ext cx="4108404" cy="234223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642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9E4F8-FE58-4D03-9BDD-2E422E1C3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your environment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0486B7-99BB-4364-9E34-1D18C3F670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2280" y="1600200"/>
            <a:ext cx="821944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006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77B83-605A-45D5-B589-A8079FC8E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42945"/>
            <a:ext cx="3350844" cy="2295406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ctr"/>
            <a:endParaRPr lang="en-US" sz="4500">
              <a:solidFill>
                <a:srgbClr val="FFFFFF"/>
              </a:solidFill>
            </a:endParaRPr>
          </a:p>
        </p:txBody>
      </p:sp>
      <p:pic>
        <p:nvPicPr>
          <p:cNvPr id="8194" name="Picture 2" descr="5 steps to Set Smart Objectives | GHCC, Atlanta, Georgia">
            <a:extLst>
              <a:ext uri="{FF2B5EF4-FFF2-40B4-BE49-F238E27FC236}">
                <a16:creationId xmlns:a16="http://schemas.microsoft.com/office/drawing/2014/main" id="{1D440D14-D7FB-45C9-BD4A-01442E5216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2050" y="260648"/>
            <a:ext cx="8013300" cy="4984160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155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D0F8D-559A-4CF4-8496-A84D24573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976" y="836712"/>
            <a:ext cx="4094129" cy="994172"/>
          </a:xfrm>
        </p:spPr>
        <p:txBody>
          <a:bodyPr>
            <a:normAutofit fontScale="90000"/>
          </a:bodyPr>
          <a:lstStyle/>
          <a:p>
            <a:r>
              <a:rPr lang="en-US" dirty="0"/>
              <a:t>Visualize the outcome	</a:t>
            </a:r>
          </a:p>
        </p:txBody>
      </p:sp>
      <p:pic>
        <p:nvPicPr>
          <p:cNvPr id="10242" name="Picture 2" descr="The more you can see and visualise your future the more it moves from your  subconscious into your awareness. If … | Work motivation, Subconscious,  Positive thinking">
            <a:extLst>
              <a:ext uri="{FF2B5EF4-FFF2-40B4-BE49-F238E27FC236}">
                <a16:creationId xmlns:a16="http://schemas.microsoft.com/office/drawing/2014/main" id="{E1AA4FBB-1F25-4ADA-BD0A-C4C3C2DA69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908720"/>
            <a:ext cx="3583036" cy="424847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10221-EF90-4509-BFE5-E3FDA521D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2132856"/>
            <a:ext cx="4094129" cy="2493506"/>
          </a:xfrm>
        </p:spPr>
        <p:txBody>
          <a:bodyPr>
            <a:normAutofit/>
          </a:bodyPr>
          <a:lstStyle/>
          <a:p>
            <a:r>
              <a:rPr lang="en-US" sz="1800" dirty="0"/>
              <a:t>What will it look like?</a:t>
            </a:r>
          </a:p>
          <a:p>
            <a:r>
              <a:rPr lang="en-US" sz="1800" dirty="0"/>
              <a:t>What will if feel like?</a:t>
            </a:r>
          </a:p>
          <a:p>
            <a:r>
              <a:rPr lang="en-US" sz="1800" dirty="0"/>
              <a:t>Who will be there?</a:t>
            </a:r>
          </a:p>
          <a:p>
            <a:r>
              <a:rPr lang="en-US" sz="1800" dirty="0"/>
              <a:t>At what age?</a:t>
            </a:r>
          </a:p>
          <a:p>
            <a:r>
              <a:rPr lang="en-US" sz="1800" dirty="0"/>
              <a:t>In what location? </a:t>
            </a:r>
          </a:p>
          <a:p>
            <a:r>
              <a:rPr lang="en-US" sz="1800" dirty="0"/>
              <a:t>For what organization?</a:t>
            </a:r>
          </a:p>
          <a:p>
            <a:r>
              <a:rPr lang="en-US" sz="1800" dirty="0"/>
              <a:t>Who will see it? Why?</a:t>
            </a:r>
          </a:p>
        </p:txBody>
      </p:sp>
    </p:spTree>
    <p:extLst>
      <p:ext uri="{BB962C8B-B14F-4D97-AF65-F5344CB8AC3E}">
        <p14:creationId xmlns:p14="http://schemas.microsoft.com/office/powerpoint/2010/main" val="3766818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FC815-D814-45CF-B4B2-FA8FBA13F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7824" y="3356992"/>
            <a:ext cx="5355367" cy="1662385"/>
          </a:xfrm>
        </p:spPr>
        <p:txBody>
          <a:bodyPr>
            <a:normAutofit fontScale="90000"/>
          </a:bodyPr>
          <a:lstStyle/>
          <a:p>
            <a:r>
              <a:rPr lang="en-US" dirty="0"/>
              <a:t>It’s comfortable here!</a:t>
            </a:r>
            <a:br>
              <a:rPr lang="en-US" dirty="0"/>
            </a:br>
            <a:r>
              <a:rPr lang="en-US" dirty="0"/>
              <a:t>I’ve come a long way!</a:t>
            </a:r>
            <a:br>
              <a:rPr lang="en-US" dirty="0"/>
            </a:br>
            <a:r>
              <a:rPr lang="en-US" dirty="0"/>
              <a:t>Look what I’ve achieved!</a:t>
            </a:r>
          </a:p>
        </p:txBody>
      </p:sp>
      <p:pic>
        <p:nvPicPr>
          <p:cNvPr id="11266" name="Picture 2" descr="Halfway up the Mountain: be where you are - the blog of personal growth,  reflection, and funHalfway up the Mountain | Be Where You Are">
            <a:extLst>
              <a:ext uri="{FF2B5EF4-FFF2-40B4-BE49-F238E27FC236}">
                <a16:creationId xmlns:a16="http://schemas.microsoft.com/office/drawing/2014/main" id="{DFA6844B-777F-4BEB-BB5B-ECAD81929E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428" y="332656"/>
            <a:ext cx="7715144" cy="2218104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alfway up the Mountain in 2020 | Mountain climbing photography, Outdoors  adventure, Mountain climbing">
            <a:extLst>
              <a:ext uri="{FF2B5EF4-FFF2-40B4-BE49-F238E27FC236}">
                <a16:creationId xmlns:a16="http://schemas.microsoft.com/office/drawing/2014/main" id="{32A01874-1198-4EF1-AE56-BE906CF3AB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1798207" cy="224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39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BD1B3-8858-4CE9-A094-DB16FD71A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2147"/>
            <a:ext cx="7886700" cy="753446"/>
          </a:xfrm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Library Catalogue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753D920-9485-4020-AB75-E62053B80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8067"/>
              </p:ext>
            </p:extLst>
          </p:nvPr>
        </p:nvGraphicFramePr>
        <p:xfrm>
          <a:off x="467544" y="980728"/>
          <a:ext cx="8047806" cy="449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B85B11B-D347-450E-BC97-82AF635AE595}"/>
              </a:ext>
            </a:extLst>
          </p:cNvPr>
          <p:cNvSpPr txBox="1"/>
          <p:nvPr/>
        </p:nvSpPr>
        <p:spPr>
          <a:xfrm>
            <a:off x="2627784" y="214275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27935493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F321-7DD7-4E91-ACBE-5F114BE4F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6" y="1300759"/>
            <a:ext cx="2400300" cy="418921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Sources of Information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and limitations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D2CA-AAA5-4749-A08B-F29CA7565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2066" y="1196752"/>
            <a:ext cx="5179868" cy="4189214"/>
          </a:xfrm>
        </p:spPr>
        <p:txBody>
          <a:bodyPr anchor="ctr">
            <a:normAutofit fontScale="92500" lnSpcReduction="20000"/>
          </a:bodyPr>
          <a:lstStyle/>
          <a:p>
            <a:r>
              <a:rPr lang="en-US" dirty="0"/>
              <a:t>Government websites</a:t>
            </a:r>
          </a:p>
          <a:p>
            <a:r>
              <a:rPr lang="en-US" dirty="0"/>
              <a:t>Google / Scholar (organized)</a:t>
            </a:r>
          </a:p>
          <a:p>
            <a:r>
              <a:rPr lang="en-US" dirty="0"/>
              <a:t>Moodle</a:t>
            </a:r>
          </a:p>
          <a:p>
            <a:r>
              <a:rPr lang="en-US" dirty="0"/>
              <a:t>University libraries</a:t>
            </a:r>
          </a:p>
          <a:p>
            <a:r>
              <a:rPr lang="en-US" dirty="0"/>
              <a:t>Fullfact.org</a:t>
            </a:r>
          </a:p>
          <a:p>
            <a:r>
              <a:rPr lang="en-US" dirty="0"/>
              <a:t>New Corporation websites (free?)</a:t>
            </a:r>
          </a:p>
          <a:p>
            <a:r>
              <a:rPr lang="en-US" dirty="0"/>
              <a:t>Wikipedia (control)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39DB9-D701-4291-A7C9-801CC5D1C3BB}"/>
              </a:ext>
            </a:extLst>
          </p:cNvPr>
          <p:cNvSpPr txBox="1"/>
          <p:nvPr/>
        </p:nvSpPr>
        <p:spPr>
          <a:xfrm>
            <a:off x="755576" y="326557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Sources of Information and limitations </a:t>
            </a:r>
          </a:p>
        </p:txBody>
      </p:sp>
    </p:spTree>
    <p:extLst>
      <p:ext uri="{BB962C8B-B14F-4D97-AF65-F5344CB8AC3E}">
        <p14:creationId xmlns:p14="http://schemas.microsoft.com/office/powerpoint/2010/main" val="40249455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10226-3FB9-485B-B2AA-0155278C9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401" y="278173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Referencing Examples </a:t>
            </a:r>
            <a:r>
              <a:rPr lang="en-US" sz="2700" dirty="0"/>
              <a:t>(Harvard Style)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2DE3DC-96C3-48DF-9FE8-510CF62EE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8401" y="1574642"/>
            <a:ext cx="7387199" cy="24794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1F47DF-4174-42E9-B9D9-FEDDA1537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2474" y="4221088"/>
            <a:ext cx="6719051" cy="133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591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9634E5-5793-41D0-9183-9E9677966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313753"/>
              </p:ext>
            </p:extLst>
          </p:nvPr>
        </p:nvGraphicFramePr>
        <p:xfrm>
          <a:off x="755576" y="620688"/>
          <a:ext cx="7886700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7979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AE654FD-D82B-409A-B616-3E84EDF4A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Challenge your Mind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13A5DC9-5729-482C-B0F4-21CACD393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79066"/>
            <a:ext cx="8229600" cy="35593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97828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7B3E-B4E8-49AC-94C9-409B3BA19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44" y="260648"/>
            <a:ext cx="5040560" cy="870083"/>
          </a:xfrm>
        </p:spPr>
        <p:txBody>
          <a:bodyPr>
            <a:normAutofit/>
          </a:bodyPr>
          <a:lstStyle/>
          <a:p>
            <a:r>
              <a:rPr lang="en-US" dirty="0"/>
              <a:t>Skills for Industry</a:t>
            </a:r>
          </a:p>
        </p:txBody>
      </p:sp>
      <p:pic>
        <p:nvPicPr>
          <p:cNvPr id="15362" name="Picture 2" descr="Are you ready for Industry 4.0? | Delivered. | Global">
            <a:extLst>
              <a:ext uri="{FF2B5EF4-FFF2-40B4-BE49-F238E27FC236}">
                <a16:creationId xmlns:a16="http://schemas.microsoft.com/office/drawing/2014/main" id="{12950B85-288C-4969-AAA7-372FC0F44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1491875"/>
            <a:ext cx="5040560" cy="3874249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723B0-3749-4158-8FB4-9750BABF4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2080" y="2924944"/>
            <a:ext cx="3578384" cy="811763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/>
              <a:t>What skills will you require and how will those skills link to your project?</a:t>
            </a:r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926032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Image result for conor mcgregor there is no skil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6" y="44624"/>
            <a:ext cx="9043807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89636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074F2F7-0EB8-4248-AD77-0DCF9DC5B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It’s what you do!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89C2B4-A504-4472-8763-376A2A16F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600201"/>
            <a:ext cx="7776864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72884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DA72AF31-5AE7-491F-A722-E254A3346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Positive Mindset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0DAC4A4-E92A-4092-95EE-06A5175602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0194" y="1600201"/>
            <a:ext cx="6963612" cy="3917032"/>
          </a:xfrm>
          <a:prstGeom prst="rect">
            <a:avLst/>
          </a:prstGeom>
          <a:noFill/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A6A8D4C5-9C2C-45A1-A438-9380AAECD74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327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C8181-F431-492D-818E-DD97D359C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F8943-A429-48F2-8319-B54332B6D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27582E-D8F7-4918-B2C1-0165384DF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143999" cy="744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84556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682</Words>
  <Application>Microsoft Office PowerPoint</Application>
  <PresentationFormat>On-screen Show (4:3)</PresentationFormat>
  <Paragraphs>109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Myriad Pro</vt:lpstr>
      <vt:lpstr>Wingdings</vt:lpstr>
      <vt:lpstr>20140311PresentationUWTSDTemplate</vt:lpstr>
      <vt:lpstr>Sports Independent Project             Applied Portfolio </vt:lpstr>
      <vt:lpstr>Aim</vt:lpstr>
      <vt:lpstr>Assessment</vt:lpstr>
      <vt:lpstr>Element 1- Project Proposal </vt:lpstr>
      <vt:lpstr>Element 2 – Literature Review</vt:lpstr>
      <vt:lpstr>Element 3 – Applied Portfolio</vt:lpstr>
      <vt:lpstr>Independent Learner</vt:lpstr>
      <vt:lpstr>Tips to become a better learner</vt:lpstr>
      <vt:lpstr>Action Plan</vt:lpstr>
      <vt:lpstr>Time Management Challenges</vt:lpstr>
      <vt:lpstr>Control your environment</vt:lpstr>
      <vt:lpstr>PowerPoint Presentation</vt:lpstr>
      <vt:lpstr>Visualize the outcome </vt:lpstr>
      <vt:lpstr>It’s comfortable here! I’ve come a long way! Look what I’ve achieved!</vt:lpstr>
      <vt:lpstr>Library Catalogue</vt:lpstr>
      <vt:lpstr>Sources of Information and limitations  </vt:lpstr>
      <vt:lpstr>Referencing Examples (Harvard Style)</vt:lpstr>
      <vt:lpstr>PowerPoint Presentation</vt:lpstr>
      <vt:lpstr>Challenge your Mind</vt:lpstr>
      <vt:lpstr>Skills for Industry</vt:lpstr>
      <vt:lpstr>PowerPoint Presentation</vt:lpstr>
      <vt:lpstr>It’s what you do!</vt:lpstr>
      <vt:lpstr>Positive Mindset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Independent Project             Applied Portfolio</dc:title>
  <dc:creator>Andrew Thomas</dc:creator>
  <cp:lastModifiedBy>Andrew Thomas</cp:lastModifiedBy>
  <cp:revision>5</cp:revision>
  <dcterms:created xsi:type="dcterms:W3CDTF">2020-10-08T21:45:30Z</dcterms:created>
  <dcterms:modified xsi:type="dcterms:W3CDTF">2020-10-09T10:05:22Z</dcterms:modified>
</cp:coreProperties>
</file>