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3" r:id="rId1"/>
  </p:sldMasterIdLst>
  <p:sldIdLst>
    <p:sldId id="257" r:id="rId2"/>
    <p:sldId id="261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5B6B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9" autoAdjust="0"/>
    <p:restoredTop sz="94660"/>
  </p:normalViewPr>
  <p:slideViewPr>
    <p:cSldViewPr snapToGrid="0">
      <p:cViewPr>
        <p:scale>
          <a:sx n="77" d="100"/>
          <a:sy n="77" d="100"/>
        </p:scale>
        <p:origin x="456" y="2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BBEE3-324D-496B-ADD6-EAA455A73B6E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F4E08-6623-47FD-9F6C-4B576BD6B7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00349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BBEE3-324D-496B-ADD6-EAA455A73B6E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F4E08-6623-47FD-9F6C-4B576BD6B7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3199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BBEE3-324D-496B-ADD6-EAA455A73B6E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F4E08-6623-47FD-9F6C-4B576BD6B7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4844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BBEE3-324D-496B-ADD6-EAA455A73B6E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F4E08-6623-47FD-9F6C-4B576BD6B7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83888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BBEE3-324D-496B-ADD6-EAA455A73B6E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F4E08-6623-47FD-9F6C-4B576BD6B7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30101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BBEE3-324D-496B-ADD6-EAA455A73B6E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F4E08-6623-47FD-9F6C-4B576BD6B7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44957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BBEE3-324D-496B-ADD6-EAA455A73B6E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F4E08-6623-47FD-9F6C-4B576BD6B7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1807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BBEE3-324D-496B-ADD6-EAA455A73B6E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F4E08-6623-47FD-9F6C-4B576BD6B7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04497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9A4BBEE3-324D-496B-ADD6-EAA455A73B6E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5E7F4E08-6623-47FD-9F6C-4B576BD6B7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23227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BBEE3-324D-496B-ADD6-EAA455A73B6E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F4E08-6623-47FD-9F6C-4B576BD6B7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03826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BBEE3-324D-496B-ADD6-EAA455A73B6E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F4E08-6623-47FD-9F6C-4B576BD6B7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817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BBEE3-324D-496B-ADD6-EAA455A73B6E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F4E08-6623-47FD-9F6C-4B576BD6B7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19713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BBEE3-324D-496B-ADD6-EAA455A73B6E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F4E08-6623-47FD-9F6C-4B576BD6B7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07856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BBEE3-324D-496B-ADD6-EAA455A73B6E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F4E08-6623-47FD-9F6C-4B576BD6B7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95241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9A4BBEE3-324D-496B-ADD6-EAA455A73B6E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5E7F4E08-6623-47FD-9F6C-4B576BD6B7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263912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4" r:id="rId1"/>
    <p:sldLayoutId id="2147483745" r:id="rId2"/>
    <p:sldLayoutId id="2147483746" r:id="rId3"/>
    <p:sldLayoutId id="2147483747" r:id="rId4"/>
    <p:sldLayoutId id="2147483748" r:id="rId5"/>
    <p:sldLayoutId id="2147483749" r:id="rId6"/>
    <p:sldLayoutId id="2147483750" r:id="rId7"/>
    <p:sldLayoutId id="2147483751" r:id="rId8"/>
    <p:sldLayoutId id="2147483752" r:id="rId9"/>
    <p:sldLayoutId id="2147483753" r:id="rId10"/>
    <p:sldLayoutId id="2147483754" r:id="rId11"/>
    <p:sldLayoutId id="2147483755" r:id="rId12"/>
    <p:sldLayoutId id="2147483756" r:id="rId13"/>
    <p:sldLayoutId id="2147483757" r:id="rId14"/>
  </p:sldLayoutIdLst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fi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883FBC-BF1A-6AA1-DF38-4377E77132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6900" y="528219"/>
            <a:ext cx="9144000" cy="1325561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100" u="sng" dirty="0">
                <a:latin typeface="+mn-lt"/>
              </a:rPr>
              <a:t>BA International Hotel Management</a:t>
            </a:r>
            <a:br>
              <a:rPr lang="en-GB" sz="1400" dirty="0">
                <a:latin typeface="+mn-lt"/>
              </a:rPr>
            </a:br>
            <a:br>
              <a:rPr lang="en-GB" sz="1400" dirty="0">
                <a:latin typeface="+mn-lt"/>
              </a:rPr>
            </a:br>
            <a:r>
              <a:rPr lang="en-GB" sz="2000" dirty="0">
                <a:latin typeface="+mn-lt"/>
              </a:rPr>
              <a:t>Module: BMIH5003 </a:t>
            </a:r>
            <a:br>
              <a:rPr lang="en-GB" sz="2000" dirty="0">
                <a:latin typeface="+mn-lt"/>
              </a:rPr>
            </a:br>
            <a:r>
              <a:rPr lang="en-GB" sz="2000" dirty="0">
                <a:latin typeface="+mn-lt"/>
              </a:rPr>
              <a:t>Foreign Languages and Cultural Awareness</a:t>
            </a:r>
            <a:br>
              <a:rPr lang="en-GB" sz="1800" dirty="0">
                <a:latin typeface="+mn-lt"/>
              </a:rPr>
            </a:br>
            <a:br>
              <a:rPr lang="en-GB" sz="1800" dirty="0">
                <a:latin typeface="+mn-lt"/>
              </a:rPr>
            </a:br>
            <a:r>
              <a:rPr lang="en-GB" sz="1800" u="sng" dirty="0">
                <a:solidFill>
                  <a:srgbClr val="FFFF00"/>
                </a:solidFill>
                <a:latin typeface="+mn-lt"/>
              </a:rPr>
              <a:t>Module tutors: Rodrigo F. Aguilera</a:t>
            </a:r>
          </a:p>
        </p:txBody>
      </p:sp>
      <p:pic>
        <p:nvPicPr>
          <p:cNvPr id="6" name="Picture 5" descr="uwtsd-logo-bilingual">
            <a:extLst>
              <a:ext uri="{FF2B5EF4-FFF2-40B4-BE49-F238E27FC236}">
                <a16:creationId xmlns:a16="http://schemas.microsoft.com/office/drawing/2014/main" id="{52A9027C-2A18-68A3-5456-EB4A860D5A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6" y="-33855"/>
            <a:ext cx="1021214" cy="659801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EE91B7F1-7150-EB49-B84A-2C4D4FB30CD4}"/>
              </a:ext>
            </a:extLst>
          </p:cNvPr>
          <p:cNvSpPr txBox="1">
            <a:spLocks/>
          </p:cNvSpPr>
          <p:nvPr/>
        </p:nvSpPr>
        <p:spPr>
          <a:xfrm>
            <a:off x="1524000" y="2766220"/>
            <a:ext cx="9144000" cy="132556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392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dirty="0">
                <a:latin typeface="Aharoni" panose="02010803020104030203" pitchFamily="2" charset="-79"/>
                <a:cs typeface="Aharoni" panose="02010803020104030203" pitchFamily="2" charset="-79"/>
              </a:rPr>
              <a:t>HOTEL DISPLAY BOARD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C2EA7DCF-BEE7-CA62-D5F4-7EDFC1C73386}"/>
              </a:ext>
            </a:extLst>
          </p:cNvPr>
          <p:cNvSpPr txBox="1">
            <a:spLocks/>
          </p:cNvSpPr>
          <p:nvPr/>
        </p:nvSpPr>
        <p:spPr>
          <a:xfrm>
            <a:off x="7642758" y="5504281"/>
            <a:ext cx="3890112" cy="49432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392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400" dirty="0">
                <a:solidFill>
                  <a:srgbClr val="FFFF00"/>
                </a:solidFill>
                <a:latin typeface="+mn-lt"/>
              </a:rPr>
              <a:t>Submitted By: Mohammed Ripon Miah</a:t>
            </a:r>
          </a:p>
          <a:p>
            <a:r>
              <a:rPr lang="en-GB" sz="1400" dirty="0">
                <a:solidFill>
                  <a:srgbClr val="FFFF00"/>
                </a:solidFill>
                <a:latin typeface="+mn-lt"/>
              </a:rPr>
              <a:t>	      1709524</a:t>
            </a:r>
          </a:p>
        </p:txBody>
      </p:sp>
    </p:spTree>
    <p:extLst>
      <p:ext uri="{BB962C8B-B14F-4D97-AF65-F5344CB8AC3E}">
        <p14:creationId xmlns:p14="http://schemas.microsoft.com/office/powerpoint/2010/main" val="34173946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DA94CD7-BC92-BCEC-6989-EA787E8615AA}"/>
              </a:ext>
            </a:extLst>
          </p:cNvPr>
          <p:cNvSpPr/>
          <p:nvPr/>
        </p:nvSpPr>
        <p:spPr>
          <a:xfrm>
            <a:off x="-1" y="1"/>
            <a:ext cx="12192000" cy="85725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A8604A3C-9913-8C29-DC9B-E1518520A8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57262" cy="857250"/>
          </a:xfrm>
          <a:prstGeom prst="rect">
            <a:avLst/>
          </a:prstGeom>
        </p:spPr>
      </p:pic>
      <p:pic>
        <p:nvPicPr>
          <p:cNvPr id="7" name="Picture 6" descr="Icon&#10;&#10;Description automatically generated">
            <a:extLst>
              <a:ext uri="{FF2B5EF4-FFF2-40B4-BE49-F238E27FC236}">
                <a16:creationId xmlns:a16="http://schemas.microsoft.com/office/drawing/2014/main" id="{F9E951ED-F5F7-B708-2884-D9507B9994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01401" y="0"/>
            <a:ext cx="757262" cy="85725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3EE247C-4500-0048-49A8-B8E09226C308}"/>
              </a:ext>
            </a:extLst>
          </p:cNvPr>
          <p:cNvSpPr txBox="1"/>
          <p:nvPr/>
        </p:nvSpPr>
        <p:spPr>
          <a:xfrm>
            <a:off x="33337" y="0"/>
            <a:ext cx="12158663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solidFill>
                  <a:srgbClr val="FF0000"/>
                </a:solidFill>
                <a:latin typeface="Bauhaus 93" panose="04030905020B02020C02" pitchFamily="82" charset="0"/>
              </a:rPr>
              <a:t>Hotel Trinidad</a:t>
            </a:r>
          </a:p>
          <a:p>
            <a:endParaRPr lang="en-GB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C2B0837B-A1E0-776A-4EFC-B84BAA1ECC99}"/>
              </a:ext>
            </a:extLst>
          </p:cNvPr>
          <p:cNvGrpSpPr/>
          <p:nvPr/>
        </p:nvGrpSpPr>
        <p:grpSpPr>
          <a:xfrm>
            <a:off x="0" y="857250"/>
            <a:ext cx="12192000" cy="6000750"/>
            <a:chOff x="0" y="857250"/>
            <a:chExt cx="12192000" cy="600075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8A8BDE10-00DA-EE29-494A-A3F546E08A0D}"/>
                </a:ext>
              </a:extLst>
            </p:cNvPr>
            <p:cNvSpPr/>
            <p:nvPr/>
          </p:nvSpPr>
          <p:spPr>
            <a:xfrm>
              <a:off x="0" y="6549390"/>
              <a:ext cx="12192000" cy="308610"/>
            </a:xfrm>
            <a:prstGeom prst="rect">
              <a:avLst/>
            </a:prstGeom>
            <a:solidFill>
              <a:schemeClr val="accent3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3F3A4000-0392-9317-AC65-E4EA2AC082D5}"/>
                </a:ext>
              </a:extLst>
            </p:cNvPr>
            <p:cNvSpPr/>
            <p:nvPr/>
          </p:nvSpPr>
          <p:spPr>
            <a:xfrm>
              <a:off x="0" y="857250"/>
              <a:ext cx="12192000" cy="308611"/>
            </a:xfrm>
            <a:prstGeom prst="rect">
              <a:avLst/>
            </a:prstGeom>
            <a:solidFill>
              <a:schemeClr val="accent3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400" b="0" i="0" u="sng" strike="noStrike" kern="0" cap="none" spc="0" baseline="0" dirty="0" err="1">
                  <a:solidFill>
                    <a:srgbClr val="000000"/>
                  </a:solidFill>
                  <a:uFillTx/>
                  <a:latin typeface="Calibri"/>
                </a:rPr>
                <a:t>Tableros</a:t>
              </a:r>
              <a:r>
                <a:rPr lang="en-GB" sz="2400" b="0" i="0" u="sng" strike="noStrike" kern="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 de </a:t>
              </a:r>
              <a:r>
                <a:rPr lang="en-GB" sz="2400" b="0" i="0" u="sng" strike="noStrike" kern="0" cap="none" spc="0" baseline="0" dirty="0" err="1">
                  <a:solidFill>
                    <a:srgbClr val="000000"/>
                  </a:solidFill>
                  <a:uFillTx/>
                  <a:latin typeface="Calibri"/>
                </a:rPr>
                <a:t>precios</a:t>
              </a:r>
              <a:r>
                <a:rPr lang="en-GB" sz="2400" b="0" i="0" u="sng" strike="noStrike" kern="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 </a:t>
              </a:r>
              <a:r>
                <a:rPr lang="en-GB" sz="2400" b="0" i="0" u="sng" strike="noStrike" kern="0" cap="none" spc="0" baseline="0" dirty="0" err="1">
                  <a:solidFill>
                    <a:srgbClr val="000000"/>
                  </a:solidFill>
                  <a:uFillTx/>
                  <a:latin typeface="Calibri"/>
                </a:rPr>
                <a:t>por</a:t>
              </a:r>
              <a:r>
                <a:rPr lang="en-GB" sz="2400" b="0" i="0" u="sng" strike="noStrike" kern="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 </a:t>
              </a:r>
              <a:r>
                <a:rPr lang="en-GB" sz="2400" b="0" i="0" u="sng" strike="noStrike" kern="0" cap="none" spc="0" baseline="0" dirty="0" err="1">
                  <a:solidFill>
                    <a:srgbClr val="000000"/>
                  </a:solidFill>
                  <a:uFillTx/>
                  <a:latin typeface="Calibri"/>
                </a:rPr>
                <a:t>dia</a:t>
              </a:r>
              <a:endParaRPr lang="en-GB" sz="2400" dirty="0"/>
            </a:p>
          </p:txBody>
        </p:sp>
      </p:grpSp>
      <p:graphicFrame>
        <p:nvGraphicFramePr>
          <p:cNvPr id="13" name="Table 13">
            <a:extLst>
              <a:ext uri="{FF2B5EF4-FFF2-40B4-BE49-F238E27FC236}">
                <a16:creationId xmlns:a16="http://schemas.microsoft.com/office/drawing/2014/main" id="{7D2B42CE-5978-2FB4-C0FA-594FEB511C7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73148125"/>
              </p:ext>
            </p:extLst>
          </p:nvPr>
        </p:nvGraphicFramePr>
        <p:xfrm>
          <a:off x="47626" y="1254010"/>
          <a:ext cx="12082463" cy="52818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36082">
                  <a:extLst>
                    <a:ext uri="{9D8B030D-6E8A-4147-A177-3AD203B41FA5}">
                      <a16:colId xmlns:a16="http://schemas.microsoft.com/office/drawing/2014/main" val="2175521931"/>
                    </a:ext>
                  </a:extLst>
                </a:gridCol>
                <a:gridCol w="1111899">
                  <a:extLst>
                    <a:ext uri="{9D8B030D-6E8A-4147-A177-3AD203B41FA5}">
                      <a16:colId xmlns:a16="http://schemas.microsoft.com/office/drawing/2014/main" val="2509048564"/>
                    </a:ext>
                  </a:extLst>
                </a:gridCol>
                <a:gridCol w="728420">
                  <a:extLst>
                    <a:ext uri="{9D8B030D-6E8A-4147-A177-3AD203B41FA5}">
                      <a16:colId xmlns:a16="http://schemas.microsoft.com/office/drawing/2014/main" val="3577594213"/>
                    </a:ext>
                  </a:extLst>
                </a:gridCol>
                <a:gridCol w="805912">
                  <a:extLst>
                    <a:ext uri="{9D8B030D-6E8A-4147-A177-3AD203B41FA5}">
                      <a16:colId xmlns:a16="http://schemas.microsoft.com/office/drawing/2014/main" val="1765560001"/>
                    </a:ext>
                  </a:extLst>
                </a:gridCol>
                <a:gridCol w="852407">
                  <a:extLst>
                    <a:ext uri="{9D8B030D-6E8A-4147-A177-3AD203B41FA5}">
                      <a16:colId xmlns:a16="http://schemas.microsoft.com/office/drawing/2014/main" val="665588423"/>
                    </a:ext>
                  </a:extLst>
                </a:gridCol>
                <a:gridCol w="914400">
                  <a:extLst>
                    <a:ext uri="{9D8B030D-6E8A-4147-A177-3AD203B41FA5}">
                      <a16:colId xmlns:a16="http://schemas.microsoft.com/office/drawing/2014/main" val="873011064"/>
                    </a:ext>
                  </a:extLst>
                </a:gridCol>
                <a:gridCol w="1007390">
                  <a:extLst>
                    <a:ext uri="{9D8B030D-6E8A-4147-A177-3AD203B41FA5}">
                      <a16:colId xmlns:a16="http://schemas.microsoft.com/office/drawing/2014/main" val="3640615148"/>
                    </a:ext>
                  </a:extLst>
                </a:gridCol>
                <a:gridCol w="805911">
                  <a:extLst>
                    <a:ext uri="{9D8B030D-6E8A-4147-A177-3AD203B41FA5}">
                      <a16:colId xmlns:a16="http://schemas.microsoft.com/office/drawing/2014/main" val="1953323406"/>
                    </a:ext>
                  </a:extLst>
                </a:gridCol>
                <a:gridCol w="790414">
                  <a:extLst>
                    <a:ext uri="{9D8B030D-6E8A-4147-A177-3AD203B41FA5}">
                      <a16:colId xmlns:a16="http://schemas.microsoft.com/office/drawing/2014/main" val="1449269027"/>
                    </a:ext>
                  </a:extLst>
                </a:gridCol>
                <a:gridCol w="929898">
                  <a:extLst>
                    <a:ext uri="{9D8B030D-6E8A-4147-A177-3AD203B41FA5}">
                      <a16:colId xmlns:a16="http://schemas.microsoft.com/office/drawing/2014/main" val="4016873766"/>
                    </a:ext>
                  </a:extLst>
                </a:gridCol>
                <a:gridCol w="883404">
                  <a:extLst>
                    <a:ext uri="{9D8B030D-6E8A-4147-A177-3AD203B41FA5}">
                      <a16:colId xmlns:a16="http://schemas.microsoft.com/office/drawing/2014/main" val="2840497309"/>
                    </a:ext>
                  </a:extLst>
                </a:gridCol>
                <a:gridCol w="816326">
                  <a:extLst>
                    <a:ext uri="{9D8B030D-6E8A-4147-A177-3AD203B41FA5}">
                      <a16:colId xmlns:a16="http://schemas.microsoft.com/office/drawing/2014/main" val="968617263"/>
                    </a:ext>
                  </a:extLst>
                </a:gridCol>
              </a:tblGrid>
              <a:tr h="649487">
                <a:tc rowSpan="2"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Habitacion</a:t>
                      </a:r>
                      <a:endParaRPr lang="en-GB" dirty="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Precio</a:t>
                      </a:r>
                      <a:endParaRPr lang="en-GB" dirty="0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/>
                      <a:r>
                        <a:rPr lang="en-GB" dirty="0"/>
                        <a:t>No </a:t>
                      </a:r>
                      <a:r>
                        <a:rPr lang="en-GB" dirty="0" err="1"/>
                        <a:t>Miembros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Miembros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1655815"/>
                  </a:ext>
                </a:extLst>
              </a:tr>
              <a:tr h="411600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dirty="0"/>
                        <a:t>Wi-Fi</a:t>
                      </a: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dirty="0"/>
                        <a:t>Parking</a:t>
                      </a: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dirty="0" err="1"/>
                        <a:t>Desayuno</a:t>
                      </a:r>
                      <a:endParaRPr lang="en-GB" sz="1000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dirty="0" err="1"/>
                        <a:t>Gimnasio</a:t>
                      </a:r>
                      <a:endParaRPr lang="en-GB" sz="1000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dirty="0"/>
                        <a:t>Piscina</a:t>
                      </a: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dirty="0"/>
                        <a:t>Wi-Fi</a:t>
                      </a: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dirty="0"/>
                        <a:t>Parking</a:t>
                      </a: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dirty="0" err="1"/>
                        <a:t>Desayuno</a:t>
                      </a:r>
                      <a:endParaRPr lang="en-GB" sz="1000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dirty="0" err="1"/>
                        <a:t>Gimnasio</a:t>
                      </a:r>
                      <a:endParaRPr lang="en-GB" sz="1000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dirty="0"/>
                        <a:t>Piscina</a:t>
                      </a: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63592594"/>
                  </a:ext>
                </a:extLst>
              </a:tr>
              <a:tr h="369674">
                <a:tc>
                  <a:txBody>
                    <a:bodyPr/>
                    <a:lstStyle/>
                    <a:p>
                      <a:r>
                        <a:rPr lang="en-GB" dirty="0"/>
                        <a:t>Individual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dirty="0"/>
                        <a:t>£75.00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√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£15.00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dirty="0"/>
                        <a:t>£7.75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dirty="0"/>
                        <a:t>£7.00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dirty="0"/>
                        <a:t>£8.00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√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√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dirty="0"/>
                        <a:t>£5.00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dirty="0"/>
                        <a:t>£5.00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dirty="0"/>
                        <a:t>£5.00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7906245"/>
                  </a:ext>
                </a:extLst>
              </a:tr>
              <a:tr h="445887">
                <a:tc>
                  <a:txBody>
                    <a:bodyPr/>
                    <a:lstStyle/>
                    <a:p>
                      <a:r>
                        <a:rPr lang="en-GB" dirty="0"/>
                        <a:t>Individual </a:t>
                      </a:r>
                      <a:r>
                        <a:rPr lang="en-GB" dirty="0" err="1"/>
                        <a:t>delux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dirty="0"/>
                        <a:t>£90.00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√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£15.00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dirty="0"/>
                        <a:t>£7.75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£7.00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£8.00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√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√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dirty="0"/>
                        <a:t>£5.00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dirty="0"/>
                        <a:t>£5.00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dirty="0"/>
                        <a:t>£5.00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00338906"/>
                  </a:ext>
                </a:extLst>
              </a:tr>
              <a:tr h="369674">
                <a:tc>
                  <a:txBody>
                    <a:bodyPr/>
                    <a:lstStyle/>
                    <a:p>
                      <a:r>
                        <a:rPr lang="en-GB" dirty="0"/>
                        <a:t>Doble </a:t>
                      </a:r>
                      <a:r>
                        <a:rPr lang="es-ES" dirty="0"/>
                        <a:t>estándar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dirty="0"/>
                        <a:t>£100.00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√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£15.00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dirty="0"/>
                        <a:t>£7.75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£7.00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£8.00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√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√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dirty="0"/>
                        <a:t>£5.00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dirty="0"/>
                        <a:t>£5.00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dirty="0"/>
                        <a:t>£5.00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41209079"/>
                  </a:ext>
                </a:extLst>
              </a:tr>
              <a:tr h="404830">
                <a:tc>
                  <a:txBody>
                    <a:bodyPr/>
                    <a:lstStyle/>
                    <a:p>
                      <a:r>
                        <a:rPr lang="en-GB" dirty="0"/>
                        <a:t>Doble </a:t>
                      </a:r>
                      <a:r>
                        <a:rPr lang="en-GB" dirty="0" err="1"/>
                        <a:t>delux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dirty="0"/>
                        <a:t>£115.00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√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£15.00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dirty="0"/>
                        <a:t>£7.75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£7.00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£8.00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√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√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dirty="0"/>
                        <a:t>£5.00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dirty="0"/>
                        <a:t>£5.00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dirty="0"/>
                        <a:t>£5.00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7549557"/>
                  </a:ext>
                </a:extLst>
              </a:tr>
              <a:tr h="392921">
                <a:tc>
                  <a:txBody>
                    <a:bodyPr/>
                    <a:lstStyle/>
                    <a:p>
                      <a:r>
                        <a:rPr lang="es-ES" dirty="0"/>
                        <a:t>Estándar familiar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dirty="0"/>
                        <a:t>£120.00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√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£15.00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dirty="0"/>
                        <a:t>£7.75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£7.00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£8.00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√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√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dirty="0"/>
                        <a:t>£5.00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dirty="0"/>
                        <a:t>£5.00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dirty="0"/>
                        <a:t>£5.00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3426767"/>
                  </a:ext>
                </a:extLst>
              </a:tr>
              <a:tr h="467996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Habitación</a:t>
                      </a: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Exterior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dirty="0"/>
                        <a:t>£130.00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√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£10.00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dirty="0"/>
                        <a:t>£5.50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dirty="0"/>
                        <a:t>£5.00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dirty="0"/>
                        <a:t>£5.00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√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√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√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√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√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67514733"/>
                  </a:ext>
                </a:extLst>
              </a:tr>
              <a:tr h="646931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Premium 2 </a:t>
                      </a:r>
                      <a:r>
                        <a:rPr lang="en-GB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Habitaciones</a:t>
                      </a:r>
                      <a:endParaRPr lang="en-GB" sz="1800" b="0" i="0" u="none" strike="noStrike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dirty="0"/>
                        <a:t>£150.00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√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£10.00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dirty="0"/>
                        <a:t>£5.50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dirty="0"/>
                        <a:t>£5.00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dirty="0"/>
                        <a:t>£5.00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√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√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√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√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√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5861204"/>
                  </a:ext>
                </a:extLst>
              </a:tr>
              <a:tr h="473404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Suite Vista Montaña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dirty="0"/>
                        <a:t>£165.00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√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√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dirty="0"/>
                        <a:t>£5.50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dirty="0"/>
                        <a:t>£5.00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dirty="0"/>
                        <a:t>£5.00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√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√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√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√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√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29837986"/>
                  </a:ext>
                </a:extLst>
              </a:tr>
              <a:tr h="649487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Suite Vista Mar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dirty="0"/>
                        <a:t>£170.00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√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√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dirty="0"/>
                        <a:t>£5.50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dirty="0"/>
                        <a:t>£5.00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1600" dirty="0"/>
                        <a:t>£5.00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√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√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√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√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√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987687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5948753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TM03457503[[fn=Quotable]]</Template>
  <TotalTime>322</TotalTime>
  <Words>235</Words>
  <Application>Microsoft Office PowerPoint</Application>
  <PresentationFormat>Widescreen</PresentationFormat>
  <Paragraphs>128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Aharoni</vt:lpstr>
      <vt:lpstr>Bauhaus 93</vt:lpstr>
      <vt:lpstr>Calibri</vt:lpstr>
      <vt:lpstr>Century Gothic</vt:lpstr>
      <vt:lpstr>Wingdings 2</vt:lpstr>
      <vt:lpstr>Quotable</vt:lpstr>
      <vt:lpstr>BA International Hotel Management  Module: BMIH5003  Foreign Languages and Cultural Awareness  Module tutors: Rodrigo F. Aguilera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Mohammed Miah</dc:creator>
  <cp:lastModifiedBy>Mohammed Miah</cp:lastModifiedBy>
  <cp:revision>60</cp:revision>
  <dcterms:created xsi:type="dcterms:W3CDTF">2022-05-25T11:40:25Z</dcterms:created>
  <dcterms:modified xsi:type="dcterms:W3CDTF">2022-06-14T12:23:14Z</dcterms:modified>
</cp:coreProperties>
</file>