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4.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3"/>
  </p:notesMasterIdLst>
  <p:handoutMasterIdLst>
    <p:handoutMasterId r:id="rId24"/>
  </p:handoutMasterIdLst>
  <p:sldIdLst>
    <p:sldId id="260" r:id="rId5"/>
    <p:sldId id="287" r:id="rId6"/>
    <p:sldId id="261" r:id="rId7"/>
    <p:sldId id="299" r:id="rId8"/>
    <p:sldId id="281" r:id="rId9"/>
    <p:sldId id="286" r:id="rId10"/>
    <p:sldId id="289" r:id="rId11"/>
    <p:sldId id="293" r:id="rId12"/>
    <p:sldId id="295" r:id="rId13"/>
    <p:sldId id="290" r:id="rId14"/>
    <p:sldId id="297" r:id="rId15"/>
    <p:sldId id="291" r:id="rId16"/>
    <p:sldId id="264" r:id="rId17"/>
    <p:sldId id="274" r:id="rId18"/>
    <p:sldId id="283" r:id="rId19"/>
    <p:sldId id="284" r:id="rId20"/>
    <p:sldId id="285" r:id="rId21"/>
    <p:sldId id="28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F1EA"/>
    <a:srgbClr val="D3F5F6"/>
    <a:srgbClr val="D4EBDB"/>
    <a:srgbClr val="E0EDEC"/>
    <a:srgbClr val="1CADE4"/>
    <a:srgbClr val="D2EFFA"/>
    <a:srgbClr val="134263"/>
    <a:srgbClr val="000000"/>
    <a:srgbClr val="3052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764" autoAdjust="0"/>
  </p:normalViewPr>
  <p:slideViewPr>
    <p:cSldViewPr snapToGrid="0">
      <p:cViewPr>
        <p:scale>
          <a:sx n="84" d="100"/>
          <a:sy n="84" d="100"/>
        </p:scale>
        <p:origin x="581" y="82"/>
      </p:cViewPr>
      <p:guideLst/>
    </p:cSldViewPr>
  </p:slideViewPr>
  <p:notesTextViewPr>
    <p:cViewPr>
      <p:scale>
        <a:sx n="1" d="1"/>
        <a:sy n="1" d="1"/>
      </p:scale>
      <p:origin x="0" y="0"/>
    </p:cViewPr>
  </p:notesTextViewPr>
  <p:notesViewPr>
    <p:cSldViewPr snapToGrid="0">
      <p:cViewPr varScale="1">
        <p:scale>
          <a:sx n="60" d="100"/>
          <a:sy n="60" d="100"/>
        </p:scale>
        <p:origin x="3187" y="3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18.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18.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EA3051-5518-4A68-9136-046CAA7BA59D}"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8E90AE3-4EFE-423C-815C-68AB5448380C}">
      <dgm:prSet custT="1"/>
      <dgm:spPr/>
      <dgm:t>
        <a:bodyPr/>
        <a:lstStyle/>
        <a:p>
          <a:pPr>
            <a:lnSpc>
              <a:spcPct val="100000"/>
            </a:lnSpc>
            <a:defRPr cap="all"/>
          </a:pPr>
          <a:r>
            <a:rPr lang="en-US" sz="1800" cap="none" dirty="0" smtClean="0"/>
            <a:t>David</a:t>
          </a:r>
          <a:endParaRPr lang="en-US" sz="1800" cap="none" dirty="0"/>
        </a:p>
      </dgm:t>
    </dgm:pt>
    <dgm:pt modelId="{41D92FFC-2A03-43B5-AD1E-1CCAB508BEDB}" type="parTrans" cxnId="{323BDA44-20D3-459D-ADA7-2B127C61C413}">
      <dgm:prSet/>
      <dgm:spPr/>
      <dgm:t>
        <a:bodyPr/>
        <a:lstStyle/>
        <a:p>
          <a:endParaRPr lang="en-US" sz="1800" dirty="0"/>
        </a:p>
      </dgm:t>
    </dgm:pt>
    <dgm:pt modelId="{5EED4C3B-3262-4298-8922-070C75285238}" type="sibTrans" cxnId="{323BDA44-20D3-459D-ADA7-2B127C61C413}">
      <dgm:prSet/>
      <dgm:spPr/>
      <dgm:t>
        <a:bodyPr/>
        <a:lstStyle/>
        <a:p>
          <a:endParaRPr lang="en-US" sz="1800" dirty="0"/>
        </a:p>
      </dgm:t>
    </dgm:pt>
    <dgm:pt modelId="{C6F41633-0FF0-486A-B30E-1ED0E1D05A80}">
      <dgm:prSet custT="1"/>
      <dgm:spPr/>
      <dgm:t>
        <a:bodyPr/>
        <a:lstStyle/>
        <a:p>
          <a:pPr>
            <a:lnSpc>
              <a:spcPct val="100000"/>
            </a:lnSpc>
            <a:defRPr cap="all"/>
          </a:pPr>
          <a:r>
            <a:rPr lang="en-US" sz="1800" cap="none" dirty="0" smtClean="0"/>
            <a:t>Johnny</a:t>
          </a:r>
          <a:endParaRPr lang="en-US" sz="1800" cap="none" dirty="0"/>
        </a:p>
      </dgm:t>
    </dgm:pt>
    <dgm:pt modelId="{8CFF2197-1A2B-4DB8-BB31-03AF3BE2A35D}" type="parTrans" cxnId="{6DD35841-89A1-4549-85C7-92BF0106B3BF}">
      <dgm:prSet/>
      <dgm:spPr/>
      <dgm:t>
        <a:bodyPr/>
        <a:lstStyle/>
        <a:p>
          <a:endParaRPr lang="en-US" sz="1800" dirty="0"/>
        </a:p>
      </dgm:t>
    </dgm:pt>
    <dgm:pt modelId="{5BC5CE78-D653-4B24-A128-6A4D23EB6487}" type="sibTrans" cxnId="{6DD35841-89A1-4549-85C7-92BF0106B3BF}">
      <dgm:prSet/>
      <dgm:spPr/>
      <dgm:t>
        <a:bodyPr/>
        <a:lstStyle/>
        <a:p>
          <a:endParaRPr lang="en-US" sz="1800" dirty="0"/>
        </a:p>
      </dgm:t>
    </dgm:pt>
    <dgm:pt modelId="{B71CA56F-3FE0-4E91-A288-148D1A219531}">
      <dgm:prSet custT="1"/>
      <dgm:spPr/>
      <dgm:t>
        <a:bodyPr/>
        <a:lstStyle/>
        <a:p>
          <a:pPr>
            <a:lnSpc>
              <a:spcPct val="100000"/>
            </a:lnSpc>
            <a:defRPr cap="all"/>
          </a:pPr>
          <a:r>
            <a:rPr lang="en-US" sz="1800" cap="none" dirty="0" smtClean="0"/>
            <a:t>Chris</a:t>
          </a:r>
          <a:endParaRPr lang="en-US" sz="1800" cap="none" dirty="0"/>
        </a:p>
      </dgm:t>
    </dgm:pt>
    <dgm:pt modelId="{F2CF152A-3C10-4163-A2A0-FCFEDA46A576}" type="parTrans" cxnId="{93986B1C-4F60-4F52-8B62-DB7BDCD7F3BA}">
      <dgm:prSet/>
      <dgm:spPr/>
      <dgm:t>
        <a:bodyPr/>
        <a:lstStyle/>
        <a:p>
          <a:endParaRPr lang="en-US" sz="1800" dirty="0"/>
        </a:p>
      </dgm:t>
    </dgm:pt>
    <dgm:pt modelId="{3551302F-D8DD-4233-8F96-BB798392283B}" type="sibTrans" cxnId="{93986B1C-4F60-4F52-8B62-DB7BDCD7F3BA}">
      <dgm:prSet/>
      <dgm:spPr/>
      <dgm:t>
        <a:bodyPr/>
        <a:lstStyle/>
        <a:p>
          <a:endParaRPr lang="en-US" sz="1800" dirty="0"/>
        </a:p>
      </dgm:t>
    </dgm:pt>
    <dgm:pt modelId="{40445AAF-79D1-46B9-8D2F-1FE4E740F550}">
      <dgm:prSet custT="1"/>
      <dgm:spPr/>
      <dgm:t>
        <a:bodyPr/>
        <a:lstStyle/>
        <a:p>
          <a:pPr>
            <a:lnSpc>
              <a:spcPct val="100000"/>
            </a:lnSpc>
            <a:defRPr cap="all"/>
          </a:pPr>
          <a:r>
            <a:rPr lang="en-US" sz="1800" cap="none" dirty="0" smtClean="0"/>
            <a:t>Jake</a:t>
          </a:r>
          <a:endParaRPr lang="en-US" sz="1800" cap="none" dirty="0"/>
        </a:p>
      </dgm:t>
    </dgm:pt>
    <dgm:pt modelId="{F4ED57A5-1437-4DDA-B79A-D8002E297C07}" type="parTrans" cxnId="{A804C30D-F5A2-425F-A93C-8ECFDAC90404}">
      <dgm:prSet/>
      <dgm:spPr/>
      <dgm:t>
        <a:bodyPr/>
        <a:lstStyle/>
        <a:p>
          <a:endParaRPr lang="en-US" sz="1800" dirty="0"/>
        </a:p>
      </dgm:t>
    </dgm:pt>
    <dgm:pt modelId="{54582B31-660E-455B-967C-39B58B2EE975}" type="sibTrans" cxnId="{A804C30D-F5A2-425F-A93C-8ECFDAC90404}">
      <dgm:prSet/>
      <dgm:spPr/>
      <dgm:t>
        <a:bodyPr/>
        <a:lstStyle/>
        <a:p>
          <a:endParaRPr lang="en-US" sz="1800" dirty="0"/>
        </a:p>
      </dgm:t>
    </dgm:pt>
    <dgm:pt modelId="{C2FDEC8C-E2B9-4774-8D9D-AED7D6C0D55B}" type="pres">
      <dgm:prSet presAssocID="{F4EA3051-5518-4A68-9136-046CAA7BA59D}" presName="root" presStyleCnt="0">
        <dgm:presLayoutVars>
          <dgm:dir/>
          <dgm:resizeHandles val="exact"/>
        </dgm:presLayoutVars>
      </dgm:prSet>
      <dgm:spPr/>
      <dgm:t>
        <a:bodyPr/>
        <a:lstStyle/>
        <a:p>
          <a:endParaRPr lang="en-US"/>
        </a:p>
      </dgm:t>
    </dgm:pt>
    <dgm:pt modelId="{D9AA7755-65D4-4A4F-B074-F7F866931976}" type="pres">
      <dgm:prSet presAssocID="{18E90AE3-4EFE-423C-815C-68AB5448380C}" presName="compNode" presStyleCnt="0"/>
      <dgm:spPr/>
    </dgm:pt>
    <dgm:pt modelId="{2FD584AC-334C-4D98-9E88-D4EE344FF90D}" type="pres">
      <dgm:prSet presAssocID="{18E90AE3-4EFE-423C-815C-68AB5448380C}" presName="iconBgRect" presStyleLbl="bgShp" presStyleIdx="0" presStyleCnt="4"/>
      <dgm:spPr>
        <a:xfrm>
          <a:off x="600792" y="596391"/>
          <a:ext cx="1449891" cy="1449891"/>
        </a:xfrm>
        <a:prstGeom prst="rect">
          <a:avLst/>
        </a:prstGeom>
      </dgm:spPr>
    </dgm:pt>
    <dgm:pt modelId="{2E004ED0-9912-4313-AFA2-7904C1513343}" type="pres">
      <dgm:prSet presAssocID="{18E90AE3-4EFE-423C-815C-68AB5448380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Cat"/>
        </a:ext>
      </dgm:extLst>
    </dgm:pt>
    <dgm:pt modelId="{C7850D4C-BD15-4810-8DA4-9F6899FBDB2F}" type="pres">
      <dgm:prSet presAssocID="{18E90AE3-4EFE-423C-815C-68AB5448380C}" presName="spaceRect" presStyleCnt="0"/>
      <dgm:spPr/>
    </dgm:pt>
    <dgm:pt modelId="{97947764-D5E2-4B83-8EAA-EA54408B4F84}" type="pres">
      <dgm:prSet presAssocID="{18E90AE3-4EFE-423C-815C-68AB5448380C}" presName="textRect" presStyleLbl="revTx" presStyleIdx="0" presStyleCnt="4">
        <dgm:presLayoutVars>
          <dgm:chMax val="1"/>
          <dgm:chPref val="1"/>
        </dgm:presLayoutVars>
      </dgm:prSet>
      <dgm:spPr/>
      <dgm:t>
        <a:bodyPr/>
        <a:lstStyle/>
        <a:p>
          <a:endParaRPr lang="en-US"/>
        </a:p>
      </dgm:t>
    </dgm:pt>
    <dgm:pt modelId="{2818E4B9-6416-4482-9782-ECF7FF702856}" type="pres">
      <dgm:prSet presAssocID="{5EED4C3B-3262-4298-8922-070C75285238}" presName="sibTrans" presStyleCnt="0"/>
      <dgm:spPr/>
    </dgm:pt>
    <dgm:pt modelId="{5D2065B8-BF24-455A-8EE1-5E67BE48B81B}" type="pres">
      <dgm:prSet presAssocID="{C6F41633-0FF0-486A-B30E-1ED0E1D05A80}" presName="compNode" presStyleCnt="0"/>
      <dgm:spPr/>
    </dgm:pt>
    <dgm:pt modelId="{D24D21FC-62C1-4CB3-8209-8661C3C79008}" type="pres">
      <dgm:prSet presAssocID="{C6F41633-0FF0-486A-B30E-1ED0E1D05A80}" presName="iconBgRect" presStyleLbl="bgShp" presStyleIdx="1" presStyleCnt="4"/>
      <dgm:spPr>
        <a:xfrm>
          <a:off x="3393616" y="596391"/>
          <a:ext cx="1449891" cy="1449891"/>
        </a:xfrm>
        <a:prstGeom prst="rect">
          <a:avLst/>
        </a:prstGeom>
      </dgm:spPr>
    </dgm:pt>
    <dgm:pt modelId="{E1CCDF7A-EBE7-495D-AEE1-FE9FEEA33C81}" type="pres">
      <dgm:prSet presAssocID="{C6F41633-0FF0-486A-B30E-1ED0E1D05A8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Dog"/>
        </a:ext>
      </dgm:extLst>
    </dgm:pt>
    <dgm:pt modelId="{AFF203E1-34B6-48E2-B5D4-C37BA4CDBE3D}" type="pres">
      <dgm:prSet presAssocID="{C6F41633-0FF0-486A-B30E-1ED0E1D05A80}" presName="spaceRect" presStyleCnt="0"/>
      <dgm:spPr/>
    </dgm:pt>
    <dgm:pt modelId="{1B26A24F-F4FA-4000-B231-980697CE6BC5}" type="pres">
      <dgm:prSet presAssocID="{C6F41633-0FF0-486A-B30E-1ED0E1D05A80}" presName="textRect" presStyleLbl="revTx" presStyleIdx="1" presStyleCnt="4">
        <dgm:presLayoutVars>
          <dgm:chMax val="1"/>
          <dgm:chPref val="1"/>
        </dgm:presLayoutVars>
      </dgm:prSet>
      <dgm:spPr/>
      <dgm:t>
        <a:bodyPr/>
        <a:lstStyle/>
        <a:p>
          <a:endParaRPr lang="en-US"/>
        </a:p>
      </dgm:t>
    </dgm:pt>
    <dgm:pt modelId="{51C87337-A8F2-49D7-9000-D0F5AEC2A3E0}" type="pres">
      <dgm:prSet presAssocID="{5BC5CE78-D653-4B24-A128-6A4D23EB6487}" presName="sibTrans" presStyleCnt="0"/>
      <dgm:spPr/>
    </dgm:pt>
    <dgm:pt modelId="{8CE0322A-4FD6-41C9-8DFD-125E5558BCB9}" type="pres">
      <dgm:prSet presAssocID="{B71CA56F-3FE0-4E91-A288-148D1A219531}" presName="compNode" presStyleCnt="0"/>
      <dgm:spPr/>
    </dgm:pt>
    <dgm:pt modelId="{150E4B2C-C413-4BF2-BE44-61CABB4D422E}" type="pres">
      <dgm:prSet presAssocID="{B71CA56F-3FE0-4E91-A288-148D1A219531}" presName="iconBgRect" presStyleLbl="bgShp" presStyleIdx="2" presStyleCnt="4"/>
      <dgm:spPr>
        <a:xfrm>
          <a:off x="6186441" y="596391"/>
          <a:ext cx="1449891" cy="1449891"/>
        </a:xfrm>
        <a:prstGeom prst="rect">
          <a:avLst/>
        </a:prstGeom>
      </dgm:spPr>
    </dgm:pt>
    <dgm:pt modelId="{338E22CF-4E7D-49DB-8D62-BFBE95644B7C}" type="pres">
      <dgm:prSet presAssocID="{B71CA56F-3FE0-4E91-A288-148D1A21953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Rat"/>
        </a:ext>
      </dgm:extLst>
    </dgm:pt>
    <dgm:pt modelId="{A4134F78-74E5-417C-9450-B5A5408E0982}" type="pres">
      <dgm:prSet presAssocID="{B71CA56F-3FE0-4E91-A288-148D1A219531}" presName="spaceRect" presStyleCnt="0"/>
      <dgm:spPr/>
    </dgm:pt>
    <dgm:pt modelId="{4E04CA18-7F92-4C8F-B31C-B8DC9BFFC00B}" type="pres">
      <dgm:prSet presAssocID="{B71CA56F-3FE0-4E91-A288-148D1A219531}" presName="textRect" presStyleLbl="revTx" presStyleIdx="2" presStyleCnt="4">
        <dgm:presLayoutVars>
          <dgm:chMax val="1"/>
          <dgm:chPref val="1"/>
        </dgm:presLayoutVars>
      </dgm:prSet>
      <dgm:spPr/>
      <dgm:t>
        <a:bodyPr/>
        <a:lstStyle/>
        <a:p>
          <a:endParaRPr lang="en-US"/>
        </a:p>
      </dgm:t>
    </dgm:pt>
    <dgm:pt modelId="{6A22E40D-3490-43F6-BFBB-88887609320F}" type="pres">
      <dgm:prSet presAssocID="{3551302F-D8DD-4233-8F96-BB798392283B}" presName="sibTrans" presStyleCnt="0"/>
      <dgm:spPr/>
    </dgm:pt>
    <dgm:pt modelId="{862E03AE-4DC1-45B4-ACA6-12DC9646DF09}" type="pres">
      <dgm:prSet presAssocID="{40445AAF-79D1-46B9-8D2F-1FE4E740F550}" presName="compNode" presStyleCnt="0"/>
      <dgm:spPr/>
    </dgm:pt>
    <dgm:pt modelId="{FB9B0F2E-A209-4355-A025-0CC7EDD3BBA7}" type="pres">
      <dgm:prSet presAssocID="{40445AAF-79D1-46B9-8D2F-1FE4E740F550}" presName="iconBgRect" presStyleLbl="bgShp" presStyleIdx="3" presStyleCnt="4"/>
      <dgm:spPr>
        <a:xfrm>
          <a:off x="8979265" y="596391"/>
          <a:ext cx="1449891" cy="1449891"/>
        </a:xfrm>
        <a:prstGeom prst="rect">
          <a:avLst/>
        </a:prstGeom>
      </dgm:spPr>
    </dgm:pt>
    <dgm:pt modelId="{65ED3257-C9EC-49C5-B86D-6D93DABEBEEB}" type="pres">
      <dgm:prSet presAssocID="{40445AAF-79D1-46B9-8D2F-1FE4E740F55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a:blipFill>
      </dgm:spPr>
      <dgm:extLst>
        <a:ext uri="{E40237B7-FDA0-4F09-8148-C483321AD2D9}">
          <dgm14:cNvPr xmlns:dgm14="http://schemas.microsoft.com/office/drawing/2010/diagram" id="0" name="" descr="Gorilla"/>
        </a:ext>
      </dgm:extLst>
    </dgm:pt>
    <dgm:pt modelId="{70DBFBC5-BFFA-4A86-92C2-38A37C3BA021}" type="pres">
      <dgm:prSet presAssocID="{40445AAF-79D1-46B9-8D2F-1FE4E740F550}" presName="spaceRect" presStyleCnt="0"/>
      <dgm:spPr/>
    </dgm:pt>
    <dgm:pt modelId="{164D16BE-1508-46AB-8E58-77F8E5A2FFCC}" type="pres">
      <dgm:prSet presAssocID="{40445AAF-79D1-46B9-8D2F-1FE4E740F550}" presName="textRect" presStyleLbl="revTx" presStyleIdx="3" presStyleCnt="4">
        <dgm:presLayoutVars>
          <dgm:chMax val="1"/>
          <dgm:chPref val="1"/>
        </dgm:presLayoutVars>
      </dgm:prSet>
      <dgm:spPr/>
      <dgm:t>
        <a:bodyPr/>
        <a:lstStyle/>
        <a:p>
          <a:endParaRPr lang="en-US"/>
        </a:p>
      </dgm:t>
    </dgm:pt>
  </dgm:ptLst>
  <dgm:cxnLst>
    <dgm:cxn modelId="{7450EC93-7599-4864-9FA8-4A8821018C66}" type="presOf" srcId="{F4EA3051-5518-4A68-9136-046CAA7BA59D}" destId="{C2FDEC8C-E2B9-4774-8D9D-AED7D6C0D55B}" srcOrd="0" destOrd="0" presId="urn:microsoft.com/office/officeart/2018/5/layout/IconCircleLabelList"/>
    <dgm:cxn modelId="{BAC92A33-5E39-4412-BF0C-C784952C018C}" type="presOf" srcId="{40445AAF-79D1-46B9-8D2F-1FE4E740F550}" destId="{164D16BE-1508-46AB-8E58-77F8E5A2FFCC}" srcOrd="0" destOrd="0" presId="urn:microsoft.com/office/officeart/2018/5/layout/IconCircleLabelList"/>
    <dgm:cxn modelId="{A804C30D-F5A2-425F-A93C-8ECFDAC90404}" srcId="{F4EA3051-5518-4A68-9136-046CAA7BA59D}" destId="{40445AAF-79D1-46B9-8D2F-1FE4E740F550}" srcOrd="3" destOrd="0" parTransId="{F4ED57A5-1437-4DDA-B79A-D8002E297C07}" sibTransId="{54582B31-660E-455B-967C-39B58B2EE975}"/>
    <dgm:cxn modelId="{3C09BE9B-8B92-4F85-849A-717ED42FFD0B}" type="presOf" srcId="{18E90AE3-4EFE-423C-815C-68AB5448380C}" destId="{97947764-D5E2-4B83-8EAA-EA54408B4F84}" srcOrd="0" destOrd="0" presId="urn:microsoft.com/office/officeart/2018/5/layout/IconCircleLabelList"/>
    <dgm:cxn modelId="{93986B1C-4F60-4F52-8B62-DB7BDCD7F3BA}" srcId="{F4EA3051-5518-4A68-9136-046CAA7BA59D}" destId="{B71CA56F-3FE0-4E91-A288-148D1A219531}" srcOrd="2" destOrd="0" parTransId="{F2CF152A-3C10-4163-A2A0-FCFEDA46A576}" sibTransId="{3551302F-D8DD-4233-8F96-BB798392283B}"/>
    <dgm:cxn modelId="{BD002338-3552-4A94-9A4C-BF053FACBDE1}" type="presOf" srcId="{B71CA56F-3FE0-4E91-A288-148D1A219531}" destId="{4E04CA18-7F92-4C8F-B31C-B8DC9BFFC00B}" srcOrd="0" destOrd="0" presId="urn:microsoft.com/office/officeart/2018/5/layout/IconCircleLabelList"/>
    <dgm:cxn modelId="{323BDA44-20D3-459D-ADA7-2B127C61C413}" srcId="{F4EA3051-5518-4A68-9136-046CAA7BA59D}" destId="{18E90AE3-4EFE-423C-815C-68AB5448380C}" srcOrd="0" destOrd="0" parTransId="{41D92FFC-2A03-43B5-AD1E-1CCAB508BEDB}" sibTransId="{5EED4C3B-3262-4298-8922-070C75285238}"/>
    <dgm:cxn modelId="{6DD35841-89A1-4549-85C7-92BF0106B3BF}" srcId="{F4EA3051-5518-4A68-9136-046CAA7BA59D}" destId="{C6F41633-0FF0-486A-B30E-1ED0E1D05A80}" srcOrd="1" destOrd="0" parTransId="{8CFF2197-1A2B-4DB8-BB31-03AF3BE2A35D}" sibTransId="{5BC5CE78-D653-4B24-A128-6A4D23EB6487}"/>
    <dgm:cxn modelId="{CDD0FBB8-0886-4C22-927E-6FF3CECB2529}" type="presOf" srcId="{C6F41633-0FF0-486A-B30E-1ED0E1D05A80}" destId="{1B26A24F-F4FA-4000-B231-980697CE6BC5}" srcOrd="0" destOrd="0" presId="urn:microsoft.com/office/officeart/2018/5/layout/IconCircleLabelList"/>
    <dgm:cxn modelId="{3AEBF6BA-0779-4877-ADD5-319164182CB6}" type="presParOf" srcId="{C2FDEC8C-E2B9-4774-8D9D-AED7D6C0D55B}" destId="{D9AA7755-65D4-4A4F-B074-F7F866931976}" srcOrd="0" destOrd="0" presId="urn:microsoft.com/office/officeart/2018/5/layout/IconCircleLabelList"/>
    <dgm:cxn modelId="{6D685894-3B51-4742-8B8C-1FE2983AC7C3}" type="presParOf" srcId="{D9AA7755-65D4-4A4F-B074-F7F866931976}" destId="{2FD584AC-334C-4D98-9E88-D4EE344FF90D}" srcOrd="0" destOrd="0" presId="urn:microsoft.com/office/officeart/2018/5/layout/IconCircleLabelList"/>
    <dgm:cxn modelId="{B7B92DAB-1C57-4F53-B455-8A69D972B14B}" type="presParOf" srcId="{D9AA7755-65D4-4A4F-B074-F7F866931976}" destId="{2E004ED0-9912-4313-AFA2-7904C1513343}" srcOrd="1" destOrd="0" presId="urn:microsoft.com/office/officeart/2018/5/layout/IconCircleLabelList"/>
    <dgm:cxn modelId="{75222A76-6371-4E60-B97A-0C9D46E7515A}" type="presParOf" srcId="{D9AA7755-65D4-4A4F-B074-F7F866931976}" destId="{C7850D4C-BD15-4810-8DA4-9F6899FBDB2F}" srcOrd="2" destOrd="0" presId="urn:microsoft.com/office/officeart/2018/5/layout/IconCircleLabelList"/>
    <dgm:cxn modelId="{DBE4AF70-08BC-4295-BA47-24542D6BC475}" type="presParOf" srcId="{D9AA7755-65D4-4A4F-B074-F7F866931976}" destId="{97947764-D5E2-4B83-8EAA-EA54408B4F84}" srcOrd="3" destOrd="0" presId="urn:microsoft.com/office/officeart/2018/5/layout/IconCircleLabelList"/>
    <dgm:cxn modelId="{7014A335-E14F-4126-97C7-13E7D4E82D79}" type="presParOf" srcId="{C2FDEC8C-E2B9-4774-8D9D-AED7D6C0D55B}" destId="{2818E4B9-6416-4482-9782-ECF7FF702856}" srcOrd="1" destOrd="0" presId="urn:microsoft.com/office/officeart/2018/5/layout/IconCircleLabelList"/>
    <dgm:cxn modelId="{8B0A2CD6-FCCF-42B9-B0BC-543DBA726CDD}" type="presParOf" srcId="{C2FDEC8C-E2B9-4774-8D9D-AED7D6C0D55B}" destId="{5D2065B8-BF24-455A-8EE1-5E67BE48B81B}" srcOrd="2" destOrd="0" presId="urn:microsoft.com/office/officeart/2018/5/layout/IconCircleLabelList"/>
    <dgm:cxn modelId="{424BEA0D-D6D4-4471-986C-F9A0FCC1C535}" type="presParOf" srcId="{5D2065B8-BF24-455A-8EE1-5E67BE48B81B}" destId="{D24D21FC-62C1-4CB3-8209-8661C3C79008}" srcOrd="0" destOrd="0" presId="urn:microsoft.com/office/officeart/2018/5/layout/IconCircleLabelList"/>
    <dgm:cxn modelId="{2D712FCE-E693-44B3-9368-76A2FA836368}" type="presParOf" srcId="{5D2065B8-BF24-455A-8EE1-5E67BE48B81B}" destId="{E1CCDF7A-EBE7-495D-AEE1-FE9FEEA33C81}" srcOrd="1" destOrd="0" presId="urn:microsoft.com/office/officeart/2018/5/layout/IconCircleLabelList"/>
    <dgm:cxn modelId="{9592CB53-DCD1-4BD9-A966-C66AC729FC23}" type="presParOf" srcId="{5D2065B8-BF24-455A-8EE1-5E67BE48B81B}" destId="{AFF203E1-34B6-48E2-B5D4-C37BA4CDBE3D}" srcOrd="2" destOrd="0" presId="urn:microsoft.com/office/officeart/2018/5/layout/IconCircleLabelList"/>
    <dgm:cxn modelId="{899EEA98-FC95-43A6-BB46-3971C1F7C0DD}" type="presParOf" srcId="{5D2065B8-BF24-455A-8EE1-5E67BE48B81B}" destId="{1B26A24F-F4FA-4000-B231-980697CE6BC5}" srcOrd="3" destOrd="0" presId="urn:microsoft.com/office/officeart/2018/5/layout/IconCircleLabelList"/>
    <dgm:cxn modelId="{C35FB77E-52E0-4853-88CB-CBA1A0F868A9}" type="presParOf" srcId="{C2FDEC8C-E2B9-4774-8D9D-AED7D6C0D55B}" destId="{51C87337-A8F2-49D7-9000-D0F5AEC2A3E0}" srcOrd="3" destOrd="0" presId="urn:microsoft.com/office/officeart/2018/5/layout/IconCircleLabelList"/>
    <dgm:cxn modelId="{FB9AFB23-78C6-4FD2-A7F4-F795B6BF6A07}" type="presParOf" srcId="{C2FDEC8C-E2B9-4774-8D9D-AED7D6C0D55B}" destId="{8CE0322A-4FD6-41C9-8DFD-125E5558BCB9}" srcOrd="4" destOrd="0" presId="urn:microsoft.com/office/officeart/2018/5/layout/IconCircleLabelList"/>
    <dgm:cxn modelId="{8DEB5829-F116-425A-A8E2-31EE550D5D70}" type="presParOf" srcId="{8CE0322A-4FD6-41C9-8DFD-125E5558BCB9}" destId="{150E4B2C-C413-4BF2-BE44-61CABB4D422E}" srcOrd="0" destOrd="0" presId="urn:microsoft.com/office/officeart/2018/5/layout/IconCircleLabelList"/>
    <dgm:cxn modelId="{D6543200-46EE-4EC3-8EB7-25E87A62D6EE}" type="presParOf" srcId="{8CE0322A-4FD6-41C9-8DFD-125E5558BCB9}" destId="{338E22CF-4E7D-49DB-8D62-BFBE95644B7C}" srcOrd="1" destOrd="0" presId="urn:microsoft.com/office/officeart/2018/5/layout/IconCircleLabelList"/>
    <dgm:cxn modelId="{E64F7AE5-91EC-43A3-8040-0C4E61182F8E}" type="presParOf" srcId="{8CE0322A-4FD6-41C9-8DFD-125E5558BCB9}" destId="{A4134F78-74E5-417C-9450-B5A5408E0982}" srcOrd="2" destOrd="0" presId="urn:microsoft.com/office/officeart/2018/5/layout/IconCircleLabelList"/>
    <dgm:cxn modelId="{29BC71C9-5771-4BBF-9653-2E06C8B7999E}" type="presParOf" srcId="{8CE0322A-4FD6-41C9-8DFD-125E5558BCB9}" destId="{4E04CA18-7F92-4C8F-B31C-B8DC9BFFC00B}" srcOrd="3" destOrd="0" presId="urn:microsoft.com/office/officeart/2018/5/layout/IconCircleLabelList"/>
    <dgm:cxn modelId="{21E6A1B2-1B1E-4848-8AB9-B4431F338267}" type="presParOf" srcId="{C2FDEC8C-E2B9-4774-8D9D-AED7D6C0D55B}" destId="{6A22E40D-3490-43F6-BFBB-88887609320F}" srcOrd="5" destOrd="0" presId="urn:microsoft.com/office/officeart/2018/5/layout/IconCircleLabelList"/>
    <dgm:cxn modelId="{D3EC028A-082A-47BD-8867-C0092E099E2F}" type="presParOf" srcId="{C2FDEC8C-E2B9-4774-8D9D-AED7D6C0D55B}" destId="{862E03AE-4DC1-45B4-ACA6-12DC9646DF09}" srcOrd="6" destOrd="0" presId="urn:microsoft.com/office/officeart/2018/5/layout/IconCircleLabelList"/>
    <dgm:cxn modelId="{C113A858-8F46-4C5A-8748-3ECBD6A398A2}" type="presParOf" srcId="{862E03AE-4DC1-45B4-ACA6-12DC9646DF09}" destId="{FB9B0F2E-A209-4355-A025-0CC7EDD3BBA7}" srcOrd="0" destOrd="0" presId="urn:microsoft.com/office/officeart/2018/5/layout/IconCircleLabelList"/>
    <dgm:cxn modelId="{7F3EC85E-52E1-472A-97EC-E230665D7860}" type="presParOf" srcId="{862E03AE-4DC1-45B4-ACA6-12DC9646DF09}" destId="{65ED3257-C9EC-49C5-B86D-6D93DABEBEEB}" srcOrd="1" destOrd="0" presId="urn:microsoft.com/office/officeart/2018/5/layout/IconCircleLabelList"/>
    <dgm:cxn modelId="{39E669AC-1B44-45C5-83CD-0DD4528761CA}" type="presParOf" srcId="{862E03AE-4DC1-45B4-ACA6-12DC9646DF09}" destId="{70DBFBC5-BFFA-4A86-92C2-38A37C3BA021}" srcOrd="2" destOrd="0" presId="urn:microsoft.com/office/officeart/2018/5/layout/IconCircleLabelList"/>
    <dgm:cxn modelId="{D2122F2C-5C1E-443B-AE74-353BA9C7B665}" type="presParOf" srcId="{862E03AE-4DC1-45B4-ACA6-12DC9646DF09}" destId="{164D16BE-1508-46AB-8E58-77F8E5A2FFCC}" srcOrd="3" destOrd="0" presId="urn:microsoft.com/office/officeart/2018/5/layout/IconCircleLabel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D584AC-334C-4D98-9E88-D4EE344FF90D}">
      <dsp:nvSpPr>
        <dsp:cNvPr id="0" name=""/>
        <dsp:cNvSpPr/>
      </dsp:nvSpPr>
      <dsp:spPr>
        <a:xfrm>
          <a:off x="600792" y="8223"/>
          <a:ext cx="1449891" cy="1449891"/>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004ED0-9912-4313-AFA2-7904C1513343}">
      <dsp:nvSpPr>
        <dsp:cNvPr id="0" name=""/>
        <dsp:cNvSpPr/>
      </dsp:nvSpPr>
      <dsp:spPr>
        <a:xfrm>
          <a:off x="909785" y="317216"/>
          <a:ext cx="831905" cy="831905"/>
        </a:xfrm>
        <a:prstGeom prst="rect">
          <a:avLst/>
        </a:prstGeom>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xmlns="" r:embed="rId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947764-D5E2-4B83-8EAA-EA54408B4F84}">
      <dsp:nvSpPr>
        <dsp:cNvPr id="0" name=""/>
        <dsp:cNvSpPr/>
      </dsp:nvSpPr>
      <dsp:spPr>
        <a:xfrm>
          <a:off x="137302" y="1909720"/>
          <a:ext cx="237687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00100">
            <a:lnSpc>
              <a:spcPct val="100000"/>
            </a:lnSpc>
            <a:spcBef>
              <a:spcPct val="0"/>
            </a:spcBef>
            <a:spcAft>
              <a:spcPct val="35000"/>
            </a:spcAft>
            <a:defRPr cap="all"/>
          </a:pPr>
          <a:r>
            <a:rPr lang="en-US" sz="1800" kern="1200" cap="none" dirty="0" smtClean="0"/>
            <a:t>David</a:t>
          </a:r>
          <a:endParaRPr lang="en-US" sz="1800" kern="1200" cap="none" dirty="0"/>
        </a:p>
      </dsp:txBody>
      <dsp:txXfrm>
        <a:off x="137302" y="1909720"/>
        <a:ext cx="2376871" cy="720000"/>
      </dsp:txXfrm>
    </dsp:sp>
    <dsp:sp modelId="{D24D21FC-62C1-4CB3-8209-8661C3C79008}">
      <dsp:nvSpPr>
        <dsp:cNvPr id="0" name=""/>
        <dsp:cNvSpPr/>
      </dsp:nvSpPr>
      <dsp:spPr>
        <a:xfrm>
          <a:off x="3393616" y="8223"/>
          <a:ext cx="1449891" cy="1449891"/>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CCDF7A-EBE7-495D-AEE1-FE9FEEA33C81}">
      <dsp:nvSpPr>
        <dsp:cNvPr id="0" name=""/>
        <dsp:cNvSpPr/>
      </dsp:nvSpPr>
      <dsp:spPr>
        <a:xfrm>
          <a:off x="3702610" y="317216"/>
          <a:ext cx="831905" cy="831905"/>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26A24F-F4FA-4000-B231-980697CE6BC5}">
      <dsp:nvSpPr>
        <dsp:cNvPr id="0" name=""/>
        <dsp:cNvSpPr/>
      </dsp:nvSpPr>
      <dsp:spPr>
        <a:xfrm>
          <a:off x="2930126" y="1909720"/>
          <a:ext cx="237687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00100">
            <a:lnSpc>
              <a:spcPct val="100000"/>
            </a:lnSpc>
            <a:spcBef>
              <a:spcPct val="0"/>
            </a:spcBef>
            <a:spcAft>
              <a:spcPct val="35000"/>
            </a:spcAft>
            <a:defRPr cap="all"/>
          </a:pPr>
          <a:r>
            <a:rPr lang="en-US" sz="1800" kern="1200" cap="none" dirty="0" smtClean="0"/>
            <a:t>Johnny</a:t>
          </a:r>
          <a:endParaRPr lang="en-US" sz="1800" kern="1200" cap="none" dirty="0"/>
        </a:p>
      </dsp:txBody>
      <dsp:txXfrm>
        <a:off x="2930126" y="1909720"/>
        <a:ext cx="2376871" cy="720000"/>
      </dsp:txXfrm>
    </dsp:sp>
    <dsp:sp modelId="{150E4B2C-C413-4BF2-BE44-61CABB4D422E}">
      <dsp:nvSpPr>
        <dsp:cNvPr id="0" name=""/>
        <dsp:cNvSpPr/>
      </dsp:nvSpPr>
      <dsp:spPr>
        <a:xfrm>
          <a:off x="6186441" y="8223"/>
          <a:ext cx="1449891" cy="1449891"/>
        </a:xfrm>
        <a:prstGeom prst="rect">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8E22CF-4E7D-49DB-8D62-BFBE95644B7C}">
      <dsp:nvSpPr>
        <dsp:cNvPr id="0" name=""/>
        <dsp:cNvSpPr/>
      </dsp:nvSpPr>
      <dsp:spPr>
        <a:xfrm>
          <a:off x="6495434" y="317216"/>
          <a:ext cx="831905" cy="831905"/>
        </a:xfrm>
        <a:prstGeom prst="rect">
          <a:avLst/>
        </a:prstGeom>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04CA18-7F92-4C8F-B31C-B8DC9BFFC00B}">
      <dsp:nvSpPr>
        <dsp:cNvPr id="0" name=""/>
        <dsp:cNvSpPr/>
      </dsp:nvSpPr>
      <dsp:spPr>
        <a:xfrm>
          <a:off x="5722951" y="1909720"/>
          <a:ext cx="237687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00100">
            <a:lnSpc>
              <a:spcPct val="100000"/>
            </a:lnSpc>
            <a:spcBef>
              <a:spcPct val="0"/>
            </a:spcBef>
            <a:spcAft>
              <a:spcPct val="35000"/>
            </a:spcAft>
            <a:defRPr cap="all"/>
          </a:pPr>
          <a:r>
            <a:rPr lang="en-US" sz="1800" kern="1200" cap="none" dirty="0" smtClean="0"/>
            <a:t>Chris</a:t>
          </a:r>
          <a:endParaRPr lang="en-US" sz="1800" kern="1200" cap="none" dirty="0"/>
        </a:p>
      </dsp:txBody>
      <dsp:txXfrm>
        <a:off x="5722951" y="1909720"/>
        <a:ext cx="2376871" cy="720000"/>
      </dsp:txXfrm>
    </dsp:sp>
    <dsp:sp modelId="{FB9B0F2E-A209-4355-A025-0CC7EDD3BBA7}">
      <dsp:nvSpPr>
        <dsp:cNvPr id="0" name=""/>
        <dsp:cNvSpPr/>
      </dsp:nvSpPr>
      <dsp:spPr>
        <a:xfrm>
          <a:off x="8979265" y="8223"/>
          <a:ext cx="1449891" cy="1449891"/>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ED3257-C9EC-49C5-B86D-6D93DABEBEEB}">
      <dsp:nvSpPr>
        <dsp:cNvPr id="0" name=""/>
        <dsp:cNvSpPr/>
      </dsp:nvSpPr>
      <dsp:spPr>
        <a:xfrm>
          <a:off x="9288259" y="317216"/>
          <a:ext cx="831905" cy="831905"/>
        </a:xfrm>
        <a:prstGeom prst="rect">
          <a:avLst/>
        </a:prstGeom>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4D16BE-1508-46AB-8E58-77F8E5A2FFCC}">
      <dsp:nvSpPr>
        <dsp:cNvPr id="0" name=""/>
        <dsp:cNvSpPr/>
      </dsp:nvSpPr>
      <dsp:spPr>
        <a:xfrm>
          <a:off x="8515775" y="1909720"/>
          <a:ext cx="237687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00100">
            <a:lnSpc>
              <a:spcPct val="100000"/>
            </a:lnSpc>
            <a:spcBef>
              <a:spcPct val="0"/>
            </a:spcBef>
            <a:spcAft>
              <a:spcPct val="35000"/>
            </a:spcAft>
            <a:defRPr cap="all"/>
          </a:pPr>
          <a:r>
            <a:rPr lang="en-US" sz="1800" kern="1200" cap="none" dirty="0" smtClean="0"/>
            <a:t>Jake</a:t>
          </a:r>
          <a:endParaRPr lang="en-US" sz="1800" kern="1200" cap="none" dirty="0"/>
        </a:p>
      </dsp:txBody>
      <dsp:txXfrm>
        <a:off x="8515775" y="1909720"/>
        <a:ext cx="2376871"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B2C6EDC-7FFA-47A2-B52F-55A206E44B3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EDDADD-70D2-4CFE-B25E-1F36E04BB91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6639B8-EA76-475F-ABF2-3D49BD1F56D3}" type="datetimeFigureOut">
              <a:rPr lang="en-US" smtClean="0"/>
              <a:t>5/20/2020</a:t>
            </a:fld>
            <a:endParaRPr lang="en-US" dirty="0"/>
          </a:p>
        </p:txBody>
      </p:sp>
      <p:sp>
        <p:nvSpPr>
          <p:cNvPr id="4" name="Footer Placeholder 3">
            <a:extLst>
              <a:ext uri="{FF2B5EF4-FFF2-40B4-BE49-F238E27FC236}">
                <a16:creationId xmlns:a16="http://schemas.microsoft.com/office/drawing/2014/main" id="{DF0A19CE-73D9-4994-9060-F191EDCCBDA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A47C41-E403-4DA7-841A-2A4B1C464C5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6B7899-3180-4353-9ECC-DB9AF208CDA3}" type="slidenum">
              <a:rPr lang="en-US" smtClean="0"/>
              <a:t>‹#›</a:t>
            </a:fld>
            <a:endParaRPr lang="en-US" dirty="0"/>
          </a:p>
        </p:txBody>
      </p:sp>
    </p:spTree>
    <p:extLst>
      <p:ext uri="{BB962C8B-B14F-4D97-AF65-F5344CB8AC3E}">
        <p14:creationId xmlns:p14="http://schemas.microsoft.com/office/powerpoint/2010/main" val="1899152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4F3147-C309-44B8-AF20-BAB82B7C4F88}" type="datetimeFigureOut">
              <a:rPr lang="en-US" smtClean="0"/>
              <a:t>5/20/2020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CAC06A-4905-4B1A-83C1-3B011A8CF04B}" type="slidenum">
              <a:rPr lang="en-US" smtClean="0"/>
              <a:t>‹#›</a:t>
            </a:fld>
            <a:endParaRPr lang="en-US" dirty="0"/>
          </a:p>
        </p:txBody>
      </p:sp>
    </p:spTree>
    <p:extLst>
      <p:ext uri="{BB962C8B-B14F-4D97-AF65-F5344CB8AC3E}">
        <p14:creationId xmlns:p14="http://schemas.microsoft.com/office/powerpoint/2010/main" val="3497100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CAC06A-4905-4B1A-83C1-3B011A8CF04B}" type="slidenum">
              <a:rPr lang="en-US" smtClean="0"/>
              <a:t>1</a:t>
            </a:fld>
            <a:endParaRPr lang="en-US" dirty="0"/>
          </a:p>
        </p:txBody>
      </p:sp>
    </p:spTree>
    <p:extLst>
      <p:ext uri="{BB962C8B-B14F-4D97-AF65-F5344CB8AC3E}">
        <p14:creationId xmlns:p14="http://schemas.microsoft.com/office/powerpoint/2010/main" val="1811392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CAC06A-4905-4B1A-83C1-3B011A8CF04B}" type="slidenum">
              <a:rPr lang="en-US" smtClean="0"/>
              <a:t>3</a:t>
            </a:fld>
            <a:endParaRPr lang="en-US" dirty="0"/>
          </a:p>
        </p:txBody>
      </p:sp>
    </p:spTree>
    <p:extLst>
      <p:ext uri="{BB962C8B-B14F-4D97-AF65-F5344CB8AC3E}">
        <p14:creationId xmlns:p14="http://schemas.microsoft.com/office/powerpoint/2010/main" val="173458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CAC06A-4905-4B1A-83C1-3B011A8CF04B}" type="slidenum">
              <a:rPr lang="en-US" smtClean="0"/>
              <a:t>4</a:t>
            </a:fld>
            <a:endParaRPr lang="en-US" dirty="0"/>
          </a:p>
        </p:txBody>
      </p:sp>
    </p:spTree>
    <p:extLst>
      <p:ext uri="{BB962C8B-B14F-4D97-AF65-F5344CB8AC3E}">
        <p14:creationId xmlns:p14="http://schemas.microsoft.com/office/powerpoint/2010/main" val="3626171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CAC06A-4905-4B1A-83C1-3B011A8CF04B}" type="slidenum">
              <a:rPr lang="en-US" smtClean="0"/>
              <a:t>6</a:t>
            </a:fld>
            <a:endParaRPr lang="en-US" dirty="0"/>
          </a:p>
        </p:txBody>
      </p:sp>
    </p:spTree>
    <p:extLst>
      <p:ext uri="{BB962C8B-B14F-4D97-AF65-F5344CB8AC3E}">
        <p14:creationId xmlns:p14="http://schemas.microsoft.com/office/powerpoint/2010/main" val="25909281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CAC06A-4905-4B1A-83C1-3B011A8CF04B}" type="slidenum">
              <a:rPr lang="en-US" smtClean="0"/>
              <a:t>13</a:t>
            </a:fld>
            <a:endParaRPr lang="en-US" dirty="0"/>
          </a:p>
        </p:txBody>
      </p:sp>
    </p:spTree>
    <p:extLst>
      <p:ext uri="{BB962C8B-B14F-4D97-AF65-F5344CB8AC3E}">
        <p14:creationId xmlns:p14="http://schemas.microsoft.com/office/powerpoint/2010/main" val="3017638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CAC06A-4905-4B1A-83C1-3B011A8CF04B}" type="slidenum">
              <a:rPr lang="en-US" smtClean="0"/>
              <a:t>14</a:t>
            </a:fld>
            <a:endParaRPr lang="en-US" dirty="0"/>
          </a:p>
        </p:txBody>
      </p:sp>
    </p:spTree>
    <p:extLst>
      <p:ext uri="{BB962C8B-B14F-4D97-AF65-F5344CB8AC3E}">
        <p14:creationId xmlns:p14="http://schemas.microsoft.com/office/powerpoint/2010/main" val="2336456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7461A7-C745-4C36-816E-A1BF6EE517A4}"/>
              </a:ext>
            </a:extLst>
          </p:cNvPr>
          <p:cNvSpPr/>
          <p:nvPr userDrawn="1"/>
        </p:nvSpPr>
        <p:spPr>
          <a:xfrm>
            <a:off x="0" y="4554000"/>
            <a:ext cx="12192000" cy="230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A6CD15-EEA4-46CB-A7B3-495FF7C8B4E0}"/>
              </a:ext>
            </a:extLst>
          </p:cNvPr>
          <p:cNvSpPr>
            <a:spLocks noGrp="1"/>
          </p:cNvSpPr>
          <p:nvPr>
            <p:ph type="ctrTitle"/>
          </p:nvPr>
        </p:nvSpPr>
        <p:spPr>
          <a:xfrm>
            <a:off x="1080000" y="3833999"/>
            <a:ext cx="5937026" cy="720001"/>
          </a:xfrm>
          <a:solidFill>
            <a:schemeClr val="bg1"/>
          </a:solidFill>
        </p:spPr>
        <p:txBody>
          <a:bodyPr anchor="ctr">
            <a:normAutofit/>
          </a:bodyPr>
          <a:lstStyle>
            <a:lvl1pPr algn="l">
              <a:defRPr sz="3600"/>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FFF20683-79D6-43CE-A167-BF1E25FA44B5}"/>
              </a:ext>
            </a:extLst>
          </p:cNvPr>
          <p:cNvSpPr>
            <a:spLocks noGrp="1"/>
          </p:cNvSpPr>
          <p:nvPr>
            <p:ph type="subTitle" idx="1"/>
          </p:nvPr>
        </p:nvSpPr>
        <p:spPr>
          <a:xfrm>
            <a:off x="1080000" y="4731026"/>
            <a:ext cx="9144000" cy="720000"/>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grpSp>
        <p:nvGrpSpPr>
          <p:cNvPr id="16" name="Group 15">
            <a:extLst>
              <a:ext uri="{FF2B5EF4-FFF2-40B4-BE49-F238E27FC236}">
                <a16:creationId xmlns:a16="http://schemas.microsoft.com/office/drawing/2014/main" id="{9194F1B6-7D05-4E73-BA00-BC5670C43D0C}"/>
              </a:ext>
              <a:ext uri="{C183D7F6-B498-43B3-948B-1728B52AA6E4}">
                <adec:decorative xmlns:adec="http://schemas.microsoft.com/office/drawing/2017/decorative" xmlns="" val="1"/>
              </a:ext>
            </a:extLst>
          </p:cNvPr>
          <p:cNvGrpSpPr/>
          <p:nvPr userDrawn="1"/>
        </p:nvGrpSpPr>
        <p:grpSpPr>
          <a:xfrm>
            <a:off x="7998793" y="2408820"/>
            <a:ext cx="3399320" cy="2592271"/>
            <a:chOff x="7998793" y="2408820"/>
            <a:chExt cx="3399320" cy="2592271"/>
          </a:xfrm>
        </p:grpSpPr>
        <p:sp>
          <p:nvSpPr>
            <p:cNvPr id="13" name="Graphic 14">
              <a:extLst>
                <a:ext uri="{FF2B5EF4-FFF2-40B4-BE49-F238E27FC236}">
                  <a16:creationId xmlns:a16="http://schemas.microsoft.com/office/drawing/2014/main" id="{8B58D1C2-E2C1-48D1-9CD7-D98859263F8B}"/>
                </a:ext>
              </a:extLst>
            </p:cNvPr>
            <p:cNvSpPr/>
            <p:nvPr userDrawn="1"/>
          </p:nvSpPr>
          <p:spPr>
            <a:xfrm rot="18900000">
              <a:off x="8436128" y="4572466"/>
              <a:ext cx="2357438" cy="428625"/>
            </a:xfrm>
            <a:custGeom>
              <a:avLst/>
              <a:gdLst>
                <a:gd name="connsiteX0" fmla="*/ 0 w 1885950"/>
                <a:gd name="connsiteY0" fmla="*/ 0 h 342900"/>
                <a:gd name="connsiteX1" fmla="*/ 473393 w 1885950"/>
                <a:gd name="connsiteY1" fmla="*/ 342900 h 342900"/>
                <a:gd name="connsiteX2" fmla="*/ 946785 w 1885950"/>
                <a:gd name="connsiteY2" fmla="*/ 0 h 342900"/>
                <a:gd name="connsiteX3" fmla="*/ 1420178 w 1885950"/>
                <a:gd name="connsiteY3" fmla="*/ 342900 h 342900"/>
                <a:gd name="connsiteX4" fmla="*/ 1893570 w 1885950"/>
                <a:gd name="connsiteY4" fmla="*/ 0 h 34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5950" h="342900">
                  <a:moveTo>
                    <a:pt x="0" y="0"/>
                  </a:moveTo>
                  <a:cubicBezTo>
                    <a:pt x="236220" y="0"/>
                    <a:pt x="236220" y="342900"/>
                    <a:pt x="473393" y="342900"/>
                  </a:cubicBezTo>
                  <a:cubicBezTo>
                    <a:pt x="709613" y="342900"/>
                    <a:pt x="709613" y="0"/>
                    <a:pt x="946785" y="0"/>
                  </a:cubicBezTo>
                  <a:cubicBezTo>
                    <a:pt x="1183005" y="0"/>
                    <a:pt x="1183005" y="342900"/>
                    <a:pt x="1420178" y="342900"/>
                  </a:cubicBezTo>
                  <a:cubicBezTo>
                    <a:pt x="1657350" y="342900"/>
                    <a:pt x="1656398" y="0"/>
                    <a:pt x="1893570" y="0"/>
                  </a:cubicBezTo>
                </a:path>
              </a:pathLst>
            </a:custGeom>
            <a:noFill/>
            <a:ln w="127000" cap="rnd">
              <a:solidFill>
                <a:schemeClr val="bg1"/>
              </a:solidFill>
              <a:prstDash val="solid"/>
              <a:miter/>
            </a:ln>
          </p:spPr>
          <p:txBody>
            <a:bodyPr rtlCol="0" anchor="ctr"/>
            <a:lstStyle/>
            <a:p>
              <a:endParaRPr lang="en-US" dirty="0"/>
            </a:p>
          </p:txBody>
        </p:sp>
        <p:sp>
          <p:nvSpPr>
            <p:cNvPr id="14" name="Oval 13">
              <a:extLst>
                <a:ext uri="{FF2B5EF4-FFF2-40B4-BE49-F238E27FC236}">
                  <a16:creationId xmlns:a16="http://schemas.microsoft.com/office/drawing/2014/main" id="{A52BDBB4-28D9-4B2B-BA1A-8A20B3CA0A1B}"/>
                </a:ext>
              </a:extLst>
            </p:cNvPr>
            <p:cNvSpPr/>
            <p:nvPr userDrawn="1"/>
          </p:nvSpPr>
          <p:spPr>
            <a:xfrm>
              <a:off x="10505144" y="2408820"/>
              <a:ext cx="892969" cy="892970"/>
            </a:xfrm>
            <a:prstGeom prst="ellipse">
              <a:avLst/>
            </a:prstGeom>
            <a:noFill/>
            <a:ln w="127000" cap="flat">
              <a:solidFill>
                <a:schemeClr val="accent4"/>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dirty="0">
                <a:solidFill>
                  <a:schemeClr val="tx1"/>
                </a:solidFill>
              </a:endParaRPr>
            </a:p>
          </p:txBody>
        </p:sp>
        <p:sp>
          <p:nvSpPr>
            <p:cNvPr id="15" name="Isosceles Triangle 14">
              <a:extLst>
                <a:ext uri="{FF2B5EF4-FFF2-40B4-BE49-F238E27FC236}">
                  <a16:creationId xmlns:a16="http://schemas.microsoft.com/office/drawing/2014/main" id="{6FA2AB67-0CBD-40DF-8724-9E261D88001E}"/>
                </a:ext>
              </a:extLst>
            </p:cNvPr>
            <p:cNvSpPr/>
            <p:nvPr userDrawn="1"/>
          </p:nvSpPr>
          <p:spPr>
            <a:xfrm>
              <a:off x="7998793" y="3156637"/>
              <a:ext cx="1063466" cy="916782"/>
            </a:xfrm>
            <a:prstGeom prst="triangle">
              <a:avLst/>
            </a:prstGeom>
            <a:solidFill>
              <a:schemeClr val="accent5"/>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dirty="0">
                <a:solidFill>
                  <a:schemeClr val="tx1"/>
                </a:solidFill>
              </a:endParaRPr>
            </a:p>
          </p:txBody>
        </p:sp>
      </p:grpSp>
    </p:spTree>
    <p:extLst>
      <p:ext uri="{BB962C8B-B14F-4D97-AF65-F5344CB8AC3E}">
        <p14:creationId xmlns:p14="http://schemas.microsoft.com/office/powerpoint/2010/main" val="1332796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8CC2B20B-280D-44D1-8DC5-70D2B86B7655}"/>
              </a:ext>
            </a:extLst>
          </p:cNvPr>
          <p:cNvSpPr/>
          <p:nvPr userDrawn="1"/>
        </p:nvSpPr>
        <p:spPr>
          <a:xfrm rot="2448756">
            <a:off x="9181031" y="3380182"/>
            <a:ext cx="878193" cy="2739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8CF6415F-6279-47D7-81A8-7C667B82487D}"/>
              </a:ext>
            </a:extLst>
          </p:cNvPr>
          <p:cNvSpPr/>
          <p:nvPr userDrawn="1"/>
        </p:nvSpPr>
        <p:spPr>
          <a:xfrm>
            <a:off x="10143917" y="1890080"/>
            <a:ext cx="1638502" cy="163850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F54F30F7-DC7A-41E3-A364-0B79CF985761}"/>
              </a:ext>
            </a:extLst>
          </p:cNvPr>
          <p:cNvSpPr/>
          <p:nvPr userDrawn="1"/>
        </p:nvSpPr>
        <p:spPr>
          <a:xfrm>
            <a:off x="7746136" y="2778308"/>
            <a:ext cx="1638502" cy="163850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Picture Placeholder 25">
            <a:extLst>
              <a:ext uri="{FF2B5EF4-FFF2-40B4-BE49-F238E27FC236}">
                <a16:creationId xmlns:a16="http://schemas.microsoft.com/office/drawing/2014/main" id="{672C4EBD-FB6B-4F9E-8562-1F4DD054DA67}"/>
              </a:ext>
            </a:extLst>
          </p:cNvPr>
          <p:cNvSpPr>
            <a:spLocks noGrp="1"/>
          </p:cNvSpPr>
          <p:nvPr>
            <p:ph type="pic" sz="quarter" idx="10" hasCustomPrompt="1"/>
          </p:nvPr>
        </p:nvSpPr>
        <p:spPr>
          <a:xfrm>
            <a:off x="0" y="0"/>
            <a:ext cx="12192000" cy="4554538"/>
          </a:xfrm>
          <a:custGeom>
            <a:avLst/>
            <a:gdLst>
              <a:gd name="connsiteX0" fmla="*/ 8530200 w 12192000"/>
              <a:gd name="connsiteY0" fmla="*/ 3146226 h 4554538"/>
              <a:gd name="connsiteX1" fmla="*/ 7998793 w 12192000"/>
              <a:gd name="connsiteY1" fmla="*/ 4074032 h 4554538"/>
              <a:gd name="connsiteX2" fmla="*/ 9061603 w 12192000"/>
              <a:gd name="connsiteY2" fmla="*/ 4074032 h 4554538"/>
              <a:gd name="connsiteX3" fmla="*/ 10971786 w 12192000"/>
              <a:gd name="connsiteY3" fmla="*/ 2468328 h 4554538"/>
              <a:gd name="connsiteX4" fmla="*/ 11359570 w 12192000"/>
              <a:gd name="connsiteY4" fmla="*/ 2856109 h 4554538"/>
              <a:gd name="connsiteX5" fmla="*/ 10971786 w 12192000"/>
              <a:gd name="connsiteY5" fmla="*/ 3243892 h 4554538"/>
              <a:gd name="connsiteX6" fmla="*/ 10584005 w 12192000"/>
              <a:gd name="connsiteY6" fmla="*/ 2856109 h 4554538"/>
              <a:gd name="connsiteX7" fmla="*/ 10971786 w 12192000"/>
              <a:gd name="connsiteY7" fmla="*/ 2468328 h 4554538"/>
              <a:gd name="connsiteX8" fmla="*/ 10971786 w 12192000"/>
              <a:gd name="connsiteY8" fmla="*/ 2344811 h 4554538"/>
              <a:gd name="connsiteX9" fmla="*/ 10460488 w 12192000"/>
              <a:gd name="connsiteY9" fmla="*/ 2856109 h 4554538"/>
              <a:gd name="connsiteX10" fmla="*/ 10971786 w 12192000"/>
              <a:gd name="connsiteY10" fmla="*/ 3367407 h 4554538"/>
              <a:gd name="connsiteX11" fmla="*/ 11483084 w 12192000"/>
              <a:gd name="connsiteY11" fmla="*/ 2856109 h 4554538"/>
              <a:gd name="connsiteX12" fmla="*/ 10971786 w 12192000"/>
              <a:gd name="connsiteY12" fmla="*/ 2344811 h 4554538"/>
              <a:gd name="connsiteX13" fmla="*/ 0 w 12192000"/>
              <a:gd name="connsiteY13" fmla="*/ 0 h 4554538"/>
              <a:gd name="connsiteX14" fmla="*/ 12192000 w 12192000"/>
              <a:gd name="connsiteY14" fmla="*/ 0 h 4554538"/>
              <a:gd name="connsiteX15" fmla="*/ 12192000 w 12192000"/>
              <a:gd name="connsiteY15" fmla="*/ 4554538 h 4554538"/>
              <a:gd name="connsiteX16" fmla="*/ 10247582 w 12192000"/>
              <a:gd name="connsiteY16" fmla="*/ 4554538 h 4554538"/>
              <a:gd name="connsiteX17" fmla="*/ 10312021 w 12192000"/>
              <a:gd name="connsiteY17" fmla="*/ 4461275 h 4554538"/>
              <a:gd name="connsiteX18" fmla="*/ 10316869 w 12192000"/>
              <a:gd name="connsiteY18" fmla="*/ 4142971 h 4554538"/>
              <a:gd name="connsiteX19" fmla="*/ 10357084 w 12192000"/>
              <a:gd name="connsiteY19" fmla="*/ 3838490 h 4554538"/>
              <a:gd name="connsiteX20" fmla="*/ 10357084 w 12192000"/>
              <a:gd name="connsiteY20" fmla="*/ 3749442 h 4554538"/>
              <a:gd name="connsiteX21" fmla="*/ 10313637 w 12192000"/>
              <a:gd name="connsiteY21" fmla="*/ 3730054 h 4554538"/>
              <a:gd name="connsiteX22" fmla="*/ 10268036 w 12192000"/>
              <a:gd name="connsiteY22" fmla="*/ 3749442 h 4554538"/>
              <a:gd name="connsiteX23" fmla="*/ 10193352 w 12192000"/>
              <a:gd name="connsiteY23" fmla="*/ 4168821 h 4554538"/>
              <a:gd name="connsiteX24" fmla="*/ 10153137 w 12192000"/>
              <a:gd name="connsiteY24" fmla="*/ 4473302 h 4554538"/>
              <a:gd name="connsiteX25" fmla="*/ 9845786 w 12192000"/>
              <a:gd name="connsiteY25" fmla="*/ 4513516 h 4554538"/>
              <a:gd name="connsiteX26" fmla="*/ 9475883 w 12192000"/>
              <a:gd name="connsiteY26" fmla="*/ 4546819 h 4554538"/>
              <a:gd name="connsiteX27" fmla="*/ 9466655 w 12192000"/>
              <a:gd name="connsiteY27" fmla="*/ 4554538 h 4554538"/>
              <a:gd name="connsiteX28" fmla="*/ 0 w 12192000"/>
              <a:gd name="connsiteY28" fmla="*/ 4554538 h 4554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2192000" h="4554538">
                <a:moveTo>
                  <a:pt x="8530200" y="3146226"/>
                </a:moveTo>
                <a:lnTo>
                  <a:pt x="7998793" y="4074032"/>
                </a:lnTo>
                <a:lnTo>
                  <a:pt x="9061603" y="4074032"/>
                </a:lnTo>
                <a:close/>
                <a:moveTo>
                  <a:pt x="10971786" y="2468328"/>
                </a:moveTo>
                <a:cubicBezTo>
                  <a:pt x="11184348" y="2468328"/>
                  <a:pt x="11359570" y="2643547"/>
                  <a:pt x="11359570" y="2856109"/>
                </a:cubicBezTo>
                <a:cubicBezTo>
                  <a:pt x="11359570" y="3071545"/>
                  <a:pt x="11184348" y="3243892"/>
                  <a:pt x="10971786" y="3243892"/>
                </a:cubicBezTo>
                <a:cubicBezTo>
                  <a:pt x="10759224" y="3243892"/>
                  <a:pt x="10584005" y="3068671"/>
                  <a:pt x="10584005" y="2856109"/>
                </a:cubicBezTo>
                <a:cubicBezTo>
                  <a:pt x="10584005" y="2640676"/>
                  <a:pt x="10759224" y="2468328"/>
                  <a:pt x="10971786" y="2468328"/>
                </a:cubicBezTo>
                <a:close/>
                <a:moveTo>
                  <a:pt x="10971786" y="2344811"/>
                </a:moveTo>
                <a:cubicBezTo>
                  <a:pt x="10690285" y="2344811"/>
                  <a:pt x="10460488" y="2574608"/>
                  <a:pt x="10460488" y="2856109"/>
                </a:cubicBezTo>
                <a:cubicBezTo>
                  <a:pt x="10460488" y="3137610"/>
                  <a:pt x="10690285" y="3367407"/>
                  <a:pt x="10971786" y="3367407"/>
                </a:cubicBezTo>
                <a:cubicBezTo>
                  <a:pt x="11253287" y="3367407"/>
                  <a:pt x="11483084" y="3137610"/>
                  <a:pt x="11483084" y="2856109"/>
                </a:cubicBezTo>
                <a:cubicBezTo>
                  <a:pt x="11483084" y="2574608"/>
                  <a:pt x="11253287" y="2344811"/>
                  <a:pt x="10971786" y="2344811"/>
                </a:cubicBezTo>
                <a:close/>
                <a:moveTo>
                  <a:pt x="0" y="0"/>
                </a:moveTo>
                <a:lnTo>
                  <a:pt x="12192000" y="0"/>
                </a:lnTo>
                <a:lnTo>
                  <a:pt x="12192000" y="4554538"/>
                </a:lnTo>
                <a:lnTo>
                  <a:pt x="10247582" y="4554538"/>
                </a:lnTo>
                <a:lnTo>
                  <a:pt x="10312021" y="4461275"/>
                </a:lnTo>
                <a:cubicBezTo>
                  <a:pt x="10357262" y="4356789"/>
                  <a:pt x="10336257" y="4244224"/>
                  <a:pt x="10316869" y="4142971"/>
                </a:cubicBezTo>
                <a:cubicBezTo>
                  <a:pt x="10293889" y="4022327"/>
                  <a:pt x="10276655" y="3918919"/>
                  <a:pt x="10357084" y="3838490"/>
                </a:cubicBezTo>
                <a:cubicBezTo>
                  <a:pt x="10382934" y="3815510"/>
                  <a:pt x="10382934" y="3775296"/>
                  <a:pt x="10357084" y="3749442"/>
                </a:cubicBezTo>
                <a:cubicBezTo>
                  <a:pt x="10345594" y="3736517"/>
                  <a:pt x="10329795" y="3730054"/>
                  <a:pt x="10313637" y="3730054"/>
                </a:cubicBezTo>
                <a:cubicBezTo>
                  <a:pt x="10297480" y="3730054"/>
                  <a:pt x="10280963" y="3736517"/>
                  <a:pt x="10268036" y="3749442"/>
                </a:cubicBezTo>
                <a:cubicBezTo>
                  <a:pt x="10138777" y="3878704"/>
                  <a:pt x="10167501" y="4033817"/>
                  <a:pt x="10193352" y="4168821"/>
                </a:cubicBezTo>
                <a:cubicBezTo>
                  <a:pt x="10216332" y="4289465"/>
                  <a:pt x="10233566" y="4392873"/>
                  <a:pt x="10153137" y="4473302"/>
                </a:cubicBezTo>
                <a:cubicBezTo>
                  <a:pt x="10069838" y="4553731"/>
                  <a:pt x="9966429" y="4536496"/>
                  <a:pt x="9845786" y="4513516"/>
                </a:cubicBezTo>
                <a:cubicBezTo>
                  <a:pt x="9725143" y="4490898"/>
                  <a:pt x="9593502" y="4466078"/>
                  <a:pt x="9475883" y="4546819"/>
                </a:cubicBezTo>
                <a:lnTo>
                  <a:pt x="9466655" y="4554538"/>
                </a:lnTo>
                <a:lnTo>
                  <a:pt x="0" y="4554538"/>
                </a:lnTo>
                <a:close/>
              </a:path>
            </a:pathLst>
          </a:custGeom>
          <a:solidFill>
            <a:schemeClr val="bg1">
              <a:lumMod val="95000"/>
            </a:schemeClr>
          </a:solidFill>
        </p:spPr>
        <p:txBody>
          <a:bodyPr wrap="square" anchor="ctr">
            <a:noAutofit/>
          </a:bodyPr>
          <a:lstStyle>
            <a:lvl1pPr marL="0" indent="0" algn="ctr">
              <a:buNone/>
              <a:defRPr i="1"/>
            </a:lvl1pPr>
          </a:lstStyle>
          <a:p>
            <a:r>
              <a:rPr lang="en-US" dirty="0"/>
              <a:t>Insert Your Picture Here</a:t>
            </a:r>
          </a:p>
        </p:txBody>
      </p:sp>
      <p:sp>
        <p:nvSpPr>
          <p:cNvPr id="30" name="Freeform: Shape 29">
            <a:extLst>
              <a:ext uri="{FF2B5EF4-FFF2-40B4-BE49-F238E27FC236}">
                <a16:creationId xmlns:a16="http://schemas.microsoft.com/office/drawing/2014/main" id="{FE0EC059-6580-471B-82B1-7BC2C482138A}"/>
              </a:ext>
            </a:extLst>
          </p:cNvPr>
          <p:cNvSpPr/>
          <p:nvPr userDrawn="1"/>
        </p:nvSpPr>
        <p:spPr>
          <a:xfrm>
            <a:off x="0" y="4554000"/>
            <a:ext cx="12192000" cy="2304000"/>
          </a:xfrm>
          <a:custGeom>
            <a:avLst/>
            <a:gdLst>
              <a:gd name="connsiteX0" fmla="*/ 0 w 12192000"/>
              <a:gd name="connsiteY0" fmla="*/ 0 h 2304000"/>
              <a:gd name="connsiteX1" fmla="*/ 9467298 w 12192000"/>
              <a:gd name="connsiteY1" fmla="*/ 0 h 2304000"/>
              <a:gd name="connsiteX2" fmla="*/ 9426407 w 12192000"/>
              <a:gd name="connsiteY2" fmla="*/ 34200 h 2304000"/>
              <a:gd name="connsiteX3" fmla="*/ 9351723 w 12192000"/>
              <a:gd name="connsiteY3" fmla="*/ 453579 h 2304000"/>
              <a:gd name="connsiteX4" fmla="*/ 9311509 w 12192000"/>
              <a:gd name="connsiteY4" fmla="*/ 758060 h 2304000"/>
              <a:gd name="connsiteX5" fmla="*/ 9004154 w 12192000"/>
              <a:gd name="connsiteY5" fmla="*/ 798275 h 2304000"/>
              <a:gd name="connsiteX6" fmla="*/ 8584775 w 12192000"/>
              <a:gd name="connsiteY6" fmla="*/ 872959 h 2304000"/>
              <a:gd name="connsiteX7" fmla="*/ 8584775 w 12192000"/>
              <a:gd name="connsiteY7" fmla="*/ 962006 h 2304000"/>
              <a:gd name="connsiteX8" fmla="*/ 8630734 w 12192000"/>
              <a:gd name="connsiteY8" fmla="*/ 982112 h 2304000"/>
              <a:gd name="connsiteX9" fmla="*/ 8679568 w 12192000"/>
              <a:gd name="connsiteY9" fmla="*/ 962006 h 2304000"/>
              <a:gd name="connsiteX10" fmla="*/ 8984048 w 12192000"/>
              <a:gd name="connsiteY10" fmla="*/ 921792 h 2304000"/>
              <a:gd name="connsiteX11" fmla="*/ 9403427 w 12192000"/>
              <a:gd name="connsiteY11" fmla="*/ 847108 h 2304000"/>
              <a:gd name="connsiteX12" fmla="*/ 9478111 w 12192000"/>
              <a:gd name="connsiteY12" fmla="*/ 430600 h 2304000"/>
              <a:gd name="connsiteX13" fmla="*/ 9518326 w 12192000"/>
              <a:gd name="connsiteY13" fmla="*/ 123248 h 2304000"/>
              <a:gd name="connsiteX14" fmla="*/ 9822806 w 12192000"/>
              <a:gd name="connsiteY14" fmla="*/ 83034 h 2304000"/>
              <a:gd name="connsiteX15" fmla="*/ 10242185 w 12192000"/>
              <a:gd name="connsiteY15" fmla="*/ 8350 h 2304000"/>
              <a:gd name="connsiteX16" fmla="*/ 10247954 w 12192000"/>
              <a:gd name="connsiteY16" fmla="*/ 0 h 2304000"/>
              <a:gd name="connsiteX17" fmla="*/ 12192000 w 12192000"/>
              <a:gd name="connsiteY17" fmla="*/ 0 h 2304000"/>
              <a:gd name="connsiteX18" fmla="*/ 12192000 w 12192000"/>
              <a:gd name="connsiteY18" fmla="*/ 2304000 h 2304000"/>
              <a:gd name="connsiteX19" fmla="*/ 0 w 12192000"/>
              <a:gd name="connsiteY19" fmla="*/ 2304000 h 23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2304000">
                <a:moveTo>
                  <a:pt x="0" y="0"/>
                </a:moveTo>
                <a:lnTo>
                  <a:pt x="9467298" y="0"/>
                </a:lnTo>
                <a:lnTo>
                  <a:pt x="9426407" y="34200"/>
                </a:lnTo>
                <a:cubicBezTo>
                  <a:pt x="9297145" y="163463"/>
                  <a:pt x="9325869" y="318575"/>
                  <a:pt x="9351723" y="453579"/>
                </a:cubicBezTo>
                <a:cubicBezTo>
                  <a:pt x="9374703" y="574223"/>
                  <a:pt x="9391937" y="677631"/>
                  <a:pt x="9311509" y="758060"/>
                </a:cubicBezTo>
                <a:cubicBezTo>
                  <a:pt x="9228206" y="838489"/>
                  <a:pt x="9124797" y="821254"/>
                  <a:pt x="9004154" y="798275"/>
                </a:cubicBezTo>
                <a:cubicBezTo>
                  <a:pt x="8866276" y="772424"/>
                  <a:pt x="8714037" y="743699"/>
                  <a:pt x="8584775" y="872959"/>
                </a:cubicBezTo>
                <a:cubicBezTo>
                  <a:pt x="8558924" y="895938"/>
                  <a:pt x="8558924" y="936153"/>
                  <a:pt x="8584775" y="962006"/>
                </a:cubicBezTo>
                <a:cubicBezTo>
                  <a:pt x="8599139" y="976367"/>
                  <a:pt x="8613500" y="982112"/>
                  <a:pt x="8630734" y="982112"/>
                </a:cubicBezTo>
                <a:cubicBezTo>
                  <a:pt x="8647969" y="982112"/>
                  <a:pt x="8662333" y="973496"/>
                  <a:pt x="8679568" y="962006"/>
                </a:cubicBezTo>
                <a:cubicBezTo>
                  <a:pt x="8759996" y="881577"/>
                  <a:pt x="8863405" y="898812"/>
                  <a:pt x="8984048" y="921792"/>
                </a:cubicBezTo>
                <a:cubicBezTo>
                  <a:pt x="9119052" y="947643"/>
                  <a:pt x="9274165" y="976367"/>
                  <a:pt x="9403427" y="847108"/>
                </a:cubicBezTo>
                <a:cubicBezTo>
                  <a:pt x="9532686" y="720720"/>
                  <a:pt x="9503962" y="565607"/>
                  <a:pt x="9478111" y="430600"/>
                </a:cubicBezTo>
                <a:cubicBezTo>
                  <a:pt x="9455131" y="309957"/>
                  <a:pt x="9437897" y="203677"/>
                  <a:pt x="9518326" y="123248"/>
                </a:cubicBezTo>
                <a:cubicBezTo>
                  <a:pt x="9598754" y="42819"/>
                  <a:pt x="9702163" y="60054"/>
                  <a:pt x="9822806" y="83034"/>
                </a:cubicBezTo>
                <a:cubicBezTo>
                  <a:pt x="9957810" y="108884"/>
                  <a:pt x="10112923" y="137609"/>
                  <a:pt x="10242185" y="8350"/>
                </a:cubicBezTo>
                <a:lnTo>
                  <a:pt x="10247954" y="0"/>
                </a:lnTo>
                <a:lnTo>
                  <a:pt x="12192000" y="0"/>
                </a:lnTo>
                <a:lnTo>
                  <a:pt x="12192000" y="2304000"/>
                </a:lnTo>
                <a:lnTo>
                  <a:pt x="0" y="230400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2A6CD15-EEA4-46CB-A7B3-495FF7C8B4E0}"/>
              </a:ext>
            </a:extLst>
          </p:cNvPr>
          <p:cNvSpPr>
            <a:spLocks noGrp="1"/>
          </p:cNvSpPr>
          <p:nvPr>
            <p:ph type="ctrTitle"/>
          </p:nvPr>
        </p:nvSpPr>
        <p:spPr>
          <a:xfrm>
            <a:off x="1080000" y="3833999"/>
            <a:ext cx="5937026" cy="720001"/>
          </a:xfrm>
          <a:solidFill>
            <a:schemeClr val="bg1"/>
          </a:solidFill>
        </p:spPr>
        <p:txBody>
          <a:bodyPr anchor="ctr">
            <a:normAutofit/>
          </a:bodyPr>
          <a:lstStyle>
            <a:lvl1pPr algn="l">
              <a:defRPr sz="3600"/>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FFF20683-79D6-43CE-A167-BF1E25FA44B5}"/>
              </a:ext>
            </a:extLst>
          </p:cNvPr>
          <p:cNvSpPr>
            <a:spLocks noGrp="1"/>
          </p:cNvSpPr>
          <p:nvPr>
            <p:ph type="subTitle" idx="1"/>
          </p:nvPr>
        </p:nvSpPr>
        <p:spPr>
          <a:xfrm>
            <a:off x="1080000" y="4731026"/>
            <a:ext cx="9144000" cy="720000"/>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18" name="Freeform: Shape 17">
            <a:extLst>
              <a:ext uri="{FF2B5EF4-FFF2-40B4-BE49-F238E27FC236}">
                <a16:creationId xmlns:a16="http://schemas.microsoft.com/office/drawing/2014/main" id="{60524263-835B-48D7-A2FC-25541FD95C43}"/>
              </a:ext>
            </a:extLst>
          </p:cNvPr>
          <p:cNvSpPr/>
          <p:nvPr/>
        </p:nvSpPr>
        <p:spPr>
          <a:xfrm>
            <a:off x="10460488" y="2344811"/>
            <a:ext cx="1005361" cy="1005361"/>
          </a:xfrm>
          <a:custGeom>
            <a:avLst/>
            <a:gdLst>
              <a:gd name="connsiteX0" fmla="*/ 169545 w 333375"/>
              <a:gd name="connsiteY0" fmla="*/ 339090 h 333375"/>
              <a:gd name="connsiteX1" fmla="*/ 0 w 333375"/>
              <a:gd name="connsiteY1" fmla="*/ 169545 h 333375"/>
              <a:gd name="connsiteX2" fmla="*/ 169545 w 333375"/>
              <a:gd name="connsiteY2" fmla="*/ 0 h 333375"/>
              <a:gd name="connsiteX3" fmla="*/ 339090 w 333375"/>
              <a:gd name="connsiteY3" fmla="*/ 169545 h 333375"/>
              <a:gd name="connsiteX4" fmla="*/ 169545 w 333375"/>
              <a:gd name="connsiteY4" fmla="*/ 339090 h 333375"/>
              <a:gd name="connsiteX5" fmla="*/ 169545 w 333375"/>
              <a:gd name="connsiteY5" fmla="*/ 40958 h 333375"/>
              <a:gd name="connsiteX6" fmla="*/ 40958 w 333375"/>
              <a:gd name="connsiteY6" fmla="*/ 169545 h 333375"/>
              <a:gd name="connsiteX7" fmla="*/ 169545 w 333375"/>
              <a:gd name="connsiteY7" fmla="*/ 298133 h 333375"/>
              <a:gd name="connsiteX8" fmla="*/ 298133 w 333375"/>
              <a:gd name="connsiteY8" fmla="*/ 169545 h 333375"/>
              <a:gd name="connsiteX9" fmla="*/ 169545 w 333375"/>
              <a:gd name="connsiteY9" fmla="*/ 40958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3375" h="333375">
                <a:moveTo>
                  <a:pt x="169545" y="339090"/>
                </a:moveTo>
                <a:cubicBezTo>
                  <a:pt x="76200" y="339090"/>
                  <a:pt x="0" y="262890"/>
                  <a:pt x="0" y="169545"/>
                </a:cubicBezTo>
                <a:cubicBezTo>
                  <a:pt x="0" y="76200"/>
                  <a:pt x="76200" y="0"/>
                  <a:pt x="169545" y="0"/>
                </a:cubicBezTo>
                <a:cubicBezTo>
                  <a:pt x="262890" y="0"/>
                  <a:pt x="339090" y="76200"/>
                  <a:pt x="339090" y="169545"/>
                </a:cubicBezTo>
                <a:cubicBezTo>
                  <a:pt x="339090" y="262890"/>
                  <a:pt x="262890" y="339090"/>
                  <a:pt x="169545" y="339090"/>
                </a:cubicBezTo>
                <a:close/>
                <a:moveTo>
                  <a:pt x="169545" y="40958"/>
                </a:moveTo>
                <a:cubicBezTo>
                  <a:pt x="99060" y="40958"/>
                  <a:pt x="40958" y="98108"/>
                  <a:pt x="40958" y="169545"/>
                </a:cubicBezTo>
                <a:cubicBezTo>
                  <a:pt x="40958" y="240030"/>
                  <a:pt x="99060" y="298133"/>
                  <a:pt x="169545" y="298133"/>
                </a:cubicBezTo>
                <a:cubicBezTo>
                  <a:pt x="240030" y="298133"/>
                  <a:pt x="298133" y="240983"/>
                  <a:pt x="298133" y="169545"/>
                </a:cubicBezTo>
                <a:cubicBezTo>
                  <a:pt x="298133" y="99060"/>
                  <a:pt x="240030" y="40958"/>
                  <a:pt x="169545" y="40958"/>
                </a:cubicBezTo>
                <a:close/>
              </a:path>
            </a:pathLst>
          </a:custGeom>
          <a:solidFill>
            <a:schemeClr val="accent4"/>
          </a:solidFill>
          <a:ln w="9525" cap="flat">
            <a:noFill/>
            <a:prstDash val="solid"/>
            <a:miter/>
          </a:ln>
        </p:spPr>
        <p:txBody>
          <a:bodyPr rtlCol="0" anchor="ctr"/>
          <a:lstStyle/>
          <a:p>
            <a:endParaRPr lang="en-US" dirty="0"/>
          </a:p>
        </p:txBody>
      </p:sp>
      <p:sp>
        <p:nvSpPr>
          <p:cNvPr id="19" name="Freeform: Shape 18">
            <a:extLst>
              <a:ext uri="{FF2B5EF4-FFF2-40B4-BE49-F238E27FC236}">
                <a16:creationId xmlns:a16="http://schemas.microsoft.com/office/drawing/2014/main" id="{2BB9EF5C-08CE-4A11-8FB9-D59AACF45C92}"/>
              </a:ext>
            </a:extLst>
          </p:cNvPr>
          <p:cNvSpPr/>
          <p:nvPr/>
        </p:nvSpPr>
        <p:spPr>
          <a:xfrm>
            <a:off x="7998793" y="3146226"/>
            <a:ext cx="1062810" cy="919187"/>
          </a:xfrm>
          <a:custGeom>
            <a:avLst/>
            <a:gdLst>
              <a:gd name="connsiteX0" fmla="*/ 0 w 352425"/>
              <a:gd name="connsiteY0" fmla="*/ 307658 h 304800"/>
              <a:gd name="connsiteX1" fmla="*/ 176213 w 352425"/>
              <a:gd name="connsiteY1" fmla="*/ 0 h 304800"/>
              <a:gd name="connsiteX2" fmla="*/ 352425 w 352425"/>
              <a:gd name="connsiteY2" fmla="*/ 307658 h 304800"/>
              <a:gd name="connsiteX3" fmla="*/ 0 w 352425"/>
              <a:gd name="connsiteY3" fmla="*/ 307658 h 304800"/>
            </a:gdLst>
            <a:ahLst/>
            <a:cxnLst>
              <a:cxn ang="0">
                <a:pos x="connsiteX0" y="connsiteY0"/>
              </a:cxn>
              <a:cxn ang="0">
                <a:pos x="connsiteX1" y="connsiteY1"/>
              </a:cxn>
              <a:cxn ang="0">
                <a:pos x="connsiteX2" y="connsiteY2"/>
              </a:cxn>
              <a:cxn ang="0">
                <a:pos x="connsiteX3" y="connsiteY3"/>
              </a:cxn>
            </a:cxnLst>
            <a:rect l="l" t="t" r="r" b="b"/>
            <a:pathLst>
              <a:path w="352425" h="304800">
                <a:moveTo>
                  <a:pt x="0" y="307658"/>
                </a:moveTo>
                <a:lnTo>
                  <a:pt x="176213" y="0"/>
                </a:lnTo>
                <a:lnTo>
                  <a:pt x="352425" y="307658"/>
                </a:lnTo>
                <a:lnTo>
                  <a:pt x="0" y="307658"/>
                </a:lnTo>
                <a:close/>
              </a:path>
            </a:pathLst>
          </a:custGeom>
          <a:solidFill>
            <a:schemeClr val="accent5"/>
          </a:solidFill>
          <a:ln w="9525" cap="flat">
            <a:noFill/>
            <a:prstDash val="solid"/>
            <a:miter/>
          </a:ln>
        </p:spPr>
        <p:txBody>
          <a:bodyPr rtlCol="0" anchor="ctr"/>
          <a:lstStyle/>
          <a:p>
            <a:endParaRPr lang="en-US" dirty="0"/>
          </a:p>
        </p:txBody>
      </p:sp>
    </p:spTree>
    <p:extLst>
      <p:ext uri="{BB962C8B-B14F-4D97-AF65-F5344CB8AC3E}">
        <p14:creationId xmlns:p14="http://schemas.microsoft.com/office/powerpoint/2010/main" val="1363775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Narrow Content">
    <p:bg>
      <p:bgPr>
        <a:solidFill>
          <a:schemeClr val="accent6">
            <a:lumMod val="50000"/>
          </a:schemeClr>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C33E624-2467-4206-84E7-7DB1C787CD87}"/>
              </a:ext>
            </a:extLst>
          </p:cNvPr>
          <p:cNvSpPr>
            <a:spLocks noGrp="1"/>
          </p:cNvSpPr>
          <p:nvPr>
            <p:ph type="pic" sz="quarter" idx="12" hasCustomPrompt="1"/>
          </p:nvPr>
        </p:nvSpPr>
        <p:spPr>
          <a:xfrm>
            <a:off x="0" y="0"/>
            <a:ext cx="6921500" cy="6858000"/>
          </a:xfrm>
          <a:prstGeom prst="hexagon">
            <a:avLst>
              <a:gd name="adj" fmla="val 7593"/>
              <a:gd name="vf" fmla="val 115470"/>
            </a:avLst>
          </a:prstGeom>
          <a:solidFill>
            <a:schemeClr val="bg1">
              <a:lumMod val="95000"/>
            </a:schemeClr>
          </a:solidFill>
        </p:spPr>
        <p:txBody>
          <a:bodyPr tIns="1512000"/>
          <a:lstStyle>
            <a:lvl1pPr marL="0" indent="0" algn="ctr">
              <a:buNone/>
              <a:defRPr i="1"/>
            </a:lvl1pPr>
          </a:lstStyle>
          <a:p>
            <a:r>
              <a:rPr lang="en-US" dirty="0"/>
              <a:t>Insert Your Picture Here</a:t>
            </a:r>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1079999" y="3033000"/>
            <a:ext cx="6235201" cy="792000"/>
          </a:xfrm>
        </p:spPr>
        <p:txBody>
          <a:body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D264671D-DEA0-4C96-A2C8-AF8E77F354FD}"/>
              </a:ext>
            </a:extLst>
          </p:cNvPr>
          <p:cNvSpPr>
            <a:spLocks noGrp="1"/>
          </p:cNvSpPr>
          <p:nvPr>
            <p:ph idx="1"/>
          </p:nvPr>
        </p:nvSpPr>
        <p:spPr>
          <a:xfrm>
            <a:off x="7487346" y="924301"/>
            <a:ext cx="3442907" cy="5009400"/>
          </a:xfrm>
        </p:spPr>
        <p:txBody>
          <a:bodyPr anchor="ctr"/>
          <a:lstStyle>
            <a:lvl1pPr>
              <a:buClrTx/>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6">
            <a:extLst>
              <a:ext uri="{FF2B5EF4-FFF2-40B4-BE49-F238E27FC236}">
                <a16:creationId xmlns:a16="http://schemas.microsoft.com/office/drawing/2014/main" id="{4FF0D2BD-AC28-47D6-8C93-74585CCB5BB5}"/>
              </a:ext>
            </a:extLst>
          </p:cNvPr>
          <p:cNvSpPr>
            <a:spLocks noGrp="1"/>
          </p:cNvSpPr>
          <p:nvPr>
            <p:ph type="ftr" sz="quarter" idx="10"/>
          </p:nvPr>
        </p:nvSpPr>
        <p:spPr/>
        <p:txBody>
          <a:bodyPr/>
          <a:lstStyle/>
          <a:p>
            <a:endParaRPr lang="en-US" dirty="0"/>
          </a:p>
        </p:txBody>
      </p:sp>
      <p:sp>
        <p:nvSpPr>
          <p:cNvPr id="8" name="Slide Number Placeholder 7">
            <a:extLst>
              <a:ext uri="{FF2B5EF4-FFF2-40B4-BE49-F238E27FC236}">
                <a16:creationId xmlns:a16="http://schemas.microsoft.com/office/drawing/2014/main" id="{87165DED-91C9-42FC-97C3-122D43563AB4}"/>
              </a:ext>
            </a:extLst>
          </p:cNvPr>
          <p:cNvSpPr>
            <a:spLocks noGrp="1"/>
          </p:cNvSpPr>
          <p:nvPr>
            <p:ph type="sldNum" sz="quarter" idx="11"/>
          </p:nvPr>
        </p:nvSpPr>
        <p:spPr>
          <a:noFill/>
          <a:ln>
            <a:solidFill>
              <a:schemeClr val="bg1"/>
            </a:solidFill>
          </a:ln>
        </p:spPr>
        <p:txBody>
          <a:bodyPr/>
          <a:lstStyle>
            <a:lvl1pPr>
              <a:defRPr>
                <a:solidFill>
                  <a:schemeClr val="bg1"/>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2129945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Narrow Content Option 2">
    <p:bg>
      <p:bgPr>
        <a:solidFill>
          <a:schemeClr val="accent2">
            <a:lumMod val="50000"/>
          </a:schemeClr>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C33E624-2467-4206-84E7-7DB1C787CD87}"/>
              </a:ext>
            </a:extLst>
          </p:cNvPr>
          <p:cNvSpPr>
            <a:spLocks noGrp="1"/>
          </p:cNvSpPr>
          <p:nvPr>
            <p:ph type="pic" sz="quarter" idx="12" hasCustomPrompt="1"/>
          </p:nvPr>
        </p:nvSpPr>
        <p:spPr>
          <a:xfrm>
            <a:off x="6096000" y="0"/>
            <a:ext cx="6096000" cy="6858000"/>
          </a:xfrm>
          <a:prstGeom prst="hexagon">
            <a:avLst>
              <a:gd name="adj" fmla="val 7083"/>
              <a:gd name="vf" fmla="val 115470"/>
            </a:avLst>
          </a:prstGeom>
          <a:solidFill>
            <a:schemeClr val="bg1">
              <a:lumMod val="95000"/>
            </a:schemeClr>
          </a:solidFill>
        </p:spPr>
        <p:txBody>
          <a:bodyPr tIns="1512000"/>
          <a:lstStyle>
            <a:lvl1pPr marL="0" indent="0" algn="ctr">
              <a:buNone/>
              <a:defRPr i="1"/>
            </a:lvl1pPr>
          </a:lstStyle>
          <a:p>
            <a:r>
              <a:rPr lang="en-US" dirty="0"/>
              <a:t>Insert Your Picture Here</a:t>
            </a:r>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4876800" y="3033000"/>
            <a:ext cx="6235201" cy="792000"/>
          </a:xfrm>
        </p:spPr>
        <p:txBody>
          <a:body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D264671D-DEA0-4C96-A2C8-AF8E77F354FD}"/>
              </a:ext>
            </a:extLst>
          </p:cNvPr>
          <p:cNvSpPr>
            <a:spLocks noGrp="1"/>
          </p:cNvSpPr>
          <p:nvPr>
            <p:ph idx="1"/>
          </p:nvPr>
        </p:nvSpPr>
        <p:spPr>
          <a:xfrm>
            <a:off x="1391346" y="1873780"/>
            <a:ext cx="3442907" cy="3110443"/>
          </a:xfrm>
        </p:spPr>
        <p:txBody>
          <a:bodyPr anchor="ctr"/>
          <a:lstStyle>
            <a:lvl1pPr>
              <a:buClr>
                <a:schemeClr val="bg1"/>
              </a:buCl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6">
            <a:extLst>
              <a:ext uri="{FF2B5EF4-FFF2-40B4-BE49-F238E27FC236}">
                <a16:creationId xmlns:a16="http://schemas.microsoft.com/office/drawing/2014/main" id="{4FF0D2BD-AC28-47D6-8C93-74585CCB5BB5}"/>
              </a:ext>
            </a:extLst>
          </p:cNvPr>
          <p:cNvSpPr>
            <a:spLocks noGrp="1"/>
          </p:cNvSpPr>
          <p:nvPr>
            <p:ph type="ftr" sz="quarter" idx="10"/>
          </p:nvPr>
        </p:nvSpPr>
        <p:spPr/>
        <p:txBody>
          <a:bodyPr/>
          <a:lstStyle/>
          <a:p>
            <a:endParaRPr lang="en-US" dirty="0"/>
          </a:p>
        </p:txBody>
      </p:sp>
      <p:sp>
        <p:nvSpPr>
          <p:cNvPr id="8" name="Slide Number Placeholder 7">
            <a:extLst>
              <a:ext uri="{FF2B5EF4-FFF2-40B4-BE49-F238E27FC236}">
                <a16:creationId xmlns:a16="http://schemas.microsoft.com/office/drawing/2014/main" id="{87165DED-91C9-42FC-97C3-122D43563AB4}"/>
              </a:ext>
            </a:extLst>
          </p:cNvPr>
          <p:cNvSpPr>
            <a:spLocks noGrp="1"/>
          </p:cNvSpPr>
          <p:nvPr>
            <p:ph type="sldNum" sz="quarter" idx="11"/>
          </p:nvPr>
        </p:nvSpPr>
        <p:spPr>
          <a:noFill/>
          <a:ln>
            <a:solidFill>
              <a:schemeClr val="accent2">
                <a:lumMod val="50000"/>
              </a:schemeClr>
            </a:solidFill>
          </a:ln>
        </p:spPr>
        <p:txBody>
          <a:bodyPr/>
          <a:lstStyle>
            <a:lvl1pPr>
              <a:defRPr>
                <a:solidFill>
                  <a:schemeClr val="tx2"/>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936395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accent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C33E624-2467-4206-84E7-7DB1C787CD87}"/>
              </a:ext>
            </a:extLst>
          </p:cNvPr>
          <p:cNvSpPr>
            <a:spLocks noGrp="1"/>
          </p:cNvSpPr>
          <p:nvPr>
            <p:ph type="pic" sz="quarter" idx="12" hasCustomPrompt="1"/>
          </p:nvPr>
        </p:nvSpPr>
        <p:spPr>
          <a:xfrm>
            <a:off x="4584700" y="0"/>
            <a:ext cx="7607300" cy="6858000"/>
          </a:xfrm>
          <a:prstGeom prst="hexagon">
            <a:avLst>
              <a:gd name="adj" fmla="val 6667"/>
              <a:gd name="vf" fmla="val 115470"/>
            </a:avLst>
          </a:prstGeom>
          <a:solidFill>
            <a:schemeClr val="bg1">
              <a:lumMod val="95000"/>
            </a:schemeClr>
          </a:solidFill>
        </p:spPr>
        <p:txBody>
          <a:bodyPr lIns="0" tIns="0" rIns="0" bIns="0" anchor="ctr"/>
          <a:lstStyle>
            <a:lvl1pPr marL="0" indent="0" algn="ctr">
              <a:buNone/>
              <a:defRPr i="1"/>
            </a:lvl1pPr>
          </a:lstStyle>
          <a:p>
            <a:r>
              <a:rPr lang="en-US" dirty="0"/>
              <a:t>Insert Your Picture Here</a:t>
            </a:r>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863600" y="1449000"/>
            <a:ext cx="4930600" cy="3960000"/>
          </a:xfrm>
        </p:spPr>
        <p:txBody>
          <a:bodyPr lIns="180000" rIns="180000"/>
          <a:lstStyle>
            <a:lvl1pPr algn="ctr">
              <a:defRPr/>
            </a:lvl1pPr>
          </a:lstStyle>
          <a:p>
            <a:r>
              <a:rPr lang="en-US" smtClean="0"/>
              <a:t>Click to edit Master title style</a:t>
            </a:r>
            <a:endParaRPr lang="en-US" dirty="0"/>
          </a:p>
        </p:txBody>
      </p:sp>
      <p:sp>
        <p:nvSpPr>
          <p:cNvPr id="7" name="Footer Placeholder 6">
            <a:extLst>
              <a:ext uri="{FF2B5EF4-FFF2-40B4-BE49-F238E27FC236}">
                <a16:creationId xmlns:a16="http://schemas.microsoft.com/office/drawing/2014/main" id="{4FF0D2BD-AC28-47D6-8C93-74585CCB5BB5}"/>
              </a:ext>
            </a:extLst>
          </p:cNvPr>
          <p:cNvSpPr>
            <a:spLocks noGrp="1"/>
          </p:cNvSpPr>
          <p:nvPr>
            <p:ph type="ftr" sz="quarter" idx="10"/>
          </p:nvPr>
        </p:nvSpPr>
        <p:spPr/>
        <p:txBody>
          <a:bodyPr/>
          <a:lstStyle>
            <a:lvl1pPr>
              <a:defRPr>
                <a:solidFill>
                  <a:schemeClr val="bg1"/>
                </a:solidFill>
              </a:defRPr>
            </a:lvl1pPr>
          </a:lstStyle>
          <a:p>
            <a:endParaRPr lang="en-US" dirty="0"/>
          </a:p>
        </p:txBody>
      </p:sp>
      <p:sp>
        <p:nvSpPr>
          <p:cNvPr id="8" name="Slide Number Placeholder 7">
            <a:extLst>
              <a:ext uri="{FF2B5EF4-FFF2-40B4-BE49-F238E27FC236}">
                <a16:creationId xmlns:a16="http://schemas.microsoft.com/office/drawing/2014/main" id="{87165DED-91C9-42FC-97C3-122D43563AB4}"/>
              </a:ext>
            </a:extLst>
          </p:cNvPr>
          <p:cNvSpPr>
            <a:spLocks noGrp="1"/>
          </p:cNvSpPr>
          <p:nvPr>
            <p:ph type="sldNum" sz="quarter" idx="11"/>
          </p:nvPr>
        </p:nvSpPr>
        <p:spPr>
          <a:noFill/>
        </p:spPr>
        <p:txBody>
          <a:bodyPr/>
          <a:lstStyle>
            <a:lvl1pPr>
              <a:defRPr>
                <a:solidFill>
                  <a:schemeClr val="accent1"/>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708593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ubheader, Image and Content">
    <p:bg>
      <p:bgPr>
        <a:solidFill>
          <a:schemeClr val="accent5">
            <a:lumMod val="50000"/>
          </a:schemeClr>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C33E624-2467-4206-84E7-7DB1C787CD87}"/>
              </a:ext>
            </a:extLst>
          </p:cNvPr>
          <p:cNvSpPr>
            <a:spLocks noGrp="1"/>
          </p:cNvSpPr>
          <p:nvPr>
            <p:ph type="pic" sz="quarter" idx="12" hasCustomPrompt="1"/>
          </p:nvPr>
        </p:nvSpPr>
        <p:spPr>
          <a:xfrm>
            <a:off x="0" y="2260600"/>
            <a:ext cx="12192000" cy="4597400"/>
          </a:xfrm>
          <a:solidFill>
            <a:schemeClr val="bg1">
              <a:lumMod val="95000"/>
            </a:schemeClr>
          </a:solidFill>
        </p:spPr>
        <p:txBody>
          <a:bodyPr tIns="0" bIns="0" anchor="ctr"/>
          <a:lstStyle>
            <a:lvl1pPr marL="0" indent="0" algn="ctr">
              <a:buNone/>
              <a:defRPr i="1"/>
            </a:lvl1pPr>
          </a:lstStyle>
          <a:p>
            <a:r>
              <a:rPr lang="en-US" dirty="0"/>
              <a:t>Insert Your Picture Here</a:t>
            </a:r>
          </a:p>
        </p:txBody>
      </p:sp>
      <p:cxnSp>
        <p:nvCxnSpPr>
          <p:cNvPr id="14" name="Straight Connector 13">
            <a:extLst>
              <a:ext uri="{FF2B5EF4-FFF2-40B4-BE49-F238E27FC236}">
                <a16:creationId xmlns:a16="http://schemas.microsoft.com/office/drawing/2014/main" id="{203C1BBA-DE16-432B-8D17-818D7C0681CA}"/>
              </a:ext>
            </a:extLst>
          </p:cNvPr>
          <p:cNvCxnSpPr/>
          <p:nvPr userDrawn="1"/>
        </p:nvCxnSpPr>
        <p:spPr>
          <a:xfrm>
            <a:off x="4813300" y="649040"/>
            <a:ext cx="0" cy="935633"/>
          </a:xfrm>
          <a:prstGeom prst="line">
            <a:avLst/>
          </a:prstGeom>
          <a:ln w="1270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9721F72D-E459-4AC6-90FE-C37E1BE0C497}"/>
              </a:ext>
            </a:extLst>
          </p:cNvPr>
          <p:cNvSpPr>
            <a:spLocks noGrp="1"/>
          </p:cNvSpPr>
          <p:nvPr>
            <p:ph type="body" sz="quarter" idx="14" hasCustomPrompt="1"/>
          </p:nvPr>
        </p:nvSpPr>
        <p:spPr>
          <a:xfrm>
            <a:off x="1079500" y="306388"/>
            <a:ext cx="3403600" cy="1622425"/>
          </a:xfrm>
        </p:spPr>
        <p:txBody>
          <a:bodyPr anchor="ctr">
            <a:normAutofit/>
          </a:bodyPr>
          <a:lstStyle>
            <a:lvl1pPr marL="0" indent="0">
              <a:buNone/>
              <a:defRPr sz="2800" b="1">
                <a:solidFill>
                  <a:schemeClr val="bg1"/>
                </a:solidFill>
              </a:defRPr>
            </a:lvl1pPr>
            <a:lvl2pPr marL="179388" indent="0">
              <a:buNone/>
              <a:defRPr/>
            </a:lvl2pPr>
            <a:lvl3pPr marL="357187" indent="0">
              <a:buNone/>
              <a:defRPr/>
            </a:lvl3pPr>
            <a:lvl4pPr marL="536575" indent="0">
              <a:buNone/>
              <a:defRPr/>
            </a:lvl4pPr>
            <a:lvl5pPr marL="715963" indent="0">
              <a:buNone/>
              <a:defRPr/>
            </a:lvl5pPr>
          </a:lstStyle>
          <a:p>
            <a:pPr lvl="0"/>
            <a:r>
              <a:rPr lang="en-US" dirty="0"/>
              <a:t>Place Your Sub Header Here</a:t>
            </a:r>
          </a:p>
        </p:txBody>
      </p:sp>
      <p:sp>
        <p:nvSpPr>
          <p:cNvPr id="3" name="Content Placeholder 2">
            <a:extLst>
              <a:ext uri="{FF2B5EF4-FFF2-40B4-BE49-F238E27FC236}">
                <a16:creationId xmlns:a16="http://schemas.microsoft.com/office/drawing/2014/main" id="{D264671D-DEA0-4C96-A2C8-AF8E77F354FD}"/>
              </a:ext>
            </a:extLst>
          </p:cNvPr>
          <p:cNvSpPr>
            <a:spLocks noGrp="1"/>
          </p:cNvSpPr>
          <p:nvPr>
            <p:ph idx="1"/>
          </p:nvPr>
        </p:nvSpPr>
        <p:spPr>
          <a:xfrm>
            <a:off x="5143501" y="305644"/>
            <a:ext cx="4421084" cy="1622425"/>
          </a:xfrm>
        </p:spPr>
        <p:txBody>
          <a:bodyPr anchor="ctr"/>
          <a:lstStyle>
            <a:lvl1pPr>
              <a:buClr>
                <a:schemeClr val="bg1"/>
              </a:buCl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1079999" y="2268000"/>
            <a:ext cx="6235201" cy="792000"/>
          </a:xfrm>
        </p:spPr>
        <p:txBody>
          <a:bodyPr/>
          <a:lstStyle/>
          <a:p>
            <a:r>
              <a:rPr lang="en-US" smtClean="0"/>
              <a:t>Click to edit Master title style</a:t>
            </a:r>
            <a:endParaRPr lang="en-US" dirty="0"/>
          </a:p>
        </p:txBody>
      </p:sp>
      <p:sp>
        <p:nvSpPr>
          <p:cNvPr id="7" name="Footer Placeholder 6">
            <a:extLst>
              <a:ext uri="{FF2B5EF4-FFF2-40B4-BE49-F238E27FC236}">
                <a16:creationId xmlns:a16="http://schemas.microsoft.com/office/drawing/2014/main" id="{4FF0D2BD-AC28-47D6-8C93-74585CCB5BB5}"/>
              </a:ext>
            </a:extLst>
          </p:cNvPr>
          <p:cNvSpPr>
            <a:spLocks noGrp="1"/>
          </p:cNvSpPr>
          <p:nvPr>
            <p:ph type="ftr" sz="quarter" idx="10"/>
          </p:nvPr>
        </p:nvSpPr>
        <p:spPr/>
        <p:txBody>
          <a:bodyPr/>
          <a:lstStyle/>
          <a:p>
            <a:endParaRPr lang="en-US" dirty="0"/>
          </a:p>
        </p:txBody>
      </p:sp>
      <p:sp>
        <p:nvSpPr>
          <p:cNvPr id="8" name="Slide Number Placeholder 7">
            <a:extLst>
              <a:ext uri="{FF2B5EF4-FFF2-40B4-BE49-F238E27FC236}">
                <a16:creationId xmlns:a16="http://schemas.microsoft.com/office/drawing/2014/main" id="{87165DED-91C9-42FC-97C3-122D43563AB4}"/>
              </a:ext>
            </a:extLst>
          </p:cNvPr>
          <p:cNvSpPr>
            <a:spLocks noGrp="1"/>
          </p:cNvSpPr>
          <p:nvPr>
            <p:ph type="sldNum" sz="quarter" idx="11"/>
          </p:nvPr>
        </p:nvSpPr>
        <p:spPr>
          <a:noFill/>
          <a:ln>
            <a:solidFill>
              <a:schemeClr val="accent5">
                <a:lumMod val="50000"/>
              </a:schemeClr>
            </a:solidFill>
          </a:ln>
        </p:spPr>
        <p:txBody>
          <a:bodyPr/>
          <a:lstStyle>
            <a:lvl1pPr>
              <a:defRPr>
                <a:solidFill>
                  <a:schemeClr val="accent5">
                    <a:lumMod val="50000"/>
                  </a:schemeClr>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974378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264671D-DEA0-4C96-A2C8-AF8E77F354FD}"/>
              </a:ext>
            </a:extLst>
          </p:cNvPr>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a:extLst>
              <a:ext uri="{FF2B5EF4-FFF2-40B4-BE49-F238E27FC236}">
                <a16:creationId xmlns:a16="http://schemas.microsoft.com/office/drawing/2014/main" id="{4FF0D2BD-AC28-47D6-8C93-74585CCB5BB5}"/>
              </a:ext>
            </a:extLst>
          </p:cNvPr>
          <p:cNvSpPr>
            <a:spLocks noGrp="1"/>
          </p:cNvSpPr>
          <p:nvPr>
            <p:ph type="ftr" sz="quarter" idx="10"/>
          </p:nvPr>
        </p:nvSpPr>
        <p:spPr/>
        <p:txBody>
          <a:bodyPr/>
          <a:lstStyle/>
          <a:p>
            <a:endParaRPr lang="en-US" dirty="0"/>
          </a:p>
        </p:txBody>
      </p:sp>
      <p:sp>
        <p:nvSpPr>
          <p:cNvPr id="8" name="Slide Number Placeholder 7">
            <a:extLst>
              <a:ext uri="{FF2B5EF4-FFF2-40B4-BE49-F238E27FC236}">
                <a16:creationId xmlns:a16="http://schemas.microsoft.com/office/drawing/2014/main" id="{87165DED-91C9-42FC-97C3-122D43563AB4}"/>
              </a:ext>
            </a:extLst>
          </p:cNvPr>
          <p:cNvSpPr>
            <a:spLocks noGrp="1"/>
          </p:cNvSpPr>
          <p:nvPr>
            <p:ph type="sldNum" sz="quarter" idx="11"/>
          </p:nvPr>
        </p:nvSpPr>
        <p:spPr/>
        <p:txBody>
          <a:bodyPr/>
          <a:lstStyle/>
          <a:p>
            <a:fld id="{7E0E41E9-E887-49CF-A358-8367F0C34840}" type="slidenum">
              <a:rPr lang="en-US" smtClean="0"/>
              <a:t>‹#›</a:t>
            </a:fld>
            <a:endParaRPr lang="en-US" dirty="0"/>
          </a:p>
        </p:txBody>
      </p:sp>
    </p:spTree>
    <p:extLst>
      <p:ext uri="{BB962C8B-B14F-4D97-AF65-F5344CB8AC3E}">
        <p14:creationId xmlns:p14="http://schemas.microsoft.com/office/powerpoint/2010/main" val="33708670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 Big Header">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5B7FBEE-222F-4F5D-A2AE-6EF6ED8657BB}"/>
              </a:ext>
            </a:extLst>
          </p:cNvPr>
          <p:cNvSpPr/>
          <p:nvPr userDrawn="1"/>
        </p:nvSpPr>
        <p:spPr>
          <a:xfrm>
            <a:off x="0" y="0"/>
            <a:ext cx="12192000" cy="30987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1079999" y="1152000"/>
            <a:ext cx="5940000" cy="792000"/>
          </a:xfrm>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264671D-DEA0-4C96-A2C8-AF8E77F354FD}"/>
              </a:ext>
            </a:extLst>
          </p:cNvPr>
          <p:cNvSpPr>
            <a:spLocks noGrp="1"/>
          </p:cNvSpPr>
          <p:nvPr>
            <p:ph idx="1"/>
          </p:nvPr>
        </p:nvSpPr>
        <p:spPr>
          <a:xfrm>
            <a:off x="1079998" y="3429000"/>
            <a:ext cx="10022400" cy="22770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6">
            <a:extLst>
              <a:ext uri="{FF2B5EF4-FFF2-40B4-BE49-F238E27FC236}">
                <a16:creationId xmlns:a16="http://schemas.microsoft.com/office/drawing/2014/main" id="{4FF0D2BD-AC28-47D6-8C93-74585CCB5BB5}"/>
              </a:ext>
            </a:extLst>
          </p:cNvPr>
          <p:cNvSpPr>
            <a:spLocks noGrp="1"/>
          </p:cNvSpPr>
          <p:nvPr>
            <p:ph type="ftr" sz="quarter" idx="10"/>
          </p:nvPr>
        </p:nvSpPr>
        <p:spPr/>
        <p:txBody>
          <a:bodyPr/>
          <a:lstStyle/>
          <a:p>
            <a:endParaRPr lang="en-US" dirty="0"/>
          </a:p>
        </p:txBody>
      </p:sp>
      <p:sp>
        <p:nvSpPr>
          <p:cNvPr id="8" name="Slide Number Placeholder 7">
            <a:extLst>
              <a:ext uri="{FF2B5EF4-FFF2-40B4-BE49-F238E27FC236}">
                <a16:creationId xmlns:a16="http://schemas.microsoft.com/office/drawing/2014/main" id="{87165DED-91C9-42FC-97C3-122D43563AB4}"/>
              </a:ext>
            </a:extLst>
          </p:cNvPr>
          <p:cNvSpPr>
            <a:spLocks noGrp="1"/>
          </p:cNvSpPr>
          <p:nvPr>
            <p:ph type="sldNum" sz="quarter" idx="11"/>
          </p:nvPr>
        </p:nvSpPr>
        <p:spPr>
          <a:noFill/>
          <a:ln>
            <a:solidFill>
              <a:schemeClr val="accent4"/>
            </a:solidFill>
          </a:ln>
        </p:spPr>
        <p:txBody>
          <a:bodyPr/>
          <a:lstStyle>
            <a:lvl1pPr>
              <a:defRPr>
                <a:solidFill>
                  <a:schemeClr val="accent4"/>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920080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Section Header">
    <p:bg>
      <p:bgPr>
        <a:solidFill>
          <a:schemeClr val="bg1">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7461A7-C745-4C36-816E-A1BF6EE517A4}"/>
              </a:ext>
            </a:extLst>
          </p:cNvPr>
          <p:cNvSpPr/>
          <p:nvPr userDrawn="1"/>
        </p:nvSpPr>
        <p:spPr>
          <a:xfrm>
            <a:off x="0" y="2032000"/>
            <a:ext cx="12192000" cy="4826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A6CD15-EEA4-46CB-A7B3-495FF7C8B4E0}"/>
              </a:ext>
            </a:extLst>
          </p:cNvPr>
          <p:cNvSpPr>
            <a:spLocks noGrp="1"/>
          </p:cNvSpPr>
          <p:nvPr>
            <p:ph type="ctrTitle"/>
          </p:nvPr>
        </p:nvSpPr>
        <p:spPr>
          <a:xfrm>
            <a:off x="1080000" y="3833999"/>
            <a:ext cx="5937026" cy="720001"/>
          </a:xfrm>
          <a:solidFill>
            <a:schemeClr val="bg1"/>
          </a:solidFill>
        </p:spPr>
        <p:txBody>
          <a:bodyPr anchor="ctr">
            <a:normAutofit/>
          </a:bodyPr>
          <a:lstStyle>
            <a:lvl1pPr algn="l">
              <a:defRPr sz="3600"/>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FFF20683-79D6-43CE-A167-BF1E25FA44B5}"/>
              </a:ext>
            </a:extLst>
          </p:cNvPr>
          <p:cNvSpPr>
            <a:spLocks noGrp="1"/>
          </p:cNvSpPr>
          <p:nvPr>
            <p:ph type="subTitle" idx="1"/>
          </p:nvPr>
        </p:nvSpPr>
        <p:spPr>
          <a:xfrm>
            <a:off x="1080000" y="4731026"/>
            <a:ext cx="5937026" cy="720000"/>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4141259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2C2F631-6179-4019-A4DE-E71E4BCD7A9A}"/>
              </a:ext>
            </a:extLst>
          </p:cNvPr>
          <p:cNvSpPr/>
          <p:nvPr userDrawn="1"/>
        </p:nvSpPr>
        <p:spPr>
          <a:xfrm>
            <a:off x="0" y="0"/>
            <a:ext cx="12192000" cy="309879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63BA779-F1DC-4871-8673-48F90A2ADB29}"/>
              </a:ext>
            </a:extLst>
          </p:cNvPr>
          <p:cNvSpPr>
            <a:spLocks noGrp="1"/>
          </p:cNvSpPr>
          <p:nvPr>
            <p:ph type="title"/>
          </p:nvPr>
        </p:nvSpPr>
        <p:spPr>
          <a:xfrm>
            <a:off x="1079999" y="1152000"/>
            <a:ext cx="5940000" cy="792000"/>
          </a:xfrm>
        </p:spPr>
        <p:txBody>
          <a:bodyPr/>
          <a:lstStyle/>
          <a:p>
            <a:r>
              <a:rPr lang="en-US" smtClean="0"/>
              <a:t>Click to edit Master title style</a:t>
            </a:r>
            <a:endParaRPr lang="en-US"/>
          </a:p>
        </p:txBody>
      </p:sp>
      <p:sp>
        <p:nvSpPr>
          <p:cNvPr id="8" name="Footer Placeholder 7">
            <a:extLst>
              <a:ext uri="{FF2B5EF4-FFF2-40B4-BE49-F238E27FC236}">
                <a16:creationId xmlns:a16="http://schemas.microsoft.com/office/drawing/2014/main" id="{FD0CDE65-1A53-4205-81E7-9806636D35D1}"/>
              </a:ext>
            </a:extLst>
          </p:cNvPr>
          <p:cNvSpPr>
            <a:spLocks noGrp="1"/>
          </p:cNvSpPr>
          <p:nvPr>
            <p:ph type="ftr" sz="quarter" idx="10"/>
          </p:nvPr>
        </p:nvSpPr>
        <p:spPr/>
        <p:txBody>
          <a:bodyPr/>
          <a:lstStyle/>
          <a:p>
            <a:endParaRPr lang="en-US" dirty="0"/>
          </a:p>
        </p:txBody>
      </p:sp>
      <p:sp>
        <p:nvSpPr>
          <p:cNvPr id="9" name="Slide Number Placeholder 8">
            <a:extLst>
              <a:ext uri="{FF2B5EF4-FFF2-40B4-BE49-F238E27FC236}">
                <a16:creationId xmlns:a16="http://schemas.microsoft.com/office/drawing/2014/main" id="{9D1C7250-86AB-45C1-A1EF-F426666979B7}"/>
              </a:ext>
            </a:extLst>
          </p:cNvPr>
          <p:cNvSpPr>
            <a:spLocks noGrp="1"/>
          </p:cNvSpPr>
          <p:nvPr>
            <p:ph type="sldNum" sz="quarter" idx="11"/>
          </p:nvPr>
        </p:nvSpPr>
        <p:spPr/>
        <p:txBody>
          <a:bodyPr/>
          <a:lstStyle/>
          <a:p>
            <a:fld id="{7E0E41E9-E887-49CF-A358-8367F0C34840}" type="slidenum">
              <a:rPr lang="en-US" smtClean="0"/>
              <a:t>‹#›</a:t>
            </a:fld>
            <a:endParaRPr lang="en-US" dirty="0"/>
          </a:p>
        </p:txBody>
      </p:sp>
      <p:sp>
        <p:nvSpPr>
          <p:cNvPr id="10" name="Content Placeholder 2">
            <a:extLst>
              <a:ext uri="{FF2B5EF4-FFF2-40B4-BE49-F238E27FC236}">
                <a16:creationId xmlns:a16="http://schemas.microsoft.com/office/drawing/2014/main" id="{6D2A4D50-D5D7-4F67-A7F9-A34FE6E8980C}"/>
              </a:ext>
            </a:extLst>
          </p:cNvPr>
          <p:cNvSpPr>
            <a:spLocks noGrp="1"/>
          </p:cNvSpPr>
          <p:nvPr>
            <p:ph idx="1"/>
          </p:nvPr>
        </p:nvSpPr>
        <p:spPr>
          <a:xfrm>
            <a:off x="1079998" y="2564295"/>
            <a:ext cx="4680000" cy="3141705"/>
          </a:xfrm>
          <a:solidFill>
            <a:schemeClr val="bg1"/>
          </a:solidFill>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2">
            <a:extLst>
              <a:ext uri="{FF2B5EF4-FFF2-40B4-BE49-F238E27FC236}">
                <a16:creationId xmlns:a16="http://schemas.microsoft.com/office/drawing/2014/main" id="{FC78E1E2-4A89-4703-BD74-7B982EBCB1B6}"/>
              </a:ext>
            </a:extLst>
          </p:cNvPr>
          <p:cNvSpPr>
            <a:spLocks noGrp="1"/>
          </p:cNvSpPr>
          <p:nvPr>
            <p:ph idx="12"/>
          </p:nvPr>
        </p:nvSpPr>
        <p:spPr>
          <a:xfrm>
            <a:off x="6422399" y="2564295"/>
            <a:ext cx="4680000" cy="3141705"/>
          </a:xfrm>
          <a:solidFill>
            <a:schemeClr val="bg1"/>
          </a:solidFill>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31192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AD4645D-B764-4859-9EF5-D320F7C474D4}"/>
              </a:ext>
            </a:extLst>
          </p:cNvPr>
          <p:cNvSpPr/>
          <p:nvPr userDrawn="1"/>
        </p:nvSpPr>
        <p:spPr>
          <a:xfrm>
            <a:off x="0" y="0"/>
            <a:ext cx="12192000" cy="309879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63BA779-F1DC-4871-8673-48F90A2ADB29}"/>
              </a:ext>
            </a:extLst>
          </p:cNvPr>
          <p:cNvSpPr>
            <a:spLocks noGrp="1"/>
          </p:cNvSpPr>
          <p:nvPr>
            <p:ph type="title"/>
          </p:nvPr>
        </p:nvSpPr>
        <p:spPr>
          <a:xfrm>
            <a:off x="1079999" y="1152000"/>
            <a:ext cx="5940000" cy="792000"/>
          </a:xfrm>
        </p:spPr>
        <p:txBody>
          <a:bodyPr/>
          <a:lstStyle/>
          <a:p>
            <a:r>
              <a:rPr lang="en-US" smtClean="0"/>
              <a:t>Click to edit Master title style</a:t>
            </a:r>
            <a:endParaRPr lang="en-US"/>
          </a:p>
        </p:txBody>
      </p:sp>
      <p:sp>
        <p:nvSpPr>
          <p:cNvPr id="8" name="Footer Placeholder 7">
            <a:extLst>
              <a:ext uri="{FF2B5EF4-FFF2-40B4-BE49-F238E27FC236}">
                <a16:creationId xmlns:a16="http://schemas.microsoft.com/office/drawing/2014/main" id="{FD0CDE65-1A53-4205-81E7-9806636D35D1}"/>
              </a:ext>
            </a:extLst>
          </p:cNvPr>
          <p:cNvSpPr>
            <a:spLocks noGrp="1"/>
          </p:cNvSpPr>
          <p:nvPr>
            <p:ph type="ftr" sz="quarter" idx="10"/>
          </p:nvPr>
        </p:nvSpPr>
        <p:spPr/>
        <p:txBody>
          <a:bodyPr/>
          <a:lstStyle/>
          <a:p>
            <a:endParaRPr lang="en-US" dirty="0"/>
          </a:p>
        </p:txBody>
      </p:sp>
      <p:sp>
        <p:nvSpPr>
          <p:cNvPr id="9" name="Slide Number Placeholder 8">
            <a:extLst>
              <a:ext uri="{FF2B5EF4-FFF2-40B4-BE49-F238E27FC236}">
                <a16:creationId xmlns:a16="http://schemas.microsoft.com/office/drawing/2014/main" id="{9D1C7250-86AB-45C1-A1EF-F426666979B7}"/>
              </a:ext>
            </a:extLst>
          </p:cNvPr>
          <p:cNvSpPr>
            <a:spLocks noGrp="1"/>
          </p:cNvSpPr>
          <p:nvPr>
            <p:ph type="sldNum" sz="quarter" idx="11"/>
          </p:nvPr>
        </p:nvSpPr>
        <p:spPr/>
        <p:txBody>
          <a:bodyPr/>
          <a:lstStyle/>
          <a:p>
            <a:fld id="{7E0E41E9-E887-49CF-A358-8367F0C34840}" type="slidenum">
              <a:rPr lang="en-US" smtClean="0"/>
              <a:t>‹#›</a:t>
            </a:fld>
            <a:endParaRPr lang="en-US" dirty="0"/>
          </a:p>
        </p:txBody>
      </p:sp>
      <p:sp>
        <p:nvSpPr>
          <p:cNvPr id="10" name="Content Placeholder 2">
            <a:extLst>
              <a:ext uri="{FF2B5EF4-FFF2-40B4-BE49-F238E27FC236}">
                <a16:creationId xmlns:a16="http://schemas.microsoft.com/office/drawing/2014/main" id="{6D2A4D50-D5D7-4F67-A7F9-A34FE6E8980C}"/>
              </a:ext>
            </a:extLst>
          </p:cNvPr>
          <p:cNvSpPr>
            <a:spLocks noGrp="1"/>
          </p:cNvSpPr>
          <p:nvPr>
            <p:ph idx="1"/>
          </p:nvPr>
        </p:nvSpPr>
        <p:spPr>
          <a:xfrm>
            <a:off x="1079998" y="3473076"/>
            <a:ext cx="4680000" cy="223292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2">
            <a:extLst>
              <a:ext uri="{FF2B5EF4-FFF2-40B4-BE49-F238E27FC236}">
                <a16:creationId xmlns:a16="http://schemas.microsoft.com/office/drawing/2014/main" id="{FC78E1E2-4A89-4703-BD74-7B982EBCB1B6}"/>
              </a:ext>
            </a:extLst>
          </p:cNvPr>
          <p:cNvSpPr>
            <a:spLocks noGrp="1"/>
          </p:cNvSpPr>
          <p:nvPr>
            <p:ph idx="12"/>
          </p:nvPr>
        </p:nvSpPr>
        <p:spPr>
          <a:xfrm>
            <a:off x="6422399" y="3473076"/>
            <a:ext cx="4680000" cy="223292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 Placeholder 2">
            <a:extLst>
              <a:ext uri="{FF2B5EF4-FFF2-40B4-BE49-F238E27FC236}">
                <a16:creationId xmlns:a16="http://schemas.microsoft.com/office/drawing/2014/main" id="{4A0AF439-96CB-4860-A71E-A61E0D722A90}"/>
              </a:ext>
            </a:extLst>
          </p:cNvPr>
          <p:cNvSpPr>
            <a:spLocks noGrp="1"/>
          </p:cNvSpPr>
          <p:nvPr>
            <p:ph type="body" idx="13"/>
          </p:nvPr>
        </p:nvSpPr>
        <p:spPr>
          <a:xfrm>
            <a:off x="1079999" y="2561013"/>
            <a:ext cx="4689604" cy="823912"/>
          </a:xfrm>
          <a:solidFill>
            <a:schemeClr val="accent1">
              <a:lumMod val="50000"/>
            </a:schemeClr>
          </a:solidFill>
        </p:spPr>
        <p:txBody>
          <a:bodyPr anchor="ctr"/>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4">
            <a:extLst>
              <a:ext uri="{FF2B5EF4-FFF2-40B4-BE49-F238E27FC236}">
                <a16:creationId xmlns:a16="http://schemas.microsoft.com/office/drawing/2014/main" id="{20C3577A-AD90-453C-A7D5-994712C32F8A}"/>
              </a:ext>
            </a:extLst>
          </p:cNvPr>
          <p:cNvSpPr>
            <a:spLocks noGrp="1"/>
          </p:cNvSpPr>
          <p:nvPr>
            <p:ph type="body" sz="quarter" idx="3"/>
          </p:nvPr>
        </p:nvSpPr>
        <p:spPr>
          <a:xfrm>
            <a:off x="6422399" y="2561013"/>
            <a:ext cx="4689602" cy="823912"/>
          </a:xfrm>
          <a:solidFill>
            <a:schemeClr val="accent3">
              <a:lumMod val="50000"/>
            </a:schemeClr>
          </a:solidFill>
        </p:spPr>
        <p:txBody>
          <a:bodyPr anchor="ctr"/>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Tree>
    <p:extLst>
      <p:ext uri="{BB962C8B-B14F-4D97-AF65-F5344CB8AC3E}">
        <p14:creationId xmlns:p14="http://schemas.microsoft.com/office/powerpoint/2010/main" val="38767173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236AECC-ED9D-4732-906A-09C9CF08848D}"/>
              </a:ext>
            </a:extLst>
          </p:cNvPr>
          <p:cNvSpPr/>
          <p:nvPr userDrawn="1"/>
        </p:nvSpPr>
        <p:spPr>
          <a:xfrm>
            <a:off x="0" y="0"/>
            <a:ext cx="12192000" cy="30987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A8A581-34C3-4715-AA75-16964CC2BB59}"/>
              </a:ext>
            </a:extLst>
          </p:cNvPr>
          <p:cNvSpPr>
            <a:spLocks noGrp="1"/>
          </p:cNvSpPr>
          <p:nvPr>
            <p:ph type="title"/>
          </p:nvPr>
        </p:nvSpPr>
        <p:spPr>
          <a:xfrm>
            <a:off x="1079999" y="1153399"/>
            <a:ext cx="5940000" cy="792000"/>
          </a:xfrm>
        </p:spPr>
        <p:txBody>
          <a:bodyPr/>
          <a:lstStyle/>
          <a:p>
            <a:r>
              <a:rPr lang="en-US" smtClean="0"/>
              <a:t>Click to edit Master title style</a:t>
            </a:r>
            <a:endParaRPr lang="en-US" dirty="0"/>
          </a:p>
        </p:txBody>
      </p:sp>
      <p:sp>
        <p:nvSpPr>
          <p:cNvPr id="6" name="Footer Placeholder 5">
            <a:extLst>
              <a:ext uri="{FF2B5EF4-FFF2-40B4-BE49-F238E27FC236}">
                <a16:creationId xmlns:a16="http://schemas.microsoft.com/office/drawing/2014/main" id="{74B24785-859E-46F0-8D0A-E775EE903684}"/>
              </a:ext>
            </a:extLst>
          </p:cNvPr>
          <p:cNvSpPr>
            <a:spLocks noGrp="1"/>
          </p:cNvSpPr>
          <p:nvPr>
            <p:ph type="ftr" sz="quarter" idx="10"/>
          </p:nvPr>
        </p:nvSpPr>
        <p:spPr/>
        <p:txBody>
          <a:bodyPr/>
          <a:lstStyle/>
          <a:p>
            <a:endParaRPr lang="en-US" dirty="0"/>
          </a:p>
        </p:txBody>
      </p:sp>
      <p:sp>
        <p:nvSpPr>
          <p:cNvPr id="7" name="Slide Number Placeholder 6">
            <a:extLst>
              <a:ext uri="{FF2B5EF4-FFF2-40B4-BE49-F238E27FC236}">
                <a16:creationId xmlns:a16="http://schemas.microsoft.com/office/drawing/2014/main" id="{E2306515-C1D6-4079-91A2-8C1D2BCDCFCF}"/>
              </a:ext>
            </a:extLst>
          </p:cNvPr>
          <p:cNvSpPr>
            <a:spLocks noGrp="1"/>
          </p:cNvSpPr>
          <p:nvPr>
            <p:ph type="sldNum" sz="quarter" idx="11"/>
          </p:nvPr>
        </p:nvSpPr>
        <p:spPr/>
        <p:txBody>
          <a:bodyPr/>
          <a:lstStyle/>
          <a:p>
            <a:fld id="{7E0E41E9-E887-49CF-A358-8367F0C34840}" type="slidenum">
              <a:rPr lang="en-US" smtClean="0"/>
              <a:t>‹#›</a:t>
            </a:fld>
            <a:endParaRPr lang="en-US" dirty="0"/>
          </a:p>
        </p:txBody>
      </p:sp>
    </p:spTree>
    <p:extLst>
      <p:ext uri="{BB962C8B-B14F-4D97-AF65-F5344CB8AC3E}">
        <p14:creationId xmlns:p14="http://schemas.microsoft.com/office/powerpoint/2010/main" val="2061944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Option 2">
    <p:bg>
      <p:bgPr>
        <a:solidFill>
          <a:schemeClr val="accent6"/>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236AECC-ED9D-4732-906A-09C9CF08848D}"/>
              </a:ext>
            </a:extLst>
          </p:cNvPr>
          <p:cNvSpPr/>
          <p:nvPr userDrawn="1"/>
        </p:nvSpPr>
        <p:spPr>
          <a:xfrm>
            <a:off x="0" y="0"/>
            <a:ext cx="12192000" cy="309879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A8A581-34C3-4715-AA75-16964CC2BB59}"/>
              </a:ext>
            </a:extLst>
          </p:cNvPr>
          <p:cNvSpPr>
            <a:spLocks noGrp="1"/>
          </p:cNvSpPr>
          <p:nvPr>
            <p:ph type="title"/>
          </p:nvPr>
        </p:nvSpPr>
        <p:spPr>
          <a:xfrm>
            <a:off x="1079999" y="1153399"/>
            <a:ext cx="5940000" cy="792000"/>
          </a:xfrm>
        </p:spPr>
        <p:txBody>
          <a:bodyPr/>
          <a:lstStyle/>
          <a:p>
            <a:r>
              <a:rPr lang="en-US" smtClean="0"/>
              <a:t>Click to edit Master title style</a:t>
            </a:r>
            <a:endParaRPr lang="en-US"/>
          </a:p>
        </p:txBody>
      </p:sp>
      <p:sp>
        <p:nvSpPr>
          <p:cNvPr id="6" name="Footer Placeholder 5">
            <a:extLst>
              <a:ext uri="{FF2B5EF4-FFF2-40B4-BE49-F238E27FC236}">
                <a16:creationId xmlns:a16="http://schemas.microsoft.com/office/drawing/2014/main" id="{74B24785-859E-46F0-8D0A-E775EE903684}"/>
              </a:ext>
            </a:extLst>
          </p:cNvPr>
          <p:cNvSpPr>
            <a:spLocks noGrp="1"/>
          </p:cNvSpPr>
          <p:nvPr>
            <p:ph type="ftr" sz="quarter" idx="10"/>
          </p:nvPr>
        </p:nvSpPr>
        <p:spPr/>
        <p:txBody>
          <a:bodyPr/>
          <a:lstStyle>
            <a:lvl1pPr>
              <a:defRPr>
                <a:solidFill>
                  <a:schemeClr val="bg1"/>
                </a:solidFill>
              </a:defRPr>
            </a:lvl1pPr>
          </a:lstStyle>
          <a:p>
            <a:endParaRPr lang="en-US" dirty="0"/>
          </a:p>
        </p:txBody>
      </p:sp>
      <p:sp>
        <p:nvSpPr>
          <p:cNvPr id="7" name="Slide Number Placeholder 6">
            <a:extLst>
              <a:ext uri="{FF2B5EF4-FFF2-40B4-BE49-F238E27FC236}">
                <a16:creationId xmlns:a16="http://schemas.microsoft.com/office/drawing/2014/main" id="{E2306515-C1D6-4079-91A2-8C1D2BCDCFCF}"/>
              </a:ext>
            </a:extLst>
          </p:cNvPr>
          <p:cNvSpPr>
            <a:spLocks noGrp="1"/>
          </p:cNvSpPr>
          <p:nvPr>
            <p:ph type="sldNum" sz="quarter" idx="11"/>
          </p:nvPr>
        </p:nvSpPr>
        <p:spPr>
          <a:noFill/>
          <a:ln>
            <a:solidFill>
              <a:schemeClr val="bg1"/>
            </a:solidFill>
          </a:ln>
        </p:spPr>
        <p:txBody>
          <a:bodyPr/>
          <a:lstStyle>
            <a:lvl1pPr>
              <a:defRPr>
                <a:solidFill>
                  <a:schemeClr val="bg1"/>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4586560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 No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8A581-34C3-4715-AA75-16964CC2BB59}"/>
              </a:ext>
            </a:extLst>
          </p:cNvPr>
          <p:cNvSpPr>
            <a:spLocks noGrp="1"/>
          </p:cNvSpPr>
          <p:nvPr>
            <p:ph type="title"/>
          </p:nvPr>
        </p:nvSpPr>
        <p:spPr>
          <a:xfrm>
            <a:off x="1079999" y="1152000"/>
            <a:ext cx="5940000" cy="792000"/>
          </a:xfrm>
        </p:spPr>
        <p:txBody>
          <a:bodyPr/>
          <a:lstStyle/>
          <a:p>
            <a:r>
              <a:rPr lang="en-US" smtClean="0"/>
              <a:t>Click to edit Master title style</a:t>
            </a:r>
            <a:endParaRPr lang="en-US" dirty="0"/>
          </a:p>
        </p:txBody>
      </p:sp>
      <p:sp>
        <p:nvSpPr>
          <p:cNvPr id="6" name="Footer Placeholder 5">
            <a:extLst>
              <a:ext uri="{FF2B5EF4-FFF2-40B4-BE49-F238E27FC236}">
                <a16:creationId xmlns:a16="http://schemas.microsoft.com/office/drawing/2014/main" id="{74B24785-859E-46F0-8D0A-E775EE903684}"/>
              </a:ext>
            </a:extLst>
          </p:cNvPr>
          <p:cNvSpPr>
            <a:spLocks noGrp="1"/>
          </p:cNvSpPr>
          <p:nvPr>
            <p:ph type="ftr" sz="quarter" idx="10"/>
          </p:nvPr>
        </p:nvSpPr>
        <p:spPr/>
        <p:txBody>
          <a:bodyPr/>
          <a:lstStyle/>
          <a:p>
            <a:endParaRPr lang="en-US" dirty="0"/>
          </a:p>
        </p:txBody>
      </p:sp>
      <p:sp>
        <p:nvSpPr>
          <p:cNvPr id="7" name="Slide Number Placeholder 6">
            <a:extLst>
              <a:ext uri="{FF2B5EF4-FFF2-40B4-BE49-F238E27FC236}">
                <a16:creationId xmlns:a16="http://schemas.microsoft.com/office/drawing/2014/main" id="{E2306515-C1D6-4079-91A2-8C1D2BCDCFCF}"/>
              </a:ext>
            </a:extLst>
          </p:cNvPr>
          <p:cNvSpPr>
            <a:spLocks noGrp="1"/>
          </p:cNvSpPr>
          <p:nvPr>
            <p:ph type="sldNum" sz="quarter" idx="11"/>
          </p:nvPr>
        </p:nvSpPr>
        <p:spPr/>
        <p:txBody>
          <a:bodyPr/>
          <a:lstStyle/>
          <a:p>
            <a:fld id="{7E0E41E9-E887-49CF-A358-8367F0C34840}" type="slidenum">
              <a:rPr lang="en-US" smtClean="0"/>
              <a:t>‹#›</a:t>
            </a:fld>
            <a:endParaRPr lang="en-US" dirty="0"/>
          </a:p>
        </p:txBody>
      </p:sp>
    </p:spTree>
    <p:extLst>
      <p:ext uri="{BB962C8B-B14F-4D97-AF65-F5344CB8AC3E}">
        <p14:creationId xmlns:p14="http://schemas.microsoft.com/office/powerpoint/2010/main" val="10645020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Left Middle">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F1F7A7-3825-4674-B370-D3BEDD3FC66D}"/>
              </a:ext>
            </a:extLst>
          </p:cNvPr>
          <p:cNvSpPr/>
          <p:nvPr userDrawn="1"/>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1079999" y="3033000"/>
            <a:ext cx="6235201" cy="792000"/>
          </a:xfrm>
        </p:spPr>
        <p:txBody>
          <a:bodyPr/>
          <a:lstStyle/>
          <a:p>
            <a:r>
              <a:rPr lang="en-US" smtClean="0"/>
              <a:t>Click to edit Master title style</a:t>
            </a:r>
            <a:endParaRPr lang="en-US" dirty="0"/>
          </a:p>
        </p:txBody>
      </p:sp>
      <p:sp>
        <p:nvSpPr>
          <p:cNvPr id="3" name="Footer Placeholder 2">
            <a:extLst>
              <a:ext uri="{FF2B5EF4-FFF2-40B4-BE49-F238E27FC236}">
                <a16:creationId xmlns:a16="http://schemas.microsoft.com/office/drawing/2014/main" id="{E9560AB5-7355-4D05-AA13-FCB0024AF862}"/>
              </a:ext>
            </a:extLst>
          </p:cNvPr>
          <p:cNvSpPr>
            <a:spLocks noGrp="1"/>
          </p:cNvSpPr>
          <p:nvPr>
            <p:ph type="ftr" sz="quarter" idx="10"/>
          </p:nvPr>
        </p:nvSpPr>
        <p:spPr/>
        <p:txBody>
          <a:bodyPr/>
          <a:lstStyle/>
          <a:p>
            <a:endParaRPr lang="en-US" dirty="0"/>
          </a:p>
        </p:txBody>
      </p:sp>
      <p:sp>
        <p:nvSpPr>
          <p:cNvPr id="19" name="Slide Number Placeholder 18">
            <a:extLst>
              <a:ext uri="{FF2B5EF4-FFF2-40B4-BE49-F238E27FC236}">
                <a16:creationId xmlns:a16="http://schemas.microsoft.com/office/drawing/2014/main" id="{44CCDFF2-A2F9-4352-94BB-9BB119095D1A}"/>
              </a:ext>
            </a:extLst>
          </p:cNvPr>
          <p:cNvSpPr>
            <a:spLocks noGrp="1"/>
          </p:cNvSpPr>
          <p:nvPr>
            <p:ph type="sldNum" sz="quarter" idx="11"/>
          </p:nvPr>
        </p:nvSpPr>
        <p:spPr>
          <a:noFill/>
          <a:ln>
            <a:solidFill>
              <a:schemeClr val="accent3"/>
            </a:solidFill>
          </a:ln>
        </p:spPr>
        <p:txBody>
          <a:bodyPr/>
          <a:lstStyle>
            <a:lvl1pPr>
              <a:defRPr>
                <a:solidFill>
                  <a:schemeClr val="accent3"/>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2648655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Right Middle">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F1F7A7-3825-4674-B370-D3BEDD3FC66D}"/>
              </a:ext>
            </a:extLst>
          </p:cNvPr>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CD39408-C49A-4750-A547-E1EAD06F807D}"/>
              </a:ext>
            </a:extLst>
          </p:cNvPr>
          <p:cNvSpPr>
            <a:spLocks noGrp="1"/>
          </p:cNvSpPr>
          <p:nvPr>
            <p:ph type="title"/>
          </p:nvPr>
        </p:nvSpPr>
        <p:spPr>
          <a:xfrm>
            <a:off x="4876799" y="3033000"/>
            <a:ext cx="6235201" cy="792000"/>
          </a:xfrm>
        </p:spPr>
        <p:txBody>
          <a:bodyPr/>
          <a:lstStyle/>
          <a:p>
            <a:r>
              <a:rPr lang="en-US" smtClean="0"/>
              <a:t>Click to edit Master title style</a:t>
            </a:r>
            <a:endParaRPr lang="en-US" dirty="0"/>
          </a:p>
        </p:txBody>
      </p:sp>
      <p:sp>
        <p:nvSpPr>
          <p:cNvPr id="3" name="Footer Placeholder 2">
            <a:extLst>
              <a:ext uri="{FF2B5EF4-FFF2-40B4-BE49-F238E27FC236}">
                <a16:creationId xmlns:a16="http://schemas.microsoft.com/office/drawing/2014/main" id="{C29028F3-1D82-46F1-B1A3-00830CB35A9E}"/>
              </a:ext>
            </a:extLst>
          </p:cNvPr>
          <p:cNvSpPr>
            <a:spLocks noGrp="1"/>
          </p:cNvSpPr>
          <p:nvPr>
            <p:ph type="ftr" sz="quarter" idx="10"/>
          </p:nvPr>
        </p:nvSpPr>
        <p:spPr/>
        <p:txBody>
          <a:bodyPr/>
          <a:lstStyle/>
          <a:p>
            <a:endParaRPr lang="en-US" dirty="0"/>
          </a:p>
        </p:txBody>
      </p:sp>
      <p:sp>
        <p:nvSpPr>
          <p:cNvPr id="19" name="Slide Number Placeholder 18">
            <a:extLst>
              <a:ext uri="{FF2B5EF4-FFF2-40B4-BE49-F238E27FC236}">
                <a16:creationId xmlns:a16="http://schemas.microsoft.com/office/drawing/2014/main" id="{2005FE9B-8EFA-4B5C-B7E0-1BA35304D2F7}"/>
              </a:ext>
            </a:extLst>
          </p:cNvPr>
          <p:cNvSpPr>
            <a:spLocks noGrp="1"/>
          </p:cNvSpPr>
          <p:nvPr>
            <p:ph type="sldNum" sz="quarter" idx="11"/>
          </p:nvPr>
        </p:nvSpPr>
        <p:spPr>
          <a:noFill/>
          <a:ln>
            <a:solidFill>
              <a:schemeClr val="bg1"/>
            </a:solidFill>
          </a:ln>
        </p:spPr>
        <p:txBody>
          <a:bodyPr/>
          <a:lstStyle>
            <a:lvl1pPr>
              <a:defRPr>
                <a:solidFill>
                  <a:schemeClr val="bg1"/>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20523799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CAD48B3D-5284-49B6-95FE-F6F67199D69E}"/>
              </a:ext>
            </a:extLst>
          </p:cNvPr>
          <p:cNvSpPr>
            <a:spLocks noGrp="1"/>
          </p:cNvSpPr>
          <p:nvPr>
            <p:ph type="ftr" sz="quarter" idx="10"/>
          </p:nvPr>
        </p:nvSpPr>
        <p:spPr/>
        <p:txBody>
          <a:bodyPr/>
          <a:lstStyle/>
          <a:p>
            <a:endParaRPr lang="en-US" dirty="0"/>
          </a:p>
        </p:txBody>
      </p:sp>
      <p:sp>
        <p:nvSpPr>
          <p:cNvPr id="6" name="Slide Number Placeholder 5">
            <a:extLst>
              <a:ext uri="{FF2B5EF4-FFF2-40B4-BE49-F238E27FC236}">
                <a16:creationId xmlns:a16="http://schemas.microsoft.com/office/drawing/2014/main" id="{7AE2B87C-2A1C-4361-ABCD-71640D949105}"/>
              </a:ext>
            </a:extLst>
          </p:cNvPr>
          <p:cNvSpPr>
            <a:spLocks noGrp="1"/>
          </p:cNvSpPr>
          <p:nvPr>
            <p:ph type="sldNum" sz="quarter" idx="11"/>
          </p:nvPr>
        </p:nvSpPr>
        <p:spPr/>
        <p:txBody>
          <a:bodyPr/>
          <a:lstStyle/>
          <a:p>
            <a:fld id="{7E0E41E9-E887-49CF-A358-8367F0C34840}" type="slidenum">
              <a:rPr lang="en-US" smtClean="0"/>
              <a:t>‹#›</a:t>
            </a:fld>
            <a:endParaRPr lang="en-US" dirty="0"/>
          </a:p>
        </p:txBody>
      </p:sp>
    </p:spTree>
    <p:extLst>
      <p:ext uri="{BB962C8B-B14F-4D97-AF65-F5344CB8AC3E}">
        <p14:creationId xmlns:p14="http://schemas.microsoft.com/office/powerpoint/2010/main" val="39292966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29845-7EE3-4215-838A-9B269844ED0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C2EF0B72-F0E4-4D09-8DA2-36F92C9E74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B2B9E62E-1D1A-4230-8716-C6873BEF0E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Footer Placeholder 7">
            <a:extLst>
              <a:ext uri="{FF2B5EF4-FFF2-40B4-BE49-F238E27FC236}">
                <a16:creationId xmlns:a16="http://schemas.microsoft.com/office/drawing/2014/main" id="{407C1F35-FB12-46E2-A9E5-6CB4364CAC87}"/>
              </a:ext>
            </a:extLst>
          </p:cNvPr>
          <p:cNvSpPr>
            <a:spLocks noGrp="1"/>
          </p:cNvSpPr>
          <p:nvPr>
            <p:ph type="ftr" sz="quarter" idx="10"/>
          </p:nvPr>
        </p:nvSpPr>
        <p:spPr/>
        <p:txBody>
          <a:bodyPr/>
          <a:lstStyle/>
          <a:p>
            <a:endParaRPr lang="en-US" dirty="0"/>
          </a:p>
        </p:txBody>
      </p:sp>
      <p:sp>
        <p:nvSpPr>
          <p:cNvPr id="9" name="Slide Number Placeholder 8">
            <a:extLst>
              <a:ext uri="{FF2B5EF4-FFF2-40B4-BE49-F238E27FC236}">
                <a16:creationId xmlns:a16="http://schemas.microsoft.com/office/drawing/2014/main" id="{F581B5D9-E2DC-4C3D-8035-080BA5D94545}"/>
              </a:ext>
            </a:extLst>
          </p:cNvPr>
          <p:cNvSpPr>
            <a:spLocks noGrp="1"/>
          </p:cNvSpPr>
          <p:nvPr>
            <p:ph type="sldNum" sz="quarter" idx="11"/>
          </p:nvPr>
        </p:nvSpPr>
        <p:spPr/>
        <p:txBody>
          <a:bodyPr/>
          <a:lstStyle/>
          <a:p>
            <a:fld id="{7E0E41E9-E887-49CF-A358-8367F0C34840}" type="slidenum">
              <a:rPr lang="en-US" smtClean="0"/>
              <a:t>‹#›</a:t>
            </a:fld>
            <a:endParaRPr lang="en-US" dirty="0"/>
          </a:p>
        </p:txBody>
      </p:sp>
    </p:spTree>
    <p:extLst>
      <p:ext uri="{BB962C8B-B14F-4D97-AF65-F5344CB8AC3E}">
        <p14:creationId xmlns:p14="http://schemas.microsoft.com/office/powerpoint/2010/main" val="2286311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EED2F4-3B67-4A5F-8A1F-35C9EA9A3A30}"/>
              </a:ext>
            </a:extLst>
          </p:cNvPr>
          <p:cNvSpPr>
            <a:spLocks noGrp="1"/>
          </p:cNvSpPr>
          <p:nvPr>
            <p:ph type="title"/>
          </p:nvPr>
        </p:nvSpPr>
        <p:spPr>
          <a:xfrm>
            <a:off x="1079999" y="1152000"/>
            <a:ext cx="10022400" cy="792000"/>
          </a:xfrm>
          <a:prstGeom prst="rect">
            <a:avLst/>
          </a:prstGeom>
          <a:solidFill>
            <a:schemeClr val="bg1"/>
          </a:solidFill>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F088C015-1790-4813-8F0C-87F6BF831DF6}"/>
              </a:ext>
            </a:extLst>
          </p:cNvPr>
          <p:cNvSpPr>
            <a:spLocks noGrp="1"/>
          </p:cNvSpPr>
          <p:nvPr>
            <p:ph type="body" idx="1"/>
          </p:nvPr>
        </p:nvSpPr>
        <p:spPr>
          <a:xfrm>
            <a:off x="1079998" y="2564295"/>
            <a:ext cx="10022400" cy="314170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a:extLst>
              <a:ext uri="{FF2B5EF4-FFF2-40B4-BE49-F238E27FC236}">
                <a16:creationId xmlns:a16="http://schemas.microsoft.com/office/drawing/2014/main" id="{B92E5440-5145-48EA-AB31-9537362E5C6F}"/>
              </a:ext>
            </a:extLst>
          </p:cNvPr>
          <p:cNvSpPr>
            <a:spLocks noGrp="1"/>
          </p:cNvSpPr>
          <p:nvPr>
            <p:ph type="ftr" sz="quarter" idx="3"/>
          </p:nvPr>
        </p:nvSpPr>
        <p:spPr>
          <a:xfrm>
            <a:off x="145385" y="6356350"/>
            <a:ext cx="411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96AC9D5-326C-41F2-81FC-4A60388A59B9}"/>
              </a:ext>
            </a:extLst>
          </p:cNvPr>
          <p:cNvSpPr>
            <a:spLocks noGrp="1"/>
          </p:cNvSpPr>
          <p:nvPr>
            <p:ph type="sldNum" sz="quarter" idx="4"/>
          </p:nvPr>
        </p:nvSpPr>
        <p:spPr>
          <a:xfrm>
            <a:off x="11386425" y="6142912"/>
            <a:ext cx="396000" cy="396000"/>
          </a:xfrm>
          <a:prstGeom prst="ellipse">
            <a:avLst/>
          </a:prstGeom>
          <a:solidFill>
            <a:schemeClr val="bg1"/>
          </a:solidFill>
          <a:ln w="63500">
            <a:solidFill>
              <a:schemeClr val="accent1"/>
            </a:solidFill>
          </a:ln>
        </p:spPr>
        <p:txBody>
          <a:bodyPr vert="horz" lIns="0" tIns="0" rIns="0" bIns="0" rtlCol="0" anchor="ctr"/>
          <a:lstStyle>
            <a:lvl1pPr algn="ctr">
              <a:defRPr sz="1200">
                <a:solidFill>
                  <a:schemeClr val="accent1"/>
                </a:solidFill>
              </a:defRPr>
            </a:lvl1pPr>
          </a:lstStyle>
          <a:p>
            <a:fld id="{7E0E41E9-E887-49CF-A358-8367F0C34840}" type="slidenum">
              <a:rPr lang="en-US" smtClean="0"/>
              <a:pPr/>
              <a:t>‹#›</a:t>
            </a:fld>
            <a:endParaRPr lang="en-US" dirty="0"/>
          </a:p>
        </p:txBody>
      </p:sp>
    </p:spTree>
    <p:extLst>
      <p:ext uri="{BB962C8B-B14F-4D97-AF65-F5344CB8AC3E}">
        <p14:creationId xmlns:p14="http://schemas.microsoft.com/office/powerpoint/2010/main" val="1730331488"/>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9" r:id="rId3"/>
    <p:sldLayoutId id="2147483667" r:id="rId4"/>
    <p:sldLayoutId id="2147483668" r:id="rId5"/>
    <p:sldLayoutId id="2147483660" r:id="rId6"/>
    <p:sldLayoutId id="2147483650" r:id="rId7"/>
    <p:sldLayoutId id="2147483669" r:id="rId8"/>
    <p:sldLayoutId id="2147483665" r:id="rId9"/>
    <p:sldLayoutId id="2147483652" r:id="rId10"/>
    <p:sldLayoutId id="2147483666" r:id="rId11"/>
    <p:sldLayoutId id="2147483661" r:id="rId12"/>
    <p:sldLayoutId id="2147483662" r:id="rId13"/>
    <p:sldLayoutId id="2147483654" r:id="rId14"/>
    <p:sldLayoutId id="2147483663" r:id="rId15"/>
    <p:sldLayoutId id="2147483664" r:id="rId16"/>
    <p:sldLayoutId id="2147483655" r:id="rId17"/>
    <p:sldLayoutId id="2147483656" r:id="rId18"/>
  </p:sldLayoutIdLst>
  <p:hf hdr="0" ftr="0" dt="0"/>
  <p:txStyles>
    <p:titleStyle>
      <a:lvl1pPr algn="l" defTabSz="914400" rtl="0" eaLnBrk="1" latinLnBrk="0" hangingPunct="1">
        <a:lnSpc>
          <a:spcPct val="100000"/>
        </a:lnSpc>
        <a:spcBef>
          <a:spcPct val="0"/>
        </a:spcBef>
        <a:buNone/>
        <a:defRPr sz="3600" kern="1200">
          <a:solidFill>
            <a:schemeClr val="tx1">
              <a:lumMod val="85000"/>
              <a:lumOff val="15000"/>
            </a:schemeClr>
          </a:solidFill>
          <a:latin typeface="+mj-lt"/>
          <a:ea typeface="+mj-ea"/>
          <a:cs typeface="+mj-cs"/>
        </a:defRPr>
      </a:lvl1pPr>
    </p:titleStyle>
    <p:body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1.mp4"/><Relationship Id="rId7" Type="http://schemas.openxmlformats.org/officeDocument/2006/relationships/image" Target="../media/image2.png"/><Relationship Id="rId2" Type="http://schemas.openxmlformats.org/officeDocument/2006/relationships/tags" Target="../tags/tag1.xml"/><Relationship Id="rId1" Type="http://schemas.openxmlformats.org/officeDocument/2006/relationships/video" Target="NULL" TargetMode="Externa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microsoft.com/office/2007/relationships/media" Target="../media/media2.mp4"/><Relationship Id="rId2" Type="http://schemas.openxmlformats.org/officeDocument/2006/relationships/tags" Target="../tags/tag2.xml"/><Relationship Id="rId1" Type="http://schemas.openxmlformats.org/officeDocument/2006/relationships/video" Target="NULL" TargetMode="External"/><Relationship Id="rId6" Type="http://schemas.openxmlformats.org/officeDocument/2006/relationships/image" Target="../media/image3.png"/><Relationship Id="rId5" Type="http://schemas.openxmlformats.org/officeDocument/2006/relationships/image" Target="../media/image4.jpg"/><Relationship Id="rId4"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microsoft.com/office/2007/relationships/media" Target="../media/media3.mp4"/><Relationship Id="rId2" Type="http://schemas.openxmlformats.org/officeDocument/2006/relationships/tags" Target="../tags/tag3.xml"/><Relationship Id="rId1" Type="http://schemas.openxmlformats.org/officeDocument/2006/relationships/video" Target="NULL" TargetMode="External"/><Relationship Id="rId6" Type="http://schemas.openxmlformats.org/officeDocument/2006/relationships/image" Target="../media/image3.png"/><Relationship Id="rId5" Type="http://schemas.openxmlformats.org/officeDocument/2006/relationships/notesSlide" Target="../notesSlides/notesSlide2.xml"/><Relationship Id="rId4"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microsoft.com/office/2007/relationships/media" Target="../media/media4.mp4"/><Relationship Id="rId2" Type="http://schemas.openxmlformats.org/officeDocument/2006/relationships/tags" Target="../tags/tag4.xml"/><Relationship Id="rId1" Type="http://schemas.openxmlformats.org/officeDocument/2006/relationships/video" Target="NULL" TargetMode="External"/><Relationship Id="rId6" Type="http://schemas.openxmlformats.org/officeDocument/2006/relationships/image" Target="../media/image3.png"/><Relationship Id="rId5" Type="http://schemas.openxmlformats.org/officeDocument/2006/relationships/notesSlide" Target="../notesSlides/notesSlide3.xml"/><Relationship Id="rId4"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microsoft.com/office/2007/relationships/media" Target="../media/media5.mp4"/><Relationship Id="rId2" Type="http://schemas.openxmlformats.org/officeDocument/2006/relationships/tags" Target="../tags/tag5.xml"/><Relationship Id="rId1" Type="http://schemas.openxmlformats.org/officeDocument/2006/relationships/video" Target="NULL" TargetMode="External"/><Relationship Id="rId5" Type="http://schemas.openxmlformats.org/officeDocument/2006/relationships/image" Target="../media/image3.png"/><Relationship Id="rId4"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microsoft.com/office/2007/relationships/media" Target="../media/media6.mp4"/><Relationship Id="rId2" Type="http://schemas.openxmlformats.org/officeDocument/2006/relationships/tags" Target="../tags/tag6.xml"/><Relationship Id="rId1" Type="http://schemas.openxmlformats.org/officeDocument/2006/relationships/video" Target="NULL" TargetMode="External"/><Relationship Id="rId6" Type="http://schemas.openxmlformats.org/officeDocument/2006/relationships/image" Target="../media/image3.png"/><Relationship Id="rId5" Type="http://schemas.openxmlformats.org/officeDocument/2006/relationships/notesSlide" Target="../notesSlides/notesSlide4.xml"/><Relationship Id="rId4"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microsoft.com/office/2007/relationships/media" Target="../media/media7.mp4"/><Relationship Id="rId2" Type="http://schemas.openxmlformats.org/officeDocument/2006/relationships/tags" Target="../tags/tag7.xml"/><Relationship Id="rId1" Type="http://schemas.openxmlformats.org/officeDocument/2006/relationships/video" Target="NULL" TargetMode="External"/><Relationship Id="rId5" Type="http://schemas.openxmlformats.org/officeDocument/2006/relationships/image" Target="../media/image3.png"/><Relationship Id="rId4"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microsoft.com/office/2007/relationships/media" Target="../media/media8.mp4"/><Relationship Id="rId7" Type="http://schemas.openxmlformats.org/officeDocument/2006/relationships/image" Target="../media/image3.png"/><Relationship Id="rId2" Type="http://schemas.openxmlformats.org/officeDocument/2006/relationships/tags" Target="../tags/tag8.xml"/><Relationship Id="rId1" Type="http://schemas.openxmlformats.org/officeDocument/2006/relationships/video" Target="NULL" TargetMode="Externa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microsoft.com/office/2007/relationships/media" Target="../media/media9.mp4"/><Relationship Id="rId7" Type="http://schemas.openxmlformats.org/officeDocument/2006/relationships/image" Target="../media/image3.png"/><Relationship Id="rId2" Type="http://schemas.openxmlformats.org/officeDocument/2006/relationships/tags" Target="../tags/tag9.xml"/><Relationship Id="rId1" Type="http://schemas.openxmlformats.org/officeDocument/2006/relationships/video" Target="NULL"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microsoft.com/office/2007/relationships/media" Target="../media/media10.mp4"/><Relationship Id="rId7" Type="http://schemas.openxmlformats.org/officeDocument/2006/relationships/image" Target="../media/image3.png"/><Relationship Id="rId2" Type="http://schemas.openxmlformats.org/officeDocument/2006/relationships/tags" Target="../tags/tag10.xml"/><Relationship Id="rId1" Type="http://schemas.openxmlformats.org/officeDocument/2006/relationships/video" Target="NULL" TargetMode="Externa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microsoft.com/office/2007/relationships/media" Target="../media/media11.mp4"/><Relationship Id="rId7" Type="http://schemas.openxmlformats.org/officeDocument/2006/relationships/image" Target="../media/image3.png"/><Relationship Id="rId2" Type="http://schemas.openxmlformats.org/officeDocument/2006/relationships/tags" Target="../tags/tag11.xml"/><Relationship Id="rId1" Type="http://schemas.openxmlformats.org/officeDocument/2006/relationships/video" Target="NULL" TargetMode="Externa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12.mp4"/><Relationship Id="rId7" Type="http://schemas.openxmlformats.org/officeDocument/2006/relationships/image" Target="../media/image15.png"/><Relationship Id="rId2" Type="http://schemas.openxmlformats.org/officeDocument/2006/relationships/tags" Target="../tags/tag12.xml"/><Relationship Id="rId1" Type="http://schemas.openxmlformats.org/officeDocument/2006/relationships/video" Target="NULL" TargetMode="Externa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image" Target="../media/image22.png"/><Relationship Id="rId3" Type="http://schemas.microsoft.com/office/2007/relationships/media" Target="../media/media13.mp4"/><Relationship Id="rId7" Type="http://schemas.openxmlformats.org/officeDocument/2006/relationships/diagramLayout" Target="../diagrams/layout1.xml"/><Relationship Id="rId12" Type="http://schemas.openxmlformats.org/officeDocument/2006/relationships/image" Target="../media/image21.png"/><Relationship Id="rId2" Type="http://schemas.openxmlformats.org/officeDocument/2006/relationships/tags" Target="../tags/tag13.xml"/><Relationship Id="rId1" Type="http://schemas.openxmlformats.org/officeDocument/2006/relationships/video" Target="NULL" TargetMode="External"/><Relationship Id="rId6" Type="http://schemas.openxmlformats.org/officeDocument/2006/relationships/diagramData" Target="../diagrams/data1.xml"/><Relationship Id="rId11" Type="http://schemas.openxmlformats.org/officeDocument/2006/relationships/image" Target="../media/image20.png"/><Relationship Id="rId5" Type="http://schemas.openxmlformats.org/officeDocument/2006/relationships/notesSlide" Target="../notesSlides/notesSlide5.xml"/><Relationship Id="rId15" Type="http://schemas.openxmlformats.org/officeDocument/2006/relationships/image" Target="../media/image3.png"/><Relationship Id="rId10" Type="http://schemas.microsoft.com/office/2007/relationships/diagramDrawing" Target="../diagrams/drawing1.xml"/><Relationship Id="rId4" Type="http://schemas.openxmlformats.org/officeDocument/2006/relationships/slideLayout" Target="../slideLayouts/slideLayout12.xml"/><Relationship Id="rId9" Type="http://schemas.openxmlformats.org/officeDocument/2006/relationships/diagramColors" Target="../diagrams/colors1.xml"/><Relationship Id="rId1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microsoft.com/office/2007/relationships/media" Target="../media/media14.mp4"/><Relationship Id="rId2" Type="http://schemas.openxmlformats.org/officeDocument/2006/relationships/tags" Target="../tags/tag14.xml"/><Relationship Id="rId1" Type="http://schemas.openxmlformats.org/officeDocument/2006/relationships/video" Target="NULL" TargetMode="External"/><Relationship Id="rId6" Type="http://schemas.openxmlformats.org/officeDocument/2006/relationships/image" Target="../media/image3.png"/><Relationship Id="rId5" Type="http://schemas.openxmlformats.org/officeDocument/2006/relationships/notesSlide" Target="../notesSlides/notesSlide6.xml"/><Relationship Id="rId4"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s://www-sciencedirect-com.ezproxy.uwtsd.ac.uk/science/article/pii/S0277953617306913" TargetMode="External"/><Relationship Id="rId7" Type="http://schemas.openxmlformats.org/officeDocument/2006/relationships/hyperlink" Target="file:///C:\Users\user\Downloads\Donaldson%20Report%20-%20Successful%20Futures%20-%20Independent%20Review%20of%20Curriculum%20and%20Assessment%20Arrangements%20in%20Wales.pdf" TargetMode="External"/><Relationship Id="rId2" Type="http://schemas.openxmlformats.org/officeDocument/2006/relationships/hyperlink" Target="https://www-sciencedirect-com.ezproxy.uwtsd.ac.uk/science/article/pii/S0277953617304148" TargetMode="External"/><Relationship Id="rId1" Type="http://schemas.openxmlformats.org/officeDocument/2006/relationships/slideLayout" Target="../slideLayouts/slideLayout7.xml"/><Relationship Id="rId6" Type="http://schemas.openxmlformats.org/officeDocument/2006/relationships/hyperlink" Target="https://gov.wales/sites/default/files/publications/2018-03/succesful-futures-a-summary-of-professor-graham-donaldsons-report.pdf" TargetMode="External"/><Relationship Id="rId5" Type="http://schemas.openxmlformats.org/officeDocument/2006/relationships/hyperlink" Target="https://link-springer-com.ezproxy.uwtsd.ac.uk/content/pdf/10.1007/s10797-010-9133-0.pdf" TargetMode="External"/><Relationship Id="rId4" Type="http://schemas.openxmlformats.org/officeDocument/2006/relationships/hyperlink" Target="https://journals-sagepub-com.ezproxy.uwtsd.ac.uk/doi/pdf/10.1177/0002716214547174"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legislation.gov.uk/anaw/2015/2/contents/enacted" TargetMode="External"/><Relationship Id="rId7" Type="http://schemas.openxmlformats.org/officeDocument/2006/relationships/hyperlink" Target="https://www.gov.uk/government/news/growing-mid-wales-partnership-welcomes-uk-government-funding-to-ignite-regional-ambition" TargetMode="External"/><Relationship Id="rId2" Type="http://schemas.openxmlformats.org/officeDocument/2006/relationships/hyperlink" Target="https://gov.wales/sites/default/files/publications/2017-10/prosperity-for-all-the-national-strategy.pdf" TargetMode="External"/><Relationship Id="rId1" Type="http://schemas.openxmlformats.org/officeDocument/2006/relationships/slideLayout" Target="../slideLayouts/slideLayout14.xml"/><Relationship Id="rId6" Type="http://schemas.openxmlformats.org/officeDocument/2006/relationships/hyperlink" Target="https://www.swanseabaycitydeal.wales/" TargetMode="External"/><Relationship Id="rId5" Type="http://schemas.openxmlformats.org/officeDocument/2006/relationships/hyperlink" Target="https://gov.wales/sites/default/files/publications/2018-02/towards-2030-a-framework-for-building-a-world-class-post-compulsory-education-system-for-wales.pdf" TargetMode="External"/><Relationship Id="rId4" Type="http://schemas.openxmlformats.org/officeDocument/2006/relationships/hyperlink" Target="https://seneddresearch.blog/2015/03/20/donaldson-review-next-steps-and-the-great-debate/"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gov.wales/social-mobility-summit" TargetMode="External"/><Relationship Id="rId7" Type="http://schemas.openxmlformats.org/officeDocument/2006/relationships/hyperlink" Target="https://www.gov.uk/government/publications/social-mobility-poll-results-2018" TargetMode="External"/><Relationship Id="rId2" Type="http://schemas.openxmlformats.org/officeDocument/2006/relationships/hyperlink" Target="https://www.ceredigion.ac.uk/" TargetMode="External"/><Relationship Id="rId1" Type="http://schemas.openxmlformats.org/officeDocument/2006/relationships/slideLayout" Target="../slideLayouts/slideLayout14.xml"/><Relationship Id="rId6" Type="http://schemas.openxmlformats.org/officeDocument/2006/relationships/hyperlink" Target="https://seneddresearch.blog/2018/01/10/social-mobility-in-wales-moving-forwards-or-backwards/" TargetMode="External"/><Relationship Id="rId5" Type="http://schemas.openxmlformats.org/officeDocument/2006/relationships/hyperlink" Target="file:///C:\Users\user\Downloads\CDP-2017-0261.pdf" TargetMode="External"/><Relationship Id="rId4" Type="http://schemas.openxmlformats.org/officeDocument/2006/relationships/hyperlink" Target="http://www.open.ac.uk/wales/en/news/bridging-gap-social-mobility-summit-wale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estyn.gov.wales/sites/www.estyn.gov.wales/files/documents/Inspection%20report%20Coleg%20Ceredigion%202013_0.pdf.pdf.pdf.pdf.pdf.pdf.pdf.pdf.pdf" TargetMode="External"/><Relationship Id="rId2" Type="http://schemas.openxmlformats.org/officeDocument/2006/relationships/hyperlink" Target="https://www-sciencedirect-com.ezproxy.uwtsd.ac.uk/science/article/pii/S0049089X18308512"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6"/>
          <a:srcRect l="3006" r="17960"/>
          <a:stretch/>
        </p:blipFill>
        <p:spPr>
          <a:xfrm>
            <a:off x="5261935" y="0"/>
            <a:ext cx="6930065" cy="5842000"/>
          </a:xfrm>
          <a:prstGeom prst="rect">
            <a:avLst/>
          </a:prstGeom>
        </p:spPr>
      </p:pic>
      <p:sp>
        <p:nvSpPr>
          <p:cNvPr id="2" name="Title 1">
            <a:extLst>
              <a:ext uri="{FF2B5EF4-FFF2-40B4-BE49-F238E27FC236}">
                <a16:creationId xmlns:a16="http://schemas.microsoft.com/office/drawing/2014/main" id="{F64776D5-51DE-4F89-AD5A-5BC8F9C36D7F}"/>
              </a:ext>
            </a:extLst>
          </p:cNvPr>
          <p:cNvSpPr>
            <a:spLocks noGrp="1"/>
          </p:cNvSpPr>
          <p:nvPr>
            <p:ph type="title"/>
          </p:nvPr>
        </p:nvSpPr>
        <p:spPr>
          <a:xfrm>
            <a:off x="396240" y="1122919"/>
            <a:ext cx="5940000" cy="792000"/>
          </a:xfrm>
          <a:noFill/>
        </p:spPr>
        <p:txBody>
          <a:bodyPr>
            <a:normAutofit fontScale="90000"/>
          </a:bodyPr>
          <a:lstStyle/>
          <a:p>
            <a:r>
              <a:rPr lang="en-US" sz="4900" b="1" dirty="0" err="1" smtClean="0">
                <a:solidFill>
                  <a:schemeClr val="bg1"/>
                </a:solidFill>
              </a:rPr>
              <a:t>Coleg</a:t>
            </a:r>
            <a:r>
              <a:rPr lang="en-US" sz="4900" b="1" dirty="0" smtClean="0">
                <a:solidFill>
                  <a:schemeClr val="bg1"/>
                </a:solidFill>
              </a:rPr>
              <a:t> Ceredigion </a:t>
            </a:r>
            <a:r>
              <a:rPr lang="en-US" b="1" dirty="0" smtClean="0">
                <a:solidFill>
                  <a:schemeClr val="bg1"/>
                </a:solidFill>
              </a:rPr>
              <a:t/>
            </a:r>
            <a:br>
              <a:rPr lang="en-US" b="1" dirty="0" smtClean="0">
                <a:solidFill>
                  <a:schemeClr val="bg1"/>
                </a:solidFill>
              </a:rPr>
            </a:br>
            <a:r>
              <a:rPr lang="en-US" b="1" dirty="0" smtClean="0">
                <a:solidFill>
                  <a:schemeClr val="bg1"/>
                </a:solidFill>
              </a:rPr>
              <a:t>A Case Study</a:t>
            </a:r>
            <a:endParaRPr lang="en-US" b="1" dirty="0">
              <a:solidFill>
                <a:schemeClr val="bg1"/>
              </a:solidFill>
            </a:endParaRPr>
          </a:p>
        </p:txBody>
      </p:sp>
      <p:sp>
        <p:nvSpPr>
          <p:cNvPr id="3" name="Slide Number Placeholder 2">
            <a:extLst>
              <a:ext uri="{FF2B5EF4-FFF2-40B4-BE49-F238E27FC236}">
                <a16:creationId xmlns:a16="http://schemas.microsoft.com/office/drawing/2014/main" id="{01976239-99C2-4B04-B100-9A3AA000D229}"/>
              </a:ext>
            </a:extLst>
          </p:cNvPr>
          <p:cNvSpPr>
            <a:spLocks noGrp="1"/>
          </p:cNvSpPr>
          <p:nvPr>
            <p:ph type="sldNum" sz="quarter" idx="11"/>
          </p:nvPr>
        </p:nvSpPr>
        <p:spPr>
          <a:xfrm>
            <a:off x="11386425" y="6142912"/>
            <a:ext cx="396000" cy="396000"/>
          </a:xfrm>
        </p:spPr>
        <p:txBody>
          <a:bodyPr/>
          <a:lstStyle/>
          <a:p>
            <a:fld id="{7E0E41E9-E887-49CF-A358-8367F0C34840}" type="slidenum">
              <a:rPr lang="en-US" smtClean="0"/>
              <a:t>1</a:t>
            </a:fld>
            <a:endParaRPr lang="en-US" dirty="0"/>
          </a:p>
        </p:txBody>
      </p:sp>
      <p:pic>
        <p:nvPicPr>
          <p:cNvPr id="6" name="Picture 5"/>
          <p:cNvPicPr>
            <a:picLocks noChangeAspect="1"/>
          </p:cNvPicPr>
          <p:nvPr/>
        </p:nvPicPr>
        <p:blipFill rotWithShape="1">
          <a:blip r:embed="rId7"/>
          <a:srcRect b="11040"/>
          <a:stretch/>
        </p:blipFill>
        <p:spPr>
          <a:xfrm>
            <a:off x="396240" y="4875015"/>
            <a:ext cx="3849758" cy="1933970"/>
          </a:xfrm>
          <a:prstGeom prst="rect">
            <a:avLst/>
          </a:prstGeom>
        </p:spPr>
      </p:pic>
      <p:sp>
        <p:nvSpPr>
          <p:cNvPr id="4" name="Rectangle 3"/>
          <p:cNvSpPr/>
          <p:nvPr/>
        </p:nvSpPr>
        <p:spPr>
          <a:xfrm>
            <a:off x="396241" y="3392353"/>
            <a:ext cx="4739640" cy="1015663"/>
          </a:xfrm>
          <a:prstGeom prst="rect">
            <a:avLst/>
          </a:prstGeom>
        </p:spPr>
        <p:txBody>
          <a:bodyPr wrap="square">
            <a:spAutoFit/>
          </a:bodyPr>
          <a:lstStyle/>
          <a:p>
            <a:pPr>
              <a:lnSpc>
                <a:spcPct val="100000"/>
              </a:lnSpc>
              <a:spcBef>
                <a:spcPts val="0"/>
              </a:spcBef>
            </a:pPr>
            <a:r>
              <a:rPr lang="en-US" sz="2000" dirty="0"/>
              <a:t>A critical evaluation of how post compulsory education can seek to promote and enhance social mobility.</a:t>
            </a:r>
          </a:p>
        </p:txBody>
      </p:sp>
      <p:sp>
        <p:nvSpPr>
          <p:cNvPr id="7" name="Subtitle 4">
            <a:extLst>
              <a:ext uri="{FF2B5EF4-FFF2-40B4-BE49-F238E27FC236}">
                <a16:creationId xmlns:a16="http://schemas.microsoft.com/office/drawing/2014/main" id="{5B18279B-2D44-4119-896A-22026349C4CB}"/>
              </a:ext>
            </a:extLst>
          </p:cNvPr>
          <p:cNvSpPr txBox="1">
            <a:spLocks/>
          </p:cNvSpPr>
          <p:nvPr/>
        </p:nvSpPr>
        <p:spPr>
          <a:xfrm>
            <a:off x="8517528" y="5842000"/>
            <a:ext cx="3066897" cy="97483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chemeClr val="accent1"/>
              </a:buClr>
              <a:buFont typeface="Wingdings" panose="05000000000000000000" pitchFamily="2" charset="2"/>
              <a:buNone/>
              <a:defRPr sz="18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endParaRPr lang="en-US" sz="2000" dirty="0" smtClean="0"/>
          </a:p>
          <a:p>
            <a:pPr>
              <a:lnSpc>
                <a:spcPct val="100000"/>
              </a:lnSpc>
              <a:spcBef>
                <a:spcPts val="0"/>
              </a:spcBef>
            </a:pPr>
            <a:r>
              <a:rPr lang="en-US" dirty="0" smtClean="0">
                <a:solidFill>
                  <a:schemeClr val="accent1"/>
                </a:solidFill>
              </a:rPr>
              <a:t>Marion Phillips (</a:t>
            </a:r>
            <a:r>
              <a:rPr lang="en-US" dirty="0" smtClean="0">
                <a:solidFill>
                  <a:schemeClr val="accent1"/>
                </a:solidFill>
              </a:rPr>
              <a:t>09</a:t>
            </a:r>
            <a:r>
              <a:rPr lang="en-US" dirty="0" smtClean="0">
                <a:solidFill>
                  <a:schemeClr val="accent1"/>
                </a:solidFill>
              </a:rPr>
              <a:t>01862</a:t>
            </a:r>
            <a:r>
              <a:rPr lang="en-US" dirty="0" smtClean="0">
                <a:solidFill>
                  <a:schemeClr val="accent1"/>
                </a:solidFill>
              </a:rPr>
              <a:t>)</a:t>
            </a:r>
            <a:endParaRPr lang="en-US" dirty="0">
              <a:solidFill>
                <a:schemeClr val="accent1"/>
              </a:solidFill>
            </a:endParaRPr>
          </a:p>
        </p:txBody>
      </p:sp>
      <p:pic>
        <p:nvPicPr>
          <p:cNvPr id="9" name="tmp1929">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29.517"/>
                </p14:media>
              </p:ext>
              <p:ext uri="{42D2F446-02D8-4167-A562-619A0277C38B}">
                <p15:isNarration xmlns:p15="http://schemas.microsoft.com/office/powerpoint/2012/main" val="1"/>
              </p:ext>
            </p:extLst>
          </p:nvPr>
        </p:nvPicPr>
        <p:blipFill>
          <a:blip r:embed="rId8"/>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2162972849"/>
      </p:ext>
    </p:extLst>
  </p:cSld>
  <p:clrMapOvr>
    <a:masterClrMapping/>
  </p:clrMapOvr>
  <mc:AlternateContent xmlns:mc="http://schemas.openxmlformats.org/markup-compatibility/2006" xmlns:p14="http://schemas.microsoft.com/office/powerpoint/2010/main">
    <mc:Choice Requires="p14">
      <p:transition spd="slow" p14:dur="2000" advTm="84791"/>
    </mc:Choice>
    <mc:Fallback xmlns="">
      <p:transition spd="slow" advTm="847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7E0E41E9-E887-49CF-A358-8367F0C34840}" type="slidenum">
              <a:rPr lang="en-US" smtClean="0"/>
              <a:pPr/>
              <a:t>2</a:t>
            </a:fld>
            <a:endParaRPr lang="en-US" dirty="0"/>
          </a:p>
        </p:txBody>
      </p:sp>
      <p:pic>
        <p:nvPicPr>
          <p:cNvPr id="8" name="Picture Placeholder 7"/>
          <p:cNvPicPr>
            <a:picLocks noGrp="1" noChangeAspect="1"/>
          </p:cNvPicPr>
          <p:nvPr>
            <p:ph type="pic" sz="quarter" idx="12"/>
          </p:nvPr>
        </p:nvPicPr>
        <p:blipFill rotWithShape="1">
          <a:blip r:embed="rId5">
            <a:extLst>
              <a:ext uri="{28A0092B-C50C-407E-A947-70E740481C1C}">
                <a14:useLocalDpi xmlns:a14="http://schemas.microsoft.com/office/drawing/2010/main" val="0"/>
              </a:ext>
            </a:extLst>
          </a:blip>
          <a:srcRect l="5631" t="4515" r="5237" b="4515"/>
          <a:stretch/>
        </p:blipFill>
        <p:spPr>
          <a:xfrm>
            <a:off x="0" y="0"/>
            <a:ext cx="6803136" cy="6880897"/>
          </a:xfrm>
        </p:spPr>
      </p:pic>
      <p:sp>
        <p:nvSpPr>
          <p:cNvPr id="9" name="Content Placeholder 3">
            <a:extLst>
              <a:ext uri="{FF2B5EF4-FFF2-40B4-BE49-F238E27FC236}">
                <a16:creationId xmlns:a16="http://schemas.microsoft.com/office/drawing/2014/main" id="{4E5B722F-37EC-443F-AE71-6E9C033BCAA8}"/>
              </a:ext>
            </a:extLst>
          </p:cNvPr>
          <p:cNvSpPr txBox="1">
            <a:spLocks/>
          </p:cNvSpPr>
          <p:nvPr/>
        </p:nvSpPr>
        <p:spPr>
          <a:xfrm>
            <a:off x="7454038" y="1133512"/>
            <a:ext cx="4006441" cy="5009400"/>
          </a:xfrm>
          <a:prstGeom prst="rect">
            <a:avLst/>
          </a:prstGeom>
        </p:spPr>
        <p:txBody>
          <a:bodyPr>
            <a:normAutofit/>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endParaRPr lang="en-US" dirty="0" smtClean="0"/>
          </a:p>
          <a:p>
            <a:pPr>
              <a:buClr>
                <a:schemeClr val="bg1"/>
              </a:buClr>
            </a:pPr>
            <a:r>
              <a:rPr lang="en-US" sz="2200" dirty="0" smtClean="0">
                <a:solidFill>
                  <a:schemeClr val="bg1"/>
                </a:solidFill>
              </a:rPr>
              <a:t>County Context</a:t>
            </a:r>
          </a:p>
          <a:p>
            <a:pPr>
              <a:buClr>
                <a:schemeClr val="bg1"/>
              </a:buClr>
            </a:pPr>
            <a:r>
              <a:rPr lang="en-US" sz="2200" dirty="0" smtClean="0">
                <a:solidFill>
                  <a:schemeClr val="bg1"/>
                </a:solidFill>
              </a:rPr>
              <a:t>Welsh Education Policy and Social Mobility</a:t>
            </a:r>
          </a:p>
          <a:p>
            <a:pPr>
              <a:buClr>
                <a:schemeClr val="bg1"/>
              </a:buClr>
            </a:pPr>
            <a:r>
              <a:rPr lang="en-US" sz="2200" dirty="0" smtClean="0">
                <a:solidFill>
                  <a:schemeClr val="bg1"/>
                </a:solidFill>
              </a:rPr>
              <a:t>The College –</a:t>
            </a:r>
            <a:r>
              <a:rPr lang="en-US" sz="2200" dirty="0">
                <a:solidFill>
                  <a:schemeClr val="bg1"/>
                </a:solidFill>
              </a:rPr>
              <a:t> </a:t>
            </a:r>
            <a:r>
              <a:rPr lang="en-US" sz="2200" dirty="0" smtClean="0">
                <a:solidFill>
                  <a:schemeClr val="bg1"/>
                </a:solidFill>
              </a:rPr>
              <a:t>Policy Influence and Vision</a:t>
            </a:r>
          </a:p>
          <a:p>
            <a:pPr>
              <a:buClr>
                <a:schemeClr val="bg1"/>
              </a:buClr>
            </a:pPr>
            <a:r>
              <a:rPr lang="en-US" sz="2200" dirty="0" smtClean="0">
                <a:solidFill>
                  <a:schemeClr val="bg1"/>
                </a:solidFill>
              </a:rPr>
              <a:t>Social Mobility – The Theory</a:t>
            </a:r>
          </a:p>
          <a:p>
            <a:pPr>
              <a:buClr>
                <a:schemeClr val="bg1"/>
              </a:buClr>
            </a:pPr>
            <a:r>
              <a:rPr lang="en-US" sz="2200" dirty="0" smtClean="0">
                <a:solidFill>
                  <a:schemeClr val="bg1"/>
                </a:solidFill>
              </a:rPr>
              <a:t>College Social Mobility Markers</a:t>
            </a:r>
          </a:p>
          <a:p>
            <a:pPr>
              <a:buClr>
                <a:schemeClr val="bg1"/>
              </a:buClr>
            </a:pPr>
            <a:r>
              <a:rPr lang="en-US" sz="2200" dirty="0" smtClean="0">
                <a:solidFill>
                  <a:schemeClr val="bg1"/>
                </a:solidFill>
              </a:rPr>
              <a:t>College Data</a:t>
            </a:r>
          </a:p>
          <a:p>
            <a:pPr>
              <a:buClr>
                <a:schemeClr val="bg1"/>
              </a:buClr>
            </a:pPr>
            <a:r>
              <a:rPr lang="en-US" sz="2200" dirty="0" smtClean="0">
                <a:solidFill>
                  <a:schemeClr val="bg1"/>
                </a:solidFill>
              </a:rPr>
              <a:t>Learner Case Studies</a:t>
            </a:r>
          </a:p>
          <a:p>
            <a:pPr>
              <a:buClr>
                <a:schemeClr val="bg1"/>
              </a:buClr>
            </a:pPr>
            <a:r>
              <a:rPr lang="en-US" sz="2200" dirty="0" smtClean="0">
                <a:solidFill>
                  <a:schemeClr val="bg1"/>
                </a:solidFill>
              </a:rPr>
              <a:t>In Summary</a:t>
            </a:r>
          </a:p>
          <a:p>
            <a:pPr>
              <a:buClr>
                <a:schemeClr val="bg1"/>
              </a:buClr>
            </a:pPr>
            <a:r>
              <a:rPr lang="en-US" sz="2200" dirty="0" smtClean="0">
                <a:solidFill>
                  <a:schemeClr val="bg1"/>
                </a:solidFill>
              </a:rPr>
              <a:t>Bibliography</a:t>
            </a:r>
            <a:endParaRPr lang="en-US" sz="2200" dirty="0">
              <a:solidFill>
                <a:schemeClr val="bg1"/>
              </a:solidFill>
            </a:endParaRPr>
          </a:p>
        </p:txBody>
      </p:sp>
      <p:sp>
        <p:nvSpPr>
          <p:cNvPr id="10" name="Title 2">
            <a:extLst>
              <a:ext uri="{FF2B5EF4-FFF2-40B4-BE49-F238E27FC236}">
                <a16:creationId xmlns:a16="http://schemas.microsoft.com/office/drawing/2014/main" id="{816F2C19-0689-4B63-8A83-297B6376BDCB}"/>
              </a:ext>
            </a:extLst>
          </p:cNvPr>
          <p:cNvSpPr>
            <a:spLocks noGrp="1"/>
          </p:cNvSpPr>
          <p:nvPr>
            <p:ph type="title"/>
          </p:nvPr>
        </p:nvSpPr>
        <p:spPr>
          <a:xfrm>
            <a:off x="948328" y="3044448"/>
            <a:ext cx="6235201" cy="792000"/>
          </a:xfrm>
        </p:spPr>
        <p:txBody>
          <a:bodyPr/>
          <a:lstStyle/>
          <a:p>
            <a:pPr algn="l"/>
            <a:r>
              <a:rPr lang="en-US" b="1" dirty="0" smtClean="0"/>
              <a:t>Discussion points</a:t>
            </a:r>
            <a:endParaRPr lang="en-US" b="1" dirty="0"/>
          </a:p>
        </p:txBody>
      </p:sp>
      <p:pic>
        <p:nvPicPr>
          <p:cNvPr id="3" name="tmpCF6C">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31.1269"/>
                </p14:media>
              </p:ext>
              <p:ext uri="{42D2F446-02D8-4167-A562-619A0277C38B}">
                <p15:isNarration xmlns:p15="http://schemas.microsoft.com/office/powerpoint/2012/main" val="1"/>
              </p:ext>
            </p:extLst>
          </p:nvPr>
        </p:nvPicPr>
        <p:blipFill>
          <a:blip r:embed="rId6"/>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330093933"/>
      </p:ext>
    </p:extLst>
  </p:cSld>
  <p:clrMapOvr>
    <a:masterClrMapping/>
  </p:clrMapOvr>
  <mc:AlternateContent xmlns:mc="http://schemas.openxmlformats.org/markup-compatibility/2006">
    <mc:Choice xmlns:p14="http://schemas.microsoft.com/office/powerpoint/2010/main" Requires="p14">
      <p:transition spd="slow" p14:dur="2000" advTm="68071"/>
    </mc:Choice>
    <mc:Fallback>
      <p:transition spd="slow" advTm="68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77D55B-F2C1-466B-8827-93712DB8A44C}"/>
              </a:ext>
            </a:extLst>
          </p:cNvPr>
          <p:cNvSpPr>
            <a:spLocks noGrp="1"/>
          </p:cNvSpPr>
          <p:nvPr>
            <p:ph type="sldNum" sz="quarter" idx="11"/>
          </p:nvPr>
        </p:nvSpPr>
        <p:spPr/>
        <p:txBody>
          <a:bodyPr/>
          <a:lstStyle/>
          <a:p>
            <a:fld id="{7E0E41E9-E887-49CF-A358-8367F0C34840}" type="slidenum">
              <a:rPr lang="en-US" smtClean="0"/>
              <a:pPr/>
              <a:t>3</a:t>
            </a:fld>
            <a:endParaRPr lang="en-US" dirty="0"/>
          </a:p>
        </p:txBody>
      </p:sp>
      <p:sp>
        <p:nvSpPr>
          <p:cNvPr id="6" name="TextBox 5"/>
          <p:cNvSpPr txBox="1"/>
          <p:nvPr/>
        </p:nvSpPr>
        <p:spPr>
          <a:xfrm>
            <a:off x="310896" y="5800248"/>
            <a:ext cx="4603108" cy="738664"/>
          </a:xfrm>
          <a:prstGeom prst="rect">
            <a:avLst/>
          </a:prstGeom>
          <a:noFill/>
        </p:spPr>
        <p:txBody>
          <a:bodyPr wrap="square" rtlCol="0">
            <a:spAutoFit/>
          </a:bodyPr>
          <a:lstStyle/>
          <a:p>
            <a:endParaRPr lang="en-GB" sz="1200" dirty="0">
              <a:solidFill>
                <a:schemeClr val="bg1"/>
              </a:solidFill>
            </a:endParaRPr>
          </a:p>
          <a:p>
            <a:pPr marL="265113"/>
            <a:r>
              <a:rPr lang="en-GB" sz="1200" dirty="0" smtClean="0">
                <a:solidFill>
                  <a:schemeClr val="bg1"/>
                </a:solidFill>
              </a:rPr>
              <a:t>Source: Welsh Index of Multiple Deprivation 2019</a:t>
            </a:r>
          </a:p>
          <a:p>
            <a:pPr marL="285750" indent="-285750">
              <a:buFont typeface="Arial" panose="020B0604020202020204" pitchFamily="34" charset="0"/>
              <a:buChar char="•"/>
            </a:pPr>
            <a:endParaRPr lang="en-GB" dirty="0">
              <a:solidFill>
                <a:schemeClr val="bg1"/>
              </a:solidFill>
            </a:endParaRPr>
          </a:p>
        </p:txBody>
      </p:sp>
      <p:sp>
        <p:nvSpPr>
          <p:cNvPr id="8" name="Title 1"/>
          <p:cNvSpPr txBox="1">
            <a:spLocks/>
          </p:cNvSpPr>
          <p:nvPr/>
        </p:nvSpPr>
        <p:spPr>
          <a:xfrm>
            <a:off x="493776" y="389663"/>
            <a:ext cx="5248654" cy="979363"/>
          </a:xfrm>
          <a:prstGeom prst="rect">
            <a:avLst/>
          </a:prstGeom>
          <a:noFill/>
        </p:spPr>
        <p:txBody>
          <a:bodyPr vert="horz" lIns="180000" tIns="45720" rIns="180000" bIns="45720" rtlCol="0" anchor="ctr">
            <a:normAutofit fontScale="37500" lnSpcReduction="20000"/>
          </a:bodyPr>
          <a:lstStyle>
            <a:lvl1pPr algn="ctr" defTabSz="914400" rtl="0" eaLnBrk="1" latinLnBrk="0" hangingPunct="1">
              <a:lnSpc>
                <a:spcPct val="100000"/>
              </a:lnSpc>
              <a:spcBef>
                <a:spcPct val="0"/>
              </a:spcBef>
              <a:buNone/>
              <a:defRPr sz="3600" kern="1200">
                <a:solidFill>
                  <a:schemeClr val="tx1">
                    <a:lumMod val="85000"/>
                    <a:lumOff val="15000"/>
                  </a:schemeClr>
                </a:solidFill>
                <a:latin typeface="+mj-lt"/>
                <a:ea typeface="+mj-ea"/>
                <a:cs typeface="+mj-cs"/>
              </a:defRPr>
            </a:lvl1pPr>
          </a:lstStyle>
          <a:p>
            <a:pPr algn="l"/>
            <a:r>
              <a:rPr lang="en-GB" altLang="en-US" sz="6400"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Welsh Index of Multiple Deprivation 2019 – Ceredigion</a:t>
            </a:r>
            <a:r>
              <a:rPr lang="en-GB" altLang="en-US" sz="5400" dirty="0" smtClean="0">
                <a:solidFill>
                  <a:schemeClr val="tx1"/>
                </a:solidFill>
                <a:latin typeface="Arial" panose="020B0604020202020204" pitchFamily="34" charset="0"/>
              </a:rPr>
              <a:t/>
            </a:r>
            <a:br>
              <a:rPr lang="en-GB" altLang="en-US" sz="5400" dirty="0" smtClean="0">
                <a:solidFill>
                  <a:schemeClr val="tx1"/>
                </a:solidFill>
                <a:latin typeface="Arial" panose="020B0604020202020204" pitchFamily="34" charset="0"/>
              </a:rPr>
            </a:br>
            <a:endParaRPr lang="en-GB" b="1" dirty="0">
              <a:solidFill>
                <a:schemeClr val="bg1"/>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2820914131"/>
              </p:ext>
            </p:extLst>
          </p:nvPr>
        </p:nvGraphicFramePr>
        <p:xfrm>
          <a:off x="582547" y="1369027"/>
          <a:ext cx="5159884" cy="4065106"/>
        </p:xfrm>
        <a:graphic>
          <a:graphicData uri="http://schemas.openxmlformats.org/drawingml/2006/table">
            <a:tbl>
              <a:tblPr firstRow="1" firstCol="1" bandRow="1">
                <a:tableStyleId>{5C22544A-7EE6-4342-B048-85BDC9FD1C3A}</a:tableStyleId>
              </a:tblPr>
              <a:tblGrid>
                <a:gridCol w="1453820">
                  <a:extLst>
                    <a:ext uri="{9D8B030D-6E8A-4147-A177-3AD203B41FA5}">
                      <a16:colId xmlns:a16="http://schemas.microsoft.com/office/drawing/2014/main" val="3929941050"/>
                    </a:ext>
                  </a:extLst>
                </a:gridCol>
                <a:gridCol w="926054">
                  <a:extLst>
                    <a:ext uri="{9D8B030D-6E8A-4147-A177-3AD203B41FA5}">
                      <a16:colId xmlns:a16="http://schemas.microsoft.com/office/drawing/2014/main" val="2960348926"/>
                    </a:ext>
                  </a:extLst>
                </a:gridCol>
                <a:gridCol w="926670">
                  <a:extLst>
                    <a:ext uri="{9D8B030D-6E8A-4147-A177-3AD203B41FA5}">
                      <a16:colId xmlns:a16="http://schemas.microsoft.com/office/drawing/2014/main" val="1698169610"/>
                    </a:ext>
                  </a:extLst>
                </a:gridCol>
                <a:gridCol w="926670">
                  <a:extLst>
                    <a:ext uri="{9D8B030D-6E8A-4147-A177-3AD203B41FA5}">
                      <a16:colId xmlns:a16="http://schemas.microsoft.com/office/drawing/2014/main" val="1581765086"/>
                    </a:ext>
                  </a:extLst>
                </a:gridCol>
                <a:gridCol w="926670">
                  <a:extLst>
                    <a:ext uri="{9D8B030D-6E8A-4147-A177-3AD203B41FA5}">
                      <a16:colId xmlns:a16="http://schemas.microsoft.com/office/drawing/2014/main" val="3393669839"/>
                    </a:ext>
                  </a:extLst>
                </a:gridCol>
              </a:tblGrid>
              <a:tr h="1028550">
                <a:tc>
                  <a:txBody>
                    <a:bodyPr/>
                    <a:lstStyle/>
                    <a:p>
                      <a:pPr>
                        <a:lnSpc>
                          <a:spcPct val="107000"/>
                        </a:lnSpc>
                        <a:spcAft>
                          <a:spcPts val="0"/>
                        </a:spcAft>
                      </a:pPr>
                      <a:r>
                        <a:rPr lang="en-GB" sz="1400" dirty="0">
                          <a:effectLst/>
                        </a:rPr>
                        <a:t> </a:t>
                      </a:r>
                      <a:endParaRPr lang="en-GB" sz="1800" dirty="0">
                        <a:effectLst/>
                      </a:endParaRPr>
                    </a:p>
                    <a:p>
                      <a:pPr>
                        <a:lnSpc>
                          <a:spcPct val="107000"/>
                        </a:lnSpc>
                        <a:spcAft>
                          <a:spcPts val="0"/>
                        </a:spcAft>
                      </a:pPr>
                      <a:r>
                        <a:rPr lang="en-GB" sz="1400" dirty="0">
                          <a:effectLst/>
                        </a:rPr>
                        <a:t>Domain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rPr>
                        <a:t>10% Most deprived areas in Wales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rPr>
                        <a:t>20% Most deprived areas in Wales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rPr>
                        <a:t>30% Most deprived areas in Wales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rPr>
                        <a:t>50% Most deprived areas in Wales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82207862"/>
                  </a:ext>
                </a:extLst>
              </a:tr>
              <a:tr h="365887">
                <a:tc>
                  <a:txBody>
                    <a:bodyPr/>
                    <a:lstStyle/>
                    <a:p>
                      <a:pPr>
                        <a:lnSpc>
                          <a:spcPct val="107000"/>
                        </a:lnSpc>
                        <a:spcAft>
                          <a:spcPts val="0"/>
                        </a:spcAft>
                      </a:pPr>
                      <a:r>
                        <a:rPr lang="en-GB" sz="1200" dirty="0">
                          <a:effectLst/>
                        </a:rPr>
                        <a:t>Income Deprived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4.3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8.7</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32.6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77314906"/>
                  </a:ext>
                </a:extLst>
              </a:tr>
              <a:tr h="420617">
                <a:tc>
                  <a:txBody>
                    <a:bodyPr/>
                    <a:lstStyle/>
                    <a:p>
                      <a:pPr>
                        <a:lnSpc>
                          <a:spcPct val="107000"/>
                        </a:lnSpc>
                        <a:spcAft>
                          <a:spcPts val="0"/>
                        </a:spcAft>
                      </a:pPr>
                      <a:r>
                        <a:rPr lang="en-GB" sz="1200" dirty="0">
                          <a:effectLst/>
                        </a:rPr>
                        <a:t>Employment Deprived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4.3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6.5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6.5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23.9</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9896809"/>
                  </a:ext>
                </a:extLst>
              </a:tr>
              <a:tr h="365887">
                <a:tc>
                  <a:txBody>
                    <a:bodyPr/>
                    <a:lstStyle/>
                    <a:p>
                      <a:pPr>
                        <a:lnSpc>
                          <a:spcPct val="107000"/>
                        </a:lnSpc>
                        <a:spcAft>
                          <a:spcPts val="0"/>
                        </a:spcAft>
                      </a:pPr>
                      <a:r>
                        <a:rPr lang="en-GB" sz="1200" dirty="0">
                          <a:effectLst/>
                        </a:rPr>
                        <a:t>Health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4.3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8.7</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9106172"/>
                  </a:ext>
                </a:extLst>
              </a:tr>
              <a:tr h="365887">
                <a:tc>
                  <a:txBody>
                    <a:bodyPr/>
                    <a:lstStyle/>
                    <a:p>
                      <a:pPr>
                        <a:lnSpc>
                          <a:spcPct val="107000"/>
                        </a:lnSpc>
                        <a:spcAft>
                          <a:spcPts val="0"/>
                        </a:spcAft>
                      </a:pPr>
                      <a:r>
                        <a:rPr lang="en-GB" sz="1200" dirty="0">
                          <a:effectLst/>
                        </a:rPr>
                        <a:t>Education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21.7</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35108456"/>
                  </a:ext>
                </a:extLst>
              </a:tr>
              <a:tr h="365887">
                <a:tc>
                  <a:txBody>
                    <a:bodyPr/>
                    <a:lstStyle/>
                    <a:p>
                      <a:pPr>
                        <a:lnSpc>
                          <a:spcPct val="107000"/>
                        </a:lnSpc>
                        <a:spcAft>
                          <a:spcPts val="0"/>
                        </a:spcAft>
                      </a:pPr>
                      <a:r>
                        <a:rPr lang="en-GB" sz="1200" dirty="0">
                          <a:effectLst/>
                        </a:rPr>
                        <a:t>Access to Services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50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63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80.4</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87</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19193792"/>
                  </a:ext>
                </a:extLst>
              </a:tr>
              <a:tr h="365887">
                <a:tc>
                  <a:txBody>
                    <a:bodyPr/>
                    <a:lstStyle/>
                    <a:p>
                      <a:pPr>
                        <a:lnSpc>
                          <a:spcPct val="107000"/>
                        </a:lnSpc>
                        <a:spcAft>
                          <a:spcPts val="0"/>
                        </a:spcAft>
                      </a:pPr>
                      <a:r>
                        <a:rPr lang="en-GB" sz="1200">
                          <a:effectLst/>
                        </a:rPr>
                        <a:t>Housing</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28.3</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47.8</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58.7</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78.3</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06233128"/>
                  </a:ext>
                </a:extLst>
              </a:tr>
              <a:tr h="420617">
                <a:tc>
                  <a:txBody>
                    <a:bodyPr/>
                    <a:lstStyle/>
                    <a:p>
                      <a:pPr>
                        <a:lnSpc>
                          <a:spcPct val="107000"/>
                        </a:lnSpc>
                        <a:spcAft>
                          <a:spcPts val="0"/>
                        </a:spcAft>
                      </a:pPr>
                      <a:r>
                        <a:rPr lang="en-GB" sz="1200">
                          <a:effectLst/>
                        </a:rPr>
                        <a:t>Community Services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6.5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13.0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15.2</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26.1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3116992"/>
                  </a:ext>
                </a:extLst>
              </a:tr>
              <a:tr h="365887">
                <a:tc>
                  <a:txBody>
                    <a:bodyPr/>
                    <a:lstStyle/>
                    <a:p>
                      <a:pPr>
                        <a:lnSpc>
                          <a:spcPct val="107000"/>
                        </a:lnSpc>
                        <a:spcAft>
                          <a:spcPts val="0"/>
                        </a:spcAft>
                      </a:pPr>
                      <a:r>
                        <a:rPr lang="en-GB" sz="1200" dirty="0">
                          <a:effectLst/>
                        </a:rPr>
                        <a:t>Physical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6.5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23.9</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6909721"/>
                  </a:ext>
                </a:extLst>
              </a:tr>
            </a:tbl>
          </a:graphicData>
        </a:graphic>
      </p:graphicFrame>
      <p:sp>
        <p:nvSpPr>
          <p:cNvPr id="12" name="TextBox 11"/>
          <p:cNvSpPr txBox="1"/>
          <p:nvPr/>
        </p:nvSpPr>
        <p:spPr>
          <a:xfrm>
            <a:off x="6298125" y="1088196"/>
            <a:ext cx="5311474" cy="5663089"/>
          </a:xfrm>
          <a:prstGeom prst="rect">
            <a:avLst/>
          </a:prstGeom>
          <a:noFill/>
        </p:spPr>
        <p:txBody>
          <a:bodyPr wrap="square" rtlCol="0">
            <a:spAutoFit/>
          </a:bodyPr>
          <a:lstStyle/>
          <a:p>
            <a:pPr marL="285750" indent="-285750">
              <a:buFont typeface="Arial" panose="020B0604020202020204" pitchFamily="34" charset="0"/>
              <a:buChar char="•"/>
            </a:pPr>
            <a:r>
              <a:rPr lang="en-GB" sz="1600" b="1" dirty="0" smtClean="0">
                <a:solidFill>
                  <a:schemeClr val="bg1"/>
                </a:solidFill>
              </a:rPr>
              <a:t>Poverty</a:t>
            </a:r>
            <a:r>
              <a:rPr lang="en-GB" sz="1600" dirty="0" smtClean="0">
                <a:solidFill>
                  <a:schemeClr val="bg1"/>
                </a:solidFill>
              </a:rPr>
              <a:t> – “81% of children in Ceredigion eligible for free school meals are achieving outcomes of 5+ in the Foundation Phase Indicator.”</a:t>
            </a:r>
          </a:p>
          <a:p>
            <a:endParaRPr lang="en-GB" sz="1600" dirty="0" smtClean="0">
              <a:solidFill>
                <a:schemeClr val="bg1"/>
              </a:solidFill>
            </a:endParaRPr>
          </a:p>
          <a:p>
            <a:pPr marL="285750" indent="-285750">
              <a:buFont typeface="Arial" panose="020B0604020202020204" pitchFamily="34" charset="0"/>
              <a:buChar char="•"/>
            </a:pPr>
            <a:r>
              <a:rPr lang="en-GB" sz="1600" b="1" dirty="0" smtClean="0">
                <a:solidFill>
                  <a:schemeClr val="bg1"/>
                </a:solidFill>
              </a:rPr>
              <a:t>Early years </a:t>
            </a:r>
            <a:r>
              <a:rPr lang="en-GB" sz="1600" dirty="0" smtClean="0">
                <a:solidFill>
                  <a:schemeClr val="bg1"/>
                </a:solidFill>
              </a:rPr>
              <a:t>– “Youngsters from disadvantaged backgrounds in areas with the lowest concentration of deprived places, such as Ceredigion, are generally achieving better outcomes than those in areas with some of the highest concentration of deprived areas.”</a:t>
            </a:r>
          </a:p>
          <a:p>
            <a:endParaRPr lang="en-GB" sz="1600" dirty="0" smtClean="0">
              <a:solidFill>
                <a:schemeClr val="bg1"/>
              </a:solidFill>
            </a:endParaRPr>
          </a:p>
          <a:p>
            <a:pPr marL="285750" indent="-285750">
              <a:buFont typeface="Arial" panose="020B0604020202020204" pitchFamily="34" charset="0"/>
              <a:buChar char="•"/>
            </a:pPr>
            <a:r>
              <a:rPr lang="en-GB" sz="1600" b="1" dirty="0" smtClean="0">
                <a:solidFill>
                  <a:schemeClr val="bg1"/>
                </a:solidFill>
              </a:rPr>
              <a:t>Schools</a:t>
            </a:r>
            <a:r>
              <a:rPr lang="en-GB" sz="1600" dirty="0" smtClean="0">
                <a:solidFill>
                  <a:schemeClr val="bg1"/>
                </a:solidFill>
              </a:rPr>
              <a:t> - “49% of children eligible for free school meals are achieving the equivalent of A*-C GCSE in the CSI.”</a:t>
            </a:r>
          </a:p>
          <a:p>
            <a:endParaRPr lang="en-GB" sz="1600" dirty="0" smtClean="0">
              <a:solidFill>
                <a:schemeClr val="bg1"/>
              </a:solidFill>
            </a:endParaRPr>
          </a:p>
          <a:p>
            <a:pPr marL="285750" indent="-285750">
              <a:buFont typeface="Arial" panose="020B0604020202020204" pitchFamily="34" charset="0"/>
              <a:buChar char="•"/>
            </a:pPr>
            <a:r>
              <a:rPr lang="en-GB" sz="1600" b="1" dirty="0" smtClean="0">
                <a:solidFill>
                  <a:schemeClr val="bg1"/>
                </a:solidFill>
              </a:rPr>
              <a:t>Working Lives </a:t>
            </a:r>
            <a:r>
              <a:rPr lang="en-GB" sz="1600" dirty="0" smtClean="0">
                <a:solidFill>
                  <a:schemeClr val="bg1"/>
                </a:solidFill>
              </a:rPr>
              <a:t>- “Areas </a:t>
            </a:r>
            <a:r>
              <a:rPr lang="en-GB" sz="1600" dirty="0">
                <a:solidFill>
                  <a:schemeClr val="bg1"/>
                </a:solidFill>
              </a:rPr>
              <a:t>in the west of Wales – Pembrokeshire, Gwynedd and Ceredigion – score poorly for work life, with the report suggesting that ‘employment is limited in these </a:t>
            </a:r>
            <a:r>
              <a:rPr lang="en-GB" sz="1600" dirty="0" smtClean="0">
                <a:solidFill>
                  <a:schemeClr val="bg1"/>
                </a:solidFill>
              </a:rPr>
              <a:t>areas.”</a:t>
            </a:r>
          </a:p>
          <a:p>
            <a:pPr marL="285750" indent="-285750">
              <a:buFont typeface="Arial" panose="020B0604020202020204" pitchFamily="34" charset="0"/>
              <a:buChar char="•"/>
            </a:pPr>
            <a:endParaRPr lang="en-GB" sz="1600" dirty="0" smtClean="0">
              <a:solidFill>
                <a:schemeClr val="bg1"/>
              </a:solidFill>
            </a:endParaRPr>
          </a:p>
          <a:p>
            <a:pPr marL="285750" indent="-285750">
              <a:buFont typeface="Arial" panose="020B0604020202020204" pitchFamily="34" charset="0"/>
              <a:buChar char="•"/>
            </a:pPr>
            <a:r>
              <a:rPr lang="en-GB" sz="1600" dirty="0" smtClean="0">
                <a:solidFill>
                  <a:schemeClr val="bg1"/>
                </a:solidFill>
              </a:rPr>
              <a:t>“Ceredigion - 29% of jobs are paid less than the applicable Living Wage Foundation living wage.”</a:t>
            </a:r>
          </a:p>
          <a:p>
            <a:endParaRPr lang="en-GB" sz="1200" dirty="0">
              <a:solidFill>
                <a:schemeClr val="bg1"/>
              </a:solidFill>
            </a:endParaRPr>
          </a:p>
          <a:p>
            <a:pPr marL="265113"/>
            <a:r>
              <a:rPr lang="en-GB" sz="1200" dirty="0" smtClean="0">
                <a:solidFill>
                  <a:schemeClr val="bg1"/>
                </a:solidFill>
              </a:rPr>
              <a:t>Source: State of the Nation Report 2017</a:t>
            </a:r>
          </a:p>
          <a:p>
            <a:pPr marL="285750" indent="-285750">
              <a:buFont typeface="Arial" panose="020B0604020202020204" pitchFamily="34" charset="0"/>
              <a:buChar char="•"/>
            </a:pPr>
            <a:endParaRPr lang="en-GB" dirty="0">
              <a:solidFill>
                <a:schemeClr val="bg1"/>
              </a:solidFill>
            </a:endParaRPr>
          </a:p>
        </p:txBody>
      </p:sp>
      <p:sp>
        <p:nvSpPr>
          <p:cNvPr id="13" name="Title 1"/>
          <p:cNvSpPr txBox="1">
            <a:spLocks/>
          </p:cNvSpPr>
          <p:nvPr/>
        </p:nvSpPr>
        <p:spPr>
          <a:xfrm>
            <a:off x="6218926" y="226476"/>
            <a:ext cx="5874395" cy="792000"/>
          </a:xfrm>
          <a:prstGeom prst="rect">
            <a:avLst/>
          </a:prstGeom>
          <a:noFill/>
        </p:spPr>
        <p:txBody>
          <a:bodyPr vert="horz" lIns="180000" tIns="45720" rIns="180000" bIns="45720" rtlCol="0" anchor="ctr">
            <a:normAutofit/>
          </a:bodyPr>
          <a:lstStyle>
            <a:lvl1pPr algn="ctr" defTabSz="914400" rtl="0" eaLnBrk="1" latinLnBrk="0" hangingPunct="1">
              <a:lnSpc>
                <a:spcPct val="100000"/>
              </a:lnSpc>
              <a:spcBef>
                <a:spcPct val="0"/>
              </a:spcBef>
              <a:buNone/>
              <a:defRPr sz="3600" kern="1200">
                <a:solidFill>
                  <a:schemeClr val="tx1">
                    <a:lumMod val="85000"/>
                    <a:lumOff val="15000"/>
                  </a:schemeClr>
                </a:solidFill>
                <a:latin typeface="+mj-lt"/>
                <a:ea typeface="+mj-ea"/>
                <a:cs typeface="+mj-cs"/>
              </a:defRPr>
            </a:lvl1pPr>
          </a:lstStyle>
          <a:p>
            <a:pPr algn="l"/>
            <a:r>
              <a:rPr lang="en-GB" sz="2400" b="1" dirty="0" smtClean="0">
                <a:solidFill>
                  <a:schemeClr val="bg1"/>
                </a:solidFill>
              </a:rPr>
              <a:t>Social Mobility in 2017 - Ceredigion</a:t>
            </a:r>
            <a:endParaRPr lang="en-GB" sz="2400" b="1" dirty="0">
              <a:solidFill>
                <a:schemeClr val="bg1"/>
              </a:solidFill>
            </a:endParaRPr>
          </a:p>
        </p:txBody>
      </p:sp>
      <p:pic>
        <p:nvPicPr>
          <p:cNvPr id="3" name="tmp9149">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31.56"/>
                </p14:media>
              </p:ext>
              <p:ext uri="{42D2F446-02D8-4167-A562-619A0277C38B}">
                <p15:isNarration xmlns:p15="http://schemas.microsoft.com/office/powerpoint/2012/main" val="1"/>
              </p:ext>
            </p:extLst>
          </p:nvPr>
        </p:nvPicPr>
        <p:blipFill>
          <a:blip r:embed="rId6"/>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3505735242"/>
      </p:ext>
    </p:extLst>
  </p:cSld>
  <p:clrMapOvr>
    <a:masterClrMapping/>
  </p:clrMapOvr>
  <mc:AlternateContent xmlns:mc="http://schemas.openxmlformats.org/markup-compatibility/2006" xmlns:p14="http://schemas.microsoft.com/office/powerpoint/2010/main">
    <mc:Choice Requires="p14">
      <p:transition spd="slow" p14:dur="2000" advTm="125541"/>
    </mc:Choice>
    <mc:Fallback xmlns="">
      <p:transition spd="slow" advTm="125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61EE7-2FB2-407A-8988-190E368E8233}"/>
              </a:ext>
            </a:extLst>
          </p:cNvPr>
          <p:cNvSpPr>
            <a:spLocks noGrp="1"/>
          </p:cNvSpPr>
          <p:nvPr>
            <p:ph type="title"/>
          </p:nvPr>
        </p:nvSpPr>
        <p:spPr>
          <a:xfrm>
            <a:off x="321047" y="293863"/>
            <a:ext cx="11461378" cy="792000"/>
          </a:xfrm>
          <a:noFill/>
        </p:spPr>
        <p:txBody>
          <a:bodyPr>
            <a:normAutofit fontScale="90000"/>
          </a:bodyPr>
          <a:lstStyle/>
          <a:p>
            <a:r>
              <a:rPr lang="en-US" b="1" dirty="0" smtClean="0">
                <a:solidFill>
                  <a:schemeClr val="bg1"/>
                </a:solidFill>
              </a:rPr>
              <a:t>Social Mobility – What </a:t>
            </a:r>
            <a:r>
              <a:rPr lang="en-US" b="1" dirty="0">
                <a:solidFill>
                  <a:schemeClr val="bg1"/>
                </a:solidFill>
              </a:rPr>
              <a:t>i</a:t>
            </a:r>
            <a:r>
              <a:rPr lang="en-US" b="1" dirty="0" smtClean="0">
                <a:solidFill>
                  <a:schemeClr val="bg1"/>
                </a:solidFill>
              </a:rPr>
              <a:t>s Government policy on social mobility and the FE sector? </a:t>
            </a:r>
            <a:endParaRPr lang="en-US" b="1" dirty="0">
              <a:solidFill>
                <a:schemeClr val="bg1"/>
              </a:solidFill>
            </a:endParaRPr>
          </a:p>
        </p:txBody>
      </p:sp>
      <p:sp>
        <p:nvSpPr>
          <p:cNvPr id="7" name="Content Placeholder 4">
            <a:extLst>
              <a:ext uri="{FF2B5EF4-FFF2-40B4-BE49-F238E27FC236}">
                <a16:creationId xmlns:a16="http://schemas.microsoft.com/office/drawing/2014/main" id="{F67E81B8-E8F1-4954-9C51-528E9290C3D6}"/>
              </a:ext>
            </a:extLst>
          </p:cNvPr>
          <p:cNvSpPr txBox="1">
            <a:spLocks/>
          </p:cNvSpPr>
          <p:nvPr/>
        </p:nvSpPr>
        <p:spPr>
          <a:xfrm>
            <a:off x="1" y="1380744"/>
            <a:ext cx="11612880" cy="5477256"/>
          </a:xfrm>
          <a:prstGeom prst="rect">
            <a:avLst/>
          </a:prstGeom>
          <a:solidFill>
            <a:schemeClr val="bg1"/>
          </a:solidFill>
          <a:ln>
            <a:solidFill>
              <a:schemeClr val="bg1"/>
            </a:solidFill>
          </a:ln>
        </p:spPr>
        <p:txBody>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9750" indent="-182563"/>
            <a:endParaRPr lang="en-US" dirty="0" smtClean="0">
              <a:solidFill>
                <a:schemeClr val="tx2"/>
              </a:solidFill>
            </a:endParaRPr>
          </a:p>
          <a:p>
            <a:pPr marL="539750" indent="-182563"/>
            <a:r>
              <a:rPr lang="en-US" sz="1600" dirty="0" smtClean="0">
                <a:solidFill>
                  <a:schemeClr val="tx2"/>
                </a:solidFill>
              </a:rPr>
              <a:t>“The FE sector is a key player in helping to deliver the Welsh Government’s aims to widen participation, tackle social exclusion and stimulate economic regeneration” – </a:t>
            </a:r>
            <a:r>
              <a:rPr lang="en-US" sz="1400" dirty="0" err="1" smtClean="0">
                <a:solidFill>
                  <a:schemeClr val="tx2"/>
                </a:solidFill>
              </a:rPr>
              <a:t>Colegau</a:t>
            </a:r>
            <a:r>
              <a:rPr lang="en-US" sz="1400" dirty="0" smtClean="0">
                <a:solidFill>
                  <a:schemeClr val="tx2"/>
                </a:solidFill>
              </a:rPr>
              <a:t> </a:t>
            </a:r>
            <a:r>
              <a:rPr lang="en-US" sz="1400" dirty="0" err="1" smtClean="0">
                <a:solidFill>
                  <a:schemeClr val="tx2"/>
                </a:solidFill>
              </a:rPr>
              <a:t>Cymru</a:t>
            </a:r>
            <a:r>
              <a:rPr lang="en-US" sz="1400" dirty="0" smtClean="0">
                <a:solidFill>
                  <a:schemeClr val="tx2"/>
                </a:solidFill>
              </a:rPr>
              <a:t> </a:t>
            </a:r>
            <a:r>
              <a:rPr lang="en-US" sz="1400" dirty="0" smtClean="0">
                <a:solidFill>
                  <a:schemeClr val="tx2"/>
                </a:solidFill>
              </a:rPr>
              <a:t>(2017)</a:t>
            </a:r>
            <a:endParaRPr lang="en-US" sz="1400" dirty="0" smtClean="0">
              <a:solidFill>
                <a:schemeClr val="tx2"/>
              </a:solidFill>
            </a:endParaRPr>
          </a:p>
          <a:p>
            <a:pPr marL="539750" indent="-182563"/>
            <a:r>
              <a:rPr lang="en-US" sz="1600" dirty="0" smtClean="0">
                <a:solidFill>
                  <a:srgbClr val="1CADE4"/>
                </a:solidFill>
              </a:rPr>
              <a:t>“Twice the number of disadvantaged 16-18-year-olds are in Further Education colleges compared to school sixth forms and this segregation within the education system has risen by 1.2% since 2013” </a:t>
            </a:r>
            <a:r>
              <a:rPr lang="en-US" sz="1400" dirty="0">
                <a:solidFill>
                  <a:srgbClr val="1CADE4"/>
                </a:solidFill>
              </a:rPr>
              <a:t>Social Mobility Commission (2019</a:t>
            </a:r>
            <a:r>
              <a:rPr lang="en-US" sz="1400" dirty="0" smtClean="0">
                <a:solidFill>
                  <a:srgbClr val="1CADE4"/>
                </a:solidFill>
              </a:rPr>
              <a:t>)</a:t>
            </a:r>
          </a:p>
          <a:p>
            <a:pPr marL="539750" indent="-182563"/>
            <a:r>
              <a:rPr lang="en-US" sz="1600" dirty="0" smtClean="0">
                <a:solidFill>
                  <a:schemeClr val="tx2"/>
                </a:solidFill>
              </a:rPr>
              <a:t>“Teachers, lecturers and business people need to do more to help reduce the gap between rich and poor…We can’t stand by and say the social crisis is happening, social mobility is getting worse…Local leaders, whether they are in government, in local government, if they’re leading business, if they’re leading universities, they have a responsibility in taking a role in making a difference.” </a:t>
            </a:r>
            <a:r>
              <a:rPr lang="en-US" sz="1400" dirty="0" smtClean="0">
                <a:solidFill>
                  <a:schemeClr val="tx2"/>
                </a:solidFill>
              </a:rPr>
              <a:t>Alan /</a:t>
            </a:r>
            <a:r>
              <a:rPr lang="en-US" sz="1400" dirty="0">
                <a:solidFill>
                  <a:schemeClr val="tx2"/>
                </a:solidFill>
              </a:rPr>
              <a:t>M</a:t>
            </a:r>
            <a:r>
              <a:rPr lang="en-US" sz="1400" dirty="0" smtClean="0">
                <a:solidFill>
                  <a:schemeClr val="tx2"/>
                </a:solidFill>
              </a:rPr>
              <a:t>ilburn, Ex-head of the Social /Mobility Commission (2018)</a:t>
            </a:r>
            <a:endParaRPr lang="en-US" sz="1600" dirty="0" smtClean="0">
              <a:solidFill>
                <a:schemeClr val="tx2"/>
              </a:solidFill>
            </a:endParaRPr>
          </a:p>
          <a:p>
            <a:pPr marL="539750" indent="-182563"/>
            <a:r>
              <a:rPr lang="en-US" sz="1600" dirty="0" smtClean="0">
                <a:solidFill>
                  <a:srgbClr val="1CADE4"/>
                </a:solidFill>
              </a:rPr>
              <a:t>“Education plays a vital role in the national eco-system underpinning and ensuring personal success, health and satisfaction, and contributing to economic and social outcomes for countries as well as global benefits.” </a:t>
            </a:r>
            <a:r>
              <a:rPr lang="en-US" sz="1400" dirty="0" err="1" smtClean="0">
                <a:solidFill>
                  <a:srgbClr val="1CADE4"/>
                </a:solidFill>
              </a:rPr>
              <a:t>Hazelkorn</a:t>
            </a:r>
            <a:r>
              <a:rPr lang="en-US" sz="1400" dirty="0" smtClean="0">
                <a:solidFill>
                  <a:srgbClr val="1CADE4"/>
                </a:solidFill>
              </a:rPr>
              <a:t> (2016)</a:t>
            </a:r>
            <a:endParaRPr lang="en-US" dirty="0" smtClean="0">
              <a:solidFill>
                <a:srgbClr val="1CADE4"/>
              </a:solidFill>
            </a:endParaRPr>
          </a:p>
          <a:p>
            <a:pPr marL="539750" indent="-182563"/>
            <a:r>
              <a:rPr lang="en-US" sz="1600" dirty="0">
                <a:solidFill>
                  <a:schemeClr val="tx2"/>
                </a:solidFill>
              </a:rPr>
              <a:t>“Our aim is to instill in everyone a passion to learn throughout their lives, inspiring them with the ambition to be the best they possibly can be. A prosperous Wales needs creative, highly skilled and adaptable people, so our education from the earliest age will be the foundation for a lifetime of learning and achievement” </a:t>
            </a:r>
            <a:r>
              <a:rPr lang="en-US" sz="1400" dirty="0">
                <a:solidFill>
                  <a:schemeClr val="tx2"/>
                </a:solidFill>
              </a:rPr>
              <a:t>Prosperity for All: the national strategy, (2017</a:t>
            </a:r>
            <a:r>
              <a:rPr lang="en-US" sz="1400" dirty="0" smtClean="0">
                <a:solidFill>
                  <a:schemeClr val="tx2"/>
                </a:solidFill>
              </a:rPr>
              <a:t>)</a:t>
            </a:r>
          </a:p>
          <a:p>
            <a:pPr marL="539750" indent="-182563"/>
            <a:r>
              <a:rPr lang="en-US" sz="1600" dirty="0" smtClean="0">
                <a:solidFill>
                  <a:srgbClr val="1CADE4"/>
                </a:solidFill>
              </a:rPr>
              <a:t>Kirsty Williams, Education Secretary has announced five tests to judge the progress of widening opportunities in Wales. These include closing the gap between Wales and the rest of the UK at all qualification levels within 10  years and increasing by at least 10% the number of students studying at Masters level by 2021. </a:t>
            </a:r>
            <a:endParaRPr lang="en-US" dirty="0" smtClean="0">
              <a:solidFill>
                <a:schemeClr val="tx2"/>
              </a:solidFill>
            </a:endParaRPr>
          </a:p>
          <a:p>
            <a:pPr marL="539750" indent="-182563"/>
            <a:r>
              <a:rPr lang="en-US" sz="1600" dirty="0" smtClean="0">
                <a:solidFill>
                  <a:schemeClr val="tx1"/>
                </a:solidFill>
              </a:rPr>
              <a:t>“</a:t>
            </a:r>
            <a:r>
              <a:rPr lang="en-US" sz="1600" dirty="0">
                <a:solidFill>
                  <a:schemeClr val="tx1"/>
                </a:solidFill>
              </a:rPr>
              <a:t>Good quality education is key to supporting social mobility. It is evident that education providers, including early years, schools,  </a:t>
            </a:r>
            <a:r>
              <a:rPr lang="en-US" sz="1600" dirty="0" smtClean="0">
                <a:solidFill>
                  <a:schemeClr val="tx1"/>
                </a:solidFill>
              </a:rPr>
              <a:t>       further </a:t>
            </a:r>
            <a:r>
              <a:rPr lang="en-US" sz="1600" dirty="0">
                <a:solidFill>
                  <a:schemeClr val="tx1"/>
                </a:solidFill>
              </a:rPr>
              <a:t>education and higher education all have an important role to play in supporting those from disadvantaged backgrounds </a:t>
            </a:r>
            <a:r>
              <a:rPr lang="en-US" sz="1600" dirty="0" smtClean="0">
                <a:solidFill>
                  <a:schemeClr val="tx1"/>
                </a:solidFill>
              </a:rPr>
              <a:t>to                   </a:t>
            </a:r>
            <a:r>
              <a:rPr lang="en-US" sz="1600" dirty="0">
                <a:solidFill>
                  <a:schemeClr val="tx1"/>
                </a:solidFill>
              </a:rPr>
              <a:t>have an equal chance of success.” </a:t>
            </a:r>
            <a:r>
              <a:rPr lang="en-US" sz="1400" dirty="0">
                <a:solidFill>
                  <a:schemeClr val="tx1"/>
                </a:solidFill>
              </a:rPr>
              <a:t>Damien Hinds, Secretary of State for Education (2019)</a:t>
            </a:r>
          </a:p>
          <a:p>
            <a:pPr marL="539750" indent="-182563"/>
            <a:endParaRPr lang="en-US" dirty="0">
              <a:solidFill>
                <a:schemeClr val="tx2"/>
              </a:solidFill>
            </a:endParaRPr>
          </a:p>
          <a:p>
            <a:endParaRPr lang="en-US" dirty="0">
              <a:solidFill>
                <a:schemeClr val="tx2"/>
              </a:solidFill>
            </a:endParaRPr>
          </a:p>
        </p:txBody>
      </p:sp>
      <p:sp>
        <p:nvSpPr>
          <p:cNvPr id="6" name="Slide Number Placeholder 2">
            <a:extLst>
              <a:ext uri="{FF2B5EF4-FFF2-40B4-BE49-F238E27FC236}">
                <a16:creationId xmlns:a16="http://schemas.microsoft.com/office/drawing/2014/main" id="{3E139818-590B-4D6F-846A-9ECFBF464B5E}"/>
              </a:ext>
            </a:extLst>
          </p:cNvPr>
          <p:cNvSpPr>
            <a:spLocks noGrp="1"/>
          </p:cNvSpPr>
          <p:nvPr>
            <p:ph type="sldNum" sz="quarter" idx="11"/>
          </p:nvPr>
        </p:nvSpPr>
        <p:spPr>
          <a:xfrm>
            <a:off x="11386425" y="6142912"/>
            <a:ext cx="396000" cy="396000"/>
          </a:xfrm>
        </p:spPr>
        <p:txBody>
          <a:bodyPr/>
          <a:lstStyle/>
          <a:p>
            <a:fld id="{7E0E41E9-E887-49CF-A358-8367F0C34840}" type="slidenum">
              <a:rPr lang="en-US" smtClean="0"/>
              <a:t>4</a:t>
            </a:fld>
            <a:endParaRPr lang="en-US" dirty="0"/>
          </a:p>
        </p:txBody>
      </p:sp>
      <p:pic>
        <p:nvPicPr>
          <p:cNvPr id="4" name="tmpCC65">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46.39"/>
                </p14:media>
              </p:ext>
              <p:ext uri="{42D2F446-02D8-4167-A562-619A0277C38B}">
                <p15:isNarration xmlns:p15="http://schemas.microsoft.com/office/powerpoint/2012/main" val="1"/>
              </p:ext>
            </p:extLst>
          </p:nvPr>
        </p:nvPicPr>
        <p:blipFill>
          <a:blip r:embed="rId6"/>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858809585"/>
      </p:ext>
    </p:extLst>
  </p:cSld>
  <p:clrMapOvr>
    <a:masterClrMapping/>
  </p:clrMapOvr>
  <mc:AlternateContent xmlns:mc="http://schemas.openxmlformats.org/markup-compatibility/2006" xmlns:p14="http://schemas.microsoft.com/office/powerpoint/2010/main">
    <mc:Choice Requires="p14">
      <p:transition spd="slow" p14:dur="2000" advTm="162772"/>
    </mc:Choice>
    <mc:Fallback xmlns="">
      <p:transition spd="slow" advTm="162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12192000" cy="7474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p:cNvSpPr>
            <a:spLocks noGrp="1"/>
          </p:cNvSpPr>
          <p:nvPr>
            <p:ph type="sldNum" sz="quarter" idx="11"/>
          </p:nvPr>
        </p:nvSpPr>
        <p:spPr/>
        <p:txBody>
          <a:bodyPr/>
          <a:lstStyle/>
          <a:p>
            <a:fld id="{7E0E41E9-E887-49CF-A358-8367F0C34840}" type="slidenum">
              <a:rPr lang="en-US" smtClean="0"/>
              <a:t>5</a:t>
            </a:fld>
            <a:endParaRPr lang="en-US" dirty="0"/>
          </a:p>
        </p:txBody>
      </p:sp>
      <p:grpSp>
        <p:nvGrpSpPr>
          <p:cNvPr id="13" name="Group 12"/>
          <p:cNvGrpSpPr/>
          <p:nvPr/>
        </p:nvGrpSpPr>
        <p:grpSpPr>
          <a:xfrm>
            <a:off x="1835218" y="1014984"/>
            <a:ext cx="8411408" cy="445944"/>
            <a:chOff x="611935" y="856203"/>
            <a:chExt cx="1222662" cy="733597"/>
          </a:xfrm>
          <a:solidFill>
            <a:srgbClr val="D4EBDB"/>
          </a:solidFill>
        </p:grpSpPr>
        <p:sp>
          <p:nvSpPr>
            <p:cNvPr id="22" name="Rectangle 21"/>
            <p:cNvSpPr/>
            <p:nvPr/>
          </p:nvSpPr>
          <p:spPr>
            <a:xfrm>
              <a:off x="611935" y="856203"/>
              <a:ext cx="1222662" cy="733597"/>
            </a:xfrm>
            <a:prstGeom prst="rect">
              <a:avLst/>
            </a:prstGeom>
            <a:grpFill/>
            <a:ln>
              <a:noFill/>
            </a:ln>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sp>
        <p:sp>
          <p:nvSpPr>
            <p:cNvPr id="23" name="TextBox 22"/>
            <p:cNvSpPr txBox="1"/>
            <p:nvPr/>
          </p:nvSpPr>
          <p:spPr>
            <a:xfrm>
              <a:off x="611935" y="856203"/>
              <a:ext cx="1222662" cy="73359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solidFill>
                    <a:schemeClr val="tx1"/>
                  </a:solidFill>
                </a:rPr>
                <a:t>Wellbeing of Future Generations Act 2015</a:t>
              </a:r>
              <a:endParaRPr lang="en-US" sz="1200" kern="1200" dirty="0">
                <a:solidFill>
                  <a:schemeClr val="tx1"/>
                </a:solidFill>
              </a:endParaRPr>
            </a:p>
          </p:txBody>
        </p:sp>
      </p:grpSp>
      <p:sp>
        <p:nvSpPr>
          <p:cNvPr id="24" name="Hexagon 23"/>
          <p:cNvSpPr/>
          <p:nvPr/>
        </p:nvSpPr>
        <p:spPr>
          <a:xfrm>
            <a:off x="1787023" y="3158383"/>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134263"/>
                </a:solidFill>
              </a:rPr>
              <a:t>We will be a </a:t>
            </a:r>
            <a:r>
              <a:rPr lang="en-US" sz="900" b="1" dirty="0">
                <a:solidFill>
                  <a:srgbClr val="134263"/>
                </a:solidFill>
              </a:rPr>
              <a:t>safe and caring</a:t>
            </a:r>
            <a:r>
              <a:rPr lang="en-US" sz="900" dirty="0">
                <a:solidFill>
                  <a:srgbClr val="134263"/>
                </a:solidFill>
              </a:rPr>
              <a:t> College that </a:t>
            </a:r>
            <a:r>
              <a:rPr lang="en-US" sz="900" b="1" dirty="0">
                <a:solidFill>
                  <a:srgbClr val="134263"/>
                </a:solidFill>
              </a:rPr>
              <a:t>improves the wellbeing </a:t>
            </a:r>
            <a:r>
              <a:rPr lang="en-US" sz="900" dirty="0">
                <a:solidFill>
                  <a:srgbClr val="134263"/>
                </a:solidFill>
              </a:rPr>
              <a:t>of learners and staff.</a:t>
            </a:r>
          </a:p>
        </p:txBody>
      </p:sp>
      <p:sp>
        <p:nvSpPr>
          <p:cNvPr id="25" name="Hexagon 24"/>
          <p:cNvSpPr/>
          <p:nvPr/>
        </p:nvSpPr>
        <p:spPr>
          <a:xfrm>
            <a:off x="3427637" y="3972296"/>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134263"/>
                </a:solidFill>
              </a:rPr>
              <a:t>We will sustain and improve </a:t>
            </a:r>
            <a:r>
              <a:rPr lang="en-US" sz="900" b="1" dirty="0">
                <a:solidFill>
                  <a:srgbClr val="134263"/>
                </a:solidFill>
              </a:rPr>
              <a:t>partnerships</a:t>
            </a:r>
            <a:r>
              <a:rPr lang="en-US" sz="900" dirty="0">
                <a:solidFill>
                  <a:srgbClr val="134263"/>
                </a:solidFill>
              </a:rPr>
              <a:t> that bring real </a:t>
            </a:r>
            <a:r>
              <a:rPr lang="en-US" sz="900" b="1" dirty="0">
                <a:solidFill>
                  <a:srgbClr val="134263"/>
                </a:solidFill>
              </a:rPr>
              <a:t>benefit to the learner</a:t>
            </a:r>
            <a:r>
              <a:rPr lang="en-US" sz="900" dirty="0">
                <a:solidFill>
                  <a:srgbClr val="134263"/>
                </a:solidFill>
              </a:rPr>
              <a:t>. We will remain at </a:t>
            </a:r>
            <a:r>
              <a:rPr lang="en-US" sz="900" b="1" dirty="0">
                <a:solidFill>
                  <a:srgbClr val="134263"/>
                </a:solidFill>
              </a:rPr>
              <a:t>the heart of the community</a:t>
            </a:r>
            <a:r>
              <a:rPr lang="en-US" sz="900" dirty="0">
                <a:solidFill>
                  <a:srgbClr val="134263"/>
                </a:solidFill>
              </a:rPr>
              <a:t>, </a:t>
            </a:r>
            <a:r>
              <a:rPr lang="en-US" sz="900" b="1" dirty="0">
                <a:solidFill>
                  <a:srgbClr val="134263"/>
                </a:solidFill>
              </a:rPr>
              <a:t>discharging our civic duty </a:t>
            </a:r>
            <a:r>
              <a:rPr lang="en-US" sz="900" dirty="0">
                <a:solidFill>
                  <a:srgbClr val="134263"/>
                </a:solidFill>
              </a:rPr>
              <a:t>and we will be recognized as a </a:t>
            </a:r>
            <a:r>
              <a:rPr lang="en-US" sz="900" b="1" dirty="0">
                <a:solidFill>
                  <a:srgbClr val="134263"/>
                </a:solidFill>
              </a:rPr>
              <a:t>bilingual College </a:t>
            </a:r>
            <a:r>
              <a:rPr lang="en-US" sz="900" dirty="0">
                <a:solidFill>
                  <a:srgbClr val="134263"/>
                </a:solidFill>
              </a:rPr>
              <a:t>in Wales, </a:t>
            </a:r>
            <a:r>
              <a:rPr lang="en-US" sz="900" b="1" dirty="0">
                <a:solidFill>
                  <a:srgbClr val="134263"/>
                </a:solidFill>
              </a:rPr>
              <a:t>championing the Welsh language and culture</a:t>
            </a:r>
            <a:r>
              <a:rPr lang="en-US" sz="900" dirty="0">
                <a:solidFill>
                  <a:srgbClr val="134263"/>
                </a:solidFill>
              </a:rPr>
              <a:t>.</a:t>
            </a:r>
          </a:p>
        </p:txBody>
      </p:sp>
      <p:sp>
        <p:nvSpPr>
          <p:cNvPr id="26" name="Hexagon 25"/>
          <p:cNvSpPr/>
          <p:nvPr/>
        </p:nvSpPr>
        <p:spPr>
          <a:xfrm>
            <a:off x="5065776" y="3166403"/>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134263"/>
                </a:solidFill>
              </a:rPr>
              <a:t>Financial resilience, based on diversified income streams, will be of paramount importance to us and we will drive </a:t>
            </a:r>
            <a:r>
              <a:rPr lang="en-US" sz="900" b="1" dirty="0">
                <a:solidFill>
                  <a:srgbClr val="134263"/>
                </a:solidFill>
              </a:rPr>
              <a:t>operational efficiency </a:t>
            </a:r>
            <a:r>
              <a:rPr lang="en-US" sz="900" dirty="0">
                <a:solidFill>
                  <a:srgbClr val="134263"/>
                </a:solidFill>
              </a:rPr>
              <a:t>and effectiveness to maximize our business performance</a:t>
            </a:r>
            <a:r>
              <a:rPr lang="en-US" sz="1050" dirty="0">
                <a:solidFill>
                  <a:srgbClr val="134263"/>
                </a:solidFill>
              </a:rPr>
              <a:t>.</a:t>
            </a:r>
          </a:p>
        </p:txBody>
      </p:sp>
      <p:sp>
        <p:nvSpPr>
          <p:cNvPr id="27" name="Hexagon 26"/>
          <p:cNvSpPr/>
          <p:nvPr/>
        </p:nvSpPr>
        <p:spPr>
          <a:xfrm>
            <a:off x="6694771" y="3963152"/>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900" dirty="0">
                <a:solidFill>
                  <a:srgbClr val="134263"/>
                </a:solidFill>
              </a:rPr>
              <a:t>Our College will always put the needs of the learner first and our primary focus will be to develop </a:t>
            </a:r>
            <a:r>
              <a:rPr lang="en-US" sz="900" b="1" dirty="0">
                <a:solidFill>
                  <a:srgbClr val="134263"/>
                </a:solidFill>
              </a:rPr>
              <a:t>ambitious, highly skilled, resilient and employable </a:t>
            </a:r>
            <a:r>
              <a:rPr lang="en-US" sz="900" dirty="0">
                <a:solidFill>
                  <a:srgbClr val="134263"/>
                </a:solidFill>
              </a:rPr>
              <a:t>learners </a:t>
            </a:r>
            <a:r>
              <a:rPr lang="en-US" sz="900" b="1" dirty="0">
                <a:solidFill>
                  <a:srgbClr val="134263"/>
                </a:solidFill>
              </a:rPr>
              <a:t>who improve their self-esteem </a:t>
            </a:r>
            <a:r>
              <a:rPr lang="en-US" sz="900" dirty="0">
                <a:solidFill>
                  <a:srgbClr val="134263"/>
                </a:solidFill>
              </a:rPr>
              <a:t>and are confident to take their place in the </a:t>
            </a:r>
            <a:r>
              <a:rPr lang="en-US" sz="900" b="1" dirty="0">
                <a:solidFill>
                  <a:srgbClr val="134263"/>
                </a:solidFill>
              </a:rPr>
              <a:t>workforce of the future</a:t>
            </a:r>
            <a:r>
              <a:rPr lang="en-US" sz="900" dirty="0">
                <a:solidFill>
                  <a:srgbClr val="134263"/>
                </a:solidFill>
              </a:rPr>
              <a:t>.</a:t>
            </a:r>
          </a:p>
        </p:txBody>
      </p:sp>
      <p:sp>
        <p:nvSpPr>
          <p:cNvPr id="28" name="Hexagon 27"/>
          <p:cNvSpPr/>
          <p:nvPr/>
        </p:nvSpPr>
        <p:spPr>
          <a:xfrm>
            <a:off x="5056632" y="4775611"/>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900" dirty="0">
                <a:solidFill>
                  <a:srgbClr val="134263"/>
                </a:solidFill>
              </a:rPr>
              <a:t>A</a:t>
            </a:r>
            <a:r>
              <a:rPr lang="en-US" sz="900" b="1" dirty="0">
                <a:solidFill>
                  <a:srgbClr val="134263"/>
                </a:solidFill>
              </a:rPr>
              <a:t> sustainable</a:t>
            </a:r>
            <a:r>
              <a:rPr lang="en-US" sz="900" dirty="0">
                <a:solidFill>
                  <a:srgbClr val="134263"/>
                </a:solidFill>
              </a:rPr>
              <a:t>, contemporary, estate and </a:t>
            </a:r>
            <a:r>
              <a:rPr lang="en-US" sz="900" b="1" dirty="0">
                <a:solidFill>
                  <a:srgbClr val="134263"/>
                </a:solidFill>
              </a:rPr>
              <a:t>cutting-edge resources </a:t>
            </a:r>
            <a:r>
              <a:rPr lang="en-US" sz="900" dirty="0">
                <a:solidFill>
                  <a:srgbClr val="134263"/>
                </a:solidFill>
              </a:rPr>
              <a:t>will provide an outstanding environment for learners to be </a:t>
            </a:r>
            <a:r>
              <a:rPr lang="en-US" sz="900" b="1" dirty="0">
                <a:solidFill>
                  <a:srgbClr val="134263"/>
                </a:solidFill>
              </a:rPr>
              <a:t>successful in their future careers</a:t>
            </a:r>
            <a:r>
              <a:rPr lang="en-US" sz="900" dirty="0">
                <a:solidFill>
                  <a:srgbClr val="134263"/>
                </a:solidFill>
              </a:rPr>
              <a:t>. </a:t>
            </a:r>
          </a:p>
        </p:txBody>
      </p:sp>
      <p:sp>
        <p:nvSpPr>
          <p:cNvPr id="29" name="Hexagon 28"/>
          <p:cNvSpPr/>
          <p:nvPr/>
        </p:nvSpPr>
        <p:spPr>
          <a:xfrm>
            <a:off x="8323766" y="3145536"/>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900" dirty="0">
              <a:solidFill>
                <a:srgbClr val="134263"/>
              </a:solidFill>
            </a:endParaRPr>
          </a:p>
          <a:p>
            <a:pPr lvl="0" algn="ctr"/>
            <a:r>
              <a:rPr lang="en-US" sz="900" dirty="0">
                <a:solidFill>
                  <a:srgbClr val="134263"/>
                </a:solidFill>
              </a:rPr>
              <a:t>All our actions will be defined by our </a:t>
            </a:r>
            <a:r>
              <a:rPr lang="en-US" sz="900" b="1" dirty="0">
                <a:solidFill>
                  <a:srgbClr val="134263"/>
                </a:solidFill>
              </a:rPr>
              <a:t>core values and </a:t>
            </a:r>
            <a:r>
              <a:rPr lang="en-US" sz="900" b="1" dirty="0" err="1">
                <a:solidFill>
                  <a:srgbClr val="134263"/>
                </a:solidFill>
              </a:rPr>
              <a:t>behaviours</a:t>
            </a:r>
            <a:r>
              <a:rPr lang="en-US" sz="900" dirty="0">
                <a:solidFill>
                  <a:srgbClr val="134263"/>
                </a:solidFill>
              </a:rPr>
              <a:t>.</a:t>
            </a:r>
          </a:p>
        </p:txBody>
      </p:sp>
      <p:sp>
        <p:nvSpPr>
          <p:cNvPr id="30" name="Hexagon 29"/>
          <p:cNvSpPr/>
          <p:nvPr/>
        </p:nvSpPr>
        <p:spPr>
          <a:xfrm>
            <a:off x="1798642" y="4775611"/>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900" dirty="0">
                <a:solidFill>
                  <a:srgbClr val="134263"/>
                </a:solidFill>
              </a:rPr>
              <a:t>Our </a:t>
            </a:r>
            <a:r>
              <a:rPr lang="en-US" sz="900" b="1" dirty="0">
                <a:solidFill>
                  <a:srgbClr val="134263"/>
                </a:solidFill>
              </a:rPr>
              <a:t>curriculum will be innovative</a:t>
            </a:r>
            <a:r>
              <a:rPr lang="en-US" sz="900" dirty="0">
                <a:solidFill>
                  <a:srgbClr val="134263"/>
                </a:solidFill>
              </a:rPr>
              <a:t> and will evolve to meet the </a:t>
            </a:r>
            <a:r>
              <a:rPr lang="en-US" sz="900" b="1" dirty="0">
                <a:solidFill>
                  <a:srgbClr val="134263"/>
                </a:solidFill>
              </a:rPr>
              <a:t>ever-changing demands of global industry,</a:t>
            </a:r>
            <a:r>
              <a:rPr lang="en-US" sz="900" dirty="0">
                <a:solidFill>
                  <a:srgbClr val="134263"/>
                </a:solidFill>
              </a:rPr>
              <a:t> and our </a:t>
            </a:r>
            <a:r>
              <a:rPr lang="en-US" sz="900" b="1" dirty="0">
                <a:solidFill>
                  <a:srgbClr val="134263"/>
                </a:solidFill>
              </a:rPr>
              <a:t>curriculum pathways will facilitate progression </a:t>
            </a:r>
            <a:r>
              <a:rPr lang="en-US" sz="900" dirty="0">
                <a:solidFill>
                  <a:srgbClr val="134263"/>
                </a:solidFill>
              </a:rPr>
              <a:t>through an </a:t>
            </a:r>
            <a:r>
              <a:rPr lang="en-US" sz="900" b="1" dirty="0">
                <a:solidFill>
                  <a:srgbClr val="134263"/>
                </a:solidFill>
              </a:rPr>
              <a:t>integrated Dual Sector University</a:t>
            </a:r>
            <a:r>
              <a:rPr lang="en-US" sz="900" dirty="0">
                <a:solidFill>
                  <a:srgbClr val="134263"/>
                </a:solidFill>
              </a:rPr>
              <a:t>.</a:t>
            </a:r>
          </a:p>
        </p:txBody>
      </p:sp>
      <p:sp>
        <p:nvSpPr>
          <p:cNvPr id="31" name="Hexagon 30"/>
          <p:cNvSpPr/>
          <p:nvPr/>
        </p:nvSpPr>
        <p:spPr>
          <a:xfrm>
            <a:off x="8332910" y="4766467"/>
            <a:ext cx="2041732" cy="1609538"/>
          </a:xfrm>
          <a:prstGeom prst="hexagon">
            <a:avLst/>
          </a:prstGeom>
          <a:solidFill>
            <a:srgbClr val="E0EDEC"/>
          </a:solidFill>
          <a:ln>
            <a:solidFill>
              <a:srgbClr val="134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134263"/>
                </a:solidFill>
              </a:rPr>
              <a:t>We will achieve </a:t>
            </a:r>
            <a:r>
              <a:rPr lang="en-US" sz="900" b="1" dirty="0">
                <a:solidFill>
                  <a:srgbClr val="134263"/>
                </a:solidFill>
              </a:rPr>
              <a:t>excellence in teaching and learning </a:t>
            </a:r>
            <a:r>
              <a:rPr lang="en-US" sz="900" dirty="0">
                <a:solidFill>
                  <a:srgbClr val="134263"/>
                </a:solidFill>
              </a:rPr>
              <a:t>practice and have the highest standards in learner outcomes, leading to </a:t>
            </a:r>
            <a:r>
              <a:rPr lang="en-US" sz="900" b="1" dirty="0">
                <a:solidFill>
                  <a:srgbClr val="134263"/>
                </a:solidFill>
              </a:rPr>
              <a:t>successful progression </a:t>
            </a:r>
            <a:r>
              <a:rPr lang="en-US" sz="900" dirty="0">
                <a:solidFill>
                  <a:srgbClr val="134263"/>
                </a:solidFill>
              </a:rPr>
              <a:t>for all learners. An </a:t>
            </a:r>
            <a:r>
              <a:rPr lang="en-US" sz="900" b="1" dirty="0">
                <a:solidFill>
                  <a:srgbClr val="134263"/>
                </a:solidFill>
              </a:rPr>
              <a:t>ambitious workforce </a:t>
            </a:r>
            <a:r>
              <a:rPr lang="en-US" sz="900" dirty="0">
                <a:solidFill>
                  <a:srgbClr val="134263"/>
                </a:solidFill>
              </a:rPr>
              <a:t>development </a:t>
            </a:r>
            <a:r>
              <a:rPr lang="en-US" sz="900" dirty="0" err="1">
                <a:solidFill>
                  <a:srgbClr val="134263"/>
                </a:solidFill>
              </a:rPr>
              <a:t>programme</a:t>
            </a:r>
            <a:r>
              <a:rPr lang="en-US" sz="900" dirty="0">
                <a:solidFill>
                  <a:srgbClr val="134263"/>
                </a:solidFill>
              </a:rPr>
              <a:t> will </a:t>
            </a:r>
            <a:r>
              <a:rPr lang="en-US" sz="900" b="1" dirty="0">
                <a:solidFill>
                  <a:srgbClr val="134263"/>
                </a:solidFill>
              </a:rPr>
              <a:t>drive improvement </a:t>
            </a:r>
            <a:r>
              <a:rPr lang="en-US" sz="900" dirty="0">
                <a:solidFill>
                  <a:srgbClr val="134263"/>
                </a:solidFill>
              </a:rPr>
              <a:t>at all levels.</a:t>
            </a:r>
          </a:p>
        </p:txBody>
      </p:sp>
      <p:sp>
        <p:nvSpPr>
          <p:cNvPr id="32" name="Rectangle 31"/>
          <p:cNvSpPr/>
          <p:nvPr/>
        </p:nvSpPr>
        <p:spPr>
          <a:xfrm>
            <a:off x="2853609" y="1724050"/>
            <a:ext cx="1592419" cy="570009"/>
          </a:xfrm>
          <a:prstGeom prst="rect">
            <a:avLst/>
          </a:prstGeom>
          <a:solidFill>
            <a:srgbClr val="D2EFF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tx2"/>
                </a:solidFill>
              </a:rPr>
              <a:t>Towards 2030 </a:t>
            </a:r>
            <a:r>
              <a:rPr lang="en-GB" sz="1100" b="1" dirty="0" err="1" smtClean="0">
                <a:solidFill>
                  <a:schemeClr val="tx2"/>
                </a:solidFill>
              </a:rPr>
              <a:t>Hazelkorn</a:t>
            </a:r>
            <a:r>
              <a:rPr lang="en-GB" sz="1100" b="1" dirty="0" smtClean="0">
                <a:solidFill>
                  <a:schemeClr val="tx2"/>
                </a:solidFill>
              </a:rPr>
              <a:t> Review</a:t>
            </a:r>
            <a:endParaRPr lang="en-GB" sz="1100" b="1" dirty="0">
              <a:solidFill>
                <a:schemeClr val="tx2"/>
              </a:solidFill>
            </a:endParaRPr>
          </a:p>
        </p:txBody>
      </p:sp>
      <p:sp>
        <p:nvSpPr>
          <p:cNvPr id="33" name="Rectangle 32"/>
          <p:cNvSpPr/>
          <p:nvPr/>
        </p:nvSpPr>
        <p:spPr>
          <a:xfrm>
            <a:off x="4475988" y="1728486"/>
            <a:ext cx="1592419" cy="568697"/>
          </a:xfrm>
          <a:prstGeom prst="rect">
            <a:avLst/>
          </a:prstGeom>
          <a:solidFill>
            <a:srgbClr val="D2EFF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tx2"/>
                </a:solidFill>
              </a:rPr>
              <a:t>Successful Futures Donaldson</a:t>
            </a:r>
            <a:endParaRPr lang="en-GB" sz="1100" b="1" dirty="0">
              <a:solidFill>
                <a:schemeClr val="tx2"/>
              </a:solidFill>
            </a:endParaRPr>
          </a:p>
        </p:txBody>
      </p:sp>
      <p:sp>
        <p:nvSpPr>
          <p:cNvPr id="34" name="Rectangle 33"/>
          <p:cNvSpPr/>
          <p:nvPr/>
        </p:nvSpPr>
        <p:spPr>
          <a:xfrm>
            <a:off x="6098367" y="1725362"/>
            <a:ext cx="1592419" cy="568697"/>
          </a:xfrm>
          <a:prstGeom prst="rect">
            <a:avLst/>
          </a:prstGeom>
          <a:solidFill>
            <a:srgbClr val="D2EFF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tx2"/>
                </a:solidFill>
              </a:rPr>
              <a:t>Prosperity for All</a:t>
            </a:r>
            <a:endParaRPr lang="en-GB" sz="1100" b="1" dirty="0">
              <a:solidFill>
                <a:schemeClr val="tx2"/>
              </a:solidFill>
            </a:endParaRPr>
          </a:p>
        </p:txBody>
      </p:sp>
      <p:sp>
        <p:nvSpPr>
          <p:cNvPr id="35" name="Rectangle 34"/>
          <p:cNvSpPr/>
          <p:nvPr/>
        </p:nvSpPr>
        <p:spPr>
          <a:xfrm>
            <a:off x="7720746" y="1725362"/>
            <a:ext cx="1592419" cy="568697"/>
          </a:xfrm>
          <a:prstGeom prst="rect">
            <a:avLst/>
          </a:prstGeom>
          <a:solidFill>
            <a:srgbClr val="D2EFF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tx2"/>
                </a:solidFill>
              </a:rPr>
              <a:t>Digital 2030</a:t>
            </a:r>
            <a:endParaRPr lang="en-GB" sz="1100" b="1" dirty="0">
              <a:solidFill>
                <a:schemeClr val="tx2"/>
              </a:solidFill>
            </a:endParaRPr>
          </a:p>
        </p:txBody>
      </p:sp>
      <p:sp>
        <p:nvSpPr>
          <p:cNvPr id="36" name="Rectangle 35"/>
          <p:cNvSpPr/>
          <p:nvPr/>
        </p:nvSpPr>
        <p:spPr>
          <a:xfrm>
            <a:off x="4475988" y="2324459"/>
            <a:ext cx="1592419" cy="568697"/>
          </a:xfrm>
          <a:prstGeom prst="rect">
            <a:avLst/>
          </a:prstGeom>
          <a:solidFill>
            <a:srgbClr val="D2EFF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tx2"/>
                </a:solidFill>
              </a:rPr>
              <a:t>Growing Mid Wales</a:t>
            </a:r>
            <a:endParaRPr lang="en-GB" sz="1100" b="1" dirty="0">
              <a:solidFill>
                <a:schemeClr val="tx2"/>
              </a:solidFill>
            </a:endParaRPr>
          </a:p>
        </p:txBody>
      </p:sp>
      <p:sp>
        <p:nvSpPr>
          <p:cNvPr id="37" name="Rectangle 36"/>
          <p:cNvSpPr/>
          <p:nvPr/>
        </p:nvSpPr>
        <p:spPr>
          <a:xfrm>
            <a:off x="6098367" y="2331784"/>
            <a:ext cx="1592419" cy="568697"/>
          </a:xfrm>
          <a:prstGeom prst="rect">
            <a:avLst/>
          </a:prstGeom>
          <a:solidFill>
            <a:srgbClr val="D2EFF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tx2"/>
                </a:solidFill>
              </a:rPr>
              <a:t>Swansea Bay City Dea</a:t>
            </a:r>
            <a:r>
              <a:rPr lang="en-GB" sz="1100" b="1" dirty="0">
                <a:solidFill>
                  <a:schemeClr val="tx2"/>
                </a:solidFill>
              </a:rPr>
              <a:t>l</a:t>
            </a:r>
          </a:p>
        </p:txBody>
      </p:sp>
      <p:sp>
        <p:nvSpPr>
          <p:cNvPr id="38" name="Title 1">
            <a:extLst>
              <a:ext uri="{FF2B5EF4-FFF2-40B4-BE49-F238E27FC236}">
                <a16:creationId xmlns:a16="http://schemas.microsoft.com/office/drawing/2014/main" id="{E1F56637-9526-42D0-872A-1EE2A2EC25A7}"/>
              </a:ext>
            </a:extLst>
          </p:cNvPr>
          <p:cNvSpPr txBox="1">
            <a:spLocks/>
          </p:cNvSpPr>
          <p:nvPr/>
        </p:nvSpPr>
        <p:spPr>
          <a:xfrm>
            <a:off x="325286" y="217356"/>
            <a:ext cx="8434665" cy="402746"/>
          </a:xfrm>
          <a:prstGeom prst="rect">
            <a:avLst/>
          </a:prstGeom>
          <a:noFill/>
        </p:spPr>
        <p:txBody>
          <a:bodyPr vert="horz" lIns="91440" tIns="45720" rIns="91440" bIns="45720" rtlCol="0" anchor="ctr">
            <a:normAutofit fontScale="67500" lnSpcReduction="20000"/>
          </a:bodyPr>
          <a:lstStyle>
            <a:lvl1pPr algn="l" defTabSz="914400" rtl="0" eaLnBrk="1" latinLnBrk="0" hangingPunct="1">
              <a:lnSpc>
                <a:spcPct val="100000"/>
              </a:lnSpc>
              <a:spcBef>
                <a:spcPct val="0"/>
              </a:spcBef>
              <a:buNone/>
              <a:defRPr sz="3600" kern="1200">
                <a:solidFill>
                  <a:schemeClr val="tx1">
                    <a:lumMod val="85000"/>
                    <a:lumOff val="15000"/>
                  </a:schemeClr>
                </a:solidFill>
                <a:latin typeface="+mj-lt"/>
                <a:ea typeface="+mj-ea"/>
                <a:cs typeface="+mj-cs"/>
              </a:defRPr>
            </a:lvl1pPr>
          </a:lstStyle>
          <a:p>
            <a:r>
              <a:rPr lang="en-US" b="1" dirty="0" smtClean="0">
                <a:solidFill>
                  <a:schemeClr val="bg1"/>
                </a:solidFill>
              </a:rPr>
              <a:t>Welsh Government FE Policy Priorities and the College Vision</a:t>
            </a:r>
            <a:endParaRPr lang="en-US" b="1" dirty="0">
              <a:solidFill>
                <a:schemeClr val="bg1"/>
              </a:solidFill>
            </a:endParaRPr>
          </a:p>
        </p:txBody>
      </p:sp>
      <p:pic>
        <p:nvPicPr>
          <p:cNvPr id="4" name="tmp3A55">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45.5056"/>
                </p14:media>
              </p:ext>
              <p:ext uri="{42D2F446-02D8-4167-A562-619A0277C38B}">
                <p15:isNarration xmlns:p15="http://schemas.microsoft.com/office/powerpoint/2012/main" val="1"/>
              </p:ext>
            </p:extLst>
          </p:nvPr>
        </p:nvPicPr>
        <p:blipFill>
          <a:blip r:embed="rId5"/>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2252206420"/>
      </p:ext>
    </p:extLst>
  </p:cSld>
  <p:clrMapOvr>
    <a:masterClrMapping/>
  </p:clrMapOvr>
  <mc:AlternateContent xmlns:mc="http://schemas.openxmlformats.org/markup-compatibility/2006" xmlns:p14="http://schemas.microsoft.com/office/powerpoint/2010/main">
    <mc:Choice Requires="p14">
      <p:transition spd="slow" p14:dur="2000" advTm="186852"/>
    </mc:Choice>
    <mc:Fallback xmlns="">
      <p:transition spd="slow" advTm="1868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61EE7-2FB2-407A-8988-190E368E8233}"/>
              </a:ext>
            </a:extLst>
          </p:cNvPr>
          <p:cNvSpPr>
            <a:spLocks noGrp="1"/>
          </p:cNvSpPr>
          <p:nvPr>
            <p:ph type="title"/>
          </p:nvPr>
        </p:nvSpPr>
        <p:spPr>
          <a:xfrm>
            <a:off x="321047" y="293863"/>
            <a:ext cx="11461378" cy="792000"/>
          </a:xfrm>
          <a:noFill/>
        </p:spPr>
        <p:txBody>
          <a:bodyPr>
            <a:normAutofit/>
          </a:bodyPr>
          <a:lstStyle/>
          <a:p>
            <a:r>
              <a:rPr lang="en-US" b="1" dirty="0" smtClean="0">
                <a:solidFill>
                  <a:schemeClr val="bg1"/>
                </a:solidFill>
              </a:rPr>
              <a:t>Social Mobility – What does the research tell us? </a:t>
            </a:r>
            <a:endParaRPr lang="en-US" b="1" dirty="0">
              <a:solidFill>
                <a:schemeClr val="bg1"/>
              </a:solidFill>
            </a:endParaRPr>
          </a:p>
        </p:txBody>
      </p:sp>
      <p:sp>
        <p:nvSpPr>
          <p:cNvPr id="7" name="Content Placeholder 4">
            <a:extLst>
              <a:ext uri="{FF2B5EF4-FFF2-40B4-BE49-F238E27FC236}">
                <a16:creationId xmlns:a16="http://schemas.microsoft.com/office/drawing/2014/main" id="{F67E81B8-E8F1-4954-9C51-528E9290C3D6}"/>
              </a:ext>
            </a:extLst>
          </p:cNvPr>
          <p:cNvSpPr txBox="1">
            <a:spLocks/>
          </p:cNvSpPr>
          <p:nvPr/>
        </p:nvSpPr>
        <p:spPr>
          <a:xfrm>
            <a:off x="0" y="1380744"/>
            <a:ext cx="11631168" cy="5477256"/>
          </a:xfrm>
          <a:prstGeom prst="rect">
            <a:avLst/>
          </a:prstGeom>
          <a:solidFill>
            <a:schemeClr val="bg1"/>
          </a:solidFill>
          <a:ln>
            <a:solidFill>
              <a:schemeClr val="bg1"/>
            </a:solidFill>
          </a:ln>
        </p:spPr>
        <p:txBody>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7" indent="0">
              <a:buNone/>
            </a:pPr>
            <a:endParaRPr lang="en-US" dirty="0" smtClean="0">
              <a:solidFill>
                <a:schemeClr val="tx2"/>
              </a:solidFill>
            </a:endParaRPr>
          </a:p>
          <a:p>
            <a:pPr marL="539750" indent="-182563"/>
            <a:r>
              <a:rPr lang="en-US" sz="1600" dirty="0">
                <a:solidFill>
                  <a:schemeClr val="tx2"/>
                </a:solidFill>
              </a:rPr>
              <a:t>“Providing opportunities for young people leaving compulsory schooling to pursue world-class further and higher education is a global concern. Post-compulsory education is constructed as a panacea for social mobility, but has fallen disappointingly short of this ambition in many country contexts”. </a:t>
            </a:r>
            <a:r>
              <a:rPr lang="en-US" sz="1400" dirty="0">
                <a:solidFill>
                  <a:schemeClr val="tx2"/>
                </a:solidFill>
              </a:rPr>
              <a:t>(Hoskins and Shah, 2016)</a:t>
            </a:r>
            <a:r>
              <a:rPr lang="en-US" sz="1600" dirty="0">
                <a:solidFill>
                  <a:schemeClr val="tx2"/>
                </a:solidFill>
              </a:rPr>
              <a:t> </a:t>
            </a:r>
            <a:endParaRPr lang="en-US" sz="1600" dirty="0" smtClean="0">
              <a:solidFill>
                <a:schemeClr val="tx2"/>
              </a:solidFill>
            </a:endParaRPr>
          </a:p>
          <a:p>
            <a:pPr marL="539750" indent="-182563"/>
            <a:r>
              <a:rPr lang="en-US" sz="1600" dirty="0" smtClean="0">
                <a:solidFill>
                  <a:schemeClr val="accent1"/>
                </a:solidFill>
              </a:rPr>
              <a:t>“If we opt to view the changing relationship between education, </a:t>
            </a:r>
            <a:r>
              <a:rPr lang="en-US" sz="1600" dirty="0" err="1" smtClean="0">
                <a:solidFill>
                  <a:schemeClr val="accent1"/>
                </a:solidFill>
              </a:rPr>
              <a:t>labour</a:t>
            </a:r>
            <a:r>
              <a:rPr lang="en-US" sz="1600" dirty="0" smtClean="0">
                <a:solidFill>
                  <a:schemeClr val="accent1"/>
                </a:solidFill>
              </a:rPr>
              <a:t> markets and income distribution from a perspective of ‘job scarcity’ we face a mismatch between a rising supply of educated workers and a job market failing to deliver the economic prize that the college or university education was supposed to offer to the many rather than the few” Ball (2017)</a:t>
            </a:r>
          </a:p>
          <a:p>
            <a:pPr marL="539750" indent="-182563"/>
            <a:r>
              <a:rPr lang="en-US" sz="1600" dirty="0" smtClean="0">
                <a:solidFill>
                  <a:schemeClr val="tx2"/>
                </a:solidFill>
              </a:rPr>
              <a:t>“The transition from one social class to another generates status-based identity uncertainty” </a:t>
            </a:r>
            <a:r>
              <a:rPr lang="en-US" sz="1400" dirty="0" smtClean="0">
                <a:solidFill>
                  <a:schemeClr val="tx2"/>
                </a:solidFill>
              </a:rPr>
              <a:t>Destin and </a:t>
            </a:r>
            <a:r>
              <a:rPr lang="en-US" sz="1400" dirty="0" err="1" smtClean="0">
                <a:solidFill>
                  <a:schemeClr val="tx2"/>
                </a:solidFill>
              </a:rPr>
              <a:t>Debrosse</a:t>
            </a:r>
            <a:r>
              <a:rPr lang="en-US" sz="1400" dirty="0" smtClean="0">
                <a:solidFill>
                  <a:schemeClr val="tx2"/>
                </a:solidFill>
              </a:rPr>
              <a:t>, (2017)</a:t>
            </a:r>
          </a:p>
          <a:p>
            <a:pPr marL="539750" indent="-182563"/>
            <a:r>
              <a:rPr lang="en-US" sz="1600" dirty="0" smtClean="0">
                <a:solidFill>
                  <a:schemeClr val="accent1"/>
                </a:solidFill>
              </a:rPr>
              <a:t>“Dunedin Multi-disciplinary Health and Development Study found varying relationships between four types of mental disorders and a series of educational transition. Neither anxiety or depression at age 16 were significantly related to later educational attainment. On the other hand conduct disorders was strongly associated with lower levels of achievement” </a:t>
            </a:r>
            <a:r>
              <a:rPr lang="en-US" sz="1400" dirty="0" err="1" smtClean="0">
                <a:solidFill>
                  <a:schemeClr val="accent1"/>
                </a:solidFill>
              </a:rPr>
              <a:t>Miech</a:t>
            </a:r>
            <a:r>
              <a:rPr lang="en-US" sz="1400" dirty="0" smtClean="0">
                <a:solidFill>
                  <a:schemeClr val="accent1"/>
                </a:solidFill>
              </a:rPr>
              <a:t> et al. (1999)</a:t>
            </a:r>
          </a:p>
          <a:p>
            <a:pPr marL="539750" indent="-182563"/>
            <a:r>
              <a:rPr lang="en-US" sz="1600" dirty="0" smtClean="0">
                <a:solidFill>
                  <a:schemeClr val="tx2"/>
                </a:solidFill>
              </a:rPr>
              <a:t>“</a:t>
            </a:r>
            <a:r>
              <a:rPr lang="en-US" sz="1600" dirty="0">
                <a:solidFill>
                  <a:schemeClr val="tx2"/>
                </a:solidFill>
              </a:rPr>
              <a:t>It has been consistently found that measures of adolescent mental health or </a:t>
            </a:r>
            <a:r>
              <a:rPr lang="en-US" sz="1600" dirty="0" err="1">
                <a:solidFill>
                  <a:schemeClr val="tx2"/>
                </a:solidFill>
              </a:rPr>
              <a:t>behavioural</a:t>
            </a:r>
            <a:r>
              <a:rPr lang="en-US" sz="1600" dirty="0">
                <a:solidFill>
                  <a:schemeClr val="tx2"/>
                </a:solidFill>
              </a:rPr>
              <a:t> problems are associated both with Socio-Economic Status in adulthood </a:t>
            </a:r>
            <a:r>
              <a:rPr lang="en-US" sz="1600" dirty="0" smtClean="0">
                <a:solidFill>
                  <a:schemeClr val="tx2"/>
                </a:solidFill>
              </a:rPr>
              <a:t>and educational </a:t>
            </a:r>
            <a:r>
              <a:rPr lang="en-US" sz="1600" dirty="0">
                <a:solidFill>
                  <a:schemeClr val="tx2"/>
                </a:solidFill>
              </a:rPr>
              <a:t>attainment </a:t>
            </a:r>
            <a:r>
              <a:rPr lang="en-US" sz="1600" dirty="0" smtClean="0">
                <a:solidFill>
                  <a:schemeClr val="tx2"/>
                </a:solidFill>
              </a:rPr>
              <a:t>Goodman” </a:t>
            </a:r>
            <a:r>
              <a:rPr lang="en-US" sz="1400" dirty="0">
                <a:solidFill>
                  <a:schemeClr val="tx2"/>
                </a:solidFill>
              </a:rPr>
              <a:t>Joyce and </a:t>
            </a:r>
            <a:r>
              <a:rPr lang="en-US" sz="1400" dirty="0" smtClean="0">
                <a:solidFill>
                  <a:schemeClr val="tx2"/>
                </a:solidFill>
              </a:rPr>
              <a:t>Smith, </a:t>
            </a:r>
            <a:r>
              <a:rPr lang="en-US" sz="1400" dirty="0">
                <a:solidFill>
                  <a:schemeClr val="tx2"/>
                </a:solidFill>
              </a:rPr>
              <a:t>(2011)</a:t>
            </a:r>
          </a:p>
          <a:p>
            <a:pPr marL="642937" indent="-285750"/>
            <a:r>
              <a:rPr lang="en-US" sz="1600" dirty="0" smtClean="0">
                <a:solidFill>
                  <a:schemeClr val="accent1"/>
                </a:solidFill>
              </a:rPr>
              <a:t>“</a:t>
            </a:r>
            <a:r>
              <a:rPr lang="en-US" sz="1600" dirty="0">
                <a:solidFill>
                  <a:schemeClr val="accent1"/>
                </a:solidFill>
              </a:rPr>
              <a:t>Long-term unemployment causes the most damage of all social-class change because it combines undesirable downward social mobility with psychological shock” </a:t>
            </a:r>
            <a:r>
              <a:rPr lang="en-US" sz="1400" dirty="0" err="1">
                <a:solidFill>
                  <a:schemeClr val="accent1"/>
                </a:solidFill>
              </a:rPr>
              <a:t>Simandon</a:t>
            </a:r>
            <a:r>
              <a:rPr lang="en-US" sz="1400" dirty="0">
                <a:solidFill>
                  <a:schemeClr val="accent1"/>
                </a:solidFill>
              </a:rPr>
              <a:t>, (2017)</a:t>
            </a:r>
          </a:p>
          <a:p>
            <a:pPr marL="357187" indent="0">
              <a:buNone/>
            </a:pPr>
            <a:endParaRPr lang="en-US" dirty="0">
              <a:solidFill>
                <a:schemeClr val="tx2"/>
              </a:solidFill>
            </a:endParaRPr>
          </a:p>
          <a:p>
            <a:pPr marL="0" indent="0">
              <a:buNone/>
            </a:pPr>
            <a:endParaRPr lang="en-US" dirty="0">
              <a:solidFill>
                <a:schemeClr val="tx2"/>
              </a:solidFill>
            </a:endParaRPr>
          </a:p>
        </p:txBody>
      </p:sp>
      <p:sp>
        <p:nvSpPr>
          <p:cNvPr id="5" name="Slide Number Placeholder 2">
            <a:extLst>
              <a:ext uri="{FF2B5EF4-FFF2-40B4-BE49-F238E27FC236}">
                <a16:creationId xmlns:a16="http://schemas.microsoft.com/office/drawing/2014/main" id="{3E139818-590B-4D6F-846A-9ECFBF464B5E}"/>
              </a:ext>
            </a:extLst>
          </p:cNvPr>
          <p:cNvSpPr>
            <a:spLocks noGrp="1"/>
          </p:cNvSpPr>
          <p:nvPr>
            <p:ph type="sldNum" sz="quarter" idx="11"/>
          </p:nvPr>
        </p:nvSpPr>
        <p:spPr>
          <a:xfrm>
            <a:off x="11386425" y="6142912"/>
            <a:ext cx="396000" cy="396000"/>
          </a:xfrm>
        </p:spPr>
        <p:txBody>
          <a:bodyPr/>
          <a:lstStyle/>
          <a:p>
            <a:fld id="{7E0E41E9-E887-49CF-A358-8367F0C34840}" type="slidenum">
              <a:rPr lang="en-US" smtClean="0"/>
              <a:t>6</a:t>
            </a:fld>
            <a:endParaRPr lang="en-US" dirty="0"/>
          </a:p>
        </p:txBody>
      </p:sp>
      <p:pic>
        <p:nvPicPr>
          <p:cNvPr id="3" name="tmp2217">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50.3968"/>
                </p14:media>
              </p:ext>
              <p:ext uri="{42D2F446-02D8-4167-A562-619A0277C38B}">
                <p15:isNarration xmlns:p15="http://schemas.microsoft.com/office/powerpoint/2012/main" val="1"/>
              </p:ext>
            </p:extLst>
          </p:nvPr>
        </p:nvPicPr>
        <p:blipFill>
          <a:blip r:embed="rId6"/>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2371937516"/>
      </p:ext>
    </p:extLst>
  </p:cSld>
  <p:clrMapOvr>
    <a:masterClrMapping/>
  </p:clrMapOvr>
  <mc:AlternateContent xmlns:mc="http://schemas.openxmlformats.org/markup-compatibility/2006" xmlns:p14="http://schemas.microsoft.com/office/powerpoint/2010/main">
    <mc:Choice Requires="p14">
      <p:transition spd="slow" p14:dur="2000" advTm="191375"/>
    </mc:Choice>
    <mc:Fallback xmlns="">
      <p:transition spd="slow" advTm="191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p:cNvSpPr>
            <a:spLocks noGrp="1"/>
          </p:cNvSpPr>
          <p:nvPr>
            <p:ph type="sldNum" sz="quarter" idx="11"/>
          </p:nvPr>
        </p:nvSpPr>
        <p:spPr/>
        <p:txBody>
          <a:bodyPr/>
          <a:lstStyle/>
          <a:p>
            <a:fld id="{7E0E41E9-E887-49CF-A358-8367F0C34840}" type="slidenum">
              <a:rPr lang="en-US" smtClean="0"/>
              <a:t>7</a:t>
            </a:fld>
            <a:endParaRPr lang="en-US" dirty="0"/>
          </a:p>
        </p:txBody>
      </p:sp>
      <p:sp>
        <p:nvSpPr>
          <p:cNvPr id="5" name="Title 1"/>
          <p:cNvSpPr>
            <a:spLocks noGrp="1"/>
          </p:cNvSpPr>
          <p:nvPr>
            <p:ph type="title"/>
          </p:nvPr>
        </p:nvSpPr>
        <p:spPr>
          <a:xfrm>
            <a:off x="357622" y="385812"/>
            <a:ext cx="7369058" cy="792000"/>
          </a:xfrm>
          <a:noFill/>
        </p:spPr>
        <p:txBody>
          <a:bodyPr/>
          <a:lstStyle/>
          <a:p>
            <a:r>
              <a:rPr lang="en-GB" b="1" dirty="0" smtClean="0">
                <a:solidFill>
                  <a:schemeClr val="bg1"/>
                </a:solidFill>
              </a:rPr>
              <a:t>College Social Mobility Markers</a:t>
            </a:r>
            <a:endParaRPr lang="en-GB" b="1" dirty="0">
              <a:solidFill>
                <a:schemeClr val="bg1"/>
              </a:solidFill>
            </a:endParaRPr>
          </a:p>
        </p:txBody>
      </p:sp>
      <p:sp>
        <p:nvSpPr>
          <p:cNvPr id="8" name="Oval 7"/>
          <p:cNvSpPr/>
          <p:nvPr/>
        </p:nvSpPr>
        <p:spPr>
          <a:xfrm>
            <a:off x="2083116" y="266657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2"/>
                </a:solidFill>
              </a:rPr>
              <a:t>Counselling</a:t>
            </a:r>
            <a:endParaRPr lang="en-GB" sz="1000" dirty="0">
              <a:solidFill>
                <a:schemeClr val="tx2"/>
              </a:solidFill>
            </a:endParaRPr>
          </a:p>
        </p:txBody>
      </p:sp>
      <p:sp>
        <p:nvSpPr>
          <p:cNvPr id="9" name="Oval 8"/>
          <p:cNvSpPr/>
          <p:nvPr/>
        </p:nvSpPr>
        <p:spPr>
          <a:xfrm>
            <a:off x="906272" y="265641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err="1" smtClean="0">
                <a:solidFill>
                  <a:schemeClr val="tx2"/>
                </a:solidFill>
              </a:rPr>
              <a:t>Cynnydd</a:t>
            </a:r>
            <a:r>
              <a:rPr lang="en-GB" sz="1200" dirty="0" smtClean="0">
                <a:solidFill>
                  <a:schemeClr val="tx2"/>
                </a:solidFill>
              </a:rPr>
              <a:t> Mentors</a:t>
            </a:r>
            <a:endParaRPr lang="en-GB" sz="1200" dirty="0">
              <a:solidFill>
                <a:schemeClr val="tx2"/>
              </a:solidFill>
            </a:endParaRPr>
          </a:p>
        </p:txBody>
      </p:sp>
      <p:sp>
        <p:nvSpPr>
          <p:cNvPr id="10" name="Oval 9"/>
          <p:cNvSpPr/>
          <p:nvPr/>
        </p:nvSpPr>
        <p:spPr>
          <a:xfrm>
            <a:off x="3263152" y="267639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Student Welfare Officers</a:t>
            </a:r>
            <a:endParaRPr lang="en-GB" sz="1200" dirty="0">
              <a:solidFill>
                <a:schemeClr val="tx2"/>
              </a:solidFill>
            </a:endParaRPr>
          </a:p>
        </p:txBody>
      </p:sp>
      <p:sp>
        <p:nvSpPr>
          <p:cNvPr id="12" name="Oval 11"/>
          <p:cNvSpPr/>
          <p:nvPr/>
        </p:nvSpPr>
        <p:spPr>
          <a:xfrm>
            <a:off x="906272" y="3808752"/>
            <a:ext cx="1112238" cy="1068138"/>
          </a:xfrm>
          <a:prstGeom prst="ellipse">
            <a:avLst/>
          </a:prstGeom>
          <a:solidFill>
            <a:srgbClr val="D3F5F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Student Finance</a:t>
            </a:r>
            <a:endParaRPr lang="en-GB" sz="1200" dirty="0">
              <a:solidFill>
                <a:schemeClr val="tx2"/>
              </a:solidFill>
            </a:endParaRPr>
          </a:p>
        </p:txBody>
      </p:sp>
      <p:sp>
        <p:nvSpPr>
          <p:cNvPr id="13" name="Oval 12"/>
          <p:cNvSpPr/>
          <p:nvPr/>
        </p:nvSpPr>
        <p:spPr>
          <a:xfrm>
            <a:off x="6798798" y="267673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Learner Absence </a:t>
            </a:r>
            <a:r>
              <a:rPr lang="en-GB" sz="1050" dirty="0" smtClean="0">
                <a:solidFill>
                  <a:schemeClr val="tx2"/>
                </a:solidFill>
              </a:rPr>
              <a:t>Monitors</a:t>
            </a:r>
            <a:endParaRPr lang="en-GB" sz="1050" dirty="0">
              <a:solidFill>
                <a:schemeClr val="tx2"/>
              </a:solidFill>
            </a:endParaRPr>
          </a:p>
        </p:txBody>
      </p:sp>
      <p:sp>
        <p:nvSpPr>
          <p:cNvPr id="14" name="Oval 13"/>
          <p:cNvSpPr/>
          <p:nvPr/>
        </p:nvSpPr>
        <p:spPr>
          <a:xfrm>
            <a:off x="5618762" y="267673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Care Leaver Support</a:t>
            </a:r>
            <a:endParaRPr lang="en-GB" sz="1200" dirty="0">
              <a:solidFill>
                <a:schemeClr val="tx2"/>
              </a:solidFill>
            </a:endParaRPr>
          </a:p>
        </p:txBody>
      </p:sp>
      <p:sp>
        <p:nvSpPr>
          <p:cNvPr id="15" name="Oval 14"/>
          <p:cNvSpPr/>
          <p:nvPr/>
        </p:nvSpPr>
        <p:spPr>
          <a:xfrm>
            <a:off x="4439996" y="267639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Learner Support</a:t>
            </a:r>
            <a:endParaRPr lang="en-GB" sz="1200" dirty="0">
              <a:solidFill>
                <a:schemeClr val="tx2"/>
              </a:solidFill>
            </a:endParaRPr>
          </a:p>
        </p:txBody>
      </p:sp>
      <p:sp>
        <p:nvSpPr>
          <p:cNvPr id="16" name="Oval 15"/>
          <p:cNvSpPr/>
          <p:nvPr/>
        </p:nvSpPr>
        <p:spPr>
          <a:xfrm>
            <a:off x="2083116" y="3808752"/>
            <a:ext cx="1112238" cy="1068138"/>
          </a:xfrm>
          <a:prstGeom prst="ellipse">
            <a:avLst/>
          </a:prstGeom>
          <a:solidFill>
            <a:srgbClr val="D3F5F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Transport Support</a:t>
            </a:r>
            <a:endParaRPr lang="en-GB" sz="1200" dirty="0">
              <a:solidFill>
                <a:schemeClr val="tx2"/>
              </a:solidFill>
            </a:endParaRPr>
          </a:p>
        </p:txBody>
      </p:sp>
      <p:sp>
        <p:nvSpPr>
          <p:cNvPr id="17" name="Oval 16"/>
          <p:cNvSpPr/>
          <p:nvPr/>
        </p:nvSpPr>
        <p:spPr>
          <a:xfrm>
            <a:off x="7997122" y="2676732"/>
            <a:ext cx="1112238" cy="1068138"/>
          </a:xfrm>
          <a:prstGeom prst="ellipse">
            <a:avLst/>
          </a:prstGeom>
          <a:solidFill>
            <a:srgbClr val="D4EB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smtClean="0">
                <a:solidFill>
                  <a:schemeClr val="tx2"/>
                </a:solidFill>
              </a:rPr>
              <a:t>Bilingual </a:t>
            </a:r>
            <a:r>
              <a:rPr lang="en-GB" sz="1200" dirty="0" smtClean="0">
                <a:solidFill>
                  <a:schemeClr val="tx2"/>
                </a:solidFill>
              </a:rPr>
              <a:t>Support</a:t>
            </a:r>
            <a:endParaRPr lang="en-GB" sz="1200" dirty="0">
              <a:solidFill>
                <a:schemeClr val="tx2"/>
              </a:solidFill>
            </a:endParaRPr>
          </a:p>
        </p:txBody>
      </p:sp>
      <p:sp>
        <p:nvSpPr>
          <p:cNvPr id="18" name="Oval 17"/>
          <p:cNvSpPr/>
          <p:nvPr/>
        </p:nvSpPr>
        <p:spPr>
          <a:xfrm>
            <a:off x="3257688" y="1508724"/>
            <a:ext cx="1112238" cy="1068138"/>
          </a:xfrm>
          <a:prstGeom prst="ellipse">
            <a:avLst/>
          </a:prstGeom>
          <a:solidFill>
            <a:srgbClr val="E0EDE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Apprentice-ships</a:t>
            </a:r>
            <a:endParaRPr lang="en-GB" sz="1200" dirty="0">
              <a:solidFill>
                <a:schemeClr val="tx2"/>
              </a:solidFill>
            </a:endParaRPr>
          </a:p>
        </p:txBody>
      </p:sp>
      <p:sp>
        <p:nvSpPr>
          <p:cNvPr id="21" name="Oval 20"/>
          <p:cNvSpPr/>
          <p:nvPr/>
        </p:nvSpPr>
        <p:spPr>
          <a:xfrm>
            <a:off x="2083116" y="1508724"/>
            <a:ext cx="1112238" cy="1068138"/>
          </a:xfrm>
          <a:prstGeom prst="ellipse">
            <a:avLst/>
          </a:prstGeom>
          <a:solidFill>
            <a:srgbClr val="E0EDE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Part-time</a:t>
            </a:r>
          </a:p>
          <a:p>
            <a:pPr algn="ctr"/>
            <a:r>
              <a:rPr lang="en-GB" sz="1200" dirty="0" smtClean="0">
                <a:solidFill>
                  <a:schemeClr val="tx2"/>
                </a:solidFill>
              </a:rPr>
              <a:t>Courses</a:t>
            </a:r>
            <a:endParaRPr lang="en-GB" sz="1200" dirty="0">
              <a:solidFill>
                <a:schemeClr val="tx2"/>
              </a:solidFill>
            </a:endParaRPr>
          </a:p>
        </p:txBody>
      </p:sp>
      <p:sp>
        <p:nvSpPr>
          <p:cNvPr id="22" name="Oval 21"/>
          <p:cNvSpPr/>
          <p:nvPr/>
        </p:nvSpPr>
        <p:spPr>
          <a:xfrm>
            <a:off x="906272" y="1508724"/>
            <a:ext cx="1112238" cy="1068138"/>
          </a:xfrm>
          <a:prstGeom prst="ellipse">
            <a:avLst/>
          </a:prstGeom>
          <a:solidFill>
            <a:srgbClr val="E0EDE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Full-time Courses</a:t>
            </a:r>
            <a:endParaRPr lang="en-GB" sz="1200" dirty="0">
              <a:solidFill>
                <a:schemeClr val="tx2"/>
              </a:solidFill>
            </a:endParaRPr>
          </a:p>
        </p:txBody>
      </p:sp>
      <p:sp>
        <p:nvSpPr>
          <p:cNvPr id="19" name="Oval 18"/>
          <p:cNvSpPr/>
          <p:nvPr/>
        </p:nvSpPr>
        <p:spPr>
          <a:xfrm>
            <a:off x="3256280" y="3808752"/>
            <a:ext cx="1112238" cy="1068138"/>
          </a:xfrm>
          <a:prstGeom prst="ellipse">
            <a:avLst/>
          </a:prstGeom>
          <a:solidFill>
            <a:srgbClr val="D3F5F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Financial </a:t>
            </a:r>
            <a:r>
              <a:rPr lang="en-GB" sz="900" dirty="0" smtClean="0">
                <a:solidFill>
                  <a:schemeClr val="tx2"/>
                </a:solidFill>
              </a:rPr>
              <a:t>Contingency</a:t>
            </a:r>
            <a:r>
              <a:rPr lang="en-GB" sz="1200" dirty="0" smtClean="0">
                <a:solidFill>
                  <a:schemeClr val="tx2"/>
                </a:solidFill>
              </a:rPr>
              <a:t> Fund</a:t>
            </a:r>
            <a:endParaRPr lang="en-GB" sz="1200" dirty="0">
              <a:solidFill>
                <a:schemeClr val="tx2"/>
              </a:solidFill>
            </a:endParaRPr>
          </a:p>
        </p:txBody>
      </p:sp>
      <p:sp>
        <p:nvSpPr>
          <p:cNvPr id="24" name="Oval 23"/>
          <p:cNvSpPr/>
          <p:nvPr/>
        </p:nvSpPr>
        <p:spPr>
          <a:xfrm>
            <a:off x="4481576" y="4961626"/>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Careers / UCAS Advice</a:t>
            </a:r>
            <a:endParaRPr lang="en-GB" sz="1200" dirty="0">
              <a:solidFill>
                <a:schemeClr val="tx2"/>
              </a:solidFill>
            </a:endParaRPr>
          </a:p>
        </p:txBody>
      </p:sp>
      <p:sp>
        <p:nvSpPr>
          <p:cNvPr id="20" name="Oval 19"/>
          <p:cNvSpPr/>
          <p:nvPr/>
        </p:nvSpPr>
        <p:spPr>
          <a:xfrm>
            <a:off x="906272" y="4961796"/>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Visiting Speakers</a:t>
            </a:r>
            <a:endParaRPr lang="en-GB" sz="1200" dirty="0">
              <a:solidFill>
                <a:schemeClr val="tx2"/>
              </a:solidFill>
            </a:endParaRPr>
          </a:p>
        </p:txBody>
      </p:sp>
      <p:sp>
        <p:nvSpPr>
          <p:cNvPr id="25" name="Oval 24"/>
          <p:cNvSpPr/>
          <p:nvPr/>
        </p:nvSpPr>
        <p:spPr>
          <a:xfrm>
            <a:off x="2094992" y="4960806"/>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HE/ Industry Visits</a:t>
            </a:r>
            <a:endParaRPr lang="en-GB" sz="1200" dirty="0">
              <a:solidFill>
                <a:schemeClr val="tx2"/>
              </a:solidFill>
            </a:endParaRPr>
          </a:p>
        </p:txBody>
      </p:sp>
      <p:sp>
        <p:nvSpPr>
          <p:cNvPr id="26" name="Oval 25"/>
          <p:cNvSpPr/>
          <p:nvPr/>
        </p:nvSpPr>
        <p:spPr>
          <a:xfrm>
            <a:off x="3292856" y="4961626"/>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Skills </a:t>
            </a:r>
            <a:r>
              <a:rPr lang="en-GB" sz="800" dirty="0" smtClean="0">
                <a:solidFill>
                  <a:schemeClr val="tx2"/>
                </a:solidFill>
              </a:rPr>
              <a:t>Competitions</a:t>
            </a:r>
            <a:endParaRPr lang="en-GB" sz="1050" dirty="0">
              <a:solidFill>
                <a:schemeClr val="tx2"/>
              </a:solidFill>
            </a:endParaRPr>
          </a:p>
        </p:txBody>
      </p:sp>
      <p:sp>
        <p:nvSpPr>
          <p:cNvPr id="27" name="Oval 26"/>
          <p:cNvSpPr/>
          <p:nvPr/>
        </p:nvSpPr>
        <p:spPr>
          <a:xfrm>
            <a:off x="5664482" y="4961064"/>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Careers Fairs</a:t>
            </a:r>
            <a:endParaRPr lang="en-GB" sz="1200" dirty="0">
              <a:solidFill>
                <a:schemeClr val="tx2"/>
              </a:solidFill>
            </a:endParaRPr>
          </a:p>
        </p:txBody>
      </p:sp>
      <p:sp>
        <p:nvSpPr>
          <p:cNvPr id="28" name="Oval 27"/>
          <p:cNvSpPr/>
          <p:nvPr/>
        </p:nvSpPr>
        <p:spPr>
          <a:xfrm>
            <a:off x="6847106" y="4960806"/>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Primary School </a:t>
            </a:r>
            <a:r>
              <a:rPr lang="en-GB" sz="1000" dirty="0" smtClean="0">
                <a:solidFill>
                  <a:schemeClr val="tx2"/>
                </a:solidFill>
              </a:rPr>
              <a:t>Workshops</a:t>
            </a:r>
            <a:endParaRPr lang="en-GB" sz="1200" dirty="0">
              <a:solidFill>
                <a:schemeClr val="tx2"/>
              </a:solidFill>
            </a:endParaRPr>
          </a:p>
        </p:txBody>
      </p:sp>
      <p:sp>
        <p:nvSpPr>
          <p:cNvPr id="29" name="Oval 28"/>
          <p:cNvSpPr/>
          <p:nvPr/>
        </p:nvSpPr>
        <p:spPr>
          <a:xfrm>
            <a:off x="8032778" y="4960806"/>
            <a:ext cx="1112238" cy="1068138"/>
          </a:xfrm>
          <a:prstGeom prst="ellipse">
            <a:avLst/>
          </a:prstGeom>
          <a:solidFill>
            <a:srgbClr val="D9F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2"/>
                </a:solidFill>
              </a:rPr>
              <a:t>Have a Go Tasters in </a:t>
            </a:r>
            <a:r>
              <a:rPr lang="en-GB" sz="1100" dirty="0" smtClean="0">
                <a:solidFill>
                  <a:schemeClr val="tx2"/>
                </a:solidFill>
              </a:rPr>
              <a:t>Secondary</a:t>
            </a:r>
            <a:r>
              <a:rPr lang="en-GB" sz="1200" dirty="0" smtClean="0">
                <a:solidFill>
                  <a:schemeClr val="tx2"/>
                </a:solidFill>
              </a:rPr>
              <a:t> Schools</a:t>
            </a:r>
            <a:endParaRPr lang="en-GB" sz="1200" dirty="0">
              <a:solidFill>
                <a:schemeClr val="tx2"/>
              </a:solidFill>
            </a:endParaRPr>
          </a:p>
        </p:txBody>
      </p:sp>
      <p:pic>
        <p:nvPicPr>
          <p:cNvPr id="2" name="tmp4513">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47.0226"/>
                </p14:media>
              </p:ext>
              <p:ext uri="{42D2F446-02D8-4167-A562-619A0277C38B}">
                <p15:isNarration xmlns:p15="http://schemas.microsoft.com/office/powerpoint/2012/main" val="1"/>
              </p:ext>
            </p:extLst>
          </p:nvPr>
        </p:nvPicPr>
        <p:blipFill>
          <a:blip r:embed="rId5"/>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1768671350"/>
      </p:ext>
    </p:extLst>
  </p:cSld>
  <p:clrMapOvr>
    <a:masterClrMapping/>
  </p:clrMapOvr>
  <mc:AlternateContent xmlns:mc="http://schemas.openxmlformats.org/markup-compatibility/2006" xmlns:p14="http://schemas.microsoft.com/office/powerpoint/2010/main">
    <mc:Choice Requires="p14">
      <p:transition spd="slow" p14:dur="2000" advTm="537263"/>
    </mc:Choice>
    <mc:Fallback xmlns="">
      <p:transition spd="slow" advTm="5372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06390" y="397281"/>
            <a:ext cx="6634489" cy="792000"/>
          </a:xfrm>
          <a:noFill/>
        </p:spPr>
        <p:txBody>
          <a:bodyPr>
            <a:normAutofit fontScale="90000"/>
          </a:bodyPr>
          <a:lstStyle/>
          <a:p>
            <a:r>
              <a:rPr lang="en-GB" b="1" dirty="0" smtClean="0">
                <a:solidFill>
                  <a:schemeClr val="bg1"/>
                </a:solidFill>
              </a:rPr>
              <a:t>FE Full-time Attendance Statistics 2020</a:t>
            </a:r>
            <a:endParaRPr lang="en-GB" b="1" dirty="0">
              <a:solidFill>
                <a:schemeClr val="bg1"/>
              </a:solidFill>
            </a:endParaRPr>
          </a:p>
        </p:txBody>
      </p:sp>
      <p:sp>
        <p:nvSpPr>
          <p:cNvPr id="3" name="Slide Number Placeholder 2"/>
          <p:cNvSpPr>
            <a:spLocks noGrp="1"/>
          </p:cNvSpPr>
          <p:nvPr>
            <p:ph type="sldNum" sz="quarter" idx="11"/>
          </p:nvPr>
        </p:nvSpPr>
        <p:spPr/>
        <p:txBody>
          <a:bodyPr/>
          <a:lstStyle/>
          <a:p>
            <a:fld id="{7E0E41E9-E887-49CF-A358-8367F0C34840}" type="slidenum">
              <a:rPr lang="en-US" smtClean="0"/>
              <a:t>8</a:t>
            </a:fld>
            <a:endParaRPr lang="en-US" dirty="0"/>
          </a:p>
        </p:txBody>
      </p:sp>
      <p:pic>
        <p:nvPicPr>
          <p:cNvPr id="7" name="Picture 6"/>
          <p:cNvPicPr>
            <a:picLocks noChangeAspect="1"/>
          </p:cNvPicPr>
          <p:nvPr/>
        </p:nvPicPr>
        <p:blipFill rotWithShape="1">
          <a:blip r:embed="rId5"/>
          <a:srcRect l="53599" t="20029" r="6933" b="36894"/>
          <a:stretch/>
        </p:blipFill>
        <p:spPr>
          <a:xfrm>
            <a:off x="3245559" y="3170561"/>
            <a:ext cx="5486401" cy="3368351"/>
          </a:xfrm>
          <a:prstGeom prst="rect">
            <a:avLst/>
          </a:prstGeom>
        </p:spPr>
      </p:pic>
      <p:pic>
        <p:nvPicPr>
          <p:cNvPr id="8" name="Picture 7"/>
          <p:cNvPicPr>
            <a:picLocks noChangeAspect="1"/>
          </p:cNvPicPr>
          <p:nvPr/>
        </p:nvPicPr>
        <p:blipFill rotWithShape="1">
          <a:blip r:embed="rId5"/>
          <a:srcRect l="2352" t="15482" r="54917" b="63098"/>
          <a:stretch/>
        </p:blipFill>
        <p:spPr>
          <a:xfrm>
            <a:off x="543507" y="1514874"/>
            <a:ext cx="5184648" cy="1461924"/>
          </a:xfrm>
          <a:prstGeom prst="rect">
            <a:avLst/>
          </a:prstGeom>
        </p:spPr>
      </p:pic>
      <p:pic>
        <p:nvPicPr>
          <p:cNvPr id="9" name="Picture 8"/>
          <p:cNvPicPr>
            <a:picLocks noChangeAspect="1"/>
          </p:cNvPicPr>
          <p:nvPr/>
        </p:nvPicPr>
        <p:blipFill rotWithShape="1">
          <a:blip r:embed="rId6"/>
          <a:srcRect l="24366" t="19202" r="31872" b="61125"/>
          <a:stretch/>
        </p:blipFill>
        <p:spPr>
          <a:xfrm>
            <a:off x="5872127" y="1514874"/>
            <a:ext cx="5719665" cy="1480253"/>
          </a:xfrm>
          <a:prstGeom prst="rect">
            <a:avLst/>
          </a:prstGeom>
        </p:spPr>
      </p:pic>
      <p:sp>
        <p:nvSpPr>
          <p:cNvPr id="5" name="TextBox 4"/>
          <p:cNvSpPr txBox="1"/>
          <p:nvPr/>
        </p:nvSpPr>
        <p:spPr>
          <a:xfrm>
            <a:off x="301751" y="6300216"/>
            <a:ext cx="2943807" cy="276999"/>
          </a:xfrm>
          <a:prstGeom prst="rect">
            <a:avLst/>
          </a:prstGeom>
          <a:noFill/>
        </p:spPr>
        <p:txBody>
          <a:bodyPr wrap="square" rtlCol="0">
            <a:spAutoFit/>
          </a:bodyPr>
          <a:lstStyle/>
          <a:p>
            <a:r>
              <a:rPr lang="en-GB" sz="1200" dirty="0" smtClean="0">
                <a:solidFill>
                  <a:schemeClr val="bg1"/>
                </a:solidFill>
              </a:rPr>
              <a:t>Source: </a:t>
            </a:r>
            <a:r>
              <a:rPr lang="en-GB" sz="1200" dirty="0" err="1" smtClean="0">
                <a:solidFill>
                  <a:schemeClr val="bg1"/>
                </a:solidFill>
              </a:rPr>
              <a:t>Coleg</a:t>
            </a:r>
            <a:r>
              <a:rPr lang="en-GB" sz="1200" dirty="0" smtClean="0">
                <a:solidFill>
                  <a:schemeClr val="bg1"/>
                </a:solidFill>
              </a:rPr>
              <a:t> Ceredigion Dashboard</a:t>
            </a:r>
            <a:endParaRPr lang="en-GB" sz="1200" dirty="0">
              <a:solidFill>
                <a:schemeClr val="bg1"/>
              </a:solidFill>
            </a:endParaRPr>
          </a:p>
        </p:txBody>
      </p:sp>
      <p:pic>
        <p:nvPicPr>
          <p:cNvPr id="10" name="tmp9234">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77.5333"/>
                </p14:media>
              </p:ext>
              <p:ext uri="{42D2F446-02D8-4167-A562-619A0277C38B}">
                <p15:isNarration xmlns:p15="http://schemas.microsoft.com/office/powerpoint/2012/main" val="1"/>
              </p:ext>
            </p:extLst>
          </p:nvPr>
        </p:nvPicPr>
        <p:blipFill>
          <a:blip r:embed="rId7"/>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538773797"/>
      </p:ext>
    </p:extLst>
  </p:cSld>
  <p:clrMapOvr>
    <a:masterClrMapping/>
  </p:clrMapOvr>
  <mc:AlternateContent xmlns:mc="http://schemas.openxmlformats.org/markup-compatibility/2006" xmlns:p14="http://schemas.microsoft.com/office/powerpoint/2010/main">
    <mc:Choice Requires="p14">
      <p:transition spd="slow" p14:dur="2000" advTm="93388"/>
    </mc:Choice>
    <mc:Fallback xmlns="">
      <p:transition spd="slow" advTm="93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84570" y="416970"/>
            <a:ext cx="6482574" cy="792000"/>
          </a:xfrm>
          <a:noFill/>
        </p:spPr>
        <p:txBody>
          <a:bodyPr>
            <a:normAutofit fontScale="90000"/>
          </a:bodyPr>
          <a:lstStyle/>
          <a:p>
            <a:r>
              <a:rPr lang="en-GB" b="1" dirty="0" smtClean="0">
                <a:solidFill>
                  <a:schemeClr val="bg1"/>
                </a:solidFill>
              </a:rPr>
              <a:t>FE Retention and Progression Full-time</a:t>
            </a:r>
            <a:endParaRPr lang="en-GB" b="1" dirty="0">
              <a:solidFill>
                <a:schemeClr val="bg1"/>
              </a:solidFill>
            </a:endParaRPr>
          </a:p>
        </p:txBody>
      </p:sp>
      <p:sp>
        <p:nvSpPr>
          <p:cNvPr id="3" name="Slide Number Placeholder 2"/>
          <p:cNvSpPr>
            <a:spLocks noGrp="1"/>
          </p:cNvSpPr>
          <p:nvPr>
            <p:ph type="sldNum" sz="quarter" idx="11"/>
          </p:nvPr>
        </p:nvSpPr>
        <p:spPr/>
        <p:txBody>
          <a:bodyPr/>
          <a:lstStyle/>
          <a:p>
            <a:fld id="{7E0E41E9-E887-49CF-A358-8367F0C34840}" type="slidenum">
              <a:rPr lang="en-US" smtClean="0"/>
              <a:t>9</a:t>
            </a:fld>
            <a:endParaRPr lang="en-US" dirty="0"/>
          </a:p>
        </p:txBody>
      </p:sp>
      <p:pic>
        <p:nvPicPr>
          <p:cNvPr id="4" name="Picture 3"/>
          <p:cNvPicPr>
            <a:picLocks noChangeAspect="1"/>
          </p:cNvPicPr>
          <p:nvPr/>
        </p:nvPicPr>
        <p:blipFill rotWithShape="1">
          <a:blip r:embed="rId5"/>
          <a:srcRect l="5199" t="2383" r="2835" b="3380"/>
          <a:stretch/>
        </p:blipFill>
        <p:spPr>
          <a:xfrm>
            <a:off x="905778" y="1625940"/>
            <a:ext cx="4851252" cy="4674275"/>
          </a:xfrm>
          <a:prstGeom prst="rect">
            <a:avLst/>
          </a:prstGeom>
        </p:spPr>
      </p:pic>
      <p:pic>
        <p:nvPicPr>
          <p:cNvPr id="8" name="Picture 7"/>
          <p:cNvPicPr>
            <a:picLocks noChangeAspect="1"/>
          </p:cNvPicPr>
          <p:nvPr/>
        </p:nvPicPr>
        <p:blipFill rotWithShape="1">
          <a:blip r:embed="rId6"/>
          <a:srcRect l="2990" t="3612" r="3586" b="5714"/>
          <a:stretch/>
        </p:blipFill>
        <p:spPr>
          <a:xfrm>
            <a:off x="6002335" y="2894075"/>
            <a:ext cx="5280661" cy="1888237"/>
          </a:xfrm>
          <a:prstGeom prst="rect">
            <a:avLst/>
          </a:prstGeom>
        </p:spPr>
      </p:pic>
      <p:sp>
        <p:nvSpPr>
          <p:cNvPr id="9" name="TextBox 8"/>
          <p:cNvSpPr txBox="1"/>
          <p:nvPr/>
        </p:nvSpPr>
        <p:spPr>
          <a:xfrm>
            <a:off x="8942831" y="6202412"/>
            <a:ext cx="2943807" cy="276999"/>
          </a:xfrm>
          <a:prstGeom prst="rect">
            <a:avLst/>
          </a:prstGeom>
          <a:noFill/>
        </p:spPr>
        <p:txBody>
          <a:bodyPr wrap="square" rtlCol="0">
            <a:spAutoFit/>
          </a:bodyPr>
          <a:lstStyle/>
          <a:p>
            <a:r>
              <a:rPr lang="en-GB" sz="1200" dirty="0" smtClean="0">
                <a:solidFill>
                  <a:schemeClr val="bg1"/>
                </a:solidFill>
              </a:rPr>
              <a:t>Source: </a:t>
            </a:r>
            <a:r>
              <a:rPr lang="en-GB" sz="1200" dirty="0" err="1" smtClean="0">
                <a:solidFill>
                  <a:schemeClr val="bg1"/>
                </a:solidFill>
              </a:rPr>
              <a:t>Coleg</a:t>
            </a:r>
            <a:r>
              <a:rPr lang="en-GB" sz="1200" dirty="0" smtClean="0">
                <a:solidFill>
                  <a:schemeClr val="bg1"/>
                </a:solidFill>
              </a:rPr>
              <a:t> Ceredigion Dashboard</a:t>
            </a:r>
            <a:endParaRPr lang="en-GB" sz="1200" dirty="0">
              <a:solidFill>
                <a:schemeClr val="bg1"/>
              </a:solidFill>
            </a:endParaRPr>
          </a:p>
        </p:txBody>
      </p:sp>
      <p:pic>
        <p:nvPicPr>
          <p:cNvPr id="5" name="tmp653F">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2.9682"/>
                </p14:media>
              </p:ext>
              <p:ext uri="{42D2F446-02D8-4167-A562-619A0277C38B}">
                <p15:isNarration xmlns:p15="http://schemas.microsoft.com/office/powerpoint/2012/main" val="1"/>
              </p:ext>
            </p:extLst>
          </p:nvPr>
        </p:nvPicPr>
        <p:blipFill>
          <a:blip r:embed="rId7"/>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2938678901"/>
      </p:ext>
    </p:extLst>
  </p:cSld>
  <p:clrMapOvr>
    <a:masterClrMapping/>
  </p:clrMapOvr>
  <mc:AlternateContent xmlns:mc="http://schemas.openxmlformats.org/markup-compatibility/2006" xmlns:p14="http://schemas.microsoft.com/office/powerpoint/2010/main">
    <mc:Choice Requires="p14">
      <p:transition spd="slow" p14:dur="2000" advTm="122761"/>
    </mc:Choice>
    <mc:Fallback xmlns="">
      <p:transition spd="slow" advTm="1227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48478" y="342152"/>
            <a:ext cx="7588514" cy="792000"/>
          </a:xfrm>
          <a:noFill/>
        </p:spPr>
        <p:txBody>
          <a:bodyPr>
            <a:normAutofit fontScale="90000"/>
          </a:bodyPr>
          <a:lstStyle/>
          <a:p>
            <a:r>
              <a:rPr lang="en-GB" b="1" dirty="0" smtClean="0">
                <a:solidFill>
                  <a:schemeClr val="bg1"/>
                </a:solidFill>
              </a:rPr>
              <a:t>2016-2019 FE Successful Completion by Level </a:t>
            </a:r>
            <a:endParaRPr lang="en-GB" b="1" dirty="0">
              <a:solidFill>
                <a:schemeClr val="bg1"/>
              </a:solidFill>
            </a:endParaRPr>
          </a:p>
        </p:txBody>
      </p:sp>
      <p:sp>
        <p:nvSpPr>
          <p:cNvPr id="3" name="Slide Number Placeholder 2"/>
          <p:cNvSpPr>
            <a:spLocks noGrp="1"/>
          </p:cNvSpPr>
          <p:nvPr>
            <p:ph type="sldNum" sz="quarter" idx="11"/>
          </p:nvPr>
        </p:nvSpPr>
        <p:spPr/>
        <p:txBody>
          <a:bodyPr/>
          <a:lstStyle/>
          <a:p>
            <a:fld id="{7E0E41E9-E887-49CF-A358-8367F0C34840}" type="slidenum">
              <a:rPr lang="en-US" smtClean="0"/>
              <a:t>10</a:t>
            </a:fld>
            <a:endParaRPr lang="en-US" dirty="0"/>
          </a:p>
        </p:txBody>
      </p:sp>
      <p:pic>
        <p:nvPicPr>
          <p:cNvPr id="4" name="Picture 3"/>
          <p:cNvPicPr>
            <a:picLocks noChangeAspect="1"/>
          </p:cNvPicPr>
          <p:nvPr/>
        </p:nvPicPr>
        <p:blipFill rotWithShape="1">
          <a:blip r:embed="rId5"/>
          <a:srcRect l="7142" t="2516" r="3090" b="4573"/>
          <a:stretch/>
        </p:blipFill>
        <p:spPr>
          <a:xfrm>
            <a:off x="823966" y="1476304"/>
            <a:ext cx="4700016" cy="4864608"/>
          </a:xfrm>
          <a:prstGeom prst="rect">
            <a:avLst/>
          </a:prstGeom>
        </p:spPr>
      </p:pic>
      <p:pic>
        <p:nvPicPr>
          <p:cNvPr id="9" name="Picture 8"/>
          <p:cNvPicPr>
            <a:picLocks noChangeAspect="1"/>
          </p:cNvPicPr>
          <p:nvPr/>
        </p:nvPicPr>
        <p:blipFill rotWithShape="1">
          <a:blip r:embed="rId6"/>
          <a:srcRect l="50283" t="26043" r="5329" b="37042"/>
          <a:stretch/>
        </p:blipFill>
        <p:spPr>
          <a:xfrm>
            <a:off x="5770329" y="2459177"/>
            <a:ext cx="5616096" cy="2627300"/>
          </a:xfrm>
          <a:prstGeom prst="rect">
            <a:avLst/>
          </a:prstGeom>
        </p:spPr>
      </p:pic>
      <p:sp>
        <p:nvSpPr>
          <p:cNvPr id="10" name="TextBox 9"/>
          <p:cNvSpPr txBox="1"/>
          <p:nvPr/>
        </p:nvSpPr>
        <p:spPr>
          <a:xfrm>
            <a:off x="8951975" y="6202412"/>
            <a:ext cx="2943807" cy="276999"/>
          </a:xfrm>
          <a:prstGeom prst="rect">
            <a:avLst/>
          </a:prstGeom>
          <a:noFill/>
        </p:spPr>
        <p:txBody>
          <a:bodyPr wrap="square" rtlCol="0">
            <a:spAutoFit/>
          </a:bodyPr>
          <a:lstStyle/>
          <a:p>
            <a:r>
              <a:rPr lang="en-GB" sz="1200" dirty="0" smtClean="0">
                <a:solidFill>
                  <a:schemeClr val="bg1"/>
                </a:solidFill>
              </a:rPr>
              <a:t>Source: </a:t>
            </a:r>
            <a:r>
              <a:rPr lang="en-GB" sz="1200" dirty="0" err="1" smtClean="0">
                <a:solidFill>
                  <a:schemeClr val="bg1"/>
                </a:solidFill>
              </a:rPr>
              <a:t>Coleg</a:t>
            </a:r>
            <a:r>
              <a:rPr lang="en-GB" sz="1200" dirty="0" smtClean="0">
                <a:solidFill>
                  <a:schemeClr val="bg1"/>
                </a:solidFill>
              </a:rPr>
              <a:t> Ceredigion Dashboard</a:t>
            </a:r>
            <a:endParaRPr lang="en-GB" sz="1200" dirty="0">
              <a:solidFill>
                <a:schemeClr val="bg1"/>
              </a:solidFill>
            </a:endParaRPr>
          </a:p>
        </p:txBody>
      </p:sp>
      <p:pic>
        <p:nvPicPr>
          <p:cNvPr id="5" name="tmpFBC6">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28.6689"/>
                </p14:media>
              </p:ext>
              <p:ext uri="{42D2F446-02D8-4167-A562-619A0277C38B}">
                <p15:isNarration xmlns:p15="http://schemas.microsoft.com/office/powerpoint/2012/main" val="1"/>
              </p:ext>
            </p:extLst>
          </p:nvPr>
        </p:nvPicPr>
        <p:blipFill>
          <a:blip r:embed="rId7"/>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2253886514"/>
      </p:ext>
    </p:extLst>
  </p:cSld>
  <p:clrMapOvr>
    <a:masterClrMapping/>
  </p:clrMapOvr>
  <mc:AlternateContent xmlns:mc="http://schemas.openxmlformats.org/markup-compatibility/2006" xmlns:p14="http://schemas.microsoft.com/office/powerpoint/2010/main">
    <mc:Choice Requires="p14">
      <p:transition spd="slow" p14:dur="2000" advTm="110777"/>
    </mc:Choice>
    <mc:Fallback xmlns="">
      <p:transition spd="slow" advTm="1107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p:cNvSpPr>
            <a:spLocks noGrp="1"/>
          </p:cNvSpPr>
          <p:nvPr>
            <p:ph type="sldNum" sz="quarter" idx="11"/>
          </p:nvPr>
        </p:nvSpPr>
        <p:spPr/>
        <p:txBody>
          <a:bodyPr/>
          <a:lstStyle/>
          <a:p>
            <a:fld id="{7E0E41E9-E887-49CF-A358-8367F0C34840}" type="slidenum">
              <a:rPr lang="en-US" smtClean="0"/>
              <a:t>11</a:t>
            </a:fld>
            <a:endParaRPr lang="en-US" dirty="0"/>
          </a:p>
        </p:txBody>
      </p:sp>
      <p:pic>
        <p:nvPicPr>
          <p:cNvPr id="4" name="Picture 3"/>
          <p:cNvPicPr>
            <a:picLocks noChangeAspect="1"/>
          </p:cNvPicPr>
          <p:nvPr/>
        </p:nvPicPr>
        <p:blipFill rotWithShape="1">
          <a:blip r:embed="rId5"/>
          <a:srcRect l="17281" t="16667" r="27530" b="9852"/>
          <a:stretch/>
        </p:blipFill>
        <p:spPr>
          <a:xfrm>
            <a:off x="587148" y="1484944"/>
            <a:ext cx="5831096" cy="4367216"/>
          </a:xfrm>
          <a:prstGeom prst="rect">
            <a:avLst/>
          </a:prstGeom>
        </p:spPr>
      </p:pic>
      <p:sp>
        <p:nvSpPr>
          <p:cNvPr id="5" name="Title 1"/>
          <p:cNvSpPr>
            <a:spLocks noGrp="1"/>
          </p:cNvSpPr>
          <p:nvPr>
            <p:ph type="title"/>
          </p:nvPr>
        </p:nvSpPr>
        <p:spPr>
          <a:xfrm>
            <a:off x="321046" y="346472"/>
            <a:ext cx="8411474" cy="792000"/>
          </a:xfrm>
          <a:noFill/>
        </p:spPr>
        <p:txBody>
          <a:bodyPr>
            <a:normAutofit fontScale="90000"/>
          </a:bodyPr>
          <a:lstStyle/>
          <a:p>
            <a:r>
              <a:rPr lang="en-GB" b="1" dirty="0" smtClean="0">
                <a:solidFill>
                  <a:schemeClr val="bg1"/>
                </a:solidFill>
              </a:rPr>
              <a:t>Profile FE Learner Deciles Successful Completion</a:t>
            </a:r>
            <a:endParaRPr lang="en-GB" b="1" dirty="0">
              <a:solidFill>
                <a:schemeClr val="bg1"/>
              </a:solidFill>
            </a:endParaRPr>
          </a:p>
        </p:txBody>
      </p:sp>
      <p:pic>
        <p:nvPicPr>
          <p:cNvPr id="7" name="Picture 6"/>
          <p:cNvPicPr>
            <a:picLocks noChangeAspect="1"/>
          </p:cNvPicPr>
          <p:nvPr/>
        </p:nvPicPr>
        <p:blipFill rotWithShape="1">
          <a:blip r:embed="rId6"/>
          <a:srcRect l="2083" t="15727" r="41333" b="19185"/>
          <a:stretch/>
        </p:blipFill>
        <p:spPr>
          <a:xfrm>
            <a:off x="6778471" y="1484944"/>
            <a:ext cx="4785414" cy="4367216"/>
          </a:xfrm>
          <a:prstGeom prst="rect">
            <a:avLst/>
          </a:prstGeom>
        </p:spPr>
      </p:pic>
      <p:sp>
        <p:nvSpPr>
          <p:cNvPr id="9" name="TextBox 8"/>
          <p:cNvSpPr txBox="1"/>
          <p:nvPr/>
        </p:nvSpPr>
        <p:spPr>
          <a:xfrm>
            <a:off x="8951975" y="6202412"/>
            <a:ext cx="2943807" cy="276999"/>
          </a:xfrm>
          <a:prstGeom prst="rect">
            <a:avLst/>
          </a:prstGeom>
          <a:noFill/>
        </p:spPr>
        <p:txBody>
          <a:bodyPr wrap="square" rtlCol="0">
            <a:spAutoFit/>
          </a:bodyPr>
          <a:lstStyle/>
          <a:p>
            <a:r>
              <a:rPr lang="en-GB" sz="1200" dirty="0" smtClean="0">
                <a:solidFill>
                  <a:schemeClr val="bg1"/>
                </a:solidFill>
              </a:rPr>
              <a:t>Source: </a:t>
            </a:r>
            <a:r>
              <a:rPr lang="en-GB" sz="1200" dirty="0" err="1" smtClean="0">
                <a:solidFill>
                  <a:schemeClr val="bg1"/>
                </a:solidFill>
              </a:rPr>
              <a:t>Coleg</a:t>
            </a:r>
            <a:r>
              <a:rPr lang="en-GB" sz="1200" dirty="0" smtClean="0">
                <a:solidFill>
                  <a:schemeClr val="bg1"/>
                </a:solidFill>
              </a:rPr>
              <a:t> Ceredigion Dashboard</a:t>
            </a:r>
            <a:endParaRPr lang="en-GB" sz="1200" dirty="0">
              <a:solidFill>
                <a:schemeClr val="bg1"/>
              </a:solidFill>
            </a:endParaRPr>
          </a:p>
        </p:txBody>
      </p:sp>
      <p:pic>
        <p:nvPicPr>
          <p:cNvPr id="6" name="tmpD4FE">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58.3673"/>
                </p14:media>
              </p:ext>
              <p:ext uri="{42D2F446-02D8-4167-A562-619A0277C38B}">
                <p15:isNarration xmlns:p15="http://schemas.microsoft.com/office/powerpoint/2012/main" val="1"/>
              </p:ext>
            </p:extLst>
          </p:nvPr>
        </p:nvPicPr>
        <p:blipFill>
          <a:blip r:embed="rId7"/>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983977285"/>
      </p:ext>
    </p:extLst>
  </p:cSld>
  <p:clrMapOvr>
    <a:masterClrMapping/>
  </p:clrMapOvr>
  <mc:AlternateContent xmlns:mc="http://schemas.openxmlformats.org/markup-compatibility/2006" xmlns:p14="http://schemas.microsoft.com/office/powerpoint/2010/main">
    <mc:Choice Requires="p14">
      <p:transition spd="slow" p14:dur="2000" advTm="143649"/>
    </mc:Choice>
    <mc:Fallback xmlns="">
      <p:transition spd="slow" advTm="143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21194" y="621648"/>
            <a:ext cx="5156209" cy="792000"/>
          </a:xfrm>
          <a:noFill/>
        </p:spPr>
        <p:txBody>
          <a:bodyPr>
            <a:normAutofit/>
          </a:bodyPr>
          <a:lstStyle/>
          <a:p>
            <a:r>
              <a:rPr lang="en-GB" b="1" dirty="0" smtClean="0">
                <a:solidFill>
                  <a:schemeClr val="bg1"/>
                </a:solidFill>
              </a:rPr>
              <a:t>Work Based Learning 2020</a:t>
            </a:r>
            <a:endParaRPr lang="en-GB" b="1" dirty="0">
              <a:solidFill>
                <a:schemeClr val="bg1"/>
              </a:solidFill>
            </a:endParaRPr>
          </a:p>
        </p:txBody>
      </p:sp>
      <p:sp>
        <p:nvSpPr>
          <p:cNvPr id="3" name="Slide Number Placeholder 2"/>
          <p:cNvSpPr>
            <a:spLocks noGrp="1"/>
          </p:cNvSpPr>
          <p:nvPr>
            <p:ph type="sldNum" sz="quarter" idx="11"/>
          </p:nvPr>
        </p:nvSpPr>
        <p:spPr/>
        <p:txBody>
          <a:bodyPr/>
          <a:lstStyle/>
          <a:p>
            <a:fld id="{7E0E41E9-E887-49CF-A358-8367F0C34840}" type="slidenum">
              <a:rPr lang="en-US" smtClean="0"/>
              <a:t>12</a:t>
            </a:fld>
            <a:endParaRPr lang="en-US" dirty="0"/>
          </a:p>
        </p:txBody>
      </p:sp>
      <p:pic>
        <p:nvPicPr>
          <p:cNvPr id="4" name="Picture 3"/>
          <p:cNvPicPr>
            <a:picLocks noChangeAspect="1"/>
          </p:cNvPicPr>
          <p:nvPr/>
        </p:nvPicPr>
        <p:blipFill rotWithShape="1">
          <a:blip r:embed="rId5"/>
          <a:srcRect l="24032" t="21408" r="33083" b="40815"/>
          <a:stretch/>
        </p:blipFill>
        <p:spPr>
          <a:xfrm>
            <a:off x="6133830" y="725111"/>
            <a:ext cx="5102950" cy="2046247"/>
          </a:xfrm>
          <a:prstGeom prst="rect">
            <a:avLst/>
          </a:prstGeom>
        </p:spPr>
      </p:pic>
      <p:pic>
        <p:nvPicPr>
          <p:cNvPr id="5" name="Picture 4"/>
          <p:cNvPicPr>
            <a:picLocks noChangeAspect="1"/>
          </p:cNvPicPr>
          <p:nvPr/>
        </p:nvPicPr>
        <p:blipFill rotWithShape="1">
          <a:blip r:embed="rId6"/>
          <a:srcRect l="3968" t="4143" r="3808" b="4101"/>
          <a:stretch/>
        </p:blipFill>
        <p:spPr>
          <a:xfrm>
            <a:off x="6133830" y="2954851"/>
            <a:ext cx="5093208" cy="3483864"/>
          </a:xfrm>
          <a:prstGeom prst="rect">
            <a:avLst/>
          </a:prstGeom>
        </p:spPr>
      </p:pic>
      <p:pic>
        <p:nvPicPr>
          <p:cNvPr id="7" name="Picture 6"/>
          <p:cNvPicPr>
            <a:picLocks noChangeAspect="1"/>
          </p:cNvPicPr>
          <p:nvPr/>
        </p:nvPicPr>
        <p:blipFill rotWithShape="1">
          <a:blip r:embed="rId7"/>
          <a:srcRect l="3277" t="982" r="2363" b="6137"/>
          <a:stretch/>
        </p:blipFill>
        <p:spPr>
          <a:xfrm>
            <a:off x="780710" y="2640852"/>
            <a:ext cx="4837176" cy="2221993"/>
          </a:xfrm>
          <a:prstGeom prst="rect">
            <a:avLst/>
          </a:prstGeom>
        </p:spPr>
      </p:pic>
      <p:sp>
        <p:nvSpPr>
          <p:cNvPr id="8" name="Title 1"/>
          <p:cNvSpPr txBox="1">
            <a:spLocks/>
          </p:cNvSpPr>
          <p:nvPr/>
        </p:nvSpPr>
        <p:spPr>
          <a:xfrm>
            <a:off x="780710" y="1848852"/>
            <a:ext cx="4673226" cy="792000"/>
          </a:xfrm>
          <a:prstGeom prst="rect">
            <a:avLst/>
          </a:prstGeom>
          <a:noFill/>
        </p:spPr>
        <p:txBody>
          <a:bodyPr vert="horz" lIns="91440" tIns="45720" rIns="91440" bIns="45720" rtlCol="0" anchor="ctr">
            <a:normAutofit/>
          </a:bodyPr>
          <a:lstStyle>
            <a:lvl1pPr algn="l" defTabSz="914400" rtl="0" eaLnBrk="1" latinLnBrk="0" hangingPunct="1">
              <a:lnSpc>
                <a:spcPct val="100000"/>
              </a:lnSpc>
              <a:spcBef>
                <a:spcPct val="0"/>
              </a:spcBef>
              <a:buNone/>
              <a:defRPr sz="3600" kern="1200">
                <a:solidFill>
                  <a:schemeClr val="tx1">
                    <a:lumMod val="85000"/>
                    <a:lumOff val="15000"/>
                  </a:schemeClr>
                </a:solidFill>
                <a:latin typeface="+mj-lt"/>
                <a:ea typeface="+mj-ea"/>
                <a:cs typeface="+mj-cs"/>
              </a:defRPr>
            </a:lvl1pPr>
          </a:lstStyle>
          <a:p>
            <a:r>
              <a:rPr lang="en-GB" sz="2000" b="1" dirty="0" smtClean="0">
                <a:solidFill>
                  <a:schemeClr val="bg1"/>
                </a:solidFill>
              </a:rPr>
              <a:t>Retention WBL Full-time</a:t>
            </a:r>
            <a:endParaRPr lang="en-GB" sz="2000" b="1" dirty="0">
              <a:solidFill>
                <a:schemeClr val="bg1"/>
              </a:solidFill>
            </a:endParaRPr>
          </a:p>
        </p:txBody>
      </p:sp>
      <p:sp>
        <p:nvSpPr>
          <p:cNvPr id="9" name="TextBox 8"/>
          <p:cNvSpPr txBox="1"/>
          <p:nvPr/>
        </p:nvSpPr>
        <p:spPr>
          <a:xfrm>
            <a:off x="301751" y="6300216"/>
            <a:ext cx="2943807" cy="276999"/>
          </a:xfrm>
          <a:prstGeom prst="rect">
            <a:avLst/>
          </a:prstGeom>
          <a:noFill/>
        </p:spPr>
        <p:txBody>
          <a:bodyPr wrap="square" rtlCol="0">
            <a:spAutoFit/>
          </a:bodyPr>
          <a:lstStyle/>
          <a:p>
            <a:r>
              <a:rPr lang="en-GB" sz="1200" dirty="0" smtClean="0">
                <a:solidFill>
                  <a:schemeClr val="bg1"/>
                </a:solidFill>
              </a:rPr>
              <a:t>Source: </a:t>
            </a:r>
            <a:r>
              <a:rPr lang="en-GB" sz="1200" dirty="0" err="1" smtClean="0">
                <a:solidFill>
                  <a:schemeClr val="bg1"/>
                </a:solidFill>
              </a:rPr>
              <a:t>Coleg</a:t>
            </a:r>
            <a:r>
              <a:rPr lang="en-GB" sz="1200" dirty="0" smtClean="0">
                <a:solidFill>
                  <a:schemeClr val="bg1"/>
                </a:solidFill>
              </a:rPr>
              <a:t> Ceredigion Dashboard</a:t>
            </a:r>
            <a:endParaRPr lang="en-GB" sz="1200" dirty="0">
              <a:solidFill>
                <a:schemeClr val="bg1"/>
              </a:solidFill>
            </a:endParaRPr>
          </a:p>
        </p:txBody>
      </p:sp>
      <p:pic>
        <p:nvPicPr>
          <p:cNvPr id="11" name="tmp4027">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31.814"/>
                </p14:media>
              </p:ext>
              <p:ext uri="{42D2F446-02D8-4167-A562-619A0277C38B}">
                <p15:isNarration xmlns:p15="http://schemas.microsoft.com/office/powerpoint/2012/main" val="1"/>
              </p:ext>
            </p:extLst>
          </p:nvPr>
        </p:nvPicPr>
        <p:blipFill>
          <a:blip r:embed="rId8"/>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2823857102"/>
      </p:ext>
    </p:extLst>
  </p:cSld>
  <p:clrMapOvr>
    <a:masterClrMapping/>
  </p:clrMapOvr>
  <mc:AlternateContent xmlns:mc="http://schemas.openxmlformats.org/markup-compatibility/2006" xmlns:p14="http://schemas.microsoft.com/office/powerpoint/2010/main">
    <mc:Choice Requires="p14">
      <p:transition spd="slow" p14:dur="2000" advTm="140240"/>
    </mc:Choice>
    <mc:Fallback xmlns="">
      <p:transition spd="slow" advTm="1402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61EE7-2FB2-407A-8988-190E368E8233}"/>
              </a:ext>
            </a:extLst>
          </p:cNvPr>
          <p:cNvSpPr>
            <a:spLocks noGrp="1"/>
          </p:cNvSpPr>
          <p:nvPr>
            <p:ph type="title"/>
          </p:nvPr>
        </p:nvSpPr>
        <p:spPr>
          <a:xfrm>
            <a:off x="451428" y="412735"/>
            <a:ext cx="5940000" cy="792000"/>
          </a:xfrm>
          <a:noFill/>
        </p:spPr>
        <p:txBody>
          <a:bodyPr>
            <a:normAutofit/>
          </a:bodyPr>
          <a:lstStyle/>
          <a:p>
            <a:r>
              <a:rPr lang="en-US" b="1" dirty="0" smtClean="0">
                <a:solidFill>
                  <a:schemeClr val="bg1"/>
                </a:solidFill>
              </a:rPr>
              <a:t>Case Studies - our learners</a:t>
            </a:r>
            <a:endParaRPr lang="en-US" b="1" dirty="0">
              <a:solidFill>
                <a:schemeClr val="bg1"/>
              </a:solidFill>
            </a:endParaRPr>
          </a:p>
        </p:txBody>
      </p:sp>
      <p:graphicFrame>
        <p:nvGraphicFramePr>
          <p:cNvPr id="4" name="Content Placeholder 2" descr="SmartArt Placeholder - 4 X Icons">
            <a:extLst>
              <a:ext uri="{FF2B5EF4-FFF2-40B4-BE49-F238E27FC236}">
                <a16:creationId xmlns:a16="http://schemas.microsoft.com/office/drawing/2014/main" id="{23601D46-C998-4081-94FD-124A9BD4476D}"/>
              </a:ext>
            </a:extLst>
          </p:cNvPr>
          <p:cNvGraphicFramePr>
            <a:graphicFrameLocks/>
          </p:cNvGraphicFramePr>
          <p:nvPr>
            <p:extLst>
              <p:ext uri="{D42A27DB-BD31-4B8C-83A1-F6EECF244321}">
                <p14:modId xmlns:p14="http://schemas.microsoft.com/office/powerpoint/2010/main" val="2267587185"/>
              </p:ext>
            </p:extLst>
          </p:nvPr>
        </p:nvGraphicFramePr>
        <p:xfrm>
          <a:off x="581025" y="3078988"/>
          <a:ext cx="11029950" cy="263794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Slide Number Placeholder 2">
            <a:extLst>
              <a:ext uri="{FF2B5EF4-FFF2-40B4-BE49-F238E27FC236}">
                <a16:creationId xmlns:a16="http://schemas.microsoft.com/office/drawing/2014/main" id="{3E139818-590B-4D6F-846A-9ECFBF464B5E}"/>
              </a:ext>
            </a:extLst>
          </p:cNvPr>
          <p:cNvSpPr>
            <a:spLocks noGrp="1"/>
          </p:cNvSpPr>
          <p:nvPr>
            <p:ph type="sldNum" sz="quarter" idx="11"/>
          </p:nvPr>
        </p:nvSpPr>
        <p:spPr>
          <a:xfrm>
            <a:off x="11386425" y="6142912"/>
            <a:ext cx="396000" cy="396000"/>
          </a:xfrm>
        </p:spPr>
        <p:txBody>
          <a:bodyPr/>
          <a:lstStyle/>
          <a:p>
            <a:fld id="{7E0E41E9-E887-49CF-A358-8367F0C34840}" type="slidenum">
              <a:rPr lang="en-US" smtClean="0"/>
              <a:t>13</a:t>
            </a:fld>
            <a:endParaRPr lang="en-US" dirty="0"/>
          </a:p>
        </p:txBody>
      </p:sp>
      <p:pic>
        <p:nvPicPr>
          <p:cNvPr id="5" name="Picture 4"/>
          <p:cNvPicPr>
            <a:picLocks noChangeAspect="1"/>
          </p:cNvPicPr>
          <p:nvPr/>
        </p:nvPicPr>
        <p:blipFill rotWithShape="1">
          <a:blip r:embed="rId11"/>
          <a:srcRect l="10804" r="14909"/>
          <a:stretch/>
        </p:blipFill>
        <p:spPr>
          <a:xfrm>
            <a:off x="581025" y="2025391"/>
            <a:ext cx="2840403" cy="2549022"/>
          </a:xfrm>
          <a:prstGeom prst="rect">
            <a:avLst/>
          </a:prstGeom>
        </p:spPr>
      </p:pic>
      <p:pic>
        <p:nvPicPr>
          <p:cNvPr id="6" name="Picture 5"/>
          <p:cNvPicPr>
            <a:picLocks noChangeAspect="1"/>
          </p:cNvPicPr>
          <p:nvPr/>
        </p:nvPicPr>
        <p:blipFill rotWithShape="1">
          <a:blip r:embed="rId12"/>
          <a:srcRect l="3435" r="20229"/>
          <a:stretch/>
        </p:blipFill>
        <p:spPr>
          <a:xfrm>
            <a:off x="6112830" y="2025391"/>
            <a:ext cx="2815330" cy="2549022"/>
          </a:xfrm>
          <a:prstGeom prst="rect">
            <a:avLst/>
          </a:prstGeom>
        </p:spPr>
      </p:pic>
      <p:pic>
        <p:nvPicPr>
          <p:cNvPr id="9" name="Picture 8"/>
          <p:cNvPicPr>
            <a:picLocks noChangeAspect="1"/>
          </p:cNvPicPr>
          <p:nvPr/>
        </p:nvPicPr>
        <p:blipFill rotWithShape="1">
          <a:blip r:embed="rId13"/>
          <a:srcRect l="19863" r="20159" b="27700"/>
          <a:stretch/>
        </p:blipFill>
        <p:spPr>
          <a:xfrm flipH="1">
            <a:off x="3336078" y="2018309"/>
            <a:ext cx="2815330" cy="2556103"/>
          </a:xfrm>
          <a:prstGeom prst="rect">
            <a:avLst/>
          </a:prstGeom>
        </p:spPr>
      </p:pic>
      <p:pic>
        <p:nvPicPr>
          <p:cNvPr id="10" name="Picture 9"/>
          <p:cNvPicPr>
            <a:picLocks noChangeAspect="1"/>
          </p:cNvPicPr>
          <p:nvPr/>
        </p:nvPicPr>
        <p:blipFill rotWithShape="1">
          <a:blip r:embed="rId14"/>
          <a:srcRect l="-73" t="7785" r="67827" b="47880"/>
          <a:stretch/>
        </p:blipFill>
        <p:spPr>
          <a:xfrm>
            <a:off x="8889580" y="2037588"/>
            <a:ext cx="2755581" cy="2536824"/>
          </a:xfrm>
          <a:prstGeom prst="rect">
            <a:avLst/>
          </a:prstGeom>
        </p:spPr>
      </p:pic>
      <p:pic>
        <p:nvPicPr>
          <p:cNvPr id="8" name="tmpBC4C">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26.17"/>
                </p14:media>
              </p:ext>
              <p:ext uri="{42D2F446-02D8-4167-A562-619A0277C38B}">
                <p15:isNarration xmlns:p15="http://schemas.microsoft.com/office/powerpoint/2012/main" val="1"/>
              </p:ext>
            </p:extLst>
          </p:nvPr>
        </p:nvPicPr>
        <p:blipFill>
          <a:blip r:embed="rId15"/>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3307800433"/>
      </p:ext>
    </p:extLst>
  </p:cSld>
  <p:clrMapOvr>
    <a:masterClrMapping/>
  </p:clrMapOvr>
  <mc:AlternateContent xmlns:mc="http://schemas.openxmlformats.org/markup-compatibility/2006" xmlns:p14="http://schemas.microsoft.com/office/powerpoint/2010/main">
    <mc:Choice Requires="p14">
      <p:transition spd="slow" p14:dur="2000" advTm="279519"/>
    </mc:Choice>
    <mc:Fallback xmlns="">
      <p:transition spd="slow" advTm="2795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61EE7-2FB2-407A-8988-190E368E8233}"/>
              </a:ext>
            </a:extLst>
          </p:cNvPr>
          <p:cNvSpPr>
            <a:spLocks noGrp="1"/>
          </p:cNvSpPr>
          <p:nvPr>
            <p:ph type="title"/>
          </p:nvPr>
        </p:nvSpPr>
        <p:spPr>
          <a:xfrm>
            <a:off x="1079999" y="1153399"/>
            <a:ext cx="5940000" cy="792000"/>
          </a:xfrm>
          <a:noFill/>
        </p:spPr>
        <p:txBody>
          <a:bodyPr>
            <a:normAutofit/>
          </a:bodyPr>
          <a:lstStyle/>
          <a:p>
            <a:r>
              <a:rPr lang="en-US" b="1" dirty="0" smtClean="0">
                <a:solidFill>
                  <a:schemeClr val="bg1"/>
                </a:solidFill>
              </a:rPr>
              <a:t>In Summary</a:t>
            </a:r>
            <a:endParaRPr lang="en-US" b="1" dirty="0">
              <a:solidFill>
                <a:schemeClr val="bg1"/>
              </a:solidFill>
            </a:endParaRPr>
          </a:p>
        </p:txBody>
      </p:sp>
      <p:sp>
        <p:nvSpPr>
          <p:cNvPr id="3" name="Slide Number Placeholder 2">
            <a:extLst>
              <a:ext uri="{FF2B5EF4-FFF2-40B4-BE49-F238E27FC236}">
                <a16:creationId xmlns:a16="http://schemas.microsoft.com/office/drawing/2014/main" id="{3E139818-590B-4D6F-846A-9ECFBF464B5E}"/>
              </a:ext>
            </a:extLst>
          </p:cNvPr>
          <p:cNvSpPr>
            <a:spLocks noGrp="1"/>
          </p:cNvSpPr>
          <p:nvPr>
            <p:ph type="sldNum" sz="quarter" idx="11"/>
          </p:nvPr>
        </p:nvSpPr>
        <p:spPr>
          <a:xfrm>
            <a:off x="11386425" y="6142912"/>
            <a:ext cx="396000" cy="396000"/>
          </a:xfrm>
        </p:spPr>
        <p:txBody>
          <a:bodyPr/>
          <a:lstStyle/>
          <a:p>
            <a:fld id="{7E0E41E9-E887-49CF-A358-8367F0C34840}" type="slidenum">
              <a:rPr lang="en-US" smtClean="0"/>
              <a:t>14</a:t>
            </a:fld>
            <a:endParaRPr lang="en-US" dirty="0"/>
          </a:p>
        </p:txBody>
      </p:sp>
      <p:sp>
        <p:nvSpPr>
          <p:cNvPr id="9" name="Content Placeholder 4">
            <a:extLst>
              <a:ext uri="{FF2B5EF4-FFF2-40B4-BE49-F238E27FC236}">
                <a16:creationId xmlns:a16="http://schemas.microsoft.com/office/drawing/2014/main" id="{F67E81B8-E8F1-4954-9C51-528E9290C3D6}"/>
              </a:ext>
            </a:extLst>
          </p:cNvPr>
          <p:cNvSpPr txBox="1">
            <a:spLocks/>
          </p:cNvSpPr>
          <p:nvPr/>
        </p:nvSpPr>
        <p:spPr>
          <a:xfrm>
            <a:off x="1079998" y="3429000"/>
            <a:ext cx="10022400" cy="2277000"/>
          </a:xfrm>
          <a:prstGeom prst="rect">
            <a:avLst/>
          </a:prstGeom>
        </p:spPr>
        <p:txBody>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US" sz="4400" dirty="0" smtClean="0"/>
              <a:t>So how are we doing?</a:t>
            </a:r>
            <a:endParaRPr lang="en-US" sz="4000" dirty="0" smtClean="0"/>
          </a:p>
          <a:p>
            <a:endParaRPr lang="en-US" dirty="0"/>
          </a:p>
        </p:txBody>
      </p:sp>
      <p:pic>
        <p:nvPicPr>
          <p:cNvPr id="4" name="tmpDB64">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53.1632"/>
                </p14:media>
              </p:ext>
              <p:ext uri="{42D2F446-02D8-4167-A562-619A0277C38B}">
                <p15:isNarration xmlns:p15="http://schemas.microsoft.com/office/powerpoint/2012/main" val="1"/>
              </p:ext>
            </p:extLst>
          </p:nvPr>
        </p:nvPicPr>
        <p:blipFill>
          <a:blip r:embed="rId6"/>
          <a:stretch>
            <a:fillRect/>
          </a:stretch>
        </p:blipFill>
        <p:spPr>
          <a:xfrm>
            <a:off x="11861800" y="101600"/>
            <a:ext cx="228600" cy="228600"/>
          </a:xfrm>
          <a:prstGeom prst="rect">
            <a:avLst/>
          </a:prstGeom>
        </p:spPr>
      </p:pic>
    </p:spTree>
    <p:extLst>
      <p:ext uri="{BB962C8B-B14F-4D97-AF65-F5344CB8AC3E}">
        <p14:creationId xmlns:p14="http://schemas.microsoft.com/office/powerpoint/2010/main" val="3842024775"/>
      </p:ext>
    </p:extLst>
  </p:cSld>
  <p:clrMapOvr>
    <a:masterClrMapping/>
  </p:clrMapOvr>
  <mc:AlternateContent xmlns:mc="http://schemas.openxmlformats.org/markup-compatibility/2006">
    <mc:Choice xmlns:p14="http://schemas.microsoft.com/office/powerpoint/2010/main" Requires="p14">
      <p:transition spd="slow" p14:dur="2000" advTm="400375"/>
    </mc:Choice>
    <mc:Fallback>
      <p:transition spd="slow" advTm="400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9998" y="347328"/>
            <a:ext cx="10022400" cy="792000"/>
          </a:xfrm>
        </p:spPr>
        <p:txBody>
          <a:bodyPr/>
          <a:lstStyle/>
          <a:p>
            <a:r>
              <a:rPr lang="en-GB" dirty="0" smtClean="0"/>
              <a:t>Bibliography</a:t>
            </a:r>
            <a:endParaRPr lang="en-GB" dirty="0"/>
          </a:p>
        </p:txBody>
      </p:sp>
      <p:sp>
        <p:nvSpPr>
          <p:cNvPr id="3" name="Content Placeholder 2"/>
          <p:cNvSpPr>
            <a:spLocks noGrp="1"/>
          </p:cNvSpPr>
          <p:nvPr>
            <p:ph idx="1"/>
          </p:nvPr>
        </p:nvSpPr>
        <p:spPr>
          <a:xfrm>
            <a:off x="1079998" y="1139329"/>
            <a:ext cx="10022400" cy="4566672"/>
          </a:xfrm>
        </p:spPr>
        <p:txBody>
          <a:bodyPr>
            <a:normAutofit fontScale="92500" lnSpcReduction="20000"/>
          </a:bodyPr>
          <a:lstStyle/>
          <a:p>
            <a:r>
              <a:rPr lang="en-GB" dirty="0" err="1" smtClean="0"/>
              <a:t>Iveson</a:t>
            </a:r>
            <a:r>
              <a:rPr lang="en-GB" dirty="0" smtClean="0"/>
              <a:t>, I, </a:t>
            </a:r>
            <a:r>
              <a:rPr lang="en-GB" dirty="0" err="1" smtClean="0"/>
              <a:t>Deary</a:t>
            </a:r>
            <a:r>
              <a:rPr lang="en-GB" dirty="0" smtClean="0"/>
              <a:t>, I (2017) </a:t>
            </a:r>
            <a:r>
              <a:rPr lang="en-GB" i="1" dirty="0"/>
              <a:t>I</a:t>
            </a:r>
            <a:r>
              <a:rPr lang="en-GB" i="1" dirty="0" smtClean="0"/>
              <a:t>ntergenerational social mobility and subjective wellbeing in later life </a:t>
            </a:r>
            <a:r>
              <a:rPr lang="en-GB" dirty="0" smtClean="0"/>
              <a:t>Available at: </a:t>
            </a:r>
            <a:r>
              <a:rPr lang="en-GB" dirty="0">
                <a:hlinkClick r:id="rId2"/>
              </a:rPr>
              <a:t>https://</a:t>
            </a:r>
            <a:r>
              <a:rPr lang="en-GB" dirty="0" smtClean="0">
                <a:hlinkClick r:id="rId2"/>
              </a:rPr>
              <a:t>www-sciencedirect-com.ezproxy.uwtsd.ac.uk/science/article/pii/S0277953617304148</a:t>
            </a:r>
            <a:r>
              <a:rPr lang="en-GB" dirty="0" smtClean="0"/>
              <a:t> (Accessed: 26</a:t>
            </a:r>
            <a:r>
              <a:rPr lang="en-GB" baseline="30000" dirty="0" smtClean="0"/>
              <a:t>th</a:t>
            </a:r>
            <a:r>
              <a:rPr lang="en-GB" dirty="0" smtClean="0"/>
              <a:t> April, 2020)</a:t>
            </a:r>
          </a:p>
          <a:p>
            <a:r>
              <a:rPr lang="en-GB" dirty="0" err="1" smtClean="0"/>
              <a:t>Simandan</a:t>
            </a:r>
            <a:r>
              <a:rPr lang="en-GB" dirty="0" smtClean="0"/>
              <a:t>, D (2017) </a:t>
            </a:r>
            <a:r>
              <a:rPr lang="en-GB" i="1" dirty="0" smtClean="0"/>
              <a:t>Rethinking the health consequences of social class and social mobility </a:t>
            </a:r>
            <a:r>
              <a:rPr lang="en-GB" dirty="0" smtClean="0"/>
              <a:t>Available at</a:t>
            </a:r>
            <a:r>
              <a:rPr lang="en-GB" dirty="0"/>
              <a:t>: </a:t>
            </a:r>
            <a:r>
              <a:rPr lang="en-GB" dirty="0" smtClean="0"/>
              <a:t>http</a:t>
            </a:r>
            <a:r>
              <a:rPr lang="en-GB" dirty="0"/>
              <a:t>://www.elsevier.com/locate/socscimed </a:t>
            </a:r>
            <a:r>
              <a:rPr lang="en-GB" dirty="0" smtClean="0"/>
              <a:t>(Accessed 26</a:t>
            </a:r>
            <a:r>
              <a:rPr lang="en-GB" baseline="30000" dirty="0" smtClean="0"/>
              <a:t>th</a:t>
            </a:r>
            <a:r>
              <a:rPr lang="en-GB" dirty="0" smtClean="0"/>
              <a:t> April, 2020)</a:t>
            </a:r>
          </a:p>
          <a:p>
            <a:r>
              <a:rPr lang="en-GB" dirty="0" smtClean="0"/>
              <a:t>Anderson, L (2018) </a:t>
            </a:r>
            <a:r>
              <a:rPr lang="en-GB" i="1" dirty="0" smtClean="0"/>
              <a:t>Adolescent mental health and behavioural problems, and intergenerational social mobility: A decomposition of health selection effects</a:t>
            </a:r>
            <a:r>
              <a:rPr lang="en-GB" dirty="0" smtClean="0"/>
              <a:t> Available at: </a:t>
            </a:r>
            <a:r>
              <a:rPr lang="en-GB" dirty="0">
                <a:hlinkClick r:id="rId3"/>
              </a:rPr>
              <a:t>https://</a:t>
            </a:r>
            <a:r>
              <a:rPr lang="en-GB" dirty="0" smtClean="0">
                <a:hlinkClick r:id="rId3"/>
              </a:rPr>
              <a:t>www-sciencedirect-com.ezproxy.uwtsd.ac.uk/science/article/pii/S0277953617306913</a:t>
            </a:r>
            <a:r>
              <a:rPr lang="en-GB" dirty="0" smtClean="0"/>
              <a:t> (Accessed: 26</a:t>
            </a:r>
            <a:r>
              <a:rPr lang="en-GB" baseline="30000" dirty="0" smtClean="0"/>
              <a:t>th</a:t>
            </a:r>
            <a:r>
              <a:rPr lang="en-GB" dirty="0" smtClean="0"/>
              <a:t> April, 2020)</a:t>
            </a:r>
          </a:p>
          <a:p>
            <a:r>
              <a:rPr lang="en-GB" dirty="0" smtClean="0"/>
              <a:t>Holt, M (2015) </a:t>
            </a:r>
            <a:r>
              <a:rPr lang="en-GB" i="1" dirty="0" smtClean="0"/>
              <a:t>A Summary of What We Know about Social Mobility </a:t>
            </a:r>
            <a:r>
              <a:rPr lang="en-GB" dirty="0" smtClean="0"/>
              <a:t>Available at: </a:t>
            </a:r>
            <a:r>
              <a:rPr lang="en-GB" dirty="0">
                <a:hlinkClick r:id="rId4"/>
              </a:rPr>
              <a:t>https://</a:t>
            </a:r>
            <a:r>
              <a:rPr lang="en-GB" dirty="0" smtClean="0">
                <a:hlinkClick r:id="rId4"/>
              </a:rPr>
              <a:t>journals-sagepub-com.ezproxy.uwtsd.ac.uk/doi/pdf/10.1177/0002716214547174</a:t>
            </a:r>
            <a:r>
              <a:rPr lang="en-GB" dirty="0" smtClean="0"/>
              <a:t> (Accessed: 26</a:t>
            </a:r>
            <a:r>
              <a:rPr lang="en-GB" baseline="30000" dirty="0" smtClean="0"/>
              <a:t>th</a:t>
            </a:r>
            <a:r>
              <a:rPr lang="en-GB" dirty="0" smtClean="0"/>
              <a:t> April, 2020)</a:t>
            </a:r>
          </a:p>
          <a:p>
            <a:r>
              <a:rPr lang="en-GB" dirty="0" smtClean="0"/>
              <a:t>Cremer, H, De </a:t>
            </a:r>
            <a:r>
              <a:rPr lang="en-GB" dirty="0" err="1" smtClean="0"/>
              <a:t>Donder</a:t>
            </a:r>
            <a:r>
              <a:rPr lang="en-GB" dirty="0" smtClean="0"/>
              <a:t>, P, </a:t>
            </a:r>
            <a:r>
              <a:rPr lang="en-GB" dirty="0" err="1" smtClean="0"/>
              <a:t>Pestieau</a:t>
            </a:r>
            <a:r>
              <a:rPr lang="en-GB" dirty="0" smtClean="0"/>
              <a:t>, P (2010) </a:t>
            </a:r>
            <a:r>
              <a:rPr lang="en-GB" i="1" dirty="0" smtClean="0"/>
              <a:t>Education and social mobility </a:t>
            </a:r>
            <a:r>
              <a:rPr lang="en-GB" dirty="0" smtClean="0"/>
              <a:t>Available at: </a:t>
            </a:r>
            <a:r>
              <a:rPr lang="en-GB" dirty="0">
                <a:hlinkClick r:id="rId5"/>
              </a:rPr>
              <a:t>https://</a:t>
            </a:r>
            <a:r>
              <a:rPr lang="en-GB" dirty="0" smtClean="0">
                <a:hlinkClick r:id="rId5"/>
              </a:rPr>
              <a:t>link-springer-com.ezproxy.uwtsd.ac.uk/content/pdf/10.1007/s10797-010-9133-0.pdf</a:t>
            </a:r>
            <a:r>
              <a:rPr lang="en-GB" dirty="0" smtClean="0"/>
              <a:t> (Accessed: 26</a:t>
            </a:r>
            <a:r>
              <a:rPr lang="en-GB" baseline="30000" dirty="0" smtClean="0"/>
              <a:t>th</a:t>
            </a:r>
            <a:r>
              <a:rPr lang="en-GB" dirty="0" smtClean="0"/>
              <a:t> April, 2020)</a:t>
            </a:r>
          </a:p>
          <a:p>
            <a:pPr fontAlgn="base"/>
            <a:r>
              <a:rPr lang="en-GB" dirty="0"/>
              <a:t>Donaldson (2015) </a:t>
            </a:r>
            <a:r>
              <a:rPr lang="en-GB" i="1" dirty="0"/>
              <a:t>Successful Futures Looking at the Curriculum and Assessment Arrangements in Wales</a:t>
            </a:r>
            <a:r>
              <a:rPr lang="en-GB" dirty="0"/>
              <a:t> </a:t>
            </a:r>
            <a:r>
              <a:rPr lang="en-GB" i="1" dirty="0"/>
              <a:t>Report Summary.</a:t>
            </a:r>
            <a:r>
              <a:rPr lang="en-GB" dirty="0"/>
              <a:t> Available at: </a:t>
            </a:r>
            <a:r>
              <a:rPr lang="en-GB" u="sng" dirty="0">
                <a:hlinkClick r:id="rId6"/>
              </a:rPr>
              <a:t>https://gov.wales/sites/default/files/publications/2018-03/succesful-futures-a-summary-of-professor-graham-donaldsons-report.pdf</a:t>
            </a:r>
            <a:r>
              <a:rPr lang="en-GB" u="sng" dirty="0"/>
              <a:t>  (</a:t>
            </a:r>
            <a:r>
              <a:rPr lang="en-GB" dirty="0"/>
              <a:t>Accessed: 10</a:t>
            </a:r>
            <a:r>
              <a:rPr lang="en-GB" baseline="30000" dirty="0"/>
              <a:t>th</a:t>
            </a:r>
            <a:r>
              <a:rPr lang="en-GB" dirty="0"/>
              <a:t> April, 2020</a:t>
            </a:r>
            <a:r>
              <a:rPr lang="en-GB" dirty="0" smtClean="0"/>
              <a:t>)</a:t>
            </a:r>
            <a:endParaRPr lang="en-GB" dirty="0"/>
          </a:p>
          <a:p>
            <a:r>
              <a:rPr lang="en-GB" dirty="0"/>
              <a:t>Donaldson (2015) </a:t>
            </a:r>
            <a:r>
              <a:rPr lang="en-GB" i="1" dirty="0"/>
              <a:t>Successful Futures Looking at the Curriculum and Assessment Arrangements in Wales</a:t>
            </a:r>
            <a:r>
              <a:rPr lang="en-GB" dirty="0"/>
              <a:t> </a:t>
            </a:r>
            <a:r>
              <a:rPr lang="en-GB" i="1" dirty="0"/>
              <a:t>Report. </a:t>
            </a:r>
            <a:r>
              <a:rPr lang="en-GB" dirty="0"/>
              <a:t>Available at: </a:t>
            </a:r>
            <a:r>
              <a:rPr lang="en-GB" u="sng" dirty="0">
                <a:hlinkClick r:id="rId7"/>
              </a:rPr>
              <a:t>file:///C:/Users/user/Downloads/Donaldson%20Report%20-%20Successful%20Futures%20-%20Independent%20Review%20of%20Curriculum%20and%20Assessment%20Arrangements%20in%20Wales.pdf</a:t>
            </a:r>
            <a:r>
              <a:rPr lang="en-GB" u="sng" dirty="0"/>
              <a:t> (</a:t>
            </a:r>
            <a:r>
              <a:rPr lang="en-GB" dirty="0"/>
              <a:t>Accessed: 10</a:t>
            </a:r>
            <a:r>
              <a:rPr lang="en-GB" baseline="30000" dirty="0"/>
              <a:t>th</a:t>
            </a:r>
            <a:r>
              <a:rPr lang="en-GB" dirty="0"/>
              <a:t> April, 2020)</a:t>
            </a:r>
          </a:p>
          <a:p>
            <a:endParaRPr lang="en-GB" dirty="0"/>
          </a:p>
        </p:txBody>
      </p:sp>
      <p:sp>
        <p:nvSpPr>
          <p:cNvPr id="4" name="Slide Number Placeholder 3"/>
          <p:cNvSpPr>
            <a:spLocks noGrp="1"/>
          </p:cNvSpPr>
          <p:nvPr>
            <p:ph type="sldNum" sz="quarter" idx="11"/>
          </p:nvPr>
        </p:nvSpPr>
        <p:spPr/>
        <p:txBody>
          <a:bodyPr/>
          <a:lstStyle/>
          <a:p>
            <a:fld id="{7E0E41E9-E887-49CF-A358-8367F0C34840}" type="slidenum">
              <a:rPr lang="en-US" smtClean="0"/>
              <a:t>15</a:t>
            </a:fld>
            <a:endParaRPr lang="en-US" dirty="0"/>
          </a:p>
        </p:txBody>
      </p:sp>
    </p:spTree>
    <p:extLst>
      <p:ext uri="{BB962C8B-B14F-4D97-AF65-F5344CB8AC3E}">
        <p14:creationId xmlns:p14="http://schemas.microsoft.com/office/powerpoint/2010/main" val="4911968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7E0E41E9-E887-49CF-A358-8367F0C34840}" type="slidenum">
              <a:rPr lang="en-US" smtClean="0"/>
              <a:t>16</a:t>
            </a:fld>
            <a:endParaRPr lang="en-US" dirty="0"/>
          </a:p>
        </p:txBody>
      </p:sp>
      <p:sp>
        <p:nvSpPr>
          <p:cNvPr id="4" name="Content Placeholder 2"/>
          <p:cNvSpPr txBox="1">
            <a:spLocks/>
          </p:cNvSpPr>
          <p:nvPr/>
        </p:nvSpPr>
        <p:spPr>
          <a:xfrm>
            <a:off x="1079998" y="1139329"/>
            <a:ext cx="10022400" cy="4566672"/>
          </a:xfrm>
          <a:prstGeom prst="rect">
            <a:avLst/>
          </a:prstGeom>
        </p:spPr>
        <p:txBody>
          <a:bodyPr>
            <a:normAutofit lnSpcReduction="10000"/>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Welsh </a:t>
            </a:r>
            <a:r>
              <a:rPr lang="en-GB" dirty="0"/>
              <a:t>Government (2017) </a:t>
            </a:r>
            <a:r>
              <a:rPr lang="en-GB" i="1" dirty="0"/>
              <a:t>Prosperity for All: The National Strategy. </a:t>
            </a:r>
            <a:r>
              <a:rPr lang="en-GB" dirty="0"/>
              <a:t>Available at: </a:t>
            </a:r>
            <a:r>
              <a:rPr lang="en-GB" u="sng" dirty="0">
                <a:hlinkClick r:id="rId2"/>
              </a:rPr>
              <a:t>https://gov.wales/sites/default/files/publications/2017-10/prosperity-for-all-the-national-strategy.pdf</a:t>
            </a:r>
            <a:r>
              <a:rPr lang="en-GB" dirty="0"/>
              <a:t> (Accessed: 5</a:t>
            </a:r>
            <a:r>
              <a:rPr lang="en-GB" baseline="30000" dirty="0"/>
              <a:t>th</a:t>
            </a:r>
            <a:r>
              <a:rPr lang="en-GB" dirty="0"/>
              <a:t> April, 2020</a:t>
            </a:r>
            <a:r>
              <a:rPr lang="en-GB" dirty="0" smtClean="0"/>
              <a:t>)</a:t>
            </a:r>
          </a:p>
          <a:p>
            <a:r>
              <a:rPr lang="en-GB" dirty="0"/>
              <a:t>Welsh Government (2020) </a:t>
            </a:r>
            <a:r>
              <a:rPr lang="en-GB" i="1" dirty="0"/>
              <a:t>Wellbeing and Future Generation Act 2015 </a:t>
            </a:r>
            <a:r>
              <a:rPr lang="en-GB" dirty="0"/>
              <a:t>Available at: </a:t>
            </a:r>
            <a:r>
              <a:rPr lang="en-GB" u="sng" dirty="0">
                <a:hlinkClick r:id="rId3"/>
              </a:rPr>
              <a:t>http://www.legislation.gov.uk/anaw/2015/2/contents/enacted</a:t>
            </a:r>
            <a:r>
              <a:rPr lang="en-GB" dirty="0"/>
              <a:t> (Accessed: 21</a:t>
            </a:r>
            <a:r>
              <a:rPr lang="en-GB" baseline="30000" dirty="0"/>
              <a:t>st,</a:t>
            </a:r>
            <a:r>
              <a:rPr lang="en-GB" dirty="0"/>
              <a:t> February 2020</a:t>
            </a:r>
            <a:r>
              <a:rPr lang="en-GB" dirty="0" smtClean="0"/>
              <a:t>)</a:t>
            </a:r>
            <a:endParaRPr lang="en-GB" dirty="0"/>
          </a:p>
          <a:p>
            <a:r>
              <a:rPr lang="en-GB" dirty="0"/>
              <a:t>Welsh Government Donaldson Review: Next steps and The Great Debate Available at: </a:t>
            </a:r>
            <a:r>
              <a:rPr lang="en-GB" u="sng" dirty="0">
                <a:hlinkClick r:id="rId4"/>
              </a:rPr>
              <a:t>https://seneddresearch.blog/2015/03/20/donaldson-review-next-steps-and-the-great-debate/</a:t>
            </a:r>
            <a:r>
              <a:rPr lang="en-GB" dirty="0"/>
              <a:t> (Accessed: 19</a:t>
            </a:r>
            <a:r>
              <a:rPr lang="en-GB" baseline="30000" dirty="0"/>
              <a:t>th</a:t>
            </a:r>
            <a:r>
              <a:rPr lang="en-GB" dirty="0"/>
              <a:t> February, 2020</a:t>
            </a:r>
            <a:r>
              <a:rPr lang="en-GB" dirty="0" smtClean="0"/>
              <a:t>)</a:t>
            </a:r>
          </a:p>
          <a:p>
            <a:r>
              <a:rPr lang="en-GB" dirty="0" err="1" smtClean="0"/>
              <a:t>Hazelkorn</a:t>
            </a:r>
            <a:r>
              <a:rPr lang="en-GB" dirty="0" smtClean="0"/>
              <a:t>, E (2016) </a:t>
            </a:r>
            <a:r>
              <a:rPr lang="en-GB" i="1" dirty="0" smtClean="0"/>
              <a:t>Towards 2030: A framework for building a world-class post-compulsory education system for Wales </a:t>
            </a:r>
            <a:r>
              <a:rPr lang="en-GB" dirty="0" smtClean="0"/>
              <a:t>Available at: </a:t>
            </a:r>
            <a:r>
              <a:rPr lang="en-GB" dirty="0">
                <a:hlinkClick r:id="rId5"/>
              </a:rPr>
              <a:t>https://</a:t>
            </a:r>
            <a:r>
              <a:rPr lang="en-GB" dirty="0" smtClean="0">
                <a:hlinkClick r:id="rId5"/>
              </a:rPr>
              <a:t>gov.wales/sites/default/files/publications/2018-02/towards-2030-a-framework-for-building-a-world-class-post-compulsory-education-system-for-wales.pdf</a:t>
            </a:r>
            <a:r>
              <a:rPr lang="en-GB" dirty="0" smtClean="0"/>
              <a:t> (Accessed: 26</a:t>
            </a:r>
            <a:r>
              <a:rPr lang="en-GB" baseline="30000" dirty="0" smtClean="0"/>
              <a:t>th</a:t>
            </a:r>
            <a:r>
              <a:rPr lang="en-GB" dirty="0" smtClean="0"/>
              <a:t> April, 2020)</a:t>
            </a:r>
          </a:p>
          <a:p>
            <a:r>
              <a:rPr lang="en-GB" dirty="0" smtClean="0"/>
              <a:t>Swansea Bay City Deal (2017) Available at: </a:t>
            </a:r>
            <a:r>
              <a:rPr lang="en-GB" dirty="0">
                <a:hlinkClick r:id="rId6"/>
              </a:rPr>
              <a:t>https://www.swanseabaycitydeal.wales</a:t>
            </a:r>
            <a:r>
              <a:rPr lang="en-GB" dirty="0" smtClean="0">
                <a:hlinkClick r:id="rId6"/>
              </a:rPr>
              <a:t>/</a:t>
            </a:r>
            <a:r>
              <a:rPr lang="en-GB" dirty="0" smtClean="0"/>
              <a:t> (Accessed: 26</a:t>
            </a:r>
            <a:r>
              <a:rPr lang="en-GB" baseline="30000" dirty="0" smtClean="0"/>
              <a:t>th</a:t>
            </a:r>
            <a:r>
              <a:rPr lang="en-GB" dirty="0" smtClean="0"/>
              <a:t> April, 2020)</a:t>
            </a:r>
          </a:p>
          <a:p>
            <a:r>
              <a:rPr lang="en-GB" dirty="0" smtClean="0"/>
              <a:t>Welsh Government (2019) Available at: </a:t>
            </a:r>
            <a:r>
              <a:rPr lang="en-GB" dirty="0">
                <a:hlinkClick r:id="rId7"/>
              </a:rPr>
              <a:t>https://</a:t>
            </a:r>
            <a:r>
              <a:rPr lang="en-GB" dirty="0" smtClean="0">
                <a:hlinkClick r:id="rId7"/>
              </a:rPr>
              <a:t>www.gov.uk/government/news/growing-mid-wales-partnership-welcomes-uk-government-funding-to-ignite-regional-ambition</a:t>
            </a:r>
            <a:r>
              <a:rPr lang="en-GB" dirty="0" smtClean="0"/>
              <a:t> (Accessed: 26</a:t>
            </a:r>
            <a:r>
              <a:rPr lang="en-GB" baseline="30000" dirty="0" smtClean="0"/>
              <a:t>th</a:t>
            </a:r>
            <a:r>
              <a:rPr lang="en-GB" dirty="0" smtClean="0"/>
              <a:t> April, 2020)</a:t>
            </a:r>
          </a:p>
          <a:p>
            <a:pPr marL="0" indent="0">
              <a:buNone/>
            </a:pPr>
            <a:endParaRPr lang="en-GB" dirty="0" smtClean="0"/>
          </a:p>
          <a:p>
            <a:endParaRPr lang="en-GB" i="1" dirty="0"/>
          </a:p>
          <a:p>
            <a:endParaRPr lang="en-GB" dirty="0"/>
          </a:p>
          <a:p>
            <a:endParaRPr lang="en-GB" dirty="0"/>
          </a:p>
        </p:txBody>
      </p:sp>
    </p:spTree>
    <p:extLst>
      <p:ext uri="{BB962C8B-B14F-4D97-AF65-F5344CB8AC3E}">
        <p14:creationId xmlns:p14="http://schemas.microsoft.com/office/powerpoint/2010/main" val="27432367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7E0E41E9-E887-49CF-A358-8367F0C34840}" type="slidenum">
              <a:rPr lang="en-US" smtClean="0"/>
              <a:t>17</a:t>
            </a:fld>
            <a:endParaRPr lang="en-US" dirty="0"/>
          </a:p>
        </p:txBody>
      </p:sp>
      <p:sp>
        <p:nvSpPr>
          <p:cNvPr id="4" name="Content Placeholder 2"/>
          <p:cNvSpPr txBox="1">
            <a:spLocks/>
          </p:cNvSpPr>
          <p:nvPr/>
        </p:nvSpPr>
        <p:spPr>
          <a:xfrm>
            <a:off x="1079998" y="1139329"/>
            <a:ext cx="10022400" cy="4566672"/>
          </a:xfrm>
          <a:prstGeom prst="rect">
            <a:avLst/>
          </a:prstGeom>
        </p:spPr>
        <p:txBody>
          <a:bodyPr>
            <a:normAutofit/>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smtClean="0"/>
              <a:t>Coleg</a:t>
            </a:r>
            <a:r>
              <a:rPr lang="en-GB" dirty="0" smtClean="0"/>
              <a:t> Ceredigion (2020) Available at: </a:t>
            </a:r>
            <a:r>
              <a:rPr lang="en-GB" dirty="0">
                <a:hlinkClick r:id="rId2"/>
              </a:rPr>
              <a:t>https://www.ceredigion.ac.uk</a:t>
            </a:r>
            <a:r>
              <a:rPr lang="en-GB" dirty="0" smtClean="0">
                <a:hlinkClick r:id="rId2"/>
              </a:rPr>
              <a:t>/</a:t>
            </a:r>
            <a:r>
              <a:rPr lang="en-GB" dirty="0" smtClean="0"/>
              <a:t> (Accessed: 26</a:t>
            </a:r>
            <a:r>
              <a:rPr lang="en-GB" baseline="30000" dirty="0" smtClean="0"/>
              <a:t>th</a:t>
            </a:r>
            <a:r>
              <a:rPr lang="en-GB" dirty="0" smtClean="0"/>
              <a:t> April, 2020)</a:t>
            </a:r>
          </a:p>
          <a:p>
            <a:r>
              <a:rPr lang="en-GB" dirty="0" err="1" smtClean="0"/>
              <a:t>Coleg</a:t>
            </a:r>
            <a:r>
              <a:rPr lang="en-GB" dirty="0" smtClean="0"/>
              <a:t> Sir Gar/</a:t>
            </a:r>
            <a:r>
              <a:rPr lang="en-GB" dirty="0" err="1" smtClean="0"/>
              <a:t>Coleg</a:t>
            </a:r>
            <a:r>
              <a:rPr lang="en-GB" dirty="0" smtClean="0"/>
              <a:t> Ceredigion Strategic Plan 2019 – 2024 (2020) (Accessed: 26</a:t>
            </a:r>
            <a:r>
              <a:rPr lang="en-GB" baseline="30000" dirty="0" smtClean="0"/>
              <a:t>th</a:t>
            </a:r>
            <a:r>
              <a:rPr lang="en-GB" dirty="0" smtClean="0"/>
              <a:t> April, 2020)</a:t>
            </a:r>
          </a:p>
          <a:p>
            <a:r>
              <a:rPr lang="en-GB" dirty="0" smtClean="0"/>
              <a:t>Williams, K Welsh Government (2018), </a:t>
            </a:r>
            <a:r>
              <a:rPr lang="en-GB" i="1" dirty="0" smtClean="0"/>
              <a:t>Social Mobility Summit, </a:t>
            </a:r>
            <a:r>
              <a:rPr lang="en-GB" dirty="0" smtClean="0"/>
              <a:t>Available at: </a:t>
            </a:r>
            <a:r>
              <a:rPr lang="en-GB" dirty="0">
                <a:hlinkClick r:id="rId3"/>
              </a:rPr>
              <a:t>https://</a:t>
            </a:r>
            <a:r>
              <a:rPr lang="en-GB" dirty="0" smtClean="0">
                <a:hlinkClick r:id="rId3"/>
              </a:rPr>
              <a:t>gov.wales/social-mobility-summit</a:t>
            </a:r>
            <a:r>
              <a:rPr lang="en-GB" dirty="0" smtClean="0"/>
              <a:t> (Accessed: 26</a:t>
            </a:r>
            <a:r>
              <a:rPr lang="en-GB" baseline="30000" dirty="0" smtClean="0"/>
              <a:t>th</a:t>
            </a:r>
            <a:r>
              <a:rPr lang="en-GB" dirty="0" smtClean="0"/>
              <a:t> April, 2020)</a:t>
            </a:r>
          </a:p>
          <a:p>
            <a:r>
              <a:rPr lang="en-GB" dirty="0" smtClean="0"/>
              <a:t>Casella, L (2018) </a:t>
            </a:r>
            <a:r>
              <a:rPr lang="en-GB" i="1" dirty="0" smtClean="0"/>
              <a:t>Bridging the gap: A social mobility summit for Wales </a:t>
            </a:r>
            <a:r>
              <a:rPr lang="en-GB" dirty="0" smtClean="0"/>
              <a:t>Available at: </a:t>
            </a:r>
            <a:r>
              <a:rPr lang="en-GB" dirty="0">
                <a:hlinkClick r:id="rId4"/>
              </a:rPr>
              <a:t>http://</a:t>
            </a:r>
            <a:r>
              <a:rPr lang="en-GB" dirty="0" smtClean="0">
                <a:hlinkClick r:id="rId4"/>
              </a:rPr>
              <a:t>www.open.ac.uk/wales/en/news/bridging-gap-social-mobility-summit-wales</a:t>
            </a:r>
            <a:r>
              <a:rPr lang="en-GB" dirty="0" smtClean="0"/>
              <a:t> (Accessed: 26</a:t>
            </a:r>
            <a:r>
              <a:rPr lang="en-GB" baseline="30000" dirty="0" smtClean="0"/>
              <a:t>th</a:t>
            </a:r>
            <a:r>
              <a:rPr lang="en-GB" dirty="0" smtClean="0"/>
              <a:t> April, 2020)</a:t>
            </a:r>
          </a:p>
          <a:p>
            <a:r>
              <a:rPr lang="en-GB" dirty="0" smtClean="0"/>
              <a:t>Allen, G, </a:t>
            </a:r>
            <a:r>
              <a:rPr lang="en-GB" dirty="0" err="1" smtClean="0"/>
              <a:t>Audickas</a:t>
            </a:r>
            <a:r>
              <a:rPr lang="en-GB" dirty="0" smtClean="0"/>
              <a:t>, L (2017) </a:t>
            </a:r>
            <a:r>
              <a:rPr lang="en-GB" i="1" dirty="0" smtClean="0"/>
              <a:t>Social Mobility Wales Debate Pack</a:t>
            </a:r>
            <a:r>
              <a:rPr lang="en-GB" dirty="0" smtClean="0"/>
              <a:t>, Available at: </a:t>
            </a:r>
            <a:r>
              <a:rPr lang="en-GB" dirty="0">
                <a:hlinkClick r:id="rId5" action="ppaction://hlinkfile"/>
              </a:rPr>
              <a:t>file:///C:/</a:t>
            </a:r>
            <a:r>
              <a:rPr lang="en-GB" dirty="0" smtClean="0">
                <a:hlinkClick r:id="rId5" action="ppaction://hlinkfile"/>
              </a:rPr>
              <a:t>Users/user/Downloads/CDP-2017-0261.pdf</a:t>
            </a:r>
            <a:r>
              <a:rPr lang="en-GB" dirty="0" smtClean="0"/>
              <a:t> (Accessed: 26</a:t>
            </a:r>
            <a:r>
              <a:rPr lang="en-GB" baseline="30000" dirty="0" smtClean="0"/>
              <a:t>th</a:t>
            </a:r>
            <a:r>
              <a:rPr lang="en-GB" dirty="0" smtClean="0"/>
              <a:t> April, 2020)</a:t>
            </a:r>
          </a:p>
          <a:p>
            <a:r>
              <a:rPr lang="en-GB" dirty="0" err="1" smtClean="0"/>
              <a:t>Senedd</a:t>
            </a:r>
            <a:r>
              <a:rPr lang="en-GB" dirty="0" smtClean="0"/>
              <a:t> Research, National Assembly for Wales (2018), </a:t>
            </a:r>
            <a:r>
              <a:rPr lang="en-GB" i="1" dirty="0" smtClean="0"/>
              <a:t>Social Mobility in Wales: Moving forwards or backwards? </a:t>
            </a:r>
            <a:r>
              <a:rPr lang="en-GB" dirty="0" smtClean="0"/>
              <a:t>Available at: </a:t>
            </a:r>
            <a:r>
              <a:rPr lang="en-GB" dirty="0">
                <a:hlinkClick r:id="rId6"/>
              </a:rPr>
              <a:t>https://seneddresearch.blog/2018/01/10/social-mobility-in-wales-moving-forwards-or-backwards</a:t>
            </a:r>
            <a:r>
              <a:rPr lang="en-GB" dirty="0" smtClean="0">
                <a:hlinkClick r:id="rId6"/>
              </a:rPr>
              <a:t>/</a:t>
            </a:r>
            <a:r>
              <a:rPr lang="en-GB" dirty="0" smtClean="0"/>
              <a:t> (Accessed: 26</a:t>
            </a:r>
            <a:r>
              <a:rPr lang="en-GB" baseline="30000" dirty="0" smtClean="0"/>
              <a:t>th</a:t>
            </a:r>
            <a:r>
              <a:rPr lang="en-GB" dirty="0" smtClean="0"/>
              <a:t> April, 2020)</a:t>
            </a:r>
          </a:p>
          <a:p>
            <a:r>
              <a:rPr lang="en-GB" dirty="0" smtClean="0"/>
              <a:t>UK Government (2018), </a:t>
            </a:r>
            <a:r>
              <a:rPr lang="en-GB" i="1" dirty="0" smtClean="0"/>
              <a:t>Social mobility poll results 2018 </a:t>
            </a:r>
            <a:r>
              <a:rPr lang="en-GB" dirty="0" smtClean="0"/>
              <a:t>Available at: </a:t>
            </a:r>
            <a:r>
              <a:rPr lang="en-GB" dirty="0">
                <a:hlinkClick r:id="rId7"/>
              </a:rPr>
              <a:t>https://</a:t>
            </a:r>
            <a:r>
              <a:rPr lang="en-GB" dirty="0" smtClean="0">
                <a:hlinkClick r:id="rId7"/>
              </a:rPr>
              <a:t>www.gov.uk/government/publications/social-mobility-poll-results-2018</a:t>
            </a:r>
            <a:r>
              <a:rPr lang="en-GB" dirty="0" smtClean="0"/>
              <a:t> (Accessed: 26</a:t>
            </a:r>
            <a:r>
              <a:rPr lang="en-GB" baseline="30000" dirty="0" smtClean="0"/>
              <a:t>th</a:t>
            </a:r>
            <a:r>
              <a:rPr lang="en-GB" dirty="0" smtClean="0"/>
              <a:t> April, 2020)</a:t>
            </a:r>
            <a:endParaRPr lang="en-GB" dirty="0"/>
          </a:p>
          <a:p>
            <a:endParaRPr lang="en-GB" dirty="0"/>
          </a:p>
          <a:p>
            <a:endParaRPr lang="en-GB" dirty="0"/>
          </a:p>
        </p:txBody>
      </p:sp>
    </p:spTree>
    <p:extLst>
      <p:ext uri="{BB962C8B-B14F-4D97-AF65-F5344CB8AC3E}">
        <p14:creationId xmlns:p14="http://schemas.microsoft.com/office/powerpoint/2010/main" val="115196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7E0E41E9-E887-49CF-A358-8367F0C34840}" type="slidenum">
              <a:rPr lang="en-US" smtClean="0"/>
              <a:t>18</a:t>
            </a:fld>
            <a:endParaRPr lang="en-US" dirty="0"/>
          </a:p>
        </p:txBody>
      </p:sp>
      <p:sp>
        <p:nvSpPr>
          <p:cNvPr id="4" name="Content Placeholder 2"/>
          <p:cNvSpPr txBox="1">
            <a:spLocks/>
          </p:cNvSpPr>
          <p:nvPr/>
        </p:nvSpPr>
        <p:spPr>
          <a:xfrm>
            <a:off x="1079998" y="1139329"/>
            <a:ext cx="10022400" cy="4566672"/>
          </a:xfrm>
          <a:prstGeom prst="rect">
            <a:avLst/>
          </a:prstGeom>
        </p:spPr>
        <p:txBody>
          <a:bodyPr>
            <a:normAutofit/>
          </a:bodyPr>
          <a:lstStyle>
            <a:lvl1pPr marL="179388" indent="-179388" algn="l" defTabSz="914400" rtl="0" eaLnBrk="1" latinLnBrk="0" hangingPunct="1">
              <a:lnSpc>
                <a:spcPct val="90000"/>
              </a:lnSpc>
              <a:spcBef>
                <a:spcPts val="1000"/>
              </a:spcBef>
              <a:buClr>
                <a:schemeClr val="accent1"/>
              </a:buClr>
              <a:buFont typeface="Wingdings" panose="05000000000000000000" pitchFamily="2" charset="2"/>
              <a:buChar char="§"/>
              <a:defRPr sz="1800" kern="1200">
                <a:solidFill>
                  <a:schemeClr val="tx1">
                    <a:lumMod val="85000"/>
                    <a:lumOff val="15000"/>
                  </a:schemeClr>
                </a:solidFill>
                <a:latin typeface="+mn-lt"/>
                <a:ea typeface="+mn-ea"/>
                <a:cs typeface="+mn-cs"/>
              </a:defRPr>
            </a:lvl1pPr>
            <a:lvl2pPr marL="357188" indent="-17780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536575" indent="-17938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15963" indent="-179388"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893763" indent="-177800"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Brown, P, James, D. (2019) </a:t>
            </a:r>
            <a:r>
              <a:rPr lang="en-GB" i="1" dirty="0" smtClean="0"/>
              <a:t>Educational expansion, poverty reduction and social mobility: Reframing the debate </a:t>
            </a:r>
            <a:r>
              <a:rPr lang="en-GB" dirty="0" smtClean="0"/>
              <a:t>Available at: </a:t>
            </a:r>
            <a:r>
              <a:rPr lang="en-GB" dirty="0">
                <a:hlinkClick r:id="rId2"/>
              </a:rPr>
              <a:t>https://</a:t>
            </a:r>
            <a:r>
              <a:rPr lang="en-GB" dirty="0" smtClean="0">
                <a:hlinkClick r:id="rId2"/>
              </a:rPr>
              <a:t>www-sciencedirect-com.ezproxy.uwtsd.ac.uk/science/article/pii/S0049089X18308512</a:t>
            </a:r>
            <a:r>
              <a:rPr lang="en-GB" dirty="0" smtClean="0"/>
              <a:t> (Accessed: 30</a:t>
            </a:r>
            <a:r>
              <a:rPr lang="en-GB" baseline="30000" dirty="0" smtClean="0"/>
              <a:t>th</a:t>
            </a:r>
            <a:r>
              <a:rPr lang="en-GB" dirty="0" smtClean="0"/>
              <a:t> April, 2020)</a:t>
            </a:r>
          </a:p>
          <a:p>
            <a:r>
              <a:rPr lang="en-GB" dirty="0" err="1" smtClean="0"/>
              <a:t>Estyn</a:t>
            </a:r>
            <a:r>
              <a:rPr lang="en-GB" dirty="0" smtClean="0"/>
              <a:t>, (2013) </a:t>
            </a:r>
            <a:r>
              <a:rPr lang="en-GB" i="1" dirty="0" err="1" smtClean="0"/>
              <a:t>Estyn</a:t>
            </a:r>
            <a:r>
              <a:rPr lang="en-GB" i="1" dirty="0" smtClean="0"/>
              <a:t> Inspection Report of </a:t>
            </a:r>
            <a:r>
              <a:rPr lang="en-GB" i="1" dirty="0" err="1" smtClean="0"/>
              <a:t>Coleg</a:t>
            </a:r>
            <a:r>
              <a:rPr lang="en-GB" i="1" dirty="0" smtClean="0"/>
              <a:t> Ceredigion 2013 </a:t>
            </a:r>
            <a:r>
              <a:rPr lang="en-GB" dirty="0" smtClean="0"/>
              <a:t>Available at: </a:t>
            </a:r>
            <a:r>
              <a:rPr lang="en-GB" dirty="0">
                <a:hlinkClick r:id="rId3"/>
              </a:rPr>
              <a:t>https://</a:t>
            </a:r>
            <a:r>
              <a:rPr lang="en-GB" dirty="0" smtClean="0">
                <a:hlinkClick r:id="rId3"/>
              </a:rPr>
              <a:t>www.estyn.gov.wales/sites/www.estyn.gov.wales/files/documents/Inspection%20report%20Coleg%20Ceredigion%202013_0.pdf.pdf.pdf.pdf.pdf.pdf.pdf.pdf.pdf</a:t>
            </a:r>
            <a:r>
              <a:rPr lang="en-GB" dirty="0" smtClean="0"/>
              <a:t> (Accessed: 3</a:t>
            </a:r>
            <a:r>
              <a:rPr lang="en-GB" baseline="30000" dirty="0" smtClean="0"/>
              <a:t>rd</a:t>
            </a:r>
            <a:r>
              <a:rPr lang="en-GB" dirty="0" smtClean="0"/>
              <a:t> May, 2020)</a:t>
            </a:r>
          </a:p>
          <a:p>
            <a:endParaRPr lang="en-GB" dirty="0"/>
          </a:p>
          <a:p>
            <a:endParaRPr lang="en-GB" dirty="0"/>
          </a:p>
          <a:p>
            <a:endParaRPr lang="en-GB" dirty="0"/>
          </a:p>
        </p:txBody>
      </p:sp>
    </p:spTree>
    <p:extLst>
      <p:ext uri="{BB962C8B-B14F-4D97-AF65-F5344CB8AC3E}">
        <p14:creationId xmlns:p14="http://schemas.microsoft.com/office/powerpoint/2010/main" val="223721124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84793|recordLength=84822|start=0|end=84793|audioFormat={00001610-0000-0010-8000-00AA00389B71}|audioRate=44100|muted=false|volume=0.8|fadeIn=0|fadeOut=0|videoFormat={34363248-0000-0010-8000-00AA00389B71}|videoRate=15|videoWidth=256|videoHeight=256"/>
</p:tagLst>
</file>

<file path=ppt/tags/tag2.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68073|recordLength=68104|start=0|end=68073|audioFormat={00001610-0000-0010-8000-00AA00389B71}|audioRate=44100|muted=false|volume=0.8|fadeIn=0|fadeOut=0|videoFormat={34363248-0000-0010-8000-00AA00389B71}|videoRate=15|videoWidth=256|videoHeight=256"/>
</p:tagLst>
</file>

<file path=ppt/tags/tag3.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25542|recordLength=125573|start=0|end=125542|audioFormat={00001610-0000-0010-8000-00AA00389B71}|audioRate=44100|muted=false|volume=0.8|fadeIn=0|fadeOut=0|videoFormat={34363248-0000-0010-8000-00AA00389B71}|videoRate=15|videoWidth=256|videoHeight=256"/>
</p:tagLst>
</file>

<file path=ppt/tags/tag4.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62772|recordLength=162818|start=0|end=162772|audioFormat={00001610-0000-0010-8000-00AA00389B71}|audioRate=44100|muted=false|volume=0.8|fadeIn=0|fadeOut=0|videoFormat={34363248-0000-0010-8000-00AA00389B71}|videoRate=15|videoWidth=256|videoHeight=256"/>
</p:tagLst>
</file>

<file path=ppt/tags/tag5.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86852|recordLength=186897|start=0|end=186852|audioFormat={00001610-0000-0010-8000-00AA00389B71}|audioRate=44100|muted=false|volume=0.8|fadeIn=0|fadeOut=0|videoFormat={34363248-0000-0010-8000-00AA00389B71}|videoRate=15|videoWidth=256|videoHeight=256"/>
</p:tagLst>
</file>

<file path=ppt/tags/tag6.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91375|recordLength=191425|start=0|end=191375|audioFormat={00001610-0000-0010-8000-00AA00389B71}|audioRate=44100|muted=false|volume=0.8|fadeIn=0|fadeOut=0|videoFormat={34363248-0000-0010-8000-00AA00389B71}|videoRate=15|videoWidth=256|videoHeight=256"/>
</p:tagLst>
</file>

<file path=ppt/tags/tag7.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537263|recordLength=537310|start=0|end=537263|audioFormat={00001610-0000-0010-8000-00AA00389B71}|audioRate=44100|muted=false|volume=0.8|fadeIn=0|fadeOut=0|videoFormat={34363248-0000-0010-8000-00AA00389B71}|videoRate=15|videoWidth=256|videoHeight=256"/>
</p:tagLst>
</file>

<file path=ppt/tags/tag8.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93389|recordLength=93466|start=0|end=93389|audioFormat={00001610-0000-0010-8000-00AA00389B71}|audioRate=44100|muted=false|volume=0.8|fadeIn=0|fadeOut=0|videoFormat={34363248-0000-0010-8000-00AA00389B71}|videoRate=15|videoWidth=256|videoHeight=256"/>
</p:tagLst>
</file>

<file path=ppt/tags/tag9.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22761|recordLength=122763|start=0|end=122761|audioFormat={00001610-0000-0010-8000-00AA00389B71}|audioRate=44100|muted=false|volume=0.8|fadeIn=0|fadeOut=0|videoFormat={34363248-0000-0010-8000-00AA00389B71}|videoRate=15|videoWidth=256|videoHeight=256"/>
</p:tagLst>
</file>

<file path=ppt/tags/tag10.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10777|recordLength=110805|start=0|end=110777|audioFormat={00001610-0000-0010-8000-00AA00389B71}|audioRate=44100|muted=false|volume=0.8|fadeIn=0|fadeOut=0|videoFormat={34363248-0000-0010-8000-00AA00389B71}|videoRate=15|videoWidth=256|videoHeight=256"/>
</p:tagLst>
</file>

<file path=ppt/tags/tag11.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43650|recordLength=143708|start=0|end=143650|audioFormat={00001610-0000-0010-8000-00AA00389B71}|audioRate=44100|muted=false|volume=0.8|fadeIn=0|fadeOut=0|videoFormat={34363248-0000-0010-8000-00AA00389B71}|videoRate=15|videoWidth=256|videoHeight=256"/>
</p:tagLst>
</file>

<file path=ppt/tags/tag12.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40240|recordLength=140271|start=0|end=140240|audioFormat={00001610-0000-0010-8000-00AA00389B71}|audioRate=44100|muted=false|volume=0.8|fadeIn=0|fadeOut=0|videoFormat={34363248-0000-0010-8000-00AA00389B71}|videoRate=15|videoWidth=256|videoHeight=256"/>
</p:tagLst>
</file>

<file path=ppt/tags/tag13.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279519|recordLength=279545|start=0|end=279519|audioFormat={00001610-0000-0010-8000-00AA00389B71}|audioRate=44100|muted=false|volume=0.8|fadeIn=0|fadeOut=0|videoFormat={34363248-0000-0010-8000-00AA00389B71}|videoRate=15|videoWidth=256|videoHeight=256"/>
</p:tagLst>
</file>

<file path=ppt/tags/tag14.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400375|recordLength=400428|start=0|end=400375|audioFormat={00001610-0000-0010-8000-00AA00389B71}|audioRate=44100|muted=false|volume=0.8|fadeIn=0|fadeOut=0|videoFormat={34363248-0000-0010-8000-00AA00389B71}|videoRate=15|videoWidth=256|videoHeight=256"/>
</p:tagLst>
</file>

<file path=ppt/theme/theme1.xml><?xml version="1.0" encoding="utf-8"?>
<a:theme xmlns:a="http://schemas.openxmlformats.org/drawingml/2006/main" name="Office Theme">
  <a:themeElements>
    <a:clrScheme name="MS-Theme-Bubble">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MS-Theme-Bubbl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lorful Conference Presentation_Win32_SB v2" id="{6296A1A3-4545-4186-A11E-C7596C310FCC}" vid="{2333D8A0-1005-471E-A680-7FF710F2D79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2606CA9-73CA-4217-BA3D-1864E6BFEEB4}">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DC58A64B-81C3-4EC2-A044-1AD401A10DA8}">
  <ds:schemaRefs>
    <ds:schemaRef ds:uri="http://schemas.microsoft.com/sharepoint/v3/contenttype/forms"/>
  </ds:schemaRefs>
</ds:datastoreItem>
</file>

<file path=customXml/itemProps3.xml><?xml version="1.0" encoding="utf-8"?>
<ds:datastoreItem xmlns:ds="http://schemas.openxmlformats.org/officeDocument/2006/customXml" ds:itemID="{9FE7B02C-5194-4175-B6C3-18AE8350DC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Colorful conference presentation</Template>
  <TotalTime>0</TotalTime>
  <Words>2055</Words>
  <Application>Microsoft Office PowerPoint</Application>
  <PresentationFormat>Widescreen</PresentationFormat>
  <Paragraphs>200</Paragraphs>
  <Slides>18</Slides>
  <Notes>6</Notes>
  <HiddenSlides>0</HiddenSlides>
  <MMClips>14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Times New Roman</vt:lpstr>
      <vt:lpstr>Wingdings</vt:lpstr>
      <vt:lpstr>Office Theme</vt:lpstr>
      <vt:lpstr>Coleg Ceredigion  A Case Study</vt:lpstr>
      <vt:lpstr>Discussion points</vt:lpstr>
      <vt:lpstr>PowerPoint Presentation</vt:lpstr>
      <vt:lpstr>Social Mobility – What is Government policy on social mobility and the FE sector? </vt:lpstr>
      <vt:lpstr>PowerPoint Presentation</vt:lpstr>
      <vt:lpstr>Social Mobility – What does the research tell us? </vt:lpstr>
      <vt:lpstr>College Social Mobility Markers</vt:lpstr>
      <vt:lpstr>FE Full-time Attendance Statistics 2020</vt:lpstr>
      <vt:lpstr>FE Retention and Progression Full-time</vt:lpstr>
      <vt:lpstr>2016-2019 FE Successful Completion by Level </vt:lpstr>
      <vt:lpstr>Profile FE Learner Deciles Successful Completion</vt:lpstr>
      <vt:lpstr>Work Based Learning 2020</vt:lpstr>
      <vt:lpstr>Case Studies - our learners</vt:lpstr>
      <vt:lpstr>In Summary</vt:lpstr>
      <vt:lpstr>Bibliography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2020-04-23T18:21:12Z</dcterms:created>
  <dcterms:modified xsi:type="dcterms:W3CDTF">2020-05-20T17:29:30Z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