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15"/>
  </p:notesMasterIdLst>
  <p:sldIdLst>
    <p:sldId id="256" r:id="rId5"/>
    <p:sldId id="257" r:id="rId6"/>
    <p:sldId id="258" r:id="rId7"/>
    <p:sldId id="259" r:id="rId8"/>
    <p:sldId id="260" r:id="rId9"/>
    <p:sldId id="261" r:id="rId10"/>
    <p:sldId id="262" r:id="rId11"/>
    <p:sldId id="263" r:id="rId12"/>
    <p:sldId id="264" r:id="rId13"/>
    <p:sldId id="265" r:id="rId1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76DA7B-12B9-4338-B0EB-A4AE8B1E56A9}" v="5" dt="2026-07-17T14:26:25.5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7" y="72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txBody>
          <a:bodyPr/>
          <a:lstStyle/>
          <a:p>
            <a:endParaRPr lang="en-GB"/>
          </a:p>
        </p:txBody>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3f53f932c5e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59" name="Google Shape;59;g3f53f932c5e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f53f932c5e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65" name="Google Shape;65;g3f53f932c5e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hyperlink" Target="https://www.mindtools.com/"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241650" y="0"/>
            <a:ext cx="8520600" cy="6744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GB" sz="3000"/>
              <a:t>Assignment 1: Presentation </a:t>
            </a:r>
            <a:endParaRPr sz="3000"/>
          </a:p>
        </p:txBody>
      </p:sp>
      <p:sp>
        <p:nvSpPr>
          <p:cNvPr id="55" name="Google Shape;55;p13"/>
          <p:cNvSpPr txBox="1"/>
          <p:nvPr/>
        </p:nvSpPr>
        <p:spPr>
          <a:xfrm>
            <a:off x="815325" y="948000"/>
            <a:ext cx="6449700" cy="2139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GB" sz="2000">
                <a:solidFill>
                  <a:schemeClr val="dk1"/>
                </a:solidFill>
              </a:rPr>
              <a:t>Module Name: </a:t>
            </a:r>
            <a:r>
              <a:rPr lang="en-GB" sz="2000" b="1">
                <a:solidFill>
                  <a:schemeClr val="dk1"/>
                </a:solidFill>
              </a:rPr>
              <a:t>LCLM4004</a:t>
            </a:r>
            <a:endParaRPr sz="2000" b="1">
              <a:solidFill>
                <a:schemeClr val="dk1"/>
              </a:solidFill>
            </a:endParaRPr>
          </a:p>
          <a:p>
            <a:pPr marL="0" lvl="0" indent="0" algn="l" rtl="0">
              <a:spcBef>
                <a:spcPts val="0"/>
              </a:spcBef>
              <a:spcAft>
                <a:spcPts val="0"/>
              </a:spcAft>
              <a:buClr>
                <a:schemeClr val="dk1"/>
              </a:buClr>
              <a:buSzPts val="1100"/>
              <a:buFont typeface="Arial"/>
              <a:buNone/>
            </a:pPr>
            <a:r>
              <a:rPr lang="en-GB" sz="2000">
                <a:solidFill>
                  <a:schemeClr val="dk1"/>
                </a:solidFill>
              </a:rPr>
              <a:t>Module Code: </a:t>
            </a:r>
            <a:r>
              <a:rPr lang="en-GB" sz="2000" b="1">
                <a:solidFill>
                  <a:schemeClr val="dk1"/>
                </a:solidFill>
              </a:rPr>
              <a:t>LCLM4004</a:t>
            </a:r>
            <a:endParaRPr sz="2000" b="1">
              <a:solidFill>
                <a:schemeClr val="dk1"/>
              </a:solidFill>
            </a:endParaRPr>
          </a:p>
          <a:p>
            <a:pPr marL="0" lvl="0" indent="0" algn="l" rtl="0">
              <a:spcBef>
                <a:spcPts val="0"/>
              </a:spcBef>
              <a:spcAft>
                <a:spcPts val="0"/>
              </a:spcAft>
              <a:buClr>
                <a:schemeClr val="dk1"/>
              </a:buClr>
              <a:buSzPts val="1100"/>
              <a:buFont typeface="Arial"/>
              <a:buNone/>
            </a:pPr>
            <a:r>
              <a:rPr lang="en-GB" sz="2000">
                <a:solidFill>
                  <a:schemeClr val="dk1"/>
                </a:solidFill>
              </a:rPr>
              <a:t>Student Name: Rafin Azad</a:t>
            </a:r>
            <a:endParaRPr sz="2000" i="1">
              <a:solidFill>
                <a:schemeClr val="dk1"/>
              </a:solidFill>
            </a:endParaRPr>
          </a:p>
          <a:p>
            <a:pPr marL="0" lvl="0" indent="0" algn="l" rtl="0">
              <a:spcBef>
                <a:spcPts val="0"/>
              </a:spcBef>
              <a:spcAft>
                <a:spcPts val="0"/>
              </a:spcAft>
              <a:buClr>
                <a:schemeClr val="dk1"/>
              </a:buClr>
              <a:buSzPts val="1100"/>
              <a:buFont typeface="Arial"/>
              <a:buNone/>
            </a:pPr>
            <a:r>
              <a:rPr lang="en-GB" sz="2000">
                <a:solidFill>
                  <a:schemeClr val="dk1"/>
                </a:solidFill>
              </a:rPr>
              <a:t>Student ID: 2533416</a:t>
            </a:r>
            <a:endParaRPr sz="2000" i="1">
              <a:solidFill>
                <a:schemeClr val="dk1"/>
              </a:solidFill>
            </a:endParaRPr>
          </a:p>
          <a:p>
            <a:pPr marL="0" lvl="0" indent="0" algn="l" rtl="0">
              <a:spcBef>
                <a:spcPts val="0"/>
              </a:spcBef>
              <a:spcAft>
                <a:spcPts val="0"/>
              </a:spcAft>
              <a:buClr>
                <a:schemeClr val="dk1"/>
              </a:buClr>
              <a:buSzPts val="1100"/>
              <a:buFont typeface="Arial"/>
              <a:buNone/>
            </a:pPr>
            <a:r>
              <a:rPr lang="en-GB" sz="2000">
                <a:solidFill>
                  <a:schemeClr val="dk1"/>
                </a:solidFill>
              </a:rPr>
              <a:t>Lecturer: </a:t>
            </a:r>
            <a:endParaRPr sz="2000" i="1">
              <a:solidFill>
                <a:schemeClr val="dk1"/>
              </a:solidFill>
            </a:endParaRPr>
          </a:p>
          <a:p>
            <a:pPr marL="0" lvl="0" indent="0" algn="l" rtl="0">
              <a:spcBef>
                <a:spcPts val="0"/>
              </a:spcBef>
              <a:spcAft>
                <a:spcPts val="0"/>
              </a:spcAft>
              <a:buNone/>
            </a:pPr>
            <a:endParaRPr sz="2700">
              <a:solidFill>
                <a:schemeClr val="dk2"/>
              </a:solidFill>
            </a:endParaRPr>
          </a:p>
        </p:txBody>
      </p:sp>
      <p:sp>
        <p:nvSpPr>
          <p:cNvPr id="56" name="Google Shape;56;p13"/>
          <p:cNvSpPr txBox="1"/>
          <p:nvPr/>
        </p:nvSpPr>
        <p:spPr>
          <a:xfrm>
            <a:off x="339825" y="4167350"/>
            <a:ext cx="8849100" cy="446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700">
                <a:solidFill>
                  <a:schemeClr val="dk2"/>
                </a:solidFill>
              </a:rPr>
              <a:t>Basil's Bakery: The Impact of Decision Making on an Organisation and its Stakeholders </a:t>
            </a:r>
            <a:endParaRPr sz="1700">
              <a:solidFill>
                <a:schemeClr val="dk2"/>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dirty="0"/>
              <a:t>Overview</a:t>
            </a:r>
            <a:endParaRPr dirty="0"/>
          </a:p>
        </p:txBody>
      </p:sp>
      <p:sp>
        <p:nvSpPr>
          <p:cNvPr id="62" name="Google Shape;62;p1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dirty="0">
                <a:solidFill>
                  <a:schemeClr val="tx1"/>
                </a:solidFill>
              </a:rPr>
              <a:t>Today I will be presenting the basil’s bakery case study. I will tell you about the business in a quick introduction and some back round about the business.</a:t>
            </a:r>
          </a:p>
          <a:p>
            <a:pPr marL="0" lvl="0" indent="0">
              <a:spcAft>
                <a:spcPts val="1200"/>
              </a:spcAft>
              <a:buNone/>
            </a:pPr>
            <a:r>
              <a:rPr lang="en-GB" dirty="0">
                <a:solidFill>
                  <a:schemeClr val="tx1"/>
                </a:solidFill>
              </a:rPr>
              <a:t>Then I will highlight the problems its facing and </a:t>
            </a:r>
            <a:r>
              <a:rPr lang="en-GB" dirty="0" err="1">
                <a:solidFill>
                  <a:schemeClr val="tx1"/>
                </a:solidFill>
              </a:rPr>
              <a:t>analise</a:t>
            </a:r>
            <a:r>
              <a:rPr lang="en-GB" dirty="0">
                <a:solidFill>
                  <a:schemeClr val="tx1"/>
                </a:solidFill>
              </a:rPr>
              <a:t> them using model PESTEL analysis and a Fishbone Diagram.</a:t>
            </a:r>
            <a:endParaRPr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dirty="0"/>
              <a:t>Introduction</a:t>
            </a:r>
            <a:endParaRPr dirty="0"/>
          </a:p>
        </p:txBody>
      </p:sp>
      <p:sp>
        <p:nvSpPr>
          <p:cNvPr id="68" name="Google Shape;68;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dirty="0"/>
              <a:t> </a:t>
            </a:r>
            <a:r>
              <a:rPr lang="en-GB" dirty="0">
                <a:solidFill>
                  <a:schemeClr val="tx1"/>
                </a:solidFill>
              </a:rPr>
              <a:t>Basil’s bakery is a small independent bakery that went through a decline in sales in the last few years same time the cost of running the business has </a:t>
            </a:r>
            <a:r>
              <a:rPr lang="en-GB" dirty="0" err="1">
                <a:solidFill>
                  <a:schemeClr val="tx1"/>
                </a:solidFill>
              </a:rPr>
              <a:t>increaaased</a:t>
            </a:r>
            <a:r>
              <a:rPr lang="en-GB" dirty="0">
                <a:solidFill>
                  <a:schemeClr val="tx1"/>
                </a:solidFill>
              </a:rPr>
              <a:t>, making it hard to make profitable outcomes, in this presentation ill </a:t>
            </a:r>
            <a:r>
              <a:rPr lang="en-GB" dirty="0" err="1">
                <a:solidFill>
                  <a:schemeClr val="tx1"/>
                </a:solidFill>
              </a:rPr>
              <a:t>analise</a:t>
            </a:r>
            <a:r>
              <a:rPr lang="en-GB" dirty="0">
                <a:solidFill>
                  <a:schemeClr val="tx1"/>
                </a:solidFill>
              </a:rPr>
              <a:t> the problems affecting the bakery using business tools to understand the causes and identify areas that </a:t>
            </a:r>
            <a:r>
              <a:rPr lang="en-GB" dirty="0" err="1">
                <a:solidFill>
                  <a:schemeClr val="tx1"/>
                </a:solidFill>
              </a:rPr>
              <a:t>coud</a:t>
            </a:r>
            <a:r>
              <a:rPr lang="en-GB" dirty="0">
                <a:solidFill>
                  <a:schemeClr val="tx1"/>
                </a:solidFill>
              </a:rPr>
              <a:t> support better decision-making.</a:t>
            </a:r>
            <a:endParaRPr dirty="0">
              <a:solidFill>
                <a:schemeClr val="tx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43EF1-427C-1A27-4C50-EF06F71CA2F6}"/>
              </a:ext>
            </a:extLst>
          </p:cNvPr>
          <p:cNvSpPr>
            <a:spLocks noGrp="1"/>
          </p:cNvSpPr>
          <p:nvPr>
            <p:ph type="title"/>
          </p:nvPr>
        </p:nvSpPr>
        <p:spPr/>
        <p:txBody>
          <a:bodyPr>
            <a:normAutofit fontScale="90000"/>
          </a:bodyPr>
          <a:lstStyle/>
          <a:p>
            <a:r>
              <a:rPr lang="en-GB" dirty="0"/>
              <a:t>company  Background</a:t>
            </a:r>
          </a:p>
        </p:txBody>
      </p:sp>
      <p:sp>
        <p:nvSpPr>
          <p:cNvPr id="3" name="Text Placeholder 2">
            <a:extLst>
              <a:ext uri="{FF2B5EF4-FFF2-40B4-BE49-F238E27FC236}">
                <a16:creationId xmlns:a16="http://schemas.microsoft.com/office/drawing/2014/main" id="{D286D635-EB8A-B59F-0892-066A57820BB4}"/>
              </a:ext>
            </a:extLst>
          </p:cNvPr>
          <p:cNvSpPr>
            <a:spLocks noGrp="1"/>
          </p:cNvSpPr>
          <p:nvPr>
            <p:ph type="body" idx="1"/>
          </p:nvPr>
        </p:nvSpPr>
        <p:spPr/>
        <p:txBody>
          <a:bodyPr/>
          <a:lstStyle/>
          <a:p>
            <a:r>
              <a:rPr lang="en-GB" dirty="0" err="1">
                <a:solidFill>
                  <a:schemeClr val="tx1"/>
                </a:solidFill>
              </a:rPr>
              <a:t>Basil,s</a:t>
            </a:r>
            <a:r>
              <a:rPr lang="en-GB" dirty="0">
                <a:solidFill>
                  <a:schemeClr val="tx1"/>
                </a:solidFill>
              </a:rPr>
              <a:t> bakery is a small independent bakery located in Coventry and was established in 2015 by Basil, an experienced baker, the bakery specialises in high-quality organic </a:t>
            </a:r>
            <a:r>
              <a:rPr lang="en-GB" dirty="0" err="1">
                <a:solidFill>
                  <a:schemeClr val="tx1"/>
                </a:solidFill>
              </a:rPr>
              <a:t>cakes,pastries</a:t>
            </a:r>
            <a:r>
              <a:rPr lang="en-GB" dirty="0">
                <a:solidFill>
                  <a:schemeClr val="tx1"/>
                </a:solidFill>
              </a:rPr>
              <a:t> and breads. Its customers include local shoppers, retail employees, office workers and warehouse workers. Before 2020, the business grew fast and build a strong reputation for its quality products and convenient location.</a:t>
            </a:r>
          </a:p>
        </p:txBody>
      </p:sp>
    </p:spTree>
    <p:extLst>
      <p:ext uri="{BB962C8B-B14F-4D97-AF65-F5344CB8AC3E}">
        <p14:creationId xmlns:p14="http://schemas.microsoft.com/office/powerpoint/2010/main" val="74497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23C0-41EC-50B9-6E4D-FC8E1FE9BA08}"/>
              </a:ext>
            </a:extLst>
          </p:cNvPr>
          <p:cNvSpPr>
            <a:spLocks noGrp="1"/>
          </p:cNvSpPr>
          <p:nvPr>
            <p:ph type="title"/>
          </p:nvPr>
        </p:nvSpPr>
        <p:spPr/>
        <p:txBody>
          <a:bodyPr>
            <a:normAutofit fontScale="90000"/>
          </a:bodyPr>
          <a:lstStyle/>
          <a:p>
            <a:r>
              <a:rPr lang="en-GB" dirty="0"/>
              <a:t>Problem: nature and scope</a:t>
            </a:r>
          </a:p>
        </p:txBody>
      </p:sp>
      <p:sp>
        <p:nvSpPr>
          <p:cNvPr id="3" name="Text Placeholder 2">
            <a:extLst>
              <a:ext uri="{FF2B5EF4-FFF2-40B4-BE49-F238E27FC236}">
                <a16:creationId xmlns:a16="http://schemas.microsoft.com/office/drawing/2014/main" id="{3182D080-3209-1BEC-F1C5-D2FD12F2804D}"/>
              </a:ext>
            </a:extLst>
          </p:cNvPr>
          <p:cNvSpPr>
            <a:spLocks noGrp="1"/>
          </p:cNvSpPr>
          <p:nvPr>
            <p:ph type="body" idx="1"/>
          </p:nvPr>
        </p:nvSpPr>
        <p:spPr/>
        <p:txBody>
          <a:bodyPr/>
          <a:lstStyle/>
          <a:p>
            <a:pPr marL="114300" indent="0">
              <a:buNone/>
            </a:pPr>
            <a:r>
              <a:rPr lang="en-GB" dirty="0">
                <a:solidFill>
                  <a:schemeClr val="tx1"/>
                </a:solidFill>
              </a:rPr>
              <a:t>5W2H</a:t>
            </a:r>
          </a:p>
          <a:p>
            <a:pPr marL="114300" indent="0">
              <a:buNone/>
            </a:pPr>
            <a:r>
              <a:rPr lang="en-GB" dirty="0">
                <a:solidFill>
                  <a:schemeClr val="tx1"/>
                </a:solidFill>
              </a:rPr>
              <a:t>What: Sales have remained around </a:t>
            </a:r>
            <a:r>
              <a:rPr lang="en-GB" b="1" dirty="0">
                <a:solidFill>
                  <a:schemeClr val="tx1"/>
                </a:solidFill>
              </a:rPr>
              <a:t>25% lower</a:t>
            </a:r>
            <a:r>
              <a:rPr lang="en-GB" dirty="0">
                <a:solidFill>
                  <a:schemeClr val="tx1"/>
                </a:solidFill>
              </a:rPr>
              <a:t> than in 2019.</a:t>
            </a:r>
          </a:p>
          <a:p>
            <a:pPr marL="114300" indent="0">
              <a:buNone/>
            </a:pPr>
            <a:r>
              <a:rPr lang="en-GB" dirty="0">
                <a:solidFill>
                  <a:schemeClr val="tx1"/>
                </a:solidFill>
              </a:rPr>
              <a:t>Who: Basil employees and customers are affected.</a:t>
            </a:r>
          </a:p>
          <a:p>
            <a:pPr marL="114300" indent="0">
              <a:buNone/>
            </a:pPr>
            <a:r>
              <a:rPr lang="en-GB" dirty="0">
                <a:solidFill>
                  <a:schemeClr val="tx1"/>
                </a:solidFill>
              </a:rPr>
              <a:t>Where:  Basil's Bakery in a retail park Coventry.</a:t>
            </a:r>
          </a:p>
          <a:p>
            <a:pPr marL="114300" indent="0">
              <a:buNone/>
            </a:pPr>
            <a:r>
              <a:rPr lang="en-GB" dirty="0">
                <a:solidFill>
                  <a:schemeClr val="tx1"/>
                </a:solidFill>
              </a:rPr>
              <a:t>When:  Since the COVID-19 pandemic especially from </a:t>
            </a:r>
            <a:r>
              <a:rPr lang="en-GB" b="1" dirty="0">
                <a:solidFill>
                  <a:schemeClr val="tx1"/>
                </a:solidFill>
              </a:rPr>
              <a:t>2023–2025</a:t>
            </a:r>
            <a:r>
              <a:rPr lang="en-GB" dirty="0">
                <a:solidFill>
                  <a:schemeClr val="tx1"/>
                </a:solidFill>
              </a:rPr>
              <a:t>.</a:t>
            </a:r>
          </a:p>
          <a:p>
            <a:pPr marL="114300" indent="0">
              <a:buNone/>
            </a:pPr>
            <a:r>
              <a:rPr lang="en-GB" dirty="0">
                <a:solidFill>
                  <a:schemeClr val="tx1"/>
                </a:solidFill>
              </a:rPr>
              <a:t>Why: less  shoppers ,shop closures, more remote working and rising business costs.</a:t>
            </a:r>
          </a:p>
          <a:p>
            <a:pPr marL="114300" indent="0">
              <a:buNone/>
            </a:pPr>
            <a:r>
              <a:rPr lang="en-GB" dirty="0">
                <a:solidFill>
                  <a:schemeClr val="tx1"/>
                </a:solidFill>
              </a:rPr>
              <a:t>How: Lower sales and higher costs have reduced the bakery's profitability.</a:t>
            </a:r>
          </a:p>
          <a:p>
            <a:pPr marL="114300" indent="0">
              <a:buNone/>
            </a:pPr>
            <a:r>
              <a:rPr lang="en-GB" dirty="0">
                <a:solidFill>
                  <a:schemeClr val="tx1"/>
                </a:solidFill>
              </a:rPr>
              <a:t>How much: Sales are </a:t>
            </a:r>
            <a:r>
              <a:rPr lang="en-GB" b="1" dirty="0">
                <a:solidFill>
                  <a:schemeClr val="tx1"/>
                </a:solidFill>
              </a:rPr>
              <a:t>around 25% below </a:t>
            </a:r>
            <a:r>
              <a:rPr lang="en-GB" dirty="0">
                <a:solidFill>
                  <a:schemeClr val="tx1"/>
                </a:solidFill>
              </a:rPr>
              <a:t> making the business less sustainable.</a:t>
            </a:r>
          </a:p>
          <a:p>
            <a:pPr marL="114300" indent="0">
              <a:buNone/>
            </a:pPr>
            <a:endParaRPr lang="en-GB" dirty="0">
              <a:solidFill>
                <a:schemeClr val="tx1"/>
              </a:solidFill>
            </a:endParaRPr>
          </a:p>
        </p:txBody>
      </p:sp>
    </p:spTree>
    <p:extLst>
      <p:ext uri="{BB962C8B-B14F-4D97-AF65-F5344CB8AC3E}">
        <p14:creationId xmlns:p14="http://schemas.microsoft.com/office/powerpoint/2010/main" val="2174536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2E2C6-BC58-7E42-9588-1C06E4036923}"/>
              </a:ext>
            </a:extLst>
          </p:cNvPr>
          <p:cNvSpPr>
            <a:spLocks noGrp="1"/>
          </p:cNvSpPr>
          <p:nvPr>
            <p:ph type="title"/>
          </p:nvPr>
        </p:nvSpPr>
        <p:spPr>
          <a:xfrm>
            <a:off x="311700" y="445024"/>
            <a:ext cx="8520600" cy="2517631"/>
          </a:xfrm>
        </p:spPr>
        <p:txBody>
          <a:bodyPr>
            <a:normAutofit/>
          </a:bodyPr>
          <a:lstStyle/>
          <a:p>
            <a:r>
              <a:rPr lang="en-GB" sz="1800" b="1" dirty="0"/>
              <a:t>PESTLE ANALYSIS: Basil’s Baker</a:t>
            </a:r>
            <a:br>
              <a:rPr lang="en-GB" sz="1800" b="1" dirty="0"/>
            </a:br>
            <a:r>
              <a:rPr lang="en-GB" sz="1800" dirty="0"/>
              <a:t>Political</a:t>
            </a:r>
          </a:p>
        </p:txBody>
      </p:sp>
      <p:sp>
        <p:nvSpPr>
          <p:cNvPr id="3" name="Text Placeholder 2">
            <a:extLst>
              <a:ext uri="{FF2B5EF4-FFF2-40B4-BE49-F238E27FC236}">
                <a16:creationId xmlns:a16="http://schemas.microsoft.com/office/drawing/2014/main" id="{5D327E60-FAD0-869C-C402-F023E95858CA}"/>
              </a:ext>
            </a:extLst>
          </p:cNvPr>
          <p:cNvSpPr>
            <a:spLocks noGrp="1"/>
          </p:cNvSpPr>
          <p:nvPr>
            <p:ph type="body" idx="1"/>
          </p:nvPr>
        </p:nvSpPr>
        <p:spPr>
          <a:xfrm>
            <a:off x="311700" y="1374852"/>
            <a:ext cx="8520600" cy="3416400"/>
          </a:xfrm>
        </p:spPr>
        <p:txBody>
          <a:bodyPr>
            <a:normAutofit fontScale="92500" lnSpcReduction="20000"/>
          </a:bodyPr>
          <a:lstStyle/>
          <a:p>
            <a:r>
              <a:rPr lang="en-GB" dirty="0">
                <a:solidFill>
                  <a:schemeClr val="tx1"/>
                </a:solidFill>
              </a:rPr>
              <a:t>Economic: First Basic cost of just keeping things like rent,untility bills  , insurance and cost of all employees  are very expensive which eat away the profits .</a:t>
            </a:r>
          </a:p>
          <a:p>
            <a:pPr marL="114300" indent="0">
              <a:buNone/>
            </a:pPr>
            <a:r>
              <a:rPr lang="en-GB" dirty="0">
                <a:solidFill>
                  <a:schemeClr val="tx1"/>
                </a:solidFill>
              </a:rPr>
              <a:t>Second the cost of ingredients Basil uses high quality organic </a:t>
            </a:r>
            <a:r>
              <a:rPr lang="en-GB" dirty="0" err="1">
                <a:solidFill>
                  <a:schemeClr val="tx1"/>
                </a:solidFill>
              </a:rPr>
              <a:t>produce.This</a:t>
            </a:r>
            <a:r>
              <a:rPr lang="en-GB" dirty="0">
                <a:solidFill>
                  <a:schemeClr val="tx1"/>
                </a:solidFill>
              </a:rPr>
              <a:t> makes his stock price jump up and down which making it hard for Basil to set a reliable budget.</a:t>
            </a:r>
          </a:p>
          <a:p>
            <a:pPr marL="114300" indent="0">
              <a:buNone/>
            </a:pPr>
            <a:endParaRPr lang="en-GB" dirty="0">
              <a:solidFill>
                <a:schemeClr val="tx1"/>
              </a:solidFill>
            </a:endParaRPr>
          </a:p>
          <a:p>
            <a:r>
              <a:rPr lang="en-GB" dirty="0">
                <a:solidFill>
                  <a:schemeClr val="tx1"/>
                </a:solidFill>
              </a:rPr>
              <a:t> Social:  There’s been a </a:t>
            </a:r>
            <a:r>
              <a:rPr lang="en-GB" dirty="0" err="1">
                <a:solidFill>
                  <a:schemeClr val="tx1"/>
                </a:solidFill>
              </a:rPr>
              <a:t>hige</a:t>
            </a:r>
            <a:r>
              <a:rPr lang="en-GB" dirty="0">
                <a:solidFill>
                  <a:schemeClr val="tx1"/>
                </a:solidFill>
              </a:rPr>
              <a:t> shift toward remote working . A lot of the local office workers who used to come in for lunch every single day now working from home so regular daily income reduces by a lot .</a:t>
            </a:r>
          </a:p>
          <a:p>
            <a:pPr marL="114300" indent="0">
              <a:buNone/>
            </a:pPr>
            <a:r>
              <a:rPr lang="en-GB" dirty="0">
                <a:solidFill>
                  <a:schemeClr val="tx1"/>
                </a:solidFill>
              </a:rPr>
              <a:t>Second customer expectations around peak busy period .People are busier or shorter break because of that they actively go for delivery services pre order to avoid wating in queues.  </a:t>
            </a:r>
          </a:p>
        </p:txBody>
      </p:sp>
    </p:spTree>
    <p:extLst>
      <p:ext uri="{BB962C8B-B14F-4D97-AF65-F5344CB8AC3E}">
        <p14:creationId xmlns:p14="http://schemas.microsoft.com/office/powerpoint/2010/main" val="2898133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3B5E8-B17F-5C76-86D2-2938B20B884B}"/>
              </a:ext>
            </a:extLst>
          </p:cNvPr>
          <p:cNvSpPr>
            <a:spLocks noGrp="1"/>
          </p:cNvSpPr>
          <p:nvPr>
            <p:ph type="title"/>
          </p:nvPr>
        </p:nvSpPr>
        <p:spPr/>
        <p:txBody>
          <a:bodyPr>
            <a:normAutofit fontScale="90000"/>
          </a:bodyPr>
          <a:lstStyle/>
          <a:p>
            <a:r>
              <a:rPr lang="en-GB" b="1" dirty="0"/>
              <a:t>PESTLE ANALYSIS: Basil’s Bakery</a:t>
            </a:r>
            <a:br>
              <a:rPr lang="en-GB" dirty="0"/>
            </a:br>
            <a:endParaRPr lang="en-GB" dirty="0"/>
          </a:p>
        </p:txBody>
      </p:sp>
      <p:sp>
        <p:nvSpPr>
          <p:cNvPr id="3" name="Text Placeholder 2">
            <a:extLst>
              <a:ext uri="{FF2B5EF4-FFF2-40B4-BE49-F238E27FC236}">
                <a16:creationId xmlns:a16="http://schemas.microsoft.com/office/drawing/2014/main" id="{846F6E3D-0D47-A31D-9E13-C774D2ED0464}"/>
              </a:ext>
            </a:extLst>
          </p:cNvPr>
          <p:cNvSpPr>
            <a:spLocks noGrp="1"/>
          </p:cNvSpPr>
          <p:nvPr>
            <p:ph type="body" idx="1"/>
          </p:nvPr>
        </p:nvSpPr>
        <p:spPr>
          <a:xfrm>
            <a:off x="92244" y="863550"/>
            <a:ext cx="8520600" cy="3416400"/>
          </a:xfrm>
        </p:spPr>
        <p:txBody>
          <a:bodyPr>
            <a:normAutofit fontScale="92500" lnSpcReduction="20000"/>
          </a:bodyPr>
          <a:lstStyle/>
          <a:p>
            <a:pPr fontAlgn="base"/>
            <a:r>
              <a:rPr lang="en-GB" dirty="0">
                <a:solidFill>
                  <a:schemeClr val="tx1"/>
                </a:solidFill>
              </a:rPr>
              <a:t>TECHNOLOGICAL</a:t>
            </a:r>
          </a:p>
          <a:p>
            <a:pPr marL="114300" indent="0" fontAlgn="base">
              <a:buNone/>
            </a:pPr>
            <a:r>
              <a:rPr lang="en-GB" dirty="0">
                <a:solidFill>
                  <a:schemeClr val="tx1"/>
                </a:solidFill>
              </a:rPr>
              <a:t>Customers want online pre ordering and delivery but basil cannot provide these services.  Adding an online ordering system could improve convenience and increase sales.</a:t>
            </a:r>
          </a:p>
          <a:p>
            <a:pPr fontAlgn="base"/>
            <a:r>
              <a:rPr lang="en-GB" dirty="0">
                <a:solidFill>
                  <a:schemeClr val="tx1"/>
                </a:solidFill>
              </a:rPr>
              <a:t>LEGAL</a:t>
            </a:r>
          </a:p>
          <a:p>
            <a:pPr marL="114300" indent="0" fontAlgn="base">
              <a:buNone/>
            </a:pPr>
            <a:r>
              <a:rPr lang="en-GB" dirty="0">
                <a:solidFill>
                  <a:schemeClr val="tx1"/>
                </a:solidFill>
              </a:rPr>
              <a:t>The bakery must comply with food hygiene and food safety </a:t>
            </a:r>
            <a:r>
              <a:rPr lang="en-GB" dirty="0" err="1">
                <a:solidFill>
                  <a:schemeClr val="tx1"/>
                </a:solidFill>
              </a:rPr>
              <a:t>regulations.Basil</a:t>
            </a:r>
            <a:r>
              <a:rPr lang="en-GB" dirty="0">
                <a:solidFill>
                  <a:schemeClr val="tx1"/>
                </a:solidFill>
              </a:rPr>
              <a:t> must also follow employment laws and health and safety requirement to protect staff and customers. </a:t>
            </a:r>
          </a:p>
          <a:p>
            <a:pPr fontAlgn="base"/>
            <a:r>
              <a:rPr lang="en-GB" dirty="0">
                <a:solidFill>
                  <a:schemeClr val="tx1"/>
                </a:solidFill>
              </a:rPr>
              <a:t>ENVIRONMENTAL </a:t>
            </a:r>
          </a:p>
          <a:p>
            <a:pPr marL="114300" indent="0" fontAlgn="base">
              <a:buNone/>
            </a:pPr>
            <a:r>
              <a:rPr lang="en-GB" dirty="0">
                <a:solidFill>
                  <a:schemeClr val="tx1"/>
                </a:solidFill>
              </a:rPr>
              <a:t>Basil uses organic ingredients which is more expensive to crop failure and prices changes. Rising ingredient cost and the need to reduce food waste can affect the bakery’s profit. </a:t>
            </a:r>
          </a:p>
          <a:p>
            <a:pPr marL="114300" indent="0">
              <a:buNone/>
            </a:pPr>
            <a:endParaRPr lang="en-GB" dirty="0"/>
          </a:p>
          <a:p>
            <a:pPr marL="114300" indent="0">
              <a:buNone/>
            </a:pPr>
            <a:endParaRPr lang="en-GB" dirty="0"/>
          </a:p>
        </p:txBody>
      </p:sp>
    </p:spTree>
    <p:extLst>
      <p:ext uri="{BB962C8B-B14F-4D97-AF65-F5344CB8AC3E}">
        <p14:creationId xmlns:p14="http://schemas.microsoft.com/office/powerpoint/2010/main" val="33898655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98B2A-922A-1667-0252-BC9590597F31}"/>
              </a:ext>
            </a:extLst>
          </p:cNvPr>
          <p:cNvSpPr>
            <a:spLocks noGrp="1"/>
          </p:cNvSpPr>
          <p:nvPr>
            <p:ph type="title"/>
          </p:nvPr>
        </p:nvSpPr>
        <p:spPr/>
        <p:txBody>
          <a:bodyPr>
            <a:normAutofit fontScale="90000"/>
          </a:bodyPr>
          <a:lstStyle/>
          <a:p>
            <a:r>
              <a:rPr lang="en-GB" b="1" dirty="0"/>
              <a:t>Cause and effect analysis (Fishbone diagram)</a:t>
            </a:r>
            <a:br>
              <a:rPr lang="en-GB" dirty="0"/>
            </a:br>
            <a:br>
              <a:rPr lang="en-GB" dirty="0"/>
            </a:br>
            <a:endParaRPr lang="en-GB" dirty="0"/>
          </a:p>
        </p:txBody>
      </p:sp>
      <p:sp>
        <p:nvSpPr>
          <p:cNvPr id="3" name="Text Placeholder 2">
            <a:extLst>
              <a:ext uri="{FF2B5EF4-FFF2-40B4-BE49-F238E27FC236}">
                <a16:creationId xmlns:a16="http://schemas.microsoft.com/office/drawing/2014/main" id="{947D180D-B2E5-B67E-F1B0-4ABAA31BA8F3}"/>
              </a:ext>
            </a:extLst>
          </p:cNvPr>
          <p:cNvSpPr>
            <a:spLocks noGrp="1"/>
          </p:cNvSpPr>
          <p:nvPr>
            <p:ph type="body" idx="1"/>
          </p:nvPr>
        </p:nvSpPr>
        <p:spPr>
          <a:xfrm>
            <a:off x="0" y="1017725"/>
            <a:ext cx="4035552" cy="3416400"/>
          </a:xfrm>
        </p:spPr>
        <p:txBody>
          <a:bodyPr>
            <a:noAutofit/>
          </a:bodyPr>
          <a:lstStyle/>
          <a:p>
            <a:r>
              <a:rPr lang="en-US" sz="1100" dirty="0"/>
              <a:t> People                    Technology</a:t>
            </a:r>
          </a:p>
          <a:p>
            <a:r>
              <a:rPr lang="en-US" sz="1100" dirty="0"/>
              <a:t>      - Working from home      - No online delivery</a:t>
            </a:r>
          </a:p>
          <a:p>
            <a:r>
              <a:rPr lang="en-US" sz="1100" dirty="0"/>
              <a:t>      - Fewer customers        - No pre-order system</a:t>
            </a:r>
          </a:p>
          <a:p>
            <a:r>
              <a:rPr lang="en-US" sz="1100" dirty="0"/>
              <a:t>                 \                 /</a:t>
            </a:r>
          </a:p>
          <a:p>
            <a:r>
              <a:rPr lang="en-US" sz="1100" dirty="0"/>
              <a:t>                  \               /</a:t>
            </a:r>
          </a:p>
          <a:p>
            <a:r>
              <a:rPr lang="en-US" sz="1100" dirty="0"/>
              <a:t>                   \             /</a:t>
            </a:r>
          </a:p>
          <a:p>
            <a:r>
              <a:rPr lang="en-US" sz="1100" dirty="0"/>
              <a:t>====================&gt; Declining Sales &amp;</a:t>
            </a:r>
          </a:p>
          <a:p>
            <a:r>
              <a:rPr lang="en-US" sz="1100" dirty="0"/>
              <a:t>                   /    Reduced Profitability</a:t>
            </a:r>
          </a:p>
          <a:p>
            <a:r>
              <a:rPr lang="en-US" sz="1100" dirty="0"/>
              <a:t>                  /</a:t>
            </a:r>
          </a:p>
          <a:p>
            <a:r>
              <a:rPr lang="en-US" sz="1100" dirty="0"/>
              <a:t>         Costs                    Market</a:t>
            </a:r>
          </a:p>
          <a:p>
            <a:r>
              <a:rPr lang="en-US" sz="1100" dirty="0"/>
              <a:t>     - Higher rent            - Shopping habits changed</a:t>
            </a:r>
          </a:p>
          <a:p>
            <a:r>
              <a:rPr lang="en-US" sz="1100" dirty="0"/>
              <a:t>     - Ingredient costs       - Customers expect delivery</a:t>
            </a:r>
          </a:p>
          <a:p>
            <a:r>
              <a:rPr lang="en-US" sz="1100" dirty="0"/>
              <a:t>                \</a:t>
            </a:r>
          </a:p>
          <a:p>
            <a:r>
              <a:rPr lang="en-US" sz="1100" dirty="0"/>
              <a:t>                 \</a:t>
            </a:r>
          </a:p>
          <a:p>
            <a:r>
              <a:rPr lang="en-US" sz="1100" dirty="0"/>
              <a:t>          Operations              Location</a:t>
            </a:r>
          </a:p>
          <a:p>
            <a:r>
              <a:rPr lang="en-US" sz="1100" dirty="0"/>
              <a:t>      - Too busy to answer     - Fewer visitors</a:t>
            </a:r>
          </a:p>
          <a:p>
            <a:r>
              <a:rPr lang="en-US" sz="1100" dirty="0"/>
              <a:t>      - Limited resources      - Shop closures</a:t>
            </a:r>
            <a:endParaRPr lang="en-GB" sz="1100" dirty="0"/>
          </a:p>
        </p:txBody>
      </p:sp>
      <p:sp>
        <p:nvSpPr>
          <p:cNvPr id="4" name="TextBox 3">
            <a:extLst>
              <a:ext uri="{FF2B5EF4-FFF2-40B4-BE49-F238E27FC236}">
                <a16:creationId xmlns:a16="http://schemas.microsoft.com/office/drawing/2014/main" id="{872FC48D-1E9E-584F-071F-E671C54F8365}"/>
              </a:ext>
            </a:extLst>
          </p:cNvPr>
          <p:cNvSpPr txBox="1"/>
          <p:nvPr/>
        </p:nvSpPr>
        <p:spPr>
          <a:xfrm>
            <a:off x="3866593" y="1590425"/>
            <a:ext cx="5277407" cy="1384995"/>
          </a:xfrm>
          <a:prstGeom prst="rect">
            <a:avLst/>
          </a:prstGeom>
          <a:noFill/>
        </p:spPr>
        <p:txBody>
          <a:bodyPr wrap="none" rtlCol="0">
            <a:spAutoFit/>
          </a:bodyPr>
          <a:lstStyle/>
          <a:p>
            <a:r>
              <a:rPr lang="en-GB" dirty="0"/>
              <a:t>This  fishbone diagram  shows the root causes behind Basil’s</a:t>
            </a:r>
          </a:p>
          <a:p>
            <a:r>
              <a:rPr lang="en-GB" dirty="0"/>
              <a:t>Bakery declining sales. The problem isn’t just one factor it’s </a:t>
            </a:r>
          </a:p>
          <a:p>
            <a:r>
              <a:rPr lang="en-GB" dirty="0"/>
              <a:t>Everything like changing customer habits , less visitor to the </a:t>
            </a:r>
          </a:p>
          <a:p>
            <a:r>
              <a:rPr lang="en-GB" dirty="0"/>
              <a:t>rental park, rising cost of everything , limited technology and day</a:t>
            </a:r>
          </a:p>
          <a:p>
            <a:r>
              <a:rPr lang="en-GB" dirty="0"/>
              <a:t>To day challenges. All together these issue reduced sales and </a:t>
            </a:r>
          </a:p>
          <a:p>
            <a:r>
              <a:rPr lang="en-GB" dirty="0"/>
              <a:t>Profits.</a:t>
            </a:r>
          </a:p>
        </p:txBody>
      </p:sp>
    </p:spTree>
    <p:extLst>
      <p:ext uri="{BB962C8B-B14F-4D97-AF65-F5344CB8AC3E}">
        <p14:creationId xmlns:p14="http://schemas.microsoft.com/office/powerpoint/2010/main" val="1276443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7A7ED-885C-686D-3BD2-52C941B18AFA}"/>
              </a:ext>
            </a:extLst>
          </p:cNvPr>
          <p:cNvSpPr>
            <a:spLocks noGrp="1"/>
          </p:cNvSpPr>
          <p:nvPr>
            <p:ph type="title"/>
          </p:nvPr>
        </p:nvSpPr>
        <p:spPr/>
        <p:txBody>
          <a:bodyPr>
            <a:normAutofit fontScale="90000"/>
          </a:bodyPr>
          <a:lstStyle/>
          <a:p>
            <a:r>
              <a:rPr lang="en-GB" b="1" dirty="0"/>
              <a:t>Conclusion</a:t>
            </a:r>
            <a:endParaRPr lang="en-GB" dirty="0"/>
          </a:p>
        </p:txBody>
      </p:sp>
      <p:sp>
        <p:nvSpPr>
          <p:cNvPr id="3" name="Text Placeholder 2">
            <a:extLst>
              <a:ext uri="{FF2B5EF4-FFF2-40B4-BE49-F238E27FC236}">
                <a16:creationId xmlns:a16="http://schemas.microsoft.com/office/drawing/2014/main" id="{75D1A99C-F0B1-321D-BBC9-6EA166615040}"/>
              </a:ext>
            </a:extLst>
          </p:cNvPr>
          <p:cNvSpPr>
            <a:spLocks noGrp="1"/>
          </p:cNvSpPr>
          <p:nvPr>
            <p:ph type="body" idx="1"/>
          </p:nvPr>
        </p:nvSpPr>
        <p:spPr/>
        <p:txBody>
          <a:bodyPr/>
          <a:lstStyle/>
          <a:p>
            <a:pPr marL="114300" indent="0">
              <a:buNone/>
            </a:pPr>
            <a:r>
              <a:rPr lang="en-GB" dirty="0">
                <a:solidFill>
                  <a:schemeClr val="tx1"/>
                </a:solidFill>
              </a:rPr>
              <a:t>Basil's Bakery is facing several challenges  including lower sales and higher operating costs. My analysis showed that both  factors and internal issues are affecting the business. By improving services such as online ordering, adapting to customer needs and making informed business decisions, Basil can improve the bakery's performance and support its future success</a:t>
            </a:r>
          </a:p>
        </p:txBody>
      </p:sp>
    </p:spTree>
    <p:extLst>
      <p:ext uri="{BB962C8B-B14F-4D97-AF65-F5344CB8AC3E}">
        <p14:creationId xmlns:p14="http://schemas.microsoft.com/office/powerpoint/2010/main" val="3605315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4CE52-436D-09ED-CA22-0B908D27A880}"/>
              </a:ext>
            </a:extLst>
          </p:cNvPr>
          <p:cNvSpPr>
            <a:spLocks noGrp="1"/>
          </p:cNvSpPr>
          <p:nvPr>
            <p:ph type="title"/>
          </p:nvPr>
        </p:nvSpPr>
        <p:spPr/>
        <p:txBody>
          <a:bodyPr>
            <a:normAutofit fontScale="90000"/>
          </a:bodyPr>
          <a:lstStyle/>
          <a:p>
            <a:r>
              <a:rPr lang="en-GB" b="1" dirty="0"/>
              <a:t>References </a:t>
            </a:r>
            <a:endParaRPr lang="en-GB" dirty="0"/>
          </a:p>
        </p:txBody>
      </p:sp>
      <p:sp>
        <p:nvSpPr>
          <p:cNvPr id="3" name="Text Placeholder 2">
            <a:extLst>
              <a:ext uri="{FF2B5EF4-FFF2-40B4-BE49-F238E27FC236}">
                <a16:creationId xmlns:a16="http://schemas.microsoft.com/office/drawing/2014/main" id="{E2FF3C4E-E4FE-91ED-B088-91122E1C72F7}"/>
              </a:ext>
            </a:extLst>
          </p:cNvPr>
          <p:cNvSpPr>
            <a:spLocks noGrp="1"/>
          </p:cNvSpPr>
          <p:nvPr>
            <p:ph type="body" idx="1"/>
          </p:nvPr>
        </p:nvSpPr>
        <p:spPr/>
        <p:txBody>
          <a:bodyPr/>
          <a:lstStyle/>
          <a:p>
            <a:r>
              <a:rPr lang="en-GB" dirty="0">
                <a:solidFill>
                  <a:schemeClr val="tx1"/>
                </a:solidFill>
              </a:rPr>
              <a:t>BPP University. (2026). </a:t>
            </a:r>
            <a:r>
              <a:rPr lang="en-GB" i="1" dirty="0">
                <a:solidFill>
                  <a:schemeClr val="tx1"/>
                </a:solidFill>
              </a:rPr>
              <a:t>LCLM4004 Assignment 1: Basil's Bakery Case Study</a:t>
            </a:r>
            <a:r>
              <a:rPr lang="en-GB" dirty="0">
                <a:solidFill>
                  <a:schemeClr val="tx1"/>
                </a:solidFill>
              </a:rPr>
              <a:t>. BPP University.</a:t>
            </a:r>
          </a:p>
          <a:p>
            <a:r>
              <a:rPr lang="en-GB" dirty="0">
                <a:solidFill>
                  <a:schemeClr val="tx1"/>
                </a:solidFill>
              </a:rPr>
              <a:t>BPP University. (2026). </a:t>
            </a:r>
            <a:r>
              <a:rPr lang="en-GB" i="1" dirty="0">
                <a:solidFill>
                  <a:schemeClr val="tx1"/>
                </a:solidFill>
              </a:rPr>
              <a:t>LCLM4004 Week 5: The Impact of Decision Making on an Organisation and its Stakeholders</a:t>
            </a:r>
            <a:r>
              <a:rPr lang="en-GB" dirty="0">
                <a:solidFill>
                  <a:schemeClr val="tx1"/>
                </a:solidFill>
              </a:rPr>
              <a:t>. BPP University.</a:t>
            </a:r>
          </a:p>
          <a:p>
            <a:r>
              <a:rPr lang="en-GB" dirty="0">
                <a:solidFill>
                  <a:schemeClr val="tx1"/>
                </a:solidFill>
              </a:rPr>
              <a:t>Johnson, G., Scholes, K. and Whittington, R. (2020). </a:t>
            </a:r>
            <a:r>
              <a:rPr lang="en-GB" i="1" dirty="0">
                <a:solidFill>
                  <a:schemeClr val="tx1"/>
                </a:solidFill>
              </a:rPr>
              <a:t>Exploring Strategy</a:t>
            </a:r>
            <a:r>
              <a:rPr lang="en-GB" dirty="0">
                <a:solidFill>
                  <a:schemeClr val="tx1"/>
                </a:solidFill>
              </a:rPr>
              <a:t>. 12th ed. Harlow: Pearson.</a:t>
            </a:r>
          </a:p>
          <a:p>
            <a:r>
              <a:rPr lang="en-GB" dirty="0">
                <a:solidFill>
                  <a:schemeClr val="tx1"/>
                </a:solidFill>
              </a:rPr>
              <a:t>Kotler, P. and Keller, K.L. (2022). </a:t>
            </a:r>
            <a:r>
              <a:rPr lang="en-GB" i="1" dirty="0">
                <a:solidFill>
                  <a:schemeClr val="tx1"/>
                </a:solidFill>
              </a:rPr>
              <a:t>Marketing Management</a:t>
            </a:r>
            <a:r>
              <a:rPr lang="en-GB" dirty="0">
                <a:solidFill>
                  <a:schemeClr val="tx1"/>
                </a:solidFill>
              </a:rPr>
              <a:t>. 16th ed. Harlow: Pearson.</a:t>
            </a:r>
          </a:p>
          <a:p>
            <a:r>
              <a:rPr lang="en-GB" dirty="0">
                <a:solidFill>
                  <a:schemeClr val="tx1"/>
                </a:solidFill>
              </a:rPr>
              <a:t>Mind Tools. (2024). </a:t>
            </a:r>
            <a:r>
              <a:rPr lang="en-GB" i="1" dirty="0">
                <a:solidFill>
                  <a:schemeClr val="tx1"/>
                </a:solidFill>
              </a:rPr>
              <a:t>PESTLE Analysis</a:t>
            </a:r>
            <a:r>
              <a:rPr lang="en-GB" dirty="0">
                <a:solidFill>
                  <a:schemeClr val="tx1"/>
                </a:solidFill>
              </a:rPr>
              <a:t>. Available at: </a:t>
            </a:r>
            <a:r>
              <a:rPr lang="en-GB" dirty="0">
                <a:solidFill>
                  <a:schemeClr val="tx1"/>
                </a:solidFill>
                <a:hlinkClick r:id="rId2">
                  <a:extLst>
                    <a:ext uri="{A12FA001-AC4F-418D-AE19-62706E023703}">
                      <ahyp:hlinkClr xmlns:ahyp="http://schemas.microsoft.com/office/drawing/2018/hyperlinkcolor" val="tx"/>
                    </a:ext>
                  </a:extLst>
                </a:hlinkClick>
              </a:rPr>
              <a:t>https://www.mindtools.com</a:t>
            </a:r>
            <a:r>
              <a:rPr lang="en-GB" dirty="0">
                <a:solidFill>
                  <a:schemeClr val="tx1"/>
                </a:solidFill>
              </a:rPr>
              <a:t> </a:t>
            </a:r>
          </a:p>
        </p:txBody>
      </p:sp>
    </p:spTree>
    <p:extLst>
      <p:ext uri="{BB962C8B-B14F-4D97-AF65-F5344CB8AC3E}">
        <p14:creationId xmlns:p14="http://schemas.microsoft.com/office/powerpoint/2010/main" val="3336272992"/>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65D6E10398D5247A8187CE8742D05CE" ma:contentTypeVersion="9" ma:contentTypeDescription="Create a new document." ma:contentTypeScope="" ma:versionID="59870f70e2e9591757b0af60655a299b">
  <xsd:schema xmlns:xsd="http://www.w3.org/2001/XMLSchema" xmlns:xs="http://www.w3.org/2001/XMLSchema" xmlns:p="http://schemas.microsoft.com/office/2006/metadata/properties" xmlns:ns3="03c4d527-f0a7-477b-870b-cae9e1142106" xmlns:ns4="6a57bb0c-a8f2-4929-89d2-8e6c6a67d46c" targetNamespace="http://schemas.microsoft.com/office/2006/metadata/properties" ma:root="true" ma:fieldsID="00e68c0da157f9ee4999f7943c2763f0" ns3:_="" ns4:_="">
    <xsd:import namespace="03c4d527-f0a7-477b-870b-cae9e1142106"/>
    <xsd:import namespace="6a57bb0c-a8f2-4929-89d2-8e6c6a67d46c"/>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3c4d527-f0a7-477b-870b-cae9e114210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SearchProperties" ma:index="1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a57bb0c-a8f2-4929-89d2-8e6c6a67d46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03c4d527-f0a7-477b-870b-cae9e1142106" xsi:nil="true"/>
  </documentManagement>
</p:properties>
</file>

<file path=customXml/itemProps1.xml><?xml version="1.0" encoding="utf-8"?>
<ds:datastoreItem xmlns:ds="http://schemas.openxmlformats.org/officeDocument/2006/customXml" ds:itemID="{042C0CD1-3C50-4969-823C-D2CFEE893C2E}">
  <ds:schemaRefs>
    <ds:schemaRef ds:uri="http://schemas.microsoft.com/sharepoint/v3/contenttype/forms"/>
  </ds:schemaRefs>
</ds:datastoreItem>
</file>

<file path=customXml/itemProps2.xml><?xml version="1.0" encoding="utf-8"?>
<ds:datastoreItem xmlns:ds="http://schemas.openxmlformats.org/officeDocument/2006/customXml" ds:itemID="{7240A9B4-8DB4-4545-B529-E18D9B2DA0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3c4d527-f0a7-477b-870b-cae9e1142106"/>
    <ds:schemaRef ds:uri="6a57bb0c-a8f2-4929-89d2-8e6c6a67d46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283ABAC-B027-4C9C-8661-A6875D8BF9FC}">
  <ds:schemaRefs>
    <ds:schemaRef ds:uri="http://schemas.microsoft.com/office/2006/metadata/properties"/>
    <ds:schemaRef ds:uri="03c4d527-f0a7-477b-870b-cae9e1142106"/>
    <ds:schemaRef ds:uri="http://purl.org/dc/dcmitype/"/>
    <ds:schemaRef ds:uri="http://schemas.microsoft.com/office/2006/documentManagement/types"/>
    <ds:schemaRef ds:uri="http://purl.org/dc/elements/1.1/"/>
    <ds:schemaRef ds:uri="http://purl.org/dc/terms/"/>
    <ds:schemaRef ds:uri="http://schemas.microsoft.com/office/infopath/2007/PartnerControls"/>
    <ds:schemaRef ds:uri="http://schemas.openxmlformats.org/package/2006/metadata/core-properties"/>
    <ds:schemaRef ds:uri="6a57bb0c-a8f2-4929-89d2-8e6c6a67d46c"/>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175</TotalTime>
  <Words>874</Words>
  <Application>Microsoft Office PowerPoint</Application>
  <PresentationFormat>On-screen Show (16:9)</PresentationFormat>
  <Paragraphs>68</Paragraphs>
  <Slides>10</Slides>
  <Notes>3</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10</vt:i4>
      </vt:variant>
    </vt:vector>
  </HeadingPairs>
  <TitlesOfParts>
    <vt:vector size="12" baseType="lpstr">
      <vt:lpstr>Arial</vt:lpstr>
      <vt:lpstr>Simple Light</vt:lpstr>
      <vt:lpstr>Assignment 1: Presentation </vt:lpstr>
      <vt:lpstr>Overview</vt:lpstr>
      <vt:lpstr>Introduction</vt:lpstr>
      <vt:lpstr>company  Background</vt:lpstr>
      <vt:lpstr>Problem: nature and scope</vt:lpstr>
      <vt:lpstr>PESTLE ANALYSIS: Basil’s Baker Political</vt:lpstr>
      <vt:lpstr>PESTLE ANALYSIS: Basil’s Bakery </vt:lpstr>
      <vt:lpstr>Cause and effect analysis (Fishbone diagram)  </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GIGABYTE Gaming</dc:creator>
  <cp:lastModifiedBy>Rabby Kamal</cp:lastModifiedBy>
  <cp:revision>4</cp:revision>
  <dcterms:modified xsi:type="dcterms:W3CDTF">2026-07-17T14:26:25Z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0x010100765D6E10398D5247A8187CE8742D05CE</vt:lpwstr>
  </property>
</Properties>
</file>