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ordon Dickers" initials="GD" lastIdx="1" clrIdx="0">
    <p:extLst>
      <p:ext uri="{19B8F6BF-5375-455C-9EA6-DF929625EA0E}">
        <p15:presenceInfo xmlns:p15="http://schemas.microsoft.com/office/powerpoint/2012/main" userId="Gordon Dicker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90" d="100"/>
          <a:sy n="90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F553F-4C1D-408C-83AD-D02C22198D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CA962-825B-49C1-AEC3-55F7510E58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C7EC-E036-4295-B1C1-7EBDB57C5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DE5DF-1F57-4DA3-B71A-DFE67DC18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C876E-1356-48B9-B72D-72D96707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18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CA9C2-5B98-4637-A87C-529549ED3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76331-5BED-406C-876F-CBDAC17DD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FAC7E-1B2A-4770-90B9-C7067F03B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4306C3-A6EE-43C4-9E53-385963E3C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A4122-18E5-4DD6-9C43-4B368522B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84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3F523-6B71-4D70-A21E-DF2B6F35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9BD712-3DC6-4DC4-8B48-4F21B37D4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0ABDC-2710-4476-8EED-554861669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94A5C-9E6F-497A-A8B5-6E79FAEE8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867F5-16CC-41CC-A07A-46BD1AA90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868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5A892-09D5-4BEA-871C-6FE8AF13D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F504A-69DF-4B59-840A-CC9694CE12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C71A25-9571-4CE5-B645-549AEFAAD5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964080-D2DF-4F2B-8D27-69EBE79EC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5669BB-0CEF-4D52-963F-7C2AD28FC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20687E-03D2-467F-94B9-A3229BC0E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078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EAE93-A818-4E8F-8482-7F41628D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1C489-3E47-4D1F-A807-01E30CF9E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2A945E-335C-48E2-A330-9D90FC190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1B3C4F-348F-4BE7-A817-F4038A03C2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2CD75B-4D0E-4198-AC26-935B5DD5C1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D71D40-E4A4-4611-8C1D-64606802C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924B3C-A98C-48C2-AEC9-B9BDC1AF4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CDB990-B345-4FA3-87A2-861BAEB8F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90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3702C-8D16-429F-87E6-E60397D9D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F1DF31-4AB0-4366-8986-C4B535B94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FAD4A0-E369-442B-9A04-20B6F14B2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8014DA-7B79-4CC1-9869-F060197ED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4C1862-4A25-495C-908C-58EEB5251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0DDA74-8073-422B-9413-BBB1DB7E8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19869D-30E1-4406-ABD6-A5437101F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669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0B8E-C23D-4A62-9C80-A30EA0609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75C59-58F0-40B9-AEE9-BB4CAEB30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75D8C-7C6E-4AC7-BD8E-7AA93BBA2A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659FC-7C24-4FE9-83D9-63AF70C44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6C2F1-A095-4A90-B5EF-21F121D7D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C00CAD-38DE-4261-84AE-EC603A137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04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C4F78-0F3D-4449-B127-8E8D751EB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EFF196-DF4D-4133-AC92-DBD399AD48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E9B352-8E6A-426F-BFD4-98CF82DA5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D93F32-1F83-4DD1-BB5E-62CD30ED5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90555-CD1B-4E35-84AC-CC13F3016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2E076C-7C0F-4D63-82E3-287DC0DCB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946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A7E4C-C0B1-404C-ABE8-626411A0E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979CFE-7D61-41EF-8D3D-67AAF1052B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9997D-0B10-4170-992B-235B7275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8770B-FE04-47D4-97A0-0E4DE814A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4B8F0-9E9A-4C6F-8919-1237CEBB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573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547294-EC46-400A-A9D2-CB6451BD95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3F0501-A6FB-41EA-A524-05DAFE6570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E107E-BF2B-41C6-9A65-521D7FCB6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7FA7D-E32D-41C0-B352-2A3E30231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5CF83-6DE4-4EF9-AA4B-B24D0E829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319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5C55B7-6A74-453C-BDB1-509566B5D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414C1-539E-4A57-A46F-E4D422945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215C2-E41B-4F63-9779-ECC3E4E4C9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ACA0-751C-41BF-A6F4-1C559DE03EE2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A1196-B509-433F-9578-23D576F178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DDEB1-2CE9-4195-8C45-3DEAA6969F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21E89-0D22-4DE5-8513-9AF137C6F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083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CF5E1-F9BE-400C-8376-673ACADDAC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Car Inheritance Exercise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ED9C04-2FC8-478B-BA4F-D3677F6D1F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Start off by loading the car composition example project.</a:t>
            </a:r>
          </a:p>
          <a:p>
            <a:r>
              <a:rPr lang="en-GB" dirty="0"/>
              <a:t>We will modify it to do some inheritance.</a:t>
            </a:r>
          </a:p>
        </p:txBody>
      </p:sp>
    </p:spTree>
    <p:extLst>
      <p:ext uri="{BB962C8B-B14F-4D97-AF65-F5344CB8AC3E}">
        <p14:creationId xmlns:p14="http://schemas.microsoft.com/office/powerpoint/2010/main" val="3710802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480C-814F-44E5-A907-55EB5AD07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859" y="194619"/>
            <a:ext cx="10570491" cy="59602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Our New Car Class Diagram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57E5AE42-AB25-4DB6-A248-E812B9BDB3C8}"/>
              </a:ext>
            </a:extLst>
          </p:cNvPr>
          <p:cNvSpPr/>
          <p:nvPr/>
        </p:nvSpPr>
        <p:spPr>
          <a:xfrm>
            <a:off x="3669308" y="3620392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15FF31FE-908F-4A99-A0CD-5B0D1BDD368F}"/>
              </a:ext>
            </a:extLst>
          </p:cNvPr>
          <p:cNvSpPr/>
          <p:nvPr/>
        </p:nvSpPr>
        <p:spPr>
          <a:xfrm>
            <a:off x="3665816" y="3816663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675162C5-84AE-4348-89C7-2ED7AB334160}"/>
              </a:ext>
            </a:extLst>
          </p:cNvPr>
          <p:cNvSpPr/>
          <p:nvPr/>
        </p:nvSpPr>
        <p:spPr>
          <a:xfrm>
            <a:off x="3669308" y="4355023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03E5DBE1-5EA6-493F-BC35-13653B9D5988}"/>
              </a:ext>
            </a:extLst>
          </p:cNvPr>
          <p:cNvSpPr/>
          <p:nvPr/>
        </p:nvSpPr>
        <p:spPr>
          <a:xfrm flipH="1">
            <a:off x="4188250" y="4893864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7BBB46D-78A0-4101-8F66-D233352D3397}"/>
              </a:ext>
            </a:extLst>
          </p:cNvPr>
          <p:cNvCxnSpPr>
            <a:cxnSpLocks/>
            <a:stCxn id="9" idx="3"/>
          </p:cNvCxnSpPr>
          <p:nvPr/>
        </p:nvCxnSpPr>
        <p:spPr>
          <a:xfrm flipH="1">
            <a:off x="4277780" y="5124374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885E265-A104-4E16-BD27-CDF2D455281F}"/>
              </a:ext>
            </a:extLst>
          </p:cNvPr>
          <p:cNvCxnSpPr>
            <a:cxnSpLocks/>
          </p:cNvCxnSpPr>
          <p:nvPr/>
        </p:nvCxnSpPr>
        <p:spPr>
          <a:xfrm>
            <a:off x="5740105" y="5293223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Flowchart: Process 13">
            <a:extLst>
              <a:ext uri="{FF2B5EF4-FFF2-40B4-BE49-F238E27FC236}">
                <a16:creationId xmlns:a16="http://schemas.microsoft.com/office/drawing/2014/main" id="{D200DDA6-B599-40BC-AF0A-66CB6602075D}"/>
              </a:ext>
            </a:extLst>
          </p:cNvPr>
          <p:cNvSpPr/>
          <p:nvPr/>
        </p:nvSpPr>
        <p:spPr>
          <a:xfrm>
            <a:off x="1871671" y="5462073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5" name="Flowchart: Process 14">
            <a:extLst>
              <a:ext uri="{FF2B5EF4-FFF2-40B4-BE49-F238E27FC236}">
                <a16:creationId xmlns:a16="http://schemas.microsoft.com/office/drawing/2014/main" id="{1A13249D-03BE-44D8-96D6-CE4BD7C3B851}"/>
              </a:ext>
            </a:extLst>
          </p:cNvPr>
          <p:cNvSpPr/>
          <p:nvPr/>
        </p:nvSpPr>
        <p:spPr>
          <a:xfrm>
            <a:off x="1871672" y="6231423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0AAB2464-9753-4198-9D2D-0659C02AC56B}"/>
              </a:ext>
            </a:extLst>
          </p:cNvPr>
          <p:cNvSpPr/>
          <p:nvPr/>
        </p:nvSpPr>
        <p:spPr>
          <a:xfrm>
            <a:off x="5209962" y="5462073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077D5969-E855-420C-B282-9B14A97846CD}"/>
              </a:ext>
            </a:extLst>
          </p:cNvPr>
          <p:cNvSpPr/>
          <p:nvPr/>
        </p:nvSpPr>
        <p:spPr>
          <a:xfrm>
            <a:off x="5209963" y="6315117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E08328F-937C-4B36-8F71-C42C5AB18411}"/>
              </a:ext>
            </a:extLst>
          </p:cNvPr>
          <p:cNvCxnSpPr>
            <a:cxnSpLocks/>
          </p:cNvCxnSpPr>
          <p:nvPr/>
        </p:nvCxnSpPr>
        <p:spPr>
          <a:xfrm>
            <a:off x="2504135" y="5293223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99F6FD4-9A52-403B-9586-F7DDC95E6BC3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2504135" y="5293222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Flowchart: Process 28">
            <a:extLst>
              <a:ext uri="{FF2B5EF4-FFF2-40B4-BE49-F238E27FC236}">
                <a16:creationId xmlns:a16="http://schemas.microsoft.com/office/drawing/2014/main" id="{3EAD9A5E-E016-4BB4-8F97-4FD5ADEA8EBF}"/>
              </a:ext>
            </a:extLst>
          </p:cNvPr>
          <p:cNvSpPr/>
          <p:nvPr/>
        </p:nvSpPr>
        <p:spPr>
          <a:xfrm>
            <a:off x="6276532" y="979051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Car</a:t>
            </a:r>
          </a:p>
        </p:txBody>
      </p:sp>
      <p:sp>
        <p:nvSpPr>
          <p:cNvPr id="30" name="Flowchart: Process 29">
            <a:extLst>
              <a:ext uri="{FF2B5EF4-FFF2-40B4-BE49-F238E27FC236}">
                <a16:creationId xmlns:a16="http://schemas.microsoft.com/office/drawing/2014/main" id="{CF1A4D66-32A2-4C4F-9F10-78F58CE85101}"/>
              </a:ext>
            </a:extLst>
          </p:cNvPr>
          <p:cNvSpPr/>
          <p:nvPr/>
        </p:nvSpPr>
        <p:spPr>
          <a:xfrm>
            <a:off x="6276532" y="1167111"/>
            <a:ext cx="1230911" cy="483301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Colour</a:t>
            </a:r>
          </a:p>
          <a:p>
            <a:r>
              <a:rPr lang="en-GB" sz="1400" dirty="0">
                <a:solidFill>
                  <a:schemeClr val="tx1"/>
                </a:solidFill>
              </a:rPr>
              <a:t>Fuel</a:t>
            </a:r>
          </a:p>
        </p:txBody>
      </p:sp>
      <p:sp>
        <p:nvSpPr>
          <p:cNvPr id="31" name="Flowchart: Process 30">
            <a:extLst>
              <a:ext uri="{FF2B5EF4-FFF2-40B4-BE49-F238E27FC236}">
                <a16:creationId xmlns:a16="http://schemas.microsoft.com/office/drawing/2014/main" id="{E1A1AB56-263D-4BDD-AE87-4EEAB698107B}"/>
              </a:ext>
            </a:extLst>
          </p:cNvPr>
          <p:cNvSpPr/>
          <p:nvPr/>
        </p:nvSpPr>
        <p:spPr>
          <a:xfrm>
            <a:off x="6276531" y="1650413"/>
            <a:ext cx="1230911" cy="923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getEntSys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getChannel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Toot()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A9DABF4-A513-415E-BF84-B8235FA77FA2}"/>
              </a:ext>
            </a:extLst>
          </p:cNvPr>
          <p:cNvCxnSpPr>
            <a:cxnSpLocks/>
          </p:cNvCxnSpPr>
          <p:nvPr/>
        </p:nvCxnSpPr>
        <p:spPr>
          <a:xfrm>
            <a:off x="4277780" y="3257262"/>
            <a:ext cx="5780619" cy="6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806C40C-F868-4AFA-B969-62FAA6607950}"/>
              </a:ext>
            </a:extLst>
          </p:cNvPr>
          <p:cNvCxnSpPr>
            <a:endCxn id="6" idx="0"/>
          </p:cNvCxnSpPr>
          <p:nvPr/>
        </p:nvCxnSpPr>
        <p:spPr>
          <a:xfrm>
            <a:off x="4277780" y="3255906"/>
            <a:ext cx="6984" cy="364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0AC621B-1DCB-4B7D-AAEA-1642872A9059}"/>
              </a:ext>
            </a:extLst>
          </p:cNvPr>
          <p:cNvCxnSpPr>
            <a:cxnSpLocks/>
          </p:cNvCxnSpPr>
          <p:nvPr/>
        </p:nvCxnSpPr>
        <p:spPr>
          <a:xfrm>
            <a:off x="6891986" y="2601998"/>
            <a:ext cx="0" cy="6615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8811F42-3E99-4C81-8FB3-96BC070C98BA}"/>
              </a:ext>
            </a:extLst>
          </p:cNvPr>
          <p:cNvCxnSpPr/>
          <p:nvPr/>
        </p:nvCxnSpPr>
        <p:spPr>
          <a:xfrm>
            <a:off x="10058399" y="3263558"/>
            <a:ext cx="0" cy="364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lowchart: Process 39">
            <a:extLst>
              <a:ext uri="{FF2B5EF4-FFF2-40B4-BE49-F238E27FC236}">
                <a16:creationId xmlns:a16="http://schemas.microsoft.com/office/drawing/2014/main" id="{A5F709AF-CF98-4857-9231-A2948443A5E6}"/>
              </a:ext>
            </a:extLst>
          </p:cNvPr>
          <p:cNvSpPr/>
          <p:nvPr/>
        </p:nvSpPr>
        <p:spPr>
          <a:xfrm>
            <a:off x="9473609" y="3625066"/>
            <a:ext cx="1227397" cy="191385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AirCon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1" name="Flowchart: Process 40">
            <a:extLst>
              <a:ext uri="{FF2B5EF4-FFF2-40B4-BE49-F238E27FC236}">
                <a16:creationId xmlns:a16="http://schemas.microsoft.com/office/drawing/2014/main" id="{20185C6D-B3CC-4660-A867-3D6F272DC0CA}"/>
              </a:ext>
            </a:extLst>
          </p:cNvPr>
          <p:cNvSpPr/>
          <p:nvPr/>
        </p:nvSpPr>
        <p:spPr>
          <a:xfrm>
            <a:off x="9473609" y="3816451"/>
            <a:ext cx="1230911" cy="46462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on</a:t>
            </a:r>
          </a:p>
          <a:p>
            <a:r>
              <a:rPr lang="en-GB" sz="1400" dirty="0">
                <a:solidFill>
                  <a:schemeClr val="tx1"/>
                </a:solidFill>
              </a:rPr>
              <a:t>temp</a:t>
            </a:r>
          </a:p>
        </p:txBody>
      </p:sp>
      <p:sp>
        <p:nvSpPr>
          <p:cNvPr id="42" name="Flowchart: Process 41">
            <a:extLst>
              <a:ext uri="{FF2B5EF4-FFF2-40B4-BE49-F238E27FC236}">
                <a16:creationId xmlns:a16="http://schemas.microsoft.com/office/drawing/2014/main" id="{9F0435B6-F8D3-4290-A2A3-4B2CCAA014DB}"/>
              </a:ext>
            </a:extLst>
          </p:cNvPr>
          <p:cNvSpPr/>
          <p:nvPr/>
        </p:nvSpPr>
        <p:spPr>
          <a:xfrm>
            <a:off x="9473609" y="4263195"/>
            <a:ext cx="1230911" cy="534951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setTemp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getTemp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48" name="Diamond 47">
            <a:extLst>
              <a:ext uri="{FF2B5EF4-FFF2-40B4-BE49-F238E27FC236}">
                <a16:creationId xmlns:a16="http://schemas.microsoft.com/office/drawing/2014/main" id="{99E64230-C676-4E72-8AC8-794D9648FA1D}"/>
              </a:ext>
            </a:extLst>
          </p:cNvPr>
          <p:cNvSpPr/>
          <p:nvPr/>
        </p:nvSpPr>
        <p:spPr>
          <a:xfrm>
            <a:off x="6771976" y="2575330"/>
            <a:ext cx="240020" cy="382976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Flowchart: Process 49">
            <a:extLst>
              <a:ext uri="{FF2B5EF4-FFF2-40B4-BE49-F238E27FC236}">
                <a16:creationId xmlns:a16="http://schemas.microsoft.com/office/drawing/2014/main" id="{FED05379-DCE9-4EFC-8767-75E80CC7D265}"/>
              </a:ext>
            </a:extLst>
          </p:cNvPr>
          <p:cNvSpPr/>
          <p:nvPr/>
        </p:nvSpPr>
        <p:spPr>
          <a:xfrm>
            <a:off x="1871677" y="5811197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channelNo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err="1">
                <a:solidFill>
                  <a:schemeClr val="tx1"/>
                </a:solidFill>
              </a:rPr>
              <a:t>chanDefault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6" name="Flowchart: Process 55">
            <a:extLst>
              <a:ext uri="{FF2B5EF4-FFF2-40B4-BE49-F238E27FC236}">
                <a16:creationId xmlns:a16="http://schemas.microsoft.com/office/drawing/2014/main" id="{88969253-CFCA-4D2C-8E5F-45CACA3A1AE5}"/>
              </a:ext>
            </a:extLst>
          </p:cNvPr>
          <p:cNvSpPr/>
          <p:nvPr/>
        </p:nvSpPr>
        <p:spPr>
          <a:xfrm>
            <a:off x="5209972" y="5793266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2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>
            <a:extLst>
              <a:ext uri="{FF2B5EF4-FFF2-40B4-BE49-F238E27FC236}">
                <a16:creationId xmlns:a16="http://schemas.microsoft.com/office/drawing/2014/main" id="{420693C0-BBFC-4538-9E45-8AD4ABF0233B}"/>
              </a:ext>
            </a:extLst>
          </p:cNvPr>
          <p:cNvSpPr/>
          <p:nvPr/>
        </p:nvSpPr>
        <p:spPr>
          <a:xfrm>
            <a:off x="61525" y="2924640"/>
            <a:ext cx="2195527" cy="2203635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86" y="11424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1: Create derived Radio class in </a:t>
            </a:r>
            <a:r>
              <a:rPr lang="en-GB" sz="4000" b="1" dirty="0" err="1"/>
              <a:t>cEntSys.h</a:t>
            </a:r>
            <a:r>
              <a:rPr lang="en-GB" sz="4000" b="1" dirty="0"/>
              <a:t> and .</a:t>
            </a:r>
            <a:r>
              <a:rPr lang="en-GB" sz="4000" b="1" dirty="0" err="1"/>
              <a:t>cpp</a:t>
            </a:r>
            <a:endParaRPr lang="en-GB" sz="4000" b="1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55021C-E25E-4F50-99DC-60634D36B94F}"/>
              </a:ext>
            </a:extLst>
          </p:cNvPr>
          <p:cNvSpPr txBox="1"/>
          <p:nvPr/>
        </p:nvSpPr>
        <p:spPr>
          <a:xfrm>
            <a:off x="4905692" y="1156701"/>
            <a:ext cx="62552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 </a:t>
            </a:r>
            <a:r>
              <a:rPr lang="en-GB" sz="1600" dirty="0" err="1">
                <a:solidFill>
                  <a:srgbClr val="0000FF"/>
                </a:solidFill>
                <a:latin typeface="Consolas" panose="020B0609020204030204" pitchFamily="49" charset="0"/>
              </a:rPr>
              <a:t>cEntSystem.h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 we place:</a:t>
            </a:r>
          </a:p>
          <a:p>
            <a:endParaRPr lang="en-GB" sz="1600" dirty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class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: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cEntSystem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{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</a:t>
            </a:r>
          </a:p>
          <a:p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myStation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getChannel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setChannel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station;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};</a:t>
            </a:r>
          </a:p>
        </p:txBody>
      </p:sp>
    </p:spTree>
    <p:extLst>
      <p:ext uri="{BB962C8B-B14F-4D97-AF65-F5344CB8AC3E}">
        <p14:creationId xmlns:p14="http://schemas.microsoft.com/office/powerpoint/2010/main" val="1293490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2337D6E-6241-4955-91D1-1CAFF67D1C0B}"/>
              </a:ext>
            </a:extLst>
          </p:cNvPr>
          <p:cNvSpPr/>
          <p:nvPr/>
        </p:nvSpPr>
        <p:spPr>
          <a:xfrm>
            <a:off x="61525" y="2924640"/>
            <a:ext cx="2195527" cy="2203635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86" y="11424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1: Create derived Radio class in </a:t>
            </a:r>
            <a:r>
              <a:rPr lang="en-GB" sz="4000" b="1" dirty="0" err="1"/>
              <a:t>cEntSys.h</a:t>
            </a:r>
            <a:r>
              <a:rPr lang="en-GB" sz="4000" b="1" dirty="0"/>
              <a:t> and .</a:t>
            </a:r>
            <a:r>
              <a:rPr lang="en-GB" sz="4000" b="1" dirty="0" err="1"/>
              <a:t>cpp</a:t>
            </a:r>
            <a:endParaRPr lang="en-GB" sz="4000" b="1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55021C-E25E-4F50-99DC-60634D36B94F}"/>
              </a:ext>
            </a:extLst>
          </p:cNvPr>
          <p:cNvSpPr txBox="1"/>
          <p:nvPr/>
        </p:nvSpPr>
        <p:spPr>
          <a:xfrm>
            <a:off x="4805931" y="1156701"/>
            <a:ext cx="736512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 cEntSystem.cpp we place:</a:t>
            </a:r>
          </a:p>
          <a:p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myStation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 : </a:t>
            </a:r>
          </a:p>
          <a:p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cEntSystem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), station{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myStation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},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{ </a:t>
            </a:r>
            <a:r>
              <a:rPr lang="en-GB" sz="1600" dirty="0" err="1">
                <a:solidFill>
                  <a:srgbClr val="808080"/>
                </a:solidFill>
                <a:latin typeface="Consolas" panose="020B0609020204030204" pitchFamily="49" charset="0"/>
              </a:rPr>
              <a:t>myMaxChan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}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std::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cout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A31515"/>
                </a:solidFill>
                <a:latin typeface="Consolas" panose="020B0609020204030204" pitchFamily="49" charset="0"/>
              </a:rPr>
              <a:t>"Radio constructor called"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std::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endl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</a:p>
          <a:p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sysType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= 1;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volume = 5;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station = 0;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maxChan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= 10;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std::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cout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A31515"/>
                </a:solidFill>
                <a:latin typeface="Consolas" panose="020B0609020204030204" pitchFamily="49" charset="0"/>
              </a:rPr>
              <a:t>"Radio default constructor called"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std::</a:t>
            </a:r>
            <a:r>
              <a:rPr lang="en-GB" sz="1400" dirty="0" err="1">
                <a:solidFill>
                  <a:srgbClr val="000000"/>
                </a:solidFill>
                <a:latin typeface="Consolas" panose="020B0609020204030204" pitchFamily="49" charset="0"/>
              </a:rPr>
              <a:t>endl</a:t>
            </a:r>
            <a:r>
              <a:rPr lang="en-GB" sz="14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setChannel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s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station = </a:t>
            </a:r>
            <a:r>
              <a:rPr lang="en-GB" sz="1600" dirty="0">
                <a:solidFill>
                  <a:srgbClr val="808080"/>
                </a:solidFill>
                <a:latin typeface="Consolas" panose="020B0609020204030204" pitchFamily="49" charset="0"/>
              </a:rPr>
              <a:t>s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</a:p>
          <a:p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600" dirty="0" err="1">
                <a:solidFill>
                  <a:srgbClr val="000000"/>
                </a:solidFill>
                <a:latin typeface="Consolas" panose="020B0609020204030204" pitchFamily="49" charset="0"/>
              </a:rPr>
              <a:t>getChannel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return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station;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96690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3FD17EFF-7B4B-400C-B8D8-9D75D70980FD}"/>
              </a:ext>
            </a:extLst>
          </p:cNvPr>
          <p:cNvSpPr/>
          <p:nvPr/>
        </p:nvSpPr>
        <p:spPr>
          <a:xfrm>
            <a:off x="61525" y="2924640"/>
            <a:ext cx="2195527" cy="2203635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86" y="11424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1: Create derived Radio class in </a:t>
            </a:r>
            <a:r>
              <a:rPr lang="en-GB" sz="4000" b="1" dirty="0" err="1"/>
              <a:t>cEntSys.h</a:t>
            </a:r>
            <a:r>
              <a:rPr lang="en-GB" sz="4000" b="1" dirty="0"/>
              <a:t> and .</a:t>
            </a:r>
            <a:r>
              <a:rPr lang="en-GB" sz="4000" b="1" dirty="0" err="1"/>
              <a:t>cpp</a:t>
            </a:r>
            <a:endParaRPr lang="en-GB" sz="4000" b="1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55021C-E25E-4F50-99DC-60634D36B94F}"/>
              </a:ext>
            </a:extLst>
          </p:cNvPr>
          <p:cNvSpPr txBox="1"/>
          <p:nvPr/>
        </p:nvSpPr>
        <p:spPr>
          <a:xfrm>
            <a:off x="5142025" y="1134725"/>
            <a:ext cx="36682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onsolas" panose="020B0609020204030204" pitchFamily="49" charset="0"/>
              </a:rPr>
              <a:t>cEntSystem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:</a:t>
            </a:r>
          </a:p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cEntSystem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cEntSystem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setSysType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getSysType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getVol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setVol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protected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: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sysType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float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volume; 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//0-&gt;11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};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2EAE78A-B494-4342-9E65-0626C92D0F18}"/>
              </a:ext>
            </a:extLst>
          </p:cNvPr>
          <p:cNvCxnSpPr/>
          <p:nvPr/>
        </p:nvCxnSpPr>
        <p:spPr>
          <a:xfrm flipH="1" flipV="1">
            <a:off x="6560288" y="3783463"/>
            <a:ext cx="2062717" cy="7615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35DF564-D033-4578-A046-F10C13ED090F}"/>
              </a:ext>
            </a:extLst>
          </p:cNvPr>
          <p:cNvSpPr txBox="1"/>
          <p:nvPr/>
        </p:nvSpPr>
        <p:spPr>
          <a:xfrm>
            <a:off x="8623005" y="3859618"/>
            <a:ext cx="28069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Don’t forget to make the base class member attributes protected, otherwise the derived class can’t use these!</a:t>
            </a:r>
          </a:p>
        </p:txBody>
      </p:sp>
    </p:spTree>
    <p:extLst>
      <p:ext uri="{BB962C8B-B14F-4D97-AF65-F5344CB8AC3E}">
        <p14:creationId xmlns:p14="http://schemas.microsoft.com/office/powerpoint/2010/main" val="85897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3FD17EFF-7B4B-400C-B8D8-9D75D70980FD}"/>
              </a:ext>
            </a:extLst>
          </p:cNvPr>
          <p:cNvSpPr/>
          <p:nvPr/>
        </p:nvSpPr>
        <p:spPr>
          <a:xfrm>
            <a:off x="61525" y="2924640"/>
            <a:ext cx="2195527" cy="2203635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86" y="11424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2: Add derived Radio class in </a:t>
            </a:r>
            <a:r>
              <a:rPr lang="en-GB" sz="4000" b="1" dirty="0" err="1"/>
              <a:t>Car.h</a:t>
            </a:r>
            <a:endParaRPr lang="en-GB" sz="4000" b="1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55021C-E25E-4F50-99DC-60634D36B94F}"/>
              </a:ext>
            </a:extLst>
          </p:cNvPr>
          <p:cNvSpPr txBox="1"/>
          <p:nvPr/>
        </p:nvSpPr>
        <p:spPr>
          <a:xfrm>
            <a:off x="5035479" y="2058109"/>
            <a:ext cx="68610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.</a:t>
            </a: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.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getChannel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 {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amstrad.getChannel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(); }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toot(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: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colour;</a:t>
            </a:r>
          </a:p>
          <a:p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fuel;</a:t>
            </a:r>
          </a:p>
          <a:p>
            <a:r>
              <a:rPr lang="en-GB" sz="1800" dirty="0" err="1">
                <a:solidFill>
                  <a:srgbClr val="2B91AF"/>
                </a:solidFill>
                <a:latin typeface="Consolas" panose="020B0609020204030204" pitchFamily="49" charset="0"/>
              </a:rPr>
              <a:t>cRadio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amstrad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};</a:t>
            </a:r>
          </a:p>
          <a:p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#endif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2EAE78A-B494-4342-9E65-0626C92D0F18}"/>
              </a:ext>
            </a:extLst>
          </p:cNvPr>
          <p:cNvCxnSpPr/>
          <p:nvPr/>
        </p:nvCxnSpPr>
        <p:spPr>
          <a:xfrm flipH="1" flipV="1">
            <a:off x="7067266" y="4249305"/>
            <a:ext cx="2062717" cy="7615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35DF564-D033-4578-A046-F10C13ED090F}"/>
              </a:ext>
            </a:extLst>
          </p:cNvPr>
          <p:cNvSpPr txBox="1"/>
          <p:nvPr/>
        </p:nvSpPr>
        <p:spPr>
          <a:xfrm>
            <a:off x="9380821" y="4107445"/>
            <a:ext cx="2129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  <a:latin typeface="Consolas" panose="020B0609020204030204" pitchFamily="49" charset="0"/>
              </a:rPr>
              <a:t>In </a:t>
            </a:r>
            <a:r>
              <a:rPr lang="en-GB" sz="1800" dirty="0" err="1">
                <a:solidFill>
                  <a:srgbClr val="FF0000"/>
                </a:solidFill>
                <a:latin typeface="Consolas" panose="020B0609020204030204" pitchFamily="49" charset="0"/>
              </a:rPr>
              <a:t>car.h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replace the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EntSys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with a radio!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F3B2853-B4FE-4864-8AD2-16894A8C3F30}"/>
              </a:ext>
            </a:extLst>
          </p:cNvPr>
          <p:cNvCxnSpPr>
            <a:cxnSpLocks/>
          </p:cNvCxnSpPr>
          <p:nvPr/>
        </p:nvCxnSpPr>
        <p:spPr>
          <a:xfrm flipH="1">
            <a:off x="6911164" y="1343243"/>
            <a:ext cx="2343640" cy="1265452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794B18D4-D26C-43B5-8233-91CAC023CEB4}"/>
              </a:ext>
            </a:extLst>
          </p:cNvPr>
          <p:cNvSpPr txBox="1"/>
          <p:nvPr/>
        </p:nvSpPr>
        <p:spPr>
          <a:xfrm>
            <a:off x="9254804" y="350486"/>
            <a:ext cx="212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  <a:latin typeface="Consolas" panose="020B0609020204030204" pitchFamily="49" charset="0"/>
              </a:rPr>
              <a:t>In </a:t>
            </a:r>
            <a:r>
              <a:rPr lang="en-GB" sz="1800" dirty="0" err="1">
                <a:solidFill>
                  <a:srgbClr val="FF0000"/>
                </a:solidFill>
                <a:latin typeface="Consolas" panose="020B0609020204030204" pitchFamily="49" charset="0"/>
              </a:rPr>
              <a:t>car.h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add accessor method if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cRadio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member is private. Other wise make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cRadio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amstrad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 public</a:t>
            </a:r>
          </a:p>
        </p:txBody>
      </p:sp>
    </p:spTree>
    <p:extLst>
      <p:ext uri="{BB962C8B-B14F-4D97-AF65-F5344CB8AC3E}">
        <p14:creationId xmlns:p14="http://schemas.microsoft.com/office/powerpoint/2010/main" val="2114070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4651" y="1929492"/>
            <a:ext cx="6242908" cy="2926511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2: Test it.</a:t>
            </a:r>
            <a:br>
              <a:rPr lang="en-GB" sz="3200" b="1" dirty="0"/>
            </a:br>
            <a:r>
              <a:rPr lang="en-GB" sz="3200" b="1" dirty="0"/>
              <a:t>For example, if </a:t>
            </a:r>
            <a:r>
              <a:rPr lang="en-GB" sz="3200" b="1" dirty="0" err="1"/>
              <a:t>cRadio</a:t>
            </a:r>
            <a:r>
              <a:rPr lang="en-GB" sz="3200" b="1" dirty="0"/>
              <a:t> Amstrad is private then use the syntax: </a:t>
            </a:r>
            <a:r>
              <a:rPr lang="en-GB" sz="3200" b="1" dirty="0" err="1"/>
              <a:t>myOtherOtherCar.getChannel</a:t>
            </a:r>
            <a:r>
              <a:rPr lang="en-GB" sz="3200" b="1" dirty="0"/>
              <a:t>(); to access the </a:t>
            </a:r>
            <a:r>
              <a:rPr lang="en-GB" sz="3200" b="1" dirty="0" err="1"/>
              <a:t>radiochannel</a:t>
            </a:r>
            <a:r>
              <a:rPr lang="en-GB" sz="3200" b="1" dirty="0"/>
              <a:t>.  If public use:</a:t>
            </a:r>
            <a:br>
              <a:rPr lang="en-GB" sz="3200" b="1" dirty="0"/>
            </a:br>
            <a:r>
              <a:rPr lang="en-GB" sz="3200" b="1" dirty="0" err="1"/>
              <a:t>myOtherOtherCar.amstrad.getChannel</a:t>
            </a:r>
            <a:r>
              <a:rPr lang="en-GB" sz="3200" b="1" dirty="0"/>
              <a:t>();</a:t>
            </a:r>
            <a:br>
              <a:rPr lang="en-GB" sz="3200" b="1" dirty="0"/>
            </a:br>
            <a:br>
              <a:rPr lang="en-GB" sz="3200" b="1" dirty="0"/>
            </a:br>
            <a:r>
              <a:rPr lang="en-GB" sz="3200" b="1" dirty="0"/>
              <a:t>3: Single step your program (hit F10/F11 once per statement) and see the order in which constructors are called during the derived class instantiation. </a:t>
            </a:r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54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C3BAFB07-BA65-4ABF-8C27-06F5BF5253F3}"/>
              </a:ext>
            </a:extLst>
          </p:cNvPr>
          <p:cNvSpPr/>
          <p:nvPr/>
        </p:nvSpPr>
        <p:spPr>
          <a:xfrm>
            <a:off x="3158253" y="3041732"/>
            <a:ext cx="2195527" cy="2203635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23711-D645-4B81-AD2D-92AB290FC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85" y="114242"/>
            <a:ext cx="10910763" cy="1325563"/>
          </a:xfrm>
        </p:spPr>
        <p:txBody>
          <a:bodyPr>
            <a:normAutofit/>
          </a:bodyPr>
          <a:lstStyle/>
          <a:p>
            <a:r>
              <a:rPr lang="en-GB" b="1" dirty="0"/>
              <a:t>Exercise:</a:t>
            </a:r>
            <a:br>
              <a:rPr lang="en-GB" sz="4000" b="1" dirty="0"/>
            </a:br>
            <a:r>
              <a:rPr lang="en-GB" sz="4000" b="1" dirty="0"/>
              <a:t>Create the derived </a:t>
            </a:r>
            <a:r>
              <a:rPr lang="en-GB" sz="4000" b="1" dirty="0" err="1"/>
              <a:t>CDPlayer</a:t>
            </a:r>
            <a:r>
              <a:rPr lang="en-GB" sz="4000" b="1" dirty="0"/>
              <a:t> class and test it</a:t>
            </a:r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EF6100E7-2F8D-4A38-A357-AC9CE3CC793D}"/>
              </a:ext>
            </a:extLst>
          </p:cNvPr>
          <p:cNvSpPr/>
          <p:nvPr/>
        </p:nvSpPr>
        <p:spPr>
          <a:xfrm>
            <a:off x="2095690" y="1592658"/>
            <a:ext cx="1230911" cy="196059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>
                <a:solidFill>
                  <a:schemeClr val="tx1"/>
                </a:solidFill>
              </a:rPr>
              <a:t>EntSys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5A2AF0EB-74B1-4BEC-A734-92018A1C2554}"/>
              </a:ext>
            </a:extLst>
          </p:cNvPr>
          <p:cNvSpPr/>
          <p:nvPr/>
        </p:nvSpPr>
        <p:spPr>
          <a:xfrm>
            <a:off x="2092198" y="178892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sysType</a:t>
            </a: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volume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880DEDDB-1CCE-4423-BF05-E934E79E3534}"/>
              </a:ext>
            </a:extLst>
          </p:cNvPr>
          <p:cNvSpPr/>
          <p:nvPr/>
        </p:nvSpPr>
        <p:spPr>
          <a:xfrm>
            <a:off x="2095690" y="2327289"/>
            <a:ext cx="1230911" cy="5383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getVol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setVol</a:t>
            </a:r>
            <a:r>
              <a:rPr lang="en-GB" sz="1400" dirty="0">
                <a:solidFill>
                  <a:schemeClr val="tx1"/>
                </a:solidFill>
              </a:rPr>
              <a:t>()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BD3C7819-9FA7-4200-975C-BA778925E141}"/>
              </a:ext>
            </a:extLst>
          </p:cNvPr>
          <p:cNvSpPr/>
          <p:nvPr/>
        </p:nvSpPr>
        <p:spPr>
          <a:xfrm flipH="1">
            <a:off x="2614632" y="2866130"/>
            <a:ext cx="193025" cy="23051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EDC673-150C-44D4-98EB-439633E4B2F6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2704162" y="3096640"/>
            <a:ext cx="6982" cy="1688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644294-B690-47B2-BD61-462C1B2F430C}"/>
              </a:ext>
            </a:extLst>
          </p:cNvPr>
          <p:cNvCxnSpPr>
            <a:cxnSpLocks/>
          </p:cNvCxnSpPr>
          <p:nvPr/>
        </p:nvCxnSpPr>
        <p:spPr>
          <a:xfrm>
            <a:off x="4166487" y="3265489"/>
            <a:ext cx="0" cy="254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8274B498-8E9B-4746-B9BB-2E9DD6B17C39}"/>
              </a:ext>
            </a:extLst>
          </p:cNvPr>
          <p:cNvSpPr/>
          <p:nvPr/>
        </p:nvSpPr>
        <p:spPr>
          <a:xfrm>
            <a:off x="298053" y="3434339"/>
            <a:ext cx="1264927" cy="35542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Radio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ECC11549-2143-411D-94E3-EC624242CBE4}"/>
              </a:ext>
            </a:extLst>
          </p:cNvPr>
          <p:cNvSpPr/>
          <p:nvPr/>
        </p:nvSpPr>
        <p:spPr>
          <a:xfrm>
            <a:off x="298054" y="4203689"/>
            <a:ext cx="126492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 err="1"/>
              <a:t>getChannel</a:t>
            </a:r>
            <a:r>
              <a:rPr lang="en-GB" sz="1400" dirty="0"/>
              <a:t>()</a:t>
            </a:r>
          </a:p>
          <a:p>
            <a:r>
              <a:rPr lang="en-GB" sz="1400" dirty="0" err="1"/>
              <a:t>setChannel</a:t>
            </a:r>
            <a:r>
              <a:rPr lang="en-GB" sz="1400" dirty="0"/>
              <a:t>()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9FC6AB35-2FC0-4C23-B8D5-7DE7E119AE19}"/>
              </a:ext>
            </a:extLst>
          </p:cNvPr>
          <p:cNvSpPr/>
          <p:nvPr/>
        </p:nvSpPr>
        <p:spPr>
          <a:xfrm>
            <a:off x="3636344" y="3434339"/>
            <a:ext cx="1148296" cy="336532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CDPlayer</a:t>
            </a:r>
            <a:endParaRPr lang="en-GB" sz="1400" dirty="0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900BF91B-CA4D-49C0-A508-0066168D2996}"/>
              </a:ext>
            </a:extLst>
          </p:cNvPr>
          <p:cNvSpPr/>
          <p:nvPr/>
        </p:nvSpPr>
        <p:spPr>
          <a:xfrm>
            <a:off x="3636345" y="4287383"/>
            <a:ext cx="1148296" cy="420227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Play()</a:t>
            </a:r>
          </a:p>
          <a:p>
            <a:r>
              <a:rPr lang="en-GB" sz="1400" dirty="0">
                <a:solidFill>
                  <a:schemeClr val="tx1"/>
                </a:solidFill>
              </a:rPr>
              <a:t>Eject()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FF9AED-E992-4CEB-87CA-937C0DC27978}"/>
              </a:ext>
            </a:extLst>
          </p:cNvPr>
          <p:cNvCxnSpPr>
            <a:cxnSpLocks/>
          </p:cNvCxnSpPr>
          <p:nvPr/>
        </p:nvCxnSpPr>
        <p:spPr>
          <a:xfrm>
            <a:off x="930517" y="3265489"/>
            <a:ext cx="32359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C6B70-50B4-4582-B666-E39DF386B205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930517" y="3265488"/>
            <a:ext cx="0" cy="1688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8B619F64-C04F-4D29-BDB6-474281ADFE33}"/>
              </a:ext>
            </a:extLst>
          </p:cNvPr>
          <p:cNvSpPr/>
          <p:nvPr/>
        </p:nvSpPr>
        <p:spPr>
          <a:xfrm>
            <a:off x="298059" y="3783463"/>
            <a:ext cx="1264928" cy="42022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tx1"/>
                </a:solidFill>
              </a:rPr>
              <a:t>station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maxChan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3C6D1C07-56AF-477E-86DA-0AF99410CFE3}"/>
              </a:ext>
            </a:extLst>
          </p:cNvPr>
          <p:cNvSpPr/>
          <p:nvPr/>
        </p:nvSpPr>
        <p:spPr>
          <a:xfrm>
            <a:off x="3636354" y="3765532"/>
            <a:ext cx="1148286" cy="52185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1"/>
                </a:solidFill>
              </a:rPr>
              <a:t>CDPresent</a:t>
            </a:r>
            <a:endParaRPr lang="en-GB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244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630</Words>
  <Application>Microsoft Office PowerPoint</Application>
  <PresentationFormat>Widescreen</PresentationFormat>
  <Paragraphs>180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Consolas</vt:lpstr>
      <vt:lpstr>Office Theme</vt:lpstr>
      <vt:lpstr>Car Inheritance Exercise</vt:lpstr>
      <vt:lpstr>Our New Car Class Diagram</vt:lpstr>
      <vt:lpstr>1: Create derived Radio class in cEntSys.h and .cpp</vt:lpstr>
      <vt:lpstr>1: Create derived Radio class in cEntSys.h and .cpp</vt:lpstr>
      <vt:lpstr>1: Create derived Radio class in cEntSys.h and .cpp</vt:lpstr>
      <vt:lpstr>2: Add derived Radio class in Car.h</vt:lpstr>
      <vt:lpstr>2: Test it. For example, if cRadio Amstrad is private then use the syntax: myOtherOtherCar.getChannel(); to access the radiochannel.  If public use: myOtherOtherCar.amstrad.getChannel();  3: Single step your program (hit F10/F11 once per statement) and see the order in which constructors are called during the derived class instantiation. </vt:lpstr>
      <vt:lpstr>Exercise: Create the derived CDPlayer class and test 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 Inheritance Exercise</dc:title>
  <dc:creator>Gordon Dickers</dc:creator>
  <cp:lastModifiedBy>Gordon Dickers</cp:lastModifiedBy>
  <cp:revision>12</cp:revision>
  <dcterms:created xsi:type="dcterms:W3CDTF">2021-01-12T14:36:23Z</dcterms:created>
  <dcterms:modified xsi:type="dcterms:W3CDTF">2021-01-12T16:43:36Z</dcterms:modified>
</cp:coreProperties>
</file>