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348" y="1371600"/>
            <a:ext cx="8147304" cy="1344168"/>
          </a:xfrm>
        </p:spPr>
        <p:txBody>
          <a:bodyPr vert="horz" lIns="91440" tIns="45720" rIns="91440" bIns="45720" rtlCol="0" anchor="b" anchorCtr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348" y="2715767"/>
            <a:ext cx="8147304" cy="66751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9/15/2016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475" y="4343398"/>
            <a:ext cx="8147049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475" y="5688105"/>
            <a:ext cx="8147050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B449D725-AF79-4FB6-8D02-83EAC61E3211}" type="datetimeFigureOut">
              <a:rPr lang="en-US" smtClean="0"/>
              <a:t>9/15/2016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981200" y="685800"/>
            <a:ext cx="51816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1774826"/>
            <a:ext cx="8147050" cy="1873250"/>
          </a:xfrm>
        </p:spPr>
        <p:txBody>
          <a:bodyPr anchor="b" anchorCtr="0"/>
          <a:lstStyle>
            <a:lvl1pPr algn="ctr">
              <a:defRPr sz="60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3654519"/>
            <a:ext cx="8147050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475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5046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9/15/2016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475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5046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5046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9/15/2016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502920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4805045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9/15/2016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9/15/2016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2532" y="403412"/>
            <a:ext cx="384048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9/15/2016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9/15/2016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4805045" y="430306"/>
            <a:ext cx="384048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61412" y="417513"/>
            <a:ext cx="1600200" cy="570865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1174" y="417513"/>
            <a:ext cx="6499225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9/15/2016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761565"/>
            <a:ext cx="8147051" cy="43645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82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449D725-AF79-4FB6-8D02-83EAC61E3211}" type="datetimeFigureOut">
              <a:rPr lang="en-US" smtClean="0"/>
              <a:t>9/15/2016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176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2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8288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2860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Citing your Sources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796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Harvard 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When you have used, quoted or paraphrased a source, acknowledge it.</a:t>
            </a:r>
          </a:p>
          <a:p>
            <a:r>
              <a:rPr lang="en-US" dirty="0" smtClean="0"/>
              <a:t>Either within the sentence or at the end of the sentence, write in brackets the author’s name, the date of publication and, if required (for direct quotes) page numbers.</a:t>
            </a:r>
          </a:p>
          <a:p>
            <a:r>
              <a:rPr lang="en-US" dirty="0" smtClean="0"/>
              <a:t>Full details of the source should be written out in the reference section.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2861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citations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 smtClean="0"/>
              <a:t>Short direct quotation – within the text</a:t>
            </a:r>
          </a:p>
          <a:p>
            <a:endParaRPr lang="en-US" b="1" u="sng" dirty="0" smtClean="0"/>
          </a:p>
          <a:p>
            <a:r>
              <a:rPr lang="en-US" dirty="0" smtClean="0"/>
              <a:t>Nonetheless, the film was deliberately inaccurate about the life of Jose Marti.  Jesus Colon (1982, p.82) pointed this out when he wrote, ‘Jose Marti never had a mansion or a hut of his own.  Needless to say, he never had slaves.’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6643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citations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Paraphrasing</a:t>
            </a:r>
          </a:p>
          <a:p>
            <a:r>
              <a:rPr lang="en-US" dirty="0" smtClean="0"/>
              <a:t>Nonetheless, the film was deliberately inaccurate about Jose Marti, who, contrary to the image depicted in American films, spent much of his life in poverty (Colon, 1982)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658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Longer direct quotations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few words, carefully chosen make the most powerful quotations, and demonstrate that you can select appropriately.</a:t>
            </a:r>
          </a:p>
          <a:p>
            <a:r>
              <a:rPr lang="en-US" dirty="0" smtClean="0"/>
              <a:t>Avoid long quotations; they are rarely needed.</a:t>
            </a:r>
          </a:p>
          <a:p>
            <a:r>
              <a:rPr lang="en-US" dirty="0" smtClean="0"/>
              <a:t>However, if the exact wording of a long quotation is essential, indent it and leave space above and below (handout 1).  Incorporate the quotation clearly into your writing with linking sentences and by discussing its relevance.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48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Note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Remember that for books you do not give page numbers in the reference list</a:t>
            </a:r>
            <a:r>
              <a:rPr lang="en-US" smtClean="0"/>
              <a:t>.  </a:t>
            </a:r>
          </a:p>
          <a:p>
            <a:r>
              <a:rPr lang="en-US" smtClean="0"/>
              <a:t>For a journal article, </a:t>
            </a:r>
            <a:r>
              <a:rPr lang="en-US" dirty="0" smtClean="0"/>
              <a:t>you give the page numbers for the whole article.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4625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Saddle.thmx</Template>
  <TotalTime>18</TotalTime>
  <Words>270</Words>
  <Application>Microsoft Office PowerPoint</Application>
  <PresentationFormat>On-screen Show (4:3)</PresentationFormat>
  <Paragraphs>19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Book Antiqua</vt:lpstr>
      <vt:lpstr>Wingdings 2</vt:lpstr>
      <vt:lpstr>Saddle</vt:lpstr>
      <vt:lpstr>Citing your Sources</vt:lpstr>
      <vt:lpstr>The Harvard System</vt:lpstr>
      <vt:lpstr>Text citations</vt:lpstr>
      <vt:lpstr>Text citations</vt:lpstr>
      <vt:lpstr>Longer direct quotations</vt:lpstr>
      <vt:lpstr>Note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Citing your Sources</dc:title>
  <dc:creator>S P</dc:creator>
  <cp:lastModifiedBy>Marie Pitson</cp:lastModifiedBy>
  <cp:revision>2</cp:revision>
  <dcterms:created xsi:type="dcterms:W3CDTF">2015-10-09T11:06:25Z</dcterms:created>
  <dcterms:modified xsi:type="dcterms:W3CDTF">2016-09-15T06:58:30Z</dcterms:modified>
</cp:coreProperties>
</file>